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29.xml" ContentType="application/vnd.openxmlformats-officedocument.presentationml.tags+xml"/>
  <Override PartName="/ppt/notesSlides/notesSlide2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3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4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12" r:id="rId2"/>
    <p:sldId id="266" r:id="rId3"/>
    <p:sldId id="302" r:id="rId4"/>
    <p:sldId id="285" r:id="rId5"/>
    <p:sldId id="308" r:id="rId6"/>
    <p:sldId id="311" r:id="rId7"/>
    <p:sldId id="269" r:id="rId8"/>
    <p:sldId id="278" r:id="rId9"/>
    <p:sldId id="279" r:id="rId10"/>
    <p:sldId id="281" r:id="rId11"/>
  </p:sldIdLst>
  <p:sldSz cx="12192000" cy="6858000"/>
  <p:notesSz cx="7104063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/>
    <p:restoredTop sz="88360" autoAdjust="0"/>
  </p:normalViewPr>
  <p:slideViewPr>
    <p:cSldViewPr snapToGrid="0" showGuides="1">
      <p:cViewPr varScale="1">
        <p:scale>
          <a:sx n="76" d="100"/>
          <a:sy n="76" d="100"/>
        </p:scale>
        <p:origin x="898" y="58"/>
      </p:cViewPr>
      <p:guideLst>
        <p:guide orient="horz" pos="2167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9751-2986-4FBF-BEE7-F8A41A013079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FA633-023D-4807-91A9-5AB93630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6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A633-023D-4807-91A9-5AB936305C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3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A633-023D-4807-91A9-5AB936305C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A633-023D-4807-91A9-5AB936305C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1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FA633-023D-4807-91A9-5AB936305C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4.png"/><Relationship Id="rId5" Type="http://schemas.openxmlformats.org/officeDocument/2006/relationships/tags" Target="../tags/tag12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9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image" Target="../media/image2.png"/><Relationship Id="rId2" Type="http://schemas.openxmlformats.org/officeDocument/2006/relationships/tags" Target="../tags/tag156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10" Type="http://schemas.openxmlformats.org/officeDocument/2006/relationships/tags" Target="../tags/tag164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5" Type="http://schemas.openxmlformats.org/officeDocument/2006/relationships/tags" Target="../tags/tag186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6" Type="http://schemas.openxmlformats.org/officeDocument/2006/relationships/image" Target="../media/image4.png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9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10" Type="http://schemas.openxmlformats.org/officeDocument/2006/relationships/tags" Target="../tags/tag219.xml"/><Relationship Id="rId19" Type="http://schemas.openxmlformats.org/officeDocument/2006/relationships/tags" Target="../tags/tag228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2.png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image" Target="../media/image3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6" Type="http://schemas.openxmlformats.org/officeDocument/2006/relationships/image" Target="../media/image2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image" Target="../media/image2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1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2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image" Target="../media/image2.png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>
            <p:custDataLst>
              <p:tags r:id="rId6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>
            <p:custDataLst>
              <p:tags r:id="rId7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92316" y="2475241"/>
            <a:ext cx="7807369" cy="1678919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72"/>
          <p:cNvSpPr/>
          <p:nvPr>
            <p:custDataLst>
              <p:tags r:id="rId1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>
            <p:custDataLst>
              <p:tags r:id="rId2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>
            <p:custDataLst>
              <p:tags r:id="rId3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>
            <p:custDataLst>
              <p:tags r:id="rId4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>
            <p:custDataLst>
              <p:tags r:id="rId5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>
            <p:custDataLst>
              <p:tags r:id="rId7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>
            <p:custDataLst>
              <p:tags r:id="rId8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Shape 2977"/>
          <p:cNvSpPr/>
          <p:nvPr>
            <p:custDataLst>
              <p:tags r:id="rId9"/>
            </p:custDataLst>
          </p:nvPr>
        </p:nvSpPr>
        <p:spPr>
          <a:xfrm>
            <a:off x="4317851" y="1650851"/>
            <a:ext cx="3556298" cy="3556298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DCD5CB">
                    <a:hueOff val="-2214564"/>
                    <a:satOff val="-18421"/>
                    <a:lumOff val="-82896"/>
                    <a:alpha val="70145"/>
                  </a:srgbClr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21"/>
                  <a:lumOff val="-82896"/>
                  <a:alpha val="70145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317851" y="2114551"/>
            <a:ext cx="3556298" cy="264795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br>
              <a:rPr lang="en-US" altLang="zh-CN" dirty="0">
                <a:sym typeface="+mn-ea"/>
              </a:rPr>
            </a:b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5"/>
            </p:custDataLst>
          </p:nvPr>
        </p:nvGrpSpPr>
        <p:grpSpPr>
          <a:xfrm>
            <a:off x="-635" y="5125720"/>
            <a:ext cx="12192635" cy="1726565"/>
            <a:chOff x="-635" y="5125720"/>
            <a:chExt cx="12192635" cy="1726565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pic>
          <p:nvPicPr>
            <p:cNvPr id="7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14995" y="5125720"/>
              <a:ext cx="3977005" cy="172656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5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3" name="矩形 12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9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-635" y="1598295"/>
            <a:ext cx="12192415" cy="5253990"/>
            <a:chOff x="-635" y="1598295"/>
            <a:chExt cx="12192415" cy="5253990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 userDrawn="1"/>
          </p:nvGrpSpPr>
          <p:grpSpPr>
            <a:xfrm>
              <a:off x="11892915" y="1598295"/>
              <a:ext cx="298865" cy="1209455"/>
              <a:chOff x="11892915" y="1598295"/>
              <a:chExt cx="298865" cy="1209455"/>
            </a:xfrm>
          </p:grpSpPr>
          <p:sp>
            <p:nvSpPr>
              <p:cNvPr id="23" name="矩形 2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892915" y="205397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1892915" y="159829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1892915" y="250798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-116657" y="2726286"/>
            <a:ext cx="12414798" cy="1240236"/>
            <a:chOff x="-116657" y="2726286"/>
            <a:chExt cx="12414798" cy="1240236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116657" y="2726286"/>
              <a:ext cx="577659" cy="1240236"/>
              <a:chOff x="-116657" y="2874445"/>
              <a:chExt cx="577659" cy="1240236"/>
            </a:xfrm>
          </p:grpSpPr>
          <p:sp>
            <p:nvSpPr>
              <p:cNvPr id="37" name="任意多边形: 形状 36"/>
              <p:cNvSpPr/>
              <p:nvPr userDrawn="1">
                <p:custDataLst>
                  <p:tags r:id="rId14"/>
                </p:custDataLst>
              </p:nvPr>
            </p:nvSpPr>
            <p:spPr>
              <a:xfrm rot="13620000" flipH="1">
                <a:off x="-128691" y="3543424"/>
                <a:ext cx="271780" cy="233045"/>
              </a:xfrm>
              <a:custGeom>
                <a:avLst/>
                <a:gdLst>
                  <a:gd name="connsiteX0" fmla="*/ 0 w 271780"/>
                  <a:gd name="connsiteY0" fmla="*/ 233045 h 233045"/>
                  <a:gd name="connsiteX1" fmla="*/ 271780 w 271780"/>
                  <a:gd name="connsiteY1" fmla="*/ 233045 h 233045"/>
                  <a:gd name="connsiteX2" fmla="*/ 271780 w 271780"/>
                  <a:gd name="connsiteY2" fmla="*/ 0 h 233045"/>
                  <a:gd name="connsiteX3" fmla="*/ 232653 w 271780"/>
                  <a:gd name="connsiteY3" fmla="*/ 0 h 233045"/>
                  <a:gd name="connsiteX4" fmla="*/ 0 w 271780"/>
                  <a:gd name="connsiteY4" fmla="*/ 216952 h 23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80" h="233045">
                    <a:moveTo>
                      <a:pt x="0" y="233045"/>
                    </a:moveTo>
                    <a:lnTo>
                      <a:pt x="271780" y="233045"/>
                    </a:lnTo>
                    <a:lnTo>
                      <a:pt x="271780" y="0"/>
                    </a:lnTo>
                    <a:lnTo>
                      <a:pt x="232653" y="0"/>
                    </a:lnTo>
                    <a:lnTo>
                      <a:pt x="0" y="216952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 userDrawn="1">
                <p:custDataLst>
                  <p:tags r:id="rId15"/>
                </p:custDataLst>
              </p:nvPr>
            </p:nvSpPr>
            <p:spPr>
              <a:xfrm rot="13620000" flipH="1">
                <a:off x="227322" y="3575316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 userDrawn="1">
                <p:custDataLst>
                  <p:tags r:id="rId16"/>
                </p:custDataLst>
              </p:nvPr>
            </p:nvSpPr>
            <p:spPr>
              <a:xfrm rot="13587297" flipH="1">
                <a:off x="-113169" y="3880684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16839 w 234315"/>
                  <a:gd name="connsiteY3" fmla="*/ 0 h 233680"/>
                  <a:gd name="connsiteX4" fmla="*/ 0 w 234315"/>
                  <a:gd name="connsiteY4" fmla="*/ 206097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16839" y="0"/>
                    </a:lnTo>
                    <a:lnTo>
                      <a:pt x="0" y="20609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 userDrawn="1">
                <p:custDataLst>
                  <p:tags r:id="rId17"/>
                </p:custDataLst>
              </p:nvPr>
            </p:nvSpPr>
            <p:spPr>
              <a:xfrm rot="13620000" flipH="1">
                <a:off x="-116975" y="3203650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24549 w 234315"/>
                  <a:gd name="connsiteY3" fmla="*/ 0 h 233680"/>
                  <a:gd name="connsiteX4" fmla="*/ 0 w 234315"/>
                  <a:gd name="connsiteY4" fmla="*/ 209395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24549" y="0"/>
                    </a:lnTo>
                    <a:lnTo>
                      <a:pt x="0" y="20939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 userDrawn="1">
                <p:custDataLst>
                  <p:tags r:id="rId18"/>
                </p:custDataLst>
              </p:nvPr>
            </p:nvSpPr>
            <p:spPr>
              <a:xfrm rot="13620000" flipH="1">
                <a:off x="207541" y="3229882"/>
                <a:ext cx="271780" cy="2330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 userDrawn="1">
                <p:custDataLst>
                  <p:tags r:id="rId19"/>
                </p:custDataLst>
              </p:nvPr>
            </p:nvSpPr>
            <p:spPr>
              <a:xfrm rot="13620000" flipH="1">
                <a:off x="-106734" y="2874445"/>
                <a:ext cx="233680" cy="233680"/>
              </a:xfrm>
              <a:custGeom>
                <a:avLst/>
                <a:gdLst>
                  <a:gd name="connsiteX0" fmla="*/ 0 w 233680"/>
                  <a:gd name="connsiteY0" fmla="*/ 233680 h 233680"/>
                  <a:gd name="connsiteX1" fmla="*/ 233680 w 233680"/>
                  <a:gd name="connsiteY1" fmla="*/ 233680 h 233680"/>
                  <a:gd name="connsiteX2" fmla="*/ 233680 w 233680"/>
                  <a:gd name="connsiteY2" fmla="*/ 0 h 233680"/>
                  <a:gd name="connsiteX3" fmla="*/ 209681 w 233680"/>
                  <a:gd name="connsiteY3" fmla="*/ 0 h 233680"/>
                  <a:gd name="connsiteX4" fmla="*/ 0 w 233680"/>
                  <a:gd name="connsiteY4" fmla="*/ 195531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80" h="233680">
                    <a:moveTo>
                      <a:pt x="0" y="233680"/>
                    </a:moveTo>
                    <a:lnTo>
                      <a:pt x="233680" y="233680"/>
                    </a:lnTo>
                    <a:lnTo>
                      <a:pt x="233680" y="0"/>
                    </a:lnTo>
                    <a:lnTo>
                      <a:pt x="209681" y="0"/>
                    </a:lnTo>
                    <a:lnTo>
                      <a:pt x="0" y="19553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 flipH="1">
              <a:off x="11720482" y="2726286"/>
              <a:ext cx="577659" cy="1240236"/>
              <a:chOff x="-116657" y="2874445"/>
              <a:chExt cx="577659" cy="1240236"/>
            </a:xfrm>
          </p:grpSpPr>
          <p:sp>
            <p:nvSpPr>
              <p:cNvPr id="43" name="任意多边形: 形状 42"/>
              <p:cNvSpPr/>
              <p:nvPr userDrawn="1">
                <p:custDataLst>
                  <p:tags r:id="rId8"/>
                </p:custDataLst>
              </p:nvPr>
            </p:nvSpPr>
            <p:spPr>
              <a:xfrm rot="13620000" flipH="1">
                <a:off x="-128691" y="3543424"/>
                <a:ext cx="271780" cy="233045"/>
              </a:xfrm>
              <a:custGeom>
                <a:avLst/>
                <a:gdLst>
                  <a:gd name="connsiteX0" fmla="*/ 0 w 271780"/>
                  <a:gd name="connsiteY0" fmla="*/ 233045 h 233045"/>
                  <a:gd name="connsiteX1" fmla="*/ 271780 w 271780"/>
                  <a:gd name="connsiteY1" fmla="*/ 233045 h 233045"/>
                  <a:gd name="connsiteX2" fmla="*/ 271780 w 271780"/>
                  <a:gd name="connsiteY2" fmla="*/ 0 h 233045"/>
                  <a:gd name="connsiteX3" fmla="*/ 232653 w 271780"/>
                  <a:gd name="connsiteY3" fmla="*/ 0 h 233045"/>
                  <a:gd name="connsiteX4" fmla="*/ 0 w 271780"/>
                  <a:gd name="connsiteY4" fmla="*/ 216952 h 23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80" h="233045">
                    <a:moveTo>
                      <a:pt x="0" y="233045"/>
                    </a:moveTo>
                    <a:lnTo>
                      <a:pt x="271780" y="233045"/>
                    </a:lnTo>
                    <a:lnTo>
                      <a:pt x="271780" y="0"/>
                    </a:lnTo>
                    <a:lnTo>
                      <a:pt x="232653" y="0"/>
                    </a:lnTo>
                    <a:lnTo>
                      <a:pt x="0" y="216952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9"/>
                </p:custDataLst>
              </p:nvPr>
            </p:nvSpPr>
            <p:spPr>
              <a:xfrm rot="13620000" flipH="1">
                <a:off x="227322" y="3575316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 userDrawn="1">
                <p:custDataLst>
                  <p:tags r:id="rId10"/>
                </p:custDataLst>
              </p:nvPr>
            </p:nvSpPr>
            <p:spPr>
              <a:xfrm rot="13587297" flipH="1">
                <a:off x="-113169" y="3880684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16839 w 234315"/>
                  <a:gd name="connsiteY3" fmla="*/ 0 h 233680"/>
                  <a:gd name="connsiteX4" fmla="*/ 0 w 234315"/>
                  <a:gd name="connsiteY4" fmla="*/ 206097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16839" y="0"/>
                    </a:lnTo>
                    <a:lnTo>
                      <a:pt x="0" y="20609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 userDrawn="1">
                <p:custDataLst>
                  <p:tags r:id="rId11"/>
                </p:custDataLst>
              </p:nvPr>
            </p:nvSpPr>
            <p:spPr>
              <a:xfrm rot="13620000" flipH="1">
                <a:off x="-116975" y="3203650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24549 w 234315"/>
                  <a:gd name="connsiteY3" fmla="*/ 0 h 233680"/>
                  <a:gd name="connsiteX4" fmla="*/ 0 w 234315"/>
                  <a:gd name="connsiteY4" fmla="*/ 209395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24549" y="0"/>
                    </a:lnTo>
                    <a:lnTo>
                      <a:pt x="0" y="20939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 userDrawn="1">
                <p:custDataLst>
                  <p:tags r:id="rId12"/>
                </p:custDataLst>
              </p:nvPr>
            </p:nvSpPr>
            <p:spPr>
              <a:xfrm rot="13620000" flipH="1">
                <a:off x="207541" y="3229882"/>
                <a:ext cx="271780" cy="2330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 userDrawn="1">
                <p:custDataLst>
                  <p:tags r:id="rId13"/>
                </p:custDataLst>
              </p:nvPr>
            </p:nvSpPr>
            <p:spPr>
              <a:xfrm rot="13620000" flipH="1">
                <a:off x="-106734" y="2874445"/>
                <a:ext cx="233680" cy="233680"/>
              </a:xfrm>
              <a:custGeom>
                <a:avLst/>
                <a:gdLst>
                  <a:gd name="connsiteX0" fmla="*/ 0 w 233680"/>
                  <a:gd name="connsiteY0" fmla="*/ 233680 h 233680"/>
                  <a:gd name="connsiteX1" fmla="*/ 233680 w 233680"/>
                  <a:gd name="connsiteY1" fmla="*/ 233680 h 233680"/>
                  <a:gd name="connsiteX2" fmla="*/ 233680 w 233680"/>
                  <a:gd name="connsiteY2" fmla="*/ 0 h 233680"/>
                  <a:gd name="connsiteX3" fmla="*/ 209681 w 233680"/>
                  <a:gd name="connsiteY3" fmla="*/ 0 h 233680"/>
                  <a:gd name="connsiteX4" fmla="*/ 0 w 233680"/>
                  <a:gd name="connsiteY4" fmla="*/ 195531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80" h="233680">
                    <a:moveTo>
                      <a:pt x="0" y="233680"/>
                    </a:moveTo>
                    <a:lnTo>
                      <a:pt x="233680" y="233680"/>
                    </a:lnTo>
                    <a:lnTo>
                      <a:pt x="233680" y="0"/>
                    </a:lnTo>
                    <a:lnTo>
                      <a:pt x="209681" y="0"/>
                    </a:lnTo>
                    <a:lnTo>
                      <a:pt x="0" y="19553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B400-BDC3-4630-8C09-4784A53BC788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896-DE39-423B-BDBD-3425063AD6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9" name="Shape 32"/>
          <p:cNvSpPr/>
          <p:nvPr>
            <p:custDataLst>
              <p:tags r:id="rId3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0" name="Shape 33"/>
          <p:cNvSpPr/>
          <p:nvPr>
            <p:custDataLst>
              <p:tags r:id="rId4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1" name="Shape 36"/>
          <p:cNvSpPr/>
          <p:nvPr>
            <p:custDataLst>
              <p:tags r:id="rId5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2" name="Shape 38"/>
          <p:cNvSpPr/>
          <p:nvPr>
            <p:custDataLst>
              <p:tags r:id="rId6"/>
            </p:custDataLst>
          </p:nvPr>
        </p:nvSpPr>
        <p:spPr>
          <a:xfrm flipV="1">
            <a:off x="4419600" y="2512933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21"/>
                <a:lumOff val="-82896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21"/>
                    <a:lumOff val="-82896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>
            <p:custDataLst>
              <p:tags r:id="rId7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>
            <p:custDataLst>
              <p:tags r:id="rId8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>
            <p:custDataLst>
              <p:tags r:id="rId9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>
            <p:custDataLst>
              <p:tags r:id="rId10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>
            <p:custDataLst>
              <p:tags r:id="rId11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>
            <p:custDataLst>
              <p:tags r:id="rId12"/>
            </p:custDataLst>
          </p:nvPr>
        </p:nvSpPr>
        <p:spPr>
          <a:xfrm flipV="1">
            <a:off x="4419601" y="2512933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21"/>
                    <a:lumOff val="-82896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21"/>
                  <a:lumOff val="-82896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629151" y="2247900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629146" y="3220085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15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>
            <p:custDataLst>
              <p:tags r:id="rId1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21"/>
                    <a:lumOff val="-82896"/>
                    <a:alpha val="70145"/>
                  </a:schemeClr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>
            <p:custDataLst>
              <p:tags r:id="rId3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>
            <p:custDataLst>
              <p:tags r:id="rId4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>
            <p:custDataLst>
              <p:tags r:id="rId5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>
            <p:custDataLst>
              <p:tags r:id="rId6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>
            <p:custDataLst>
              <p:tags r:id="rId7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Relationship Id="rId30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8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2.x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4.png"/><Relationship Id="rId10" Type="http://schemas.openxmlformats.org/officeDocument/2006/relationships/image" Target="../media/image11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6.bin"/><Relationship Id="rId1" Type="http://schemas.openxmlformats.org/officeDocument/2006/relationships/tags" Target="../tags/tag233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6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7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938376" y="2402540"/>
            <a:ext cx="8315247" cy="7122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数字逻辑实验</a:t>
            </a:r>
            <a:r>
              <a:rPr lang="en-US" altLang="zh-CN" sz="4000" dirty="0"/>
              <a:t>7</a:t>
            </a:r>
            <a:r>
              <a:rPr lang="zh-CN" altLang="en-US" sz="4000" dirty="0"/>
              <a:t>：流水灯</a:t>
            </a: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DE159FA0-73CD-65A7-1F68-2D66686B6CE2}"/>
              </a:ext>
            </a:extLst>
          </p:cNvPr>
          <p:cNvSpPr txBox="1"/>
          <p:nvPr/>
        </p:nvSpPr>
        <p:spPr>
          <a:xfrm>
            <a:off x="5195709" y="4433944"/>
            <a:ext cx="1800582" cy="44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ym typeface="+mn-ea"/>
              </a:rPr>
              <a:t>2022.12.13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特殊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IP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实例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seg7_drv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Input Bit Strobe</a:t>
            </a: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yes/no</a:t>
            </a: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Base Number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Hex，Dec，Oct，Bin</a:t>
            </a: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Segs Common Pole</a:t>
            </a: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Common Anode</a:t>
            </a: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Common Cathode</a:t>
            </a: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Bits Common Pole</a:t>
            </a: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Common Anode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Common Cathode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17245" y="1659255"/>
          <a:ext cx="5544185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160000" imgH="7670800" progId="Visio.Drawing.11">
                  <p:embed/>
                </p:oleObj>
              </mc:Choice>
              <mc:Fallback>
                <p:oleObj r:id="rId3" imgW="10160000" imgH="76708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245" y="1659255"/>
                        <a:ext cx="5544185" cy="474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21360" y="1188085"/>
            <a:ext cx="1036828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内容：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尽可能少的 D 触发器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设计一个 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4 位流水灯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要求：</a:t>
            </a:r>
          </a:p>
          <a:p>
            <a:pPr marL="342900" indent="-342900"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4 盏灯一字排列，从右到 左，灯依次点亮熄灭，前一盏灯熄灭后，后一盏灯点亮。用 1 表示点亮，0 表示熄灭的 话，那么 LED 灯呈现 0001-&gt;0010-&gt;0100-&gt;1000-&gt;0001 的循环。该电路还应该有一个使 能开关，当开关闭合时，电路开始工作，否则电路保持在 0000。</a:t>
            </a: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注意：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详细设计过程</a:t>
            </a:r>
            <a:endParaRPr lang="zh-CN" altLang="en-US"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原理图、引脚分配等重要步骤的截图以及说明</a:t>
            </a:r>
            <a:endParaRPr lang="zh-CN" altLang="en-US"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进行板级验证，填写实验结果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</a:t>
            </a:r>
            <a:r>
              <a:rPr dirty="0">
                <a:sym typeface="+mn-ea"/>
              </a:rPr>
              <a:t>分析输入、输出，列出状态图、状态表、状态方程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6780" y="1132205"/>
            <a:ext cx="5283200" cy="474345"/>
          </a:xfrm>
        </p:spPr>
        <p:txBody>
          <a:bodyPr/>
          <a:lstStyle/>
          <a:p>
            <a:pPr marL="0" indent="0">
              <a:buNone/>
            </a:pPr>
            <a:r>
              <a:rPr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输出与输入无关，只与当前状态有关。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882765" y="2396490"/>
          <a:ext cx="4490720" cy="244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4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zh-CN" sz="1400" baseline="-25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aseline="-25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Reset=0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Reset=1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001/0000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000/0000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010/0001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000/0001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011/00</a:t>
                      </a:r>
                      <a:r>
                        <a:rPr lang="en-US" altLang="zh-CN" sz="1400">
                          <a:sym typeface="+mn-ea"/>
                        </a:rPr>
                        <a:t>1</a:t>
                      </a:r>
                      <a:r>
                        <a:rPr lang="en-US" altLang="zh-CN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000/</a:t>
                      </a:r>
                      <a:r>
                        <a:rPr lang="en-US" altLang="zh-CN" sz="1400">
                          <a:sym typeface="+mn-ea"/>
                        </a:rPr>
                        <a:t>0010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100/0</a:t>
                      </a:r>
                      <a:r>
                        <a:rPr lang="en-US" altLang="zh-CN" sz="1400">
                          <a:sym typeface="+mn-ea"/>
                        </a:rPr>
                        <a:t>1</a:t>
                      </a:r>
                      <a:r>
                        <a:rPr lang="en-US" altLang="zh-CN" sz="14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000</a:t>
                      </a:r>
                      <a:r>
                        <a:rPr lang="en-US" altLang="zh-CN" sz="1400">
                          <a:sym typeface="+mn-ea"/>
                        </a:rPr>
                        <a:t>/0100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001</a:t>
                      </a:r>
                      <a:r>
                        <a:rPr lang="en-US" altLang="zh-CN" sz="1400" dirty="0">
                          <a:sym typeface="+mn-ea"/>
                        </a:rPr>
                        <a:t>/1000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000</a:t>
                      </a:r>
                      <a:r>
                        <a:rPr lang="en-US" altLang="zh-CN" sz="1400" dirty="0">
                          <a:sym typeface="+mn-ea"/>
                        </a:rPr>
                        <a:t>/1000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721725" y="2377440"/>
          <a:ext cx="140589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79500" imgH="241300" progId="Equation.KSEE3">
                  <p:embed/>
                </p:oleObj>
              </mc:Choice>
              <mc:Fallback>
                <p:oleObj r:id="rId5" imgW="1079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21725" y="2377440"/>
                        <a:ext cx="140589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16140" y="2590165"/>
          <a:ext cx="69469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33400" imgH="241300" progId="Equation.KSEE3">
                  <p:embed/>
                </p:oleObj>
              </mc:Choice>
              <mc:Fallback>
                <p:oleObj r:id="rId7" imgW="533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16140" y="2590165"/>
                        <a:ext cx="69469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68092" y="2275205"/>
          <a:ext cx="508381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791200" imgH="3213100" progId="Visio.Drawing.11">
                  <p:embed/>
                </p:oleObj>
              </mc:Choice>
              <mc:Fallback>
                <p:oleObj r:id="rId9" imgW="5791200" imgH="3213100" progId="Visio.Drawing.11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8092" y="2275205"/>
                        <a:ext cx="5083810" cy="280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>
                <a:sym typeface="+mn-ea"/>
              </a:rPr>
              <a:t>. </a:t>
            </a:r>
            <a:r>
              <a:rPr dirty="0">
                <a:sym typeface="+mn-ea"/>
              </a:rPr>
              <a:t>状态方程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00520" y="556260"/>
          <a:ext cx="2040485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63700" imgH="1765300" progId="Visio.Drawing.11">
                  <p:embed/>
                </p:oleObj>
              </mc:Choice>
              <mc:Fallback>
                <p:oleObj r:id="rId3" imgW="1663700" imgH="17653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0520" y="556260"/>
                        <a:ext cx="2040485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385300" y="556260"/>
          <a:ext cx="2040474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63700" imgH="1765300" progId="Visio.Drawing.11">
                  <p:embed/>
                </p:oleObj>
              </mc:Choice>
              <mc:Fallback>
                <p:oleObj r:id="rId5" imgW="1663700" imgH="176530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85300" y="556260"/>
                        <a:ext cx="2040474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714274" y="2716530"/>
          <a:ext cx="2011579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63700" imgH="1790700" progId="Visio.Drawing.11">
                  <p:embed/>
                </p:oleObj>
              </mc:Choice>
              <mc:Fallback>
                <p:oleObj r:id="rId7" imgW="1663700" imgH="17907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14274" y="2716530"/>
                        <a:ext cx="2011579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46620" y="5098415"/>
          <a:ext cx="121475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74065" imgH="254000" progId="Equation.KSEE3">
                  <p:embed/>
                </p:oleObj>
              </mc:Choice>
              <mc:Fallback>
                <p:oleObj r:id="rId9" imgW="774065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46620" y="5098415"/>
                        <a:ext cx="1214755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46349" y="5718540"/>
          <a:ext cx="3827145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438400" imgH="241300" progId="Equation.KSEE3">
                  <p:embed/>
                </p:oleObj>
              </mc:Choice>
              <mc:Fallback>
                <p:oleObj r:id="rId11" imgW="24384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46349" y="5718540"/>
                        <a:ext cx="3827145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46708" y="6319250"/>
          <a:ext cx="99568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634365" imgH="241300" progId="Equation.KSEE3">
                  <p:embed/>
                </p:oleObj>
              </mc:Choice>
              <mc:Fallback>
                <p:oleObj r:id="rId13" imgW="634365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46708" y="6319250"/>
                        <a:ext cx="995680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715" y="1217930"/>
            <a:ext cx="5288280" cy="53949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 </a:t>
            </a:r>
            <a:r>
              <a:rPr>
                <a:sym typeface="+mn-ea"/>
              </a:rPr>
              <a:t>输出方程</a:t>
            </a:r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899160" y="1256030"/>
          <a:ext cx="2182351" cy="15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63700" imgH="1168400" progId="Visio.Drawing.11">
                  <p:embed/>
                </p:oleObj>
              </mc:Choice>
              <mc:Fallback>
                <p:oleObj r:id="rId4" imgW="1663700" imgH="1168400" progId="Visio.Drawing.11">
                  <p:embed/>
                  <p:pic>
                    <p:nvPicPr>
                      <p:cNvPr id="0" name="图片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160" y="1256030"/>
                        <a:ext cx="2182351" cy="15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99088" y="3486817"/>
          <a:ext cx="2182495" cy="151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63700" imgH="1168400" progId="Visio.Drawing.11">
                  <p:embed/>
                </p:oleObj>
              </mc:Choice>
              <mc:Fallback>
                <p:oleObj r:id="rId6" imgW="1663700" imgH="1168400" progId="Visio.Drawing.11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088" y="3486817"/>
                        <a:ext cx="2182495" cy="151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5004435" y="1256030"/>
          <a:ext cx="2182351" cy="15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63700" imgH="1168400" progId="Visio.Drawing.11">
                  <p:embed/>
                </p:oleObj>
              </mc:Choice>
              <mc:Fallback>
                <p:oleObj r:id="rId8" imgW="1663700" imgH="1168400" progId="Visio.Drawing.11">
                  <p:embed/>
                  <p:pic>
                    <p:nvPicPr>
                      <p:cNvPr id="0" name="图片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04435" y="1256030"/>
                        <a:ext cx="2182351" cy="15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940300" y="3611245"/>
          <a:ext cx="2311395" cy="15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65300" imgH="1168400" progId="Visio.Drawing.11">
                  <p:embed/>
                </p:oleObj>
              </mc:Choice>
              <mc:Fallback>
                <p:oleObj r:id="rId10" imgW="1765300" imgH="1168400" progId="Visio.Drawing.11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40300" y="3611245"/>
                        <a:ext cx="2311395" cy="15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40230" y="3138805"/>
          <a:ext cx="80391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82600" imgH="228600" progId="Equation.KSEE3">
                  <p:embed/>
                </p:oleObj>
              </mc:Choice>
              <mc:Fallback>
                <p:oleObj r:id="rId12" imgW="482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0230" y="3138805"/>
                        <a:ext cx="80391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03925" y="3138488"/>
          <a:ext cx="99441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96900" imgH="215900" progId="Equation.KSEE3">
                  <p:embed/>
                </p:oleObj>
              </mc:Choice>
              <mc:Fallback>
                <p:oleObj r:id="rId14" imgW="596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03925" y="3138488"/>
                        <a:ext cx="99441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64640" y="5306696"/>
          <a:ext cx="1079500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47700" imgH="241300" progId="Equation.KSEE3">
                  <p:embed/>
                </p:oleObj>
              </mc:Choice>
              <mc:Fallback>
                <p:oleObj r:id="rId16" imgW="647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4640" y="5306696"/>
                        <a:ext cx="1079500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82335" y="5306696"/>
          <a:ext cx="101600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609600" imgH="254000" progId="Equation.KSEE3">
                  <p:embed/>
                </p:oleObj>
              </mc:Choice>
              <mc:Fallback>
                <p:oleObj r:id="rId18" imgW="609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82335" y="5306696"/>
                        <a:ext cx="1016000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 </a:t>
            </a:r>
            <a:r>
              <a:rPr>
                <a:sym typeface="+mn-ea"/>
              </a:rPr>
              <a:t>原理图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6284" y="1498600"/>
            <a:ext cx="10579432" cy="4669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附录</a:t>
            </a:r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基本逻辑门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实例</a:t>
            </a: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67510" y="1573530"/>
          <a:ext cx="2263140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92600" imgH="8813800" progId="Visio.Drawing.11">
                  <p:embed/>
                </p:oleObj>
              </mc:Choice>
              <mc:Fallback>
                <p:oleObj r:id="rId3" imgW="4292600" imgH="8813800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7510" y="1573530"/>
                        <a:ext cx="2263140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双击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实例进行配置</a:t>
            </a:r>
          </a:p>
          <a:p>
            <a:pPr lvl="1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与门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实例</a:t>
            </a:r>
          </a:p>
          <a:p>
            <a:pPr lvl="2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Number of Input Ports (2, 3, 4 ……)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76365" y="2355850"/>
          <a:ext cx="4808220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60000" imgH="7607300" progId="Visio.Drawing.11">
                  <p:embed/>
                </p:oleObj>
              </mc:Choice>
              <mc:Fallback>
                <p:oleObj r:id="rId5" imgW="10160000" imgH="76073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6365" y="2355850"/>
                        <a:ext cx="4808220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2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基本触发器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IP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实例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双击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实例进行配置</a:t>
            </a: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触发器</a:t>
            </a: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Active Clk Edge</a:t>
            </a: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Clear Port</a:t>
            </a: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Preset Port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41095" y="1880870"/>
          <a:ext cx="2277110" cy="353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62300" imgH="4876800" progId="Visio.Drawing.11">
                  <p:embed/>
                </p:oleObj>
              </mc:Choice>
              <mc:Fallback>
                <p:oleObj r:id="rId3" imgW="3162300" imgH="48768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095" y="1880870"/>
                        <a:ext cx="2277110" cy="353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39180" y="2854325"/>
          <a:ext cx="504190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60000" imgH="7670800" progId="Visio.Drawing.11">
                  <p:embed/>
                </p:oleObj>
              </mc:Choice>
              <mc:Fallback>
                <p:oleObj r:id="rId5" imgW="10160000" imgH="76708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39180" y="2854325"/>
                        <a:ext cx="5041900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特殊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IP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实例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mux</a:t>
            </a: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选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lab_clk</a:t>
            </a:r>
          </a:p>
          <a:p>
            <a:pPr lvl="1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输入时钟频率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100MHz(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通过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W5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引脚输入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输出时钟频率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1Hz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2Hz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3Hz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……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100MHz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1097280" y="1569720"/>
          <a:ext cx="1038225" cy="199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35100" imgH="2717800" progId="Visio.Drawing.11">
                  <p:embed/>
                </p:oleObj>
              </mc:Choice>
              <mc:Fallback>
                <p:oleObj r:id="rId3" imgW="1435100" imgH="27178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1569720"/>
                        <a:ext cx="1038225" cy="199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609850" y="1569720"/>
          <a:ext cx="10382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35100" imgH="1905000" progId="Visio.Drawing.11">
                  <p:embed/>
                </p:oleObj>
              </mc:Choice>
              <mc:Fallback>
                <p:oleObj r:id="rId5" imgW="1435100" imgH="190500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9850" y="1569720"/>
                        <a:ext cx="103822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609850" y="3567430"/>
          <a:ext cx="1038225" cy="109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35100" imgH="1511300" progId="Visio.Drawing.11">
                  <p:embed/>
                </p:oleObj>
              </mc:Choice>
              <mc:Fallback>
                <p:oleObj r:id="rId7" imgW="1435100" imgH="15113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9850" y="3567430"/>
                        <a:ext cx="1038225" cy="109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1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f194024-76a4-446c-a0be-26b403d5d98b}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1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1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1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1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1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1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3、7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306</Words>
  <Application>Microsoft Office PowerPoint</Application>
  <PresentationFormat>宽屏</PresentationFormat>
  <Paragraphs>74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Helvetica Light</vt:lpstr>
      <vt:lpstr>等线</vt:lpstr>
      <vt:lpstr>黑体</vt:lpstr>
      <vt:lpstr>微软雅黑</vt:lpstr>
      <vt:lpstr>Arial</vt:lpstr>
      <vt:lpstr>Calibri</vt:lpstr>
      <vt:lpstr>Wingdings</vt:lpstr>
      <vt:lpstr>Office 主题​​</vt:lpstr>
      <vt:lpstr>Equation.KSEE3</vt:lpstr>
      <vt:lpstr>Microsoft Visio 绘图</vt:lpstr>
      <vt:lpstr>PowerPoint 演示文稿</vt:lpstr>
      <vt:lpstr>实验要求</vt:lpstr>
      <vt:lpstr>1. 分析输入、输出，列出状态图、状态表、状态方程</vt:lpstr>
      <vt:lpstr>2. 状态方程</vt:lpstr>
      <vt:lpstr>4. 输出方程</vt:lpstr>
      <vt:lpstr>4. 原理图</vt:lpstr>
      <vt:lpstr>附录1</vt:lpstr>
      <vt:lpstr>附录2 </vt:lpstr>
      <vt:lpstr>附录3</vt:lpstr>
      <vt:lpstr>附录4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chongyu</cp:lastModifiedBy>
  <cp:revision>217</cp:revision>
  <dcterms:created xsi:type="dcterms:W3CDTF">2017-11-13T01:05:00Z</dcterms:created>
  <dcterms:modified xsi:type="dcterms:W3CDTF">2022-12-13T02:31:45Z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6A4D1EAEA43F427C9790F09CDD222A05</vt:lpwstr>
  </property>
</Properties>
</file>