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7" r:id="rId3"/>
    <p:sldId id="261" r:id="rId4"/>
    <p:sldId id="260" r:id="rId5"/>
    <p:sldId id="258" r:id="rId6"/>
    <p:sldId id="263" r:id="rId7"/>
    <p:sldId id="262" r:id="rId8"/>
    <p:sldId id="264" r:id="rId9"/>
    <p:sldId id="265" r:id="rId10"/>
    <p:sldId id="266" r:id="rId11"/>
    <p:sldId id="26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07" autoAdjust="0"/>
  </p:normalViewPr>
  <p:slideViewPr>
    <p:cSldViewPr snapToGrid="0">
      <p:cViewPr varScale="1">
        <p:scale>
          <a:sx n="95" d="100"/>
          <a:sy n="95" d="100"/>
        </p:scale>
        <p:origin x="-205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97000-7303-4AC0-9421-7ADF5B2A616C}" type="datetimeFigureOut">
              <a:rPr lang="zh-CN" altLang="en-US" smtClean="0"/>
              <a:t>2017-10-25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9F75C-4884-4BFB-8207-78A7B818742C}" type="slidenum">
              <a:rPr lang="zh-CN" altLang="en-US" smtClean="0"/>
              <a:t>‹#›</a:t>
            </a:fld>
            <a:endParaRPr lang="zh-CN" altLang="en-US"/>
          </a:p>
        </p:txBody>
      </p:sp>
    </p:spTree>
    <p:extLst>
      <p:ext uri="{BB962C8B-B14F-4D97-AF65-F5344CB8AC3E}">
        <p14:creationId xmlns:p14="http://schemas.microsoft.com/office/powerpoint/2010/main" val="259358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29F75C-4884-4BFB-8207-78A7B818742C}" type="slidenum">
              <a:rPr lang="zh-CN" altLang="en-US" smtClean="0"/>
              <a:t>1</a:t>
            </a:fld>
            <a:endParaRPr lang="zh-CN" altLang="en-US"/>
          </a:p>
        </p:txBody>
      </p:sp>
    </p:spTree>
    <p:extLst>
      <p:ext uri="{BB962C8B-B14F-4D97-AF65-F5344CB8AC3E}">
        <p14:creationId xmlns:p14="http://schemas.microsoft.com/office/powerpoint/2010/main" val="2872624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如果逻辑电路中没有从输出到输入的反馈，完全由门电路构成，就称为组合逻辑电路。</a:t>
            </a:r>
          </a:p>
          <a:p>
            <a:pPr lvl="1"/>
            <a:r>
              <a:rPr lang="zh-CN" altLang="en-US" dirty="0" smtClean="0"/>
              <a:t>不含记忆元件、不能存储信息。</a:t>
            </a:r>
          </a:p>
          <a:p>
            <a:pPr lvl="1"/>
            <a:r>
              <a:rPr lang="en-US" altLang="zh-CN" dirty="0" smtClean="0"/>
              <a:t>Y=F(X)</a:t>
            </a:r>
          </a:p>
          <a:p>
            <a:endParaRPr lang="zh-CN" altLang="en-US" dirty="0"/>
          </a:p>
        </p:txBody>
      </p:sp>
      <p:sp>
        <p:nvSpPr>
          <p:cNvPr id="4" name="灯片编号占位符 3"/>
          <p:cNvSpPr>
            <a:spLocks noGrp="1"/>
          </p:cNvSpPr>
          <p:nvPr>
            <p:ph type="sldNum" sz="quarter" idx="10"/>
          </p:nvPr>
        </p:nvSpPr>
        <p:spPr/>
        <p:txBody>
          <a:bodyPr/>
          <a:lstStyle/>
          <a:p>
            <a:fld id="{FC29F75C-4884-4BFB-8207-78A7B818742C}" type="slidenum">
              <a:rPr lang="zh-CN" altLang="en-US" smtClean="0"/>
              <a:t>2</a:t>
            </a:fld>
            <a:endParaRPr lang="zh-CN" altLang="en-US"/>
          </a:p>
        </p:txBody>
      </p:sp>
    </p:spTree>
    <p:extLst>
      <p:ext uri="{BB962C8B-B14F-4D97-AF65-F5344CB8AC3E}">
        <p14:creationId xmlns:p14="http://schemas.microsoft.com/office/powerpoint/2010/main" val="4147602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一个电动马达传送原料的传输装置。如果有原料要传送，且保护联合开关没有打开，两个操作人员之一在位时可被启动</a:t>
            </a:r>
            <a:endParaRPr lang="zh-CN" altLang="en-US" dirty="0"/>
          </a:p>
        </p:txBody>
      </p:sp>
      <p:sp>
        <p:nvSpPr>
          <p:cNvPr id="4" name="灯片编号占位符 3"/>
          <p:cNvSpPr>
            <a:spLocks noGrp="1"/>
          </p:cNvSpPr>
          <p:nvPr>
            <p:ph type="sldNum" sz="quarter" idx="10"/>
          </p:nvPr>
        </p:nvSpPr>
        <p:spPr/>
        <p:txBody>
          <a:bodyPr/>
          <a:lstStyle/>
          <a:p>
            <a:fld id="{FC29F75C-4884-4BFB-8207-78A7B818742C}" type="slidenum">
              <a:rPr lang="zh-CN" altLang="en-US" smtClean="0"/>
              <a:t>5</a:t>
            </a:fld>
            <a:endParaRPr lang="zh-CN" altLang="en-US"/>
          </a:p>
        </p:txBody>
      </p:sp>
    </p:spTree>
    <p:extLst>
      <p:ext uri="{BB962C8B-B14F-4D97-AF65-F5344CB8AC3E}">
        <p14:creationId xmlns:p14="http://schemas.microsoft.com/office/powerpoint/2010/main" val="447073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u="none" strike="noStrike" kern="1200" baseline="0" dirty="0" smtClean="0">
                <a:solidFill>
                  <a:schemeClr val="tx1"/>
                </a:solidFill>
                <a:latin typeface="+mn-lt"/>
                <a:ea typeface="+mn-ea"/>
                <a:cs typeface="+mn-cs"/>
              </a:rPr>
              <a:t>M</a:t>
            </a:r>
            <a:r>
              <a:rPr lang="en-US" altLang="zh-CN" sz="1200" b="0" i="0" u="none" strike="noStrike" kern="1200" baseline="-25000" dirty="0" smtClean="0">
                <a:solidFill>
                  <a:schemeClr val="tx1"/>
                </a:solidFill>
                <a:latin typeface="+mn-lt"/>
                <a:ea typeface="+mn-ea"/>
                <a:cs typeface="+mn-cs"/>
              </a:rPr>
              <a:t>1</a:t>
            </a:r>
            <a:r>
              <a:rPr lang="en-US" altLang="zh-CN" sz="1200" b="0" i="0" u="none" strike="noStrike" kern="1200" baseline="0" dirty="0" smtClean="0">
                <a:solidFill>
                  <a:schemeClr val="tx1"/>
                </a:solidFill>
                <a:latin typeface="+mn-lt"/>
                <a:ea typeface="+mn-ea"/>
                <a:cs typeface="+mn-cs"/>
              </a:rPr>
              <a:t>~M</a:t>
            </a:r>
            <a:r>
              <a:rPr lang="en-US" altLang="zh-CN" sz="1200" b="0" i="0" u="none" strike="noStrike" kern="1200" baseline="-2500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分别表示</a:t>
            </a:r>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个传送带的马达，可分别控制开启、关闭</a:t>
            </a:r>
          </a:p>
          <a:p>
            <a:pPr rtl="0"/>
            <a:r>
              <a:rPr lang="en-US" altLang="zh-CN" sz="1200" b="0" i="0" u="none" strike="noStrike" kern="1200" baseline="0" dirty="0" smtClean="0">
                <a:solidFill>
                  <a:schemeClr val="tx1"/>
                </a:solidFill>
                <a:latin typeface="+mn-lt"/>
                <a:ea typeface="+mn-ea"/>
                <a:cs typeface="+mn-cs"/>
              </a:rPr>
              <a:t>S1~S3</a:t>
            </a:r>
            <a:r>
              <a:rPr lang="zh-CN" altLang="en-US" sz="1200" b="0" i="0" u="none" strike="noStrike" kern="1200" baseline="0" dirty="0" smtClean="0">
                <a:solidFill>
                  <a:schemeClr val="tx1"/>
                </a:solidFill>
                <a:latin typeface="+mn-lt"/>
                <a:ea typeface="+mn-ea"/>
                <a:cs typeface="+mn-cs"/>
              </a:rPr>
              <a:t>是输入传送带的产品检测传感器</a:t>
            </a:r>
          </a:p>
          <a:p>
            <a:r>
              <a:rPr lang="zh-CN" altLang="en-US" dirty="0" smtClean="0"/>
              <a:t>显然：</a:t>
            </a:r>
            <a:endParaRPr lang="zh-CN" altLang="en-US" dirty="0"/>
          </a:p>
        </p:txBody>
      </p:sp>
      <p:sp>
        <p:nvSpPr>
          <p:cNvPr id="4" name="灯片编号占位符 3"/>
          <p:cNvSpPr>
            <a:spLocks noGrp="1"/>
          </p:cNvSpPr>
          <p:nvPr>
            <p:ph type="sldNum" sz="quarter" idx="10"/>
          </p:nvPr>
        </p:nvSpPr>
        <p:spPr/>
        <p:txBody>
          <a:bodyPr/>
          <a:lstStyle/>
          <a:p>
            <a:fld id="{FC29F75C-4884-4BFB-8207-78A7B818742C}" type="slidenum">
              <a:rPr lang="zh-CN" altLang="en-US" smtClean="0"/>
              <a:t>8</a:t>
            </a:fld>
            <a:endParaRPr lang="zh-CN" altLang="en-US"/>
          </a:p>
        </p:txBody>
      </p:sp>
    </p:spTree>
    <p:extLst>
      <p:ext uri="{BB962C8B-B14F-4D97-AF65-F5344CB8AC3E}">
        <p14:creationId xmlns:p14="http://schemas.microsoft.com/office/powerpoint/2010/main" val="914175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书面问题描述转化成真值表的过程：</a:t>
            </a:r>
          </a:p>
          <a:p>
            <a:pPr lvl="1"/>
            <a:r>
              <a:rPr lang="en-US" altLang="zh-CN" dirty="0" smtClean="0"/>
              <a:t>1. </a:t>
            </a:r>
            <a:r>
              <a:rPr lang="zh-CN" altLang="en-US" dirty="0" smtClean="0"/>
              <a:t>确定所包含的输入、输出变量</a:t>
            </a:r>
          </a:p>
          <a:p>
            <a:pPr lvl="1"/>
            <a:r>
              <a:rPr lang="en-US" altLang="zh-CN" dirty="0" smtClean="0"/>
              <a:t>2. </a:t>
            </a:r>
            <a:r>
              <a:rPr lang="zh-CN" altLang="en-US" dirty="0" smtClean="0"/>
              <a:t>为每个变量分配助记符或字母或标识</a:t>
            </a:r>
          </a:p>
          <a:p>
            <a:pPr lvl="1"/>
            <a:r>
              <a:rPr lang="en-US" altLang="zh-CN" dirty="0" smtClean="0"/>
              <a:t>3. </a:t>
            </a:r>
            <a:r>
              <a:rPr lang="zh-CN" altLang="en-US" dirty="0" smtClean="0"/>
              <a:t>确定真值表的大小，看看有多少个输入组合</a:t>
            </a:r>
          </a:p>
          <a:p>
            <a:pPr lvl="2"/>
            <a:r>
              <a:rPr lang="en-US" altLang="zh-CN" dirty="0" smtClean="0"/>
              <a:t>2</a:t>
            </a:r>
            <a:r>
              <a:rPr lang="en-US" altLang="zh-CN" baseline="30000" dirty="0" smtClean="0"/>
              <a:t>x</a:t>
            </a:r>
            <a:r>
              <a:rPr lang="en-US" altLang="zh-CN" dirty="0" smtClean="0"/>
              <a:t>=y</a:t>
            </a:r>
            <a:r>
              <a:rPr lang="zh-CN" altLang="en-US" dirty="0" smtClean="0"/>
              <a:t>：</a:t>
            </a:r>
            <a:r>
              <a:rPr lang="en-US" altLang="zh-CN" dirty="0" smtClean="0"/>
              <a:t>x=</a:t>
            </a:r>
            <a:r>
              <a:rPr lang="zh-CN" altLang="en-US" dirty="0" smtClean="0"/>
              <a:t>输入变量数，</a:t>
            </a:r>
            <a:r>
              <a:rPr lang="en-US" altLang="zh-CN" dirty="0" smtClean="0"/>
              <a:t>y=</a:t>
            </a:r>
            <a:r>
              <a:rPr lang="zh-CN" altLang="en-US" dirty="0" smtClean="0"/>
              <a:t>组合数</a:t>
            </a:r>
            <a:endParaRPr lang="en-US" altLang="zh-CN" dirty="0" smtClean="0"/>
          </a:p>
          <a:p>
            <a:pPr lvl="1"/>
            <a:r>
              <a:rPr lang="en-US" altLang="zh-CN" dirty="0" smtClean="0"/>
              <a:t>4. </a:t>
            </a:r>
            <a:r>
              <a:rPr lang="zh-CN" altLang="en-US" dirty="0" smtClean="0"/>
              <a:t>构造一个包含所有输入变量组合的真值表</a:t>
            </a:r>
          </a:p>
          <a:p>
            <a:pPr lvl="1"/>
            <a:r>
              <a:rPr lang="en-US" altLang="zh-CN" dirty="0" smtClean="0"/>
              <a:t>5. </a:t>
            </a:r>
            <a:r>
              <a:rPr lang="zh-CN" altLang="en-US" dirty="0" smtClean="0"/>
              <a:t>仔细研究问题描述，确定使给定输出为真的输入组合</a:t>
            </a:r>
          </a:p>
          <a:p>
            <a:endParaRPr lang="zh-CN" altLang="en-US" dirty="0"/>
          </a:p>
        </p:txBody>
      </p:sp>
      <p:sp>
        <p:nvSpPr>
          <p:cNvPr id="4" name="灯片编号占位符 3"/>
          <p:cNvSpPr>
            <a:spLocks noGrp="1"/>
          </p:cNvSpPr>
          <p:nvPr>
            <p:ph type="sldNum" sz="quarter" idx="10"/>
          </p:nvPr>
        </p:nvSpPr>
        <p:spPr/>
        <p:txBody>
          <a:bodyPr/>
          <a:lstStyle/>
          <a:p>
            <a:fld id="{FC29F75C-4884-4BFB-8207-78A7B818742C}" type="slidenum">
              <a:rPr lang="zh-CN" altLang="en-US" smtClean="0"/>
              <a:t>10</a:t>
            </a:fld>
            <a:endParaRPr lang="zh-CN" altLang="en-US"/>
          </a:p>
        </p:txBody>
      </p:sp>
    </p:spTree>
    <p:extLst>
      <p:ext uri="{BB962C8B-B14F-4D97-AF65-F5344CB8AC3E}">
        <p14:creationId xmlns:p14="http://schemas.microsoft.com/office/powerpoint/2010/main" val="224064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DDFCC463-27CE-4C16-BB2B-2A658033E6EF}" type="datetime10">
              <a:rPr lang="zh-CN" altLang="en-US" smtClean="0"/>
              <a:t>14:27</a:t>
            </a:fld>
            <a:endParaRPr lang="zh-CN" altLang="en-US"/>
          </a:p>
        </p:txBody>
      </p:sp>
      <p:sp>
        <p:nvSpPr>
          <p:cNvPr id="5" name="页脚占位符 4"/>
          <p:cNvSpPr>
            <a:spLocks noGrp="1"/>
          </p:cNvSpPr>
          <p:nvPr>
            <p:ph type="ftr" sz="quarter" idx="11"/>
          </p:nvPr>
        </p:nvSpPr>
        <p:spPr/>
        <p:txBody>
          <a:bodyPr/>
          <a:lstStyle/>
          <a:p>
            <a:r>
              <a:rPr lang="zh-CN" altLang="en-US" smtClean="0"/>
              <a:t>计算机学院</a:t>
            </a:r>
            <a:endParaRPr lang="zh-CN" altLang="en-US"/>
          </a:p>
        </p:txBody>
      </p:sp>
      <p:sp>
        <p:nvSpPr>
          <p:cNvPr id="6" name="灯片编号占位符 5"/>
          <p:cNvSpPr>
            <a:spLocks noGrp="1"/>
          </p:cNvSpPr>
          <p:nvPr>
            <p:ph type="sldNum" sz="quarter" idx="12"/>
          </p:nvPr>
        </p:nvSpPr>
        <p:spPr/>
        <p:txBody>
          <a:body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336522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CA28A5-F22B-49D0-A310-AA1199B8E6CE}" type="datetime10">
              <a:rPr lang="zh-CN" altLang="en-US" smtClean="0"/>
              <a:t>14:27</a:t>
            </a:fld>
            <a:endParaRPr lang="zh-CN" altLang="en-US"/>
          </a:p>
        </p:txBody>
      </p:sp>
      <p:sp>
        <p:nvSpPr>
          <p:cNvPr id="5" name="页脚占位符 4"/>
          <p:cNvSpPr>
            <a:spLocks noGrp="1"/>
          </p:cNvSpPr>
          <p:nvPr>
            <p:ph type="ftr" sz="quarter" idx="11"/>
          </p:nvPr>
        </p:nvSpPr>
        <p:spPr/>
        <p:txBody>
          <a:bodyPr/>
          <a:lstStyle/>
          <a:p>
            <a:r>
              <a:rPr lang="zh-CN" altLang="en-US" smtClean="0"/>
              <a:t>计算机学院</a:t>
            </a:r>
            <a:endParaRPr lang="zh-CN" altLang="en-US"/>
          </a:p>
        </p:txBody>
      </p:sp>
      <p:sp>
        <p:nvSpPr>
          <p:cNvPr id="6" name="灯片编号占位符 5"/>
          <p:cNvSpPr>
            <a:spLocks noGrp="1"/>
          </p:cNvSpPr>
          <p:nvPr>
            <p:ph type="sldNum" sz="quarter" idx="12"/>
          </p:nvPr>
        </p:nvSpPr>
        <p:spPr/>
        <p:txBody>
          <a:body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266111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4FBB6F-B2A3-4BCC-9783-EA60D58B1A73}" type="datetime10">
              <a:rPr lang="zh-CN" altLang="en-US" smtClean="0"/>
              <a:t>14:27</a:t>
            </a:fld>
            <a:endParaRPr lang="zh-CN" altLang="en-US"/>
          </a:p>
        </p:txBody>
      </p:sp>
      <p:sp>
        <p:nvSpPr>
          <p:cNvPr id="5" name="页脚占位符 4"/>
          <p:cNvSpPr>
            <a:spLocks noGrp="1"/>
          </p:cNvSpPr>
          <p:nvPr>
            <p:ph type="ftr" sz="quarter" idx="11"/>
          </p:nvPr>
        </p:nvSpPr>
        <p:spPr/>
        <p:txBody>
          <a:bodyPr/>
          <a:lstStyle/>
          <a:p>
            <a:r>
              <a:rPr lang="zh-CN" altLang="en-US" smtClean="0"/>
              <a:t>计算机学院</a:t>
            </a:r>
            <a:endParaRPr lang="zh-CN" altLang="en-US"/>
          </a:p>
        </p:txBody>
      </p:sp>
      <p:sp>
        <p:nvSpPr>
          <p:cNvPr id="6" name="灯片编号占位符 5"/>
          <p:cNvSpPr>
            <a:spLocks noGrp="1"/>
          </p:cNvSpPr>
          <p:nvPr>
            <p:ph type="sldNum" sz="quarter" idx="12"/>
          </p:nvPr>
        </p:nvSpPr>
        <p:spPr/>
        <p:txBody>
          <a:body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1625858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228600" indent="-228600">
              <a:buFont typeface="Wingdings" panose="05000000000000000000" pitchFamily="2" charset="2"/>
              <a:buChar char="l"/>
              <a:defRPr/>
            </a:lvl1pPr>
            <a:lvl2pPr marL="685800" indent="-228600">
              <a:buSzPct val="100000"/>
              <a:buFont typeface="Times New Roman" panose="02020603050405020304" pitchFamily="18" charset="0"/>
              <a:buChar char="−"/>
              <a:defRPr/>
            </a:lvl2pPr>
            <a:lvl3pPr marL="1143000" indent="-228600">
              <a:buSzPct val="100000"/>
              <a:buFont typeface="Arial" panose="020B0604020202020204" pitchFamily="34" charset="0"/>
              <a:buChar char="•"/>
              <a:defRPr/>
            </a:lvl3pPr>
            <a:lvl4pPr marL="1600200" indent="-228600">
              <a:buFont typeface="Arial" panose="020B0604020202020204" pitchFamily="34" charset="0"/>
              <a:buChar char="•"/>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C30EE1D-C738-448E-BE7F-C9C2686781B6}" type="datetime10">
              <a:rPr lang="zh-CN" altLang="en-US" smtClean="0"/>
              <a:t>14:27</a:t>
            </a:fld>
            <a:endParaRPr lang="zh-CN" altLang="en-US"/>
          </a:p>
        </p:txBody>
      </p:sp>
      <p:sp>
        <p:nvSpPr>
          <p:cNvPr id="5" name="页脚占位符 4"/>
          <p:cNvSpPr>
            <a:spLocks noGrp="1"/>
          </p:cNvSpPr>
          <p:nvPr>
            <p:ph type="ftr" sz="quarter" idx="11"/>
          </p:nvPr>
        </p:nvSpPr>
        <p:spPr/>
        <p:txBody>
          <a:bodyPr/>
          <a:lstStyle/>
          <a:p>
            <a:r>
              <a:rPr lang="zh-CN" altLang="en-US" smtClean="0"/>
              <a:t>计算机学院</a:t>
            </a:r>
            <a:endParaRPr lang="zh-CN" altLang="en-US"/>
          </a:p>
        </p:txBody>
      </p:sp>
      <p:sp>
        <p:nvSpPr>
          <p:cNvPr id="6" name="灯片编号占位符 5"/>
          <p:cNvSpPr>
            <a:spLocks noGrp="1"/>
          </p:cNvSpPr>
          <p:nvPr>
            <p:ph type="sldNum" sz="quarter" idx="12"/>
          </p:nvPr>
        </p:nvSpPr>
        <p:spPr/>
        <p:txBody>
          <a:body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96199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BB42591-56E9-42BC-95EE-9575CF567C21}" type="datetime10">
              <a:rPr lang="zh-CN" altLang="en-US" smtClean="0"/>
              <a:t>14:27</a:t>
            </a:fld>
            <a:endParaRPr lang="zh-CN" altLang="en-US"/>
          </a:p>
        </p:txBody>
      </p:sp>
      <p:sp>
        <p:nvSpPr>
          <p:cNvPr id="5" name="页脚占位符 4"/>
          <p:cNvSpPr>
            <a:spLocks noGrp="1"/>
          </p:cNvSpPr>
          <p:nvPr>
            <p:ph type="ftr" sz="quarter" idx="11"/>
          </p:nvPr>
        </p:nvSpPr>
        <p:spPr/>
        <p:txBody>
          <a:bodyPr/>
          <a:lstStyle/>
          <a:p>
            <a:r>
              <a:rPr lang="zh-CN" altLang="en-US" smtClean="0"/>
              <a:t>计算机学院</a:t>
            </a:r>
            <a:endParaRPr lang="zh-CN" altLang="en-US"/>
          </a:p>
        </p:txBody>
      </p:sp>
      <p:sp>
        <p:nvSpPr>
          <p:cNvPr id="6" name="灯片编号占位符 5"/>
          <p:cNvSpPr>
            <a:spLocks noGrp="1"/>
          </p:cNvSpPr>
          <p:nvPr>
            <p:ph type="sldNum" sz="quarter" idx="12"/>
          </p:nvPr>
        </p:nvSpPr>
        <p:spPr/>
        <p:txBody>
          <a:body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12940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lvl1pPr marL="228600" indent="-228600">
              <a:buFont typeface="Wingdings" panose="05000000000000000000" pitchFamily="2" charset="2"/>
              <a:buChar char="l"/>
              <a:defRPr/>
            </a:lvl1pPr>
            <a:lvl2pPr marL="685800" indent="-228600">
              <a:buFont typeface="Times New Roman" panose="02020603050405020304" pitchFamily="18" charset="0"/>
              <a:buChar char="−"/>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F3A0331-12C0-4875-B0AE-FBA06D0063D5}" type="datetime10">
              <a:rPr lang="zh-CN" altLang="en-US" smtClean="0"/>
              <a:t>14:27</a:t>
            </a:fld>
            <a:endParaRPr lang="zh-CN" altLang="en-US"/>
          </a:p>
        </p:txBody>
      </p:sp>
      <p:sp>
        <p:nvSpPr>
          <p:cNvPr id="6" name="页脚占位符 5"/>
          <p:cNvSpPr>
            <a:spLocks noGrp="1"/>
          </p:cNvSpPr>
          <p:nvPr>
            <p:ph type="ftr" sz="quarter" idx="11"/>
          </p:nvPr>
        </p:nvSpPr>
        <p:spPr/>
        <p:txBody>
          <a:bodyPr/>
          <a:lstStyle/>
          <a:p>
            <a:r>
              <a:rPr lang="zh-CN" altLang="en-US" smtClean="0"/>
              <a:t>计算机学院</a:t>
            </a:r>
            <a:endParaRPr lang="zh-CN" altLang="en-US"/>
          </a:p>
        </p:txBody>
      </p:sp>
      <p:sp>
        <p:nvSpPr>
          <p:cNvPr id="7" name="灯片编号占位符 6"/>
          <p:cNvSpPr>
            <a:spLocks noGrp="1"/>
          </p:cNvSpPr>
          <p:nvPr>
            <p:ph type="sldNum" sz="quarter" idx="12"/>
          </p:nvPr>
        </p:nvSpPr>
        <p:spPr/>
        <p:txBody>
          <a:body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258487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C0C7E32-DE84-4EA0-A06C-2A0095AFBA35}" type="datetime10">
              <a:rPr lang="zh-CN" altLang="en-US" smtClean="0"/>
              <a:t>14:27</a:t>
            </a:fld>
            <a:endParaRPr lang="zh-CN" altLang="en-US"/>
          </a:p>
        </p:txBody>
      </p:sp>
      <p:sp>
        <p:nvSpPr>
          <p:cNvPr id="8" name="页脚占位符 7"/>
          <p:cNvSpPr>
            <a:spLocks noGrp="1"/>
          </p:cNvSpPr>
          <p:nvPr>
            <p:ph type="ftr" sz="quarter" idx="11"/>
          </p:nvPr>
        </p:nvSpPr>
        <p:spPr/>
        <p:txBody>
          <a:bodyPr/>
          <a:lstStyle/>
          <a:p>
            <a:r>
              <a:rPr lang="zh-CN" altLang="en-US" smtClean="0"/>
              <a:t>计算机学院</a:t>
            </a:r>
            <a:endParaRPr lang="zh-CN" altLang="en-US"/>
          </a:p>
        </p:txBody>
      </p:sp>
      <p:sp>
        <p:nvSpPr>
          <p:cNvPr id="9" name="灯片编号占位符 8"/>
          <p:cNvSpPr>
            <a:spLocks noGrp="1"/>
          </p:cNvSpPr>
          <p:nvPr>
            <p:ph type="sldNum" sz="quarter" idx="12"/>
          </p:nvPr>
        </p:nvSpPr>
        <p:spPr/>
        <p:txBody>
          <a:body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130193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D3F076-CC0D-4FDD-9579-455FCD1F1F93}" type="datetime10">
              <a:rPr lang="zh-CN" altLang="en-US" smtClean="0"/>
              <a:t>14:27</a:t>
            </a:fld>
            <a:endParaRPr lang="zh-CN" altLang="en-US"/>
          </a:p>
        </p:txBody>
      </p:sp>
      <p:sp>
        <p:nvSpPr>
          <p:cNvPr id="4" name="页脚占位符 3"/>
          <p:cNvSpPr>
            <a:spLocks noGrp="1"/>
          </p:cNvSpPr>
          <p:nvPr>
            <p:ph type="ftr" sz="quarter" idx="11"/>
          </p:nvPr>
        </p:nvSpPr>
        <p:spPr/>
        <p:txBody>
          <a:bodyPr/>
          <a:lstStyle/>
          <a:p>
            <a:r>
              <a:rPr lang="zh-CN" altLang="en-US" smtClean="0"/>
              <a:t>计算机学院</a:t>
            </a:r>
            <a:endParaRPr lang="zh-CN" altLang="en-US"/>
          </a:p>
        </p:txBody>
      </p:sp>
      <p:sp>
        <p:nvSpPr>
          <p:cNvPr id="5" name="灯片编号占位符 4"/>
          <p:cNvSpPr>
            <a:spLocks noGrp="1"/>
          </p:cNvSpPr>
          <p:nvPr>
            <p:ph type="sldNum" sz="quarter" idx="12"/>
          </p:nvPr>
        </p:nvSpPr>
        <p:spPr/>
        <p:txBody>
          <a:body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409438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684E64-CBD9-4563-B4BD-7870D33F2120}" type="datetime10">
              <a:rPr lang="zh-CN" altLang="en-US" smtClean="0"/>
              <a:t>14:27</a:t>
            </a:fld>
            <a:endParaRPr lang="zh-CN" altLang="en-US"/>
          </a:p>
        </p:txBody>
      </p:sp>
      <p:sp>
        <p:nvSpPr>
          <p:cNvPr id="3" name="页脚占位符 2"/>
          <p:cNvSpPr>
            <a:spLocks noGrp="1"/>
          </p:cNvSpPr>
          <p:nvPr>
            <p:ph type="ftr" sz="quarter" idx="11"/>
          </p:nvPr>
        </p:nvSpPr>
        <p:spPr/>
        <p:txBody>
          <a:bodyPr/>
          <a:lstStyle/>
          <a:p>
            <a:r>
              <a:rPr lang="zh-CN" altLang="en-US" smtClean="0"/>
              <a:t>计算机学院</a:t>
            </a:r>
            <a:endParaRPr lang="zh-CN" altLang="en-US"/>
          </a:p>
        </p:txBody>
      </p:sp>
      <p:sp>
        <p:nvSpPr>
          <p:cNvPr id="4" name="灯片编号占位符 3"/>
          <p:cNvSpPr>
            <a:spLocks noGrp="1"/>
          </p:cNvSpPr>
          <p:nvPr>
            <p:ph type="sldNum" sz="quarter" idx="12"/>
          </p:nvPr>
        </p:nvSpPr>
        <p:spPr/>
        <p:txBody>
          <a:body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4570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B92FCC-400B-471B-9F78-2CE027D5986A}" type="datetime10">
              <a:rPr lang="zh-CN" altLang="en-US" smtClean="0"/>
              <a:t>14:27</a:t>
            </a:fld>
            <a:endParaRPr lang="zh-CN" altLang="en-US"/>
          </a:p>
        </p:txBody>
      </p:sp>
      <p:sp>
        <p:nvSpPr>
          <p:cNvPr id="6" name="页脚占位符 5"/>
          <p:cNvSpPr>
            <a:spLocks noGrp="1"/>
          </p:cNvSpPr>
          <p:nvPr>
            <p:ph type="ftr" sz="quarter" idx="11"/>
          </p:nvPr>
        </p:nvSpPr>
        <p:spPr/>
        <p:txBody>
          <a:bodyPr/>
          <a:lstStyle/>
          <a:p>
            <a:r>
              <a:rPr lang="zh-CN" altLang="en-US" smtClean="0"/>
              <a:t>计算机学院</a:t>
            </a:r>
            <a:endParaRPr lang="zh-CN" altLang="en-US"/>
          </a:p>
        </p:txBody>
      </p:sp>
      <p:sp>
        <p:nvSpPr>
          <p:cNvPr id="7" name="灯片编号占位符 6"/>
          <p:cNvSpPr>
            <a:spLocks noGrp="1"/>
          </p:cNvSpPr>
          <p:nvPr>
            <p:ph type="sldNum" sz="quarter" idx="12"/>
          </p:nvPr>
        </p:nvSpPr>
        <p:spPr/>
        <p:txBody>
          <a:body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217158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FF7C46-4DE0-4C37-8700-9C9C5CF16217}" type="datetime10">
              <a:rPr lang="zh-CN" altLang="en-US" smtClean="0"/>
              <a:t>14:27</a:t>
            </a:fld>
            <a:endParaRPr lang="zh-CN" altLang="en-US"/>
          </a:p>
        </p:txBody>
      </p:sp>
      <p:sp>
        <p:nvSpPr>
          <p:cNvPr id="6" name="页脚占位符 5"/>
          <p:cNvSpPr>
            <a:spLocks noGrp="1"/>
          </p:cNvSpPr>
          <p:nvPr>
            <p:ph type="ftr" sz="quarter" idx="11"/>
          </p:nvPr>
        </p:nvSpPr>
        <p:spPr/>
        <p:txBody>
          <a:bodyPr/>
          <a:lstStyle/>
          <a:p>
            <a:r>
              <a:rPr lang="zh-CN" altLang="en-US" smtClean="0"/>
              <a:t>计算机学院</a:t>
            </a:r>
            <a:endParaRPr lang="zh-CN" altLang="en-US"/>
          </a:p>
        </p:txBody>
      </p:sp>
      <p:sp>
        <p:nvSpPr>
          <p:cNvPr id="7" name="灯片编号占位符 6"/>
          <p:cNvSpPr>
            <a:spLocks noGrp="1"/>
          </p:cNvSpPr>
          <p:nvPr>
            <p:ph type="sldNum" sz="quarter" idx="12"/>
          </p:nvPr>
        </p:nvSpPr>
        <p:spPr/>
        <p:txBody>
          <a:body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344668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CB0A2-88D4-4A1F-AD02-4DC83578EBD7}" type="datetime10">
              <a:rPr lang="zh-CN" altLang="en-US" smtClean="0"/>
              <a:t>14:27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计算机学院</a:t>
            </a: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54CDA-2F66-4C43-A884-56DEDD513BE9}" type="slidenum">
              <a:rPr lang="zh-CN" altLang="en-US" smtClean="0"/>
              <a:t>‹#›</a:t>
            </a:fld>
            <a:endParaRPr lang="zh-CN" altLang="en-US"/>
          </a:p>
        </p:txBody>
      </p:sp>
    </p:spTree>
    <p:extLst>
      <p:ext uri="{BB962C8B-B14F-4D97-AF65-F5344CB8AC3E}">
        <p14:creationId xmlns:p14="http://schemas.microsoft.com/office/powerpoint/2010/main" val="3967868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2"/>
            <a:ext cx="6858000" cy="3298913"/>
          </a:xfrm>
        </p:spPr>
        <p:txBody>
          <a:bodyPr>
            <a:normAutofit/>
          </a:bodyPr>
          <a:lstStyle/>
          <a:p>
            <a:r>
              <a:rPr lang="en-US" altLang="zh-CN" dirty="0" smtClean="0"/>
              <a:t>COMBINATIONAL </a:t>
            </a:r>
            <a:r>
              <a:rPr lang="en-US" altLang="zh-CN" dirty="0"/>
              <a:t>LOGIC</a:t>
            </a:r>
            <a:r>
              <a:rPr lang="en-US" altLang="zh-CN" dirty="0" smtClean="0"/>
              <a:t/>
            </a:r>
            <a:br>
              <a:rPr lang="en-US" altLang="zh-CN" dirty="0" smtClean="0"/>
            </a:br>
            <a:r>
              <a:rPr lang="zh-CN" altLang="en-US" dirty="0" smtClean="0"/>
              <a:t>组合逻辑</a:t>
            </a:r>
            <a:endParaRPr lang="zh-CN" altLang="en-US" dirty="0"/>
          </a:p>
        </p:txBody>
      </p:sp>
    </p:spTree>
    <p:extLst>
      <p:ext uri="{BB962C8B-B14F-4D97-AF65-F5344CB8AC3E}">
        <p14:creationId xmlns:p14="http://schemas.microsoft.com/office/powerpoint/2010/main" val="3470262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Summary</a:t>
            </a:r>
            <a:endParaRPr lang="zh-CN" altLang="en-US" dirty="0"/>
          </a:p>
        </p:txBody>
      </p:sp>
      <p:sp>
        <p:nvSpPr>
          <p:cNvPr id="5" name="内容占位符 4"/>
          <p:cNvSpPr>
            <a:spLocks noGrp="1"/>
          </p:cNvSpPr>
          <p:nvPr>
            <p:ph idx="1"/>
          </p:nvPr>
        </p:nvSpPr>
        <p:spPr/>
        <p:txBody>
          <a:bodyPr>
            <a:normAutofit fontScale="92500" lnSpcReduction="10000"/>
          </a:bodyPr>
          <a:lstStyle/>
          <a:p>
            <a:r>
              <a:rPr lang="en-US" altLang="zh-CN" dirty="0"/>
              <a:t>The process of converting a verbal problem statement into a </a:t>
            </a:r>
            <a:r>
              <a:rPr lang="en-US" altLang="zh-CN" dirty="0" smtClean="0"/>
              <a:t>truth table </a:t>
            </a:r>
          </a:p>
          <a:p>
            <a:pPr lvl="1"/>
            <a:r>
              <a:rPr lang="en-US" altLang="zh-CN" dirty="0"/>
              <a:t>Determine the input variables and output variables that are involved</a:t>
            </a:r>
          </a:p>
          <a:p>
            <a:pPr lvl="1"/>
            <a:r>
              <a:rPr lang="en-US" altLang="zh-CN" dirty="0" smtClean="0"/>
              <a:t>Assign  mnemonic(</a:t>
            </a:r>
            <a:r>
              <a:rPr lang="zh-CN" altLang="en-US" dirty="0"/>
              <a:t>记忆的</a:t>
            </a:r>
            <a:r>
              <a:rPr lang="en-US" altLang="zh-CN" dirty="0" smtClean="0"/>
              <a:t>) </a:t>
            </a:r>
            <a:r>
              <a:rPr lang="en-US" altLang="zh-CN" dirty="0"/>
              <a:t>or letter or number symbols to each variable</a:t>
            </a:r>
          </a:p>
          <a:p>
            <a:pPr lvl="1"/>
            <a:r>
              <a:rPr lang="en-US" altLang="zh-CN" dirty="0" smtClean="0"/>
              <a:t>determine </a:t>
            </a:r>
            <a:r>
              <a:rPr lang="en-US" altLang="zh-CN" dirty="0"/>
              <a:t>the size of the truth table; how many input combinations exist:  </a:t>
            </a:r>
            <a:endParaRPr lang="en-US" altLang="zh-CN" dirty="0" smtClean="0"/>
          </a:p>
          <a:p>
            <a:pPr lvl="2"/>
            <a:r>
              <a:rPr lang="en-US" altLang="zh-CN" dirty="0" smtClean="0"/>
              <a:t>2</a:t>
            </a:r>
            <a:r>
              <a:rPr lang="en-US" altLang="zh-CN" baseline="30000" dirty="0" smtClean="0"/>
              <a:t>x</a:t>
            </a:r>
            <a:r>
              <a:rPr lang="en-US" altLang="zh-CN" dirty="0" smtClean="0"/>
              <a:t>=y     x=number </a:t>
            </a:r>
            <a:r>
              <a:rPr lang="en-US" altLang="zh-CN" dirty="0"/>
              <a:t>of input </a:t>
            </a:r>
            <a:r>
              <a:rPr lang="en-US" altLang="zh-CN" dirty="0" smtClean="0"/>
              <a:t>variables, y=number </a:t>
            </a:r>
            <a:r>
              <a:rPr lang="en-US" altLang="zh-CN" dirty="0"/>
              <a:t>of combinations.</a:t>
            </a:r>
          </a:p>
          <a:p>
            <a:pPr lvl="1"/>
            <a:r>
              <a:rPr lang="en-US" altLang="zh-CN" dirty="0" smtClean="0"/>
              <a:t>Construct </a:t>
            </a:r>
            <a:r>
              <a:rPr lang="en-US" altLang="zh-CN" dirty="0"/>
              <a:t>a truth table containing all of the input variable combinations</a:t>
            </a:r>
          </a:p>
          <a:p>
            <a:pPr lvl="1"/>
            <a:r>
              <a:rPr lang="en-US" altLang="zh-CN" dirty="0" smtClean="0"/>
              <a:t>By </a:t>
            </a:r>
            <a:r>
              <a:rPr lang="en-US" altLang="zh-CN" dirty="0"/>
              <a:t>careful reading of the problem statement determine the combinations of inputs that cause a given  output to be true</a:t>
            </a:r>
          </a:p>
          <a:p>
            <a:endParaRPr lang="zh-CN" altLang="en-US" dirty="0"/>
          </a:p>
        </p:txBody>
      </p:sp>
      <p:sp>
        <p:nvSpPr>
          <p:cNvPr id="3" name="灯片编号占位符 2"/>
          <p:cNvSpPr>
            <a:spLocks noGrp="1"/>
          </p:cNvSpPr>
          <p:nvPr>
            <p:ph type="sldNum" sz="quarter" idx="12"/>
          </p:nvPr>
        </p:nvSpPr>
        <p:spPr/>
        <p:txBody>
          <a:bodyPr/>
          <a:lstStyle/>
          <a:p>
            <a:fld id="{7F654CDA-2F66-4C43-A884-56DEDD513BE9}" type="slidenum">
              <a:rPr lang="zh-CN" altLang="en-US" smtClean="0"/>
              <a:t>10</a:t>
            </a:fld>
            <a:endParaRPr lang="zh-CN" altLang="en-US"/>
          </a:p>
        </p:txBody>
      </p:sp>
    </p:spTree>
    <p:extLst>
      <p:ext uri="{BB962C8B-B14F-4D97-AF65-F5344CB8AC3E}">
        <p14:creationId xmlns:p14="http://schemas.microsoft.com/office/powerpoint/2010/main" val="2130291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en-US" altLang="zh-CN" dirty="0" smtClean="0"/>
              <a:t>An automobile system is to be designed that will sound an alarm under certain conditions. The alarm is to sound if the seat belt is not fastened and the engine is running, or if the lights are left on when the key is not in the ignition, or if the key is in the </a:t>
            </a:r>
            <a:r>
              <a:rPr lang="en-US" altLang="zh-CN" smtClean="0"/>
              <a:t>ignition, the </a:t>
            </a:r>
            <a:r>
              <a:rPr lang="en-US" altLang="zh-CN" dirty="0" smtClean="0"/>
              <a:t>engine is not running and the driver’s door is open. Determine the number of inputs and outputs, assign names to variables, and construct a truth table that describes the system.</a:t>
            </a:r>
            <a:endParaRPr lang="zh-CN" altLang="en-US" dirty="0"/>
          </a:p>
        </p:txBody>
      </p:sp>
      <p:sp>
        <p:nvSpPr>
          <p:cNvPr id="4" name="灯片编号占位符 3"/>
          <p:cNvSpPr>
            <a:spLocks noGrp="1"/>
          </p:cNvSpPr>
          <p:nvPr>
            <p:ph type="sldNum" sz="quarter" idx="12"/>
          </p:nvPr>
        </p:nvSpPr>
        <p:spPr/>
        <p:txBody>
          <a:bodyPr/>
          <a:lstStyle/>
          <a:p>
            <a:fld id="{7F654CDA-2F66-4C43-A884-56DEDD513BE9}" type="slidenum">
              <a:rPr lang="zh-CN" altLang="en-US" smtClean="0"/>
              <a:t>11</a:t>
            </a:fld>
            <a:endParaRPr lang="zh-CN" altLang="en-US"/>
          </a:p>
        </p:txBody>
      </p:sp>
    </p:spTree>
    <p:extLst>
      <p:ext uri="{BB962C8B-B14F-4D97-AF65-F5344CB8AC3E}">
        <p14:creationId xmlns:p14="http://schemas.microsoft.com/office/powerpoint/2010/main" val="1279091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DEFINITION OF COMBINATIONAL LOGIC</a:t>
            </a:r>
            <a:endParaRPr lang="zh-CN" altLang="en-US" dirty="0"/>
          </a:p>
        </p:txBody>
      </p:sp>
      <p:sp>
        <p:nvSpPr>
          <p:cNvPr id="3" name="内容占位符 2"/>
          <p:cNvSpPr>
            <a:spLocks noGrp="1"/>
          </p:cNvSpPr>
          <p:nvPr>
            <p:ph idx="1"/>
          </p:nvPr>
        </p:nvSpPr>
        <p:spPr/>
        <p:txBody>
          <a:bodyPr/>
          <a:lstStyle/>
          <a:p>
            <a:r>
              <a:rPr lang="en-US" altLang="zh-CN" dirty="0"/>
              <a:t>Logic circuits without feedback from output to the input, constructed from a functionally complete gate set, are said to be combinational.</a:t>
            </a:r>
          </a:p>
          <a:p>
            <a:endParaRPr lang="zh-CN" altLang="en-US" dirty="0"/>
          </a:p>
        </p:txBody>
      </p:sp>
      <p:sp>
        <p:nvSpPr>
          <p:cNvPr id="4" name="灯片编号占位符 3"/>
          <p:cNvSpPr>
            <a:spLocks noGrp="1"/>
          </p:cNvSpPr>
          <p:nvPr>
            <p:ph type="sldNum" sz="quarter" idx="12"/>
          </p:nvPr>
        </p:nvSpPr>
        <p:spPr/>
        <p:txBody>
          <a:bodyPr/>
          <a:lstStyle/>
          <a:p>
            <a:fld id="{7F654CDA-2F66-4C43-A884-56DEDD513BE9}" type="slidenum">
              <a:rPr lang="zh-CN" altLang="en-US" smtClean="0"/>
              <a:t>2</a:t>
            </a:fld>
            <a:endParaRPr lang="zh-CN" altLang="en-US"/>
          </a:p>
        </p:txBody>
      </p:sp>
      <p:sp>
        <p:nvSpPr>
          <p:cNvPr id="33" name="AutoShape 4"/>
          <p:cNvSpPr>
            <a:spLocks noChangeArrowheads="1"/>
          </p:cNvSpPr>
          <p:nvPr/>
        </p:nvSpPr>
        <p:spPr bwMode="auto">
          <a:xfrm>
            <a:off x="3252320" y="3640853"/>
            <a:ext cx="2286000" cy="1371600"/>
          </a:xfrm>
          <a:prstGeom prst="flowChartProcess">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Line 5"/>
          <p:cNvSpPr>
            <a:spLocks noChangeShapeType="1"/>
          </p:cNvSpPr>
          <p:nvPr/>
        </p:nvSpPr>
        <p:spPr bwMode="auto">
          <a:xfrm>
            <a:off x="2261720" y="3869453"/>
            <a:ext cx="9906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Line 6"/>
          <p:cNvSpPr>
            <a:spLocks noChangeShapeType="1"/>
          </p:cNvSpPr>
          <p:nvPr/>
        </p:nvSpPr>
        <p:spPr bwMode="auto">
          <a:xfrm>
            <a:off x="2261720" y="4707653"/>
            <a:ext cx="9906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Line 7"/>
          <p:cNvSpPr>
            <a:spLocks noChangeShapeType="1"/>
          </p:cNvSpPr>
          <p:nvPr/>
        </p:nvSpPr>
        <p:spPr bwMode="auto">
          <a:xfrm>
            <a:off x="5538320" y="3869453"/>
            <a:ext cx="1066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Line 8"/>
          <p:cNvSpPr>
            <a:spLocks noChangeShapeType="1"/>
          </p:cNvSpPr>
          <p:nvPr/>
        </p:nvSpPr>
        <p:spPr bwMode="auto">
          <a:xfrm>
            <a:off x="5538320" y="4783853"/>
            <a:ext cx="1066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Text Box 9"/>
          <p:cNvSpPr txBox="1">
            <a:spLocks noChangeArrowheads="1"/>
          </p:cNvSpPr>
          <p:nvPr/>
        </p:nvSpPr>
        <p:spPr bwMode="auto">
          <a:xfrm>
            <a:off x="890120" y="4098053"/>
            <a:ext cx="129540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000514"/>
                </a:solidFill>
                <a:effectLst/>
                <a:uLnTx/>
                <a:uFillTx/>
              </a:rPr>
              <a:t>Inputs</a:t>
            </a:r>
          </a:p>
        </p:txBody>
      </p:sp>
      <p:sp>
        <p:nvSpPr>
          <p:cNvPr id="39" name="Text Box 10"/>
          <p:cNvSpPr txBox="1">
            <a:spLocks noChangeArrowheads="1"/>
          </p:cNvSpPr>
          <p:nvPr/>
        </p:nvSpPr>
        <p:spPr bwMode="auto">
          <a:xfrm>
            <a:off x="6681320" y="4174253"/>
            <a:ext cx="129540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000514"/>
                </a:solidFill>
                <a:effectLst/>
                <a:uLnTx/>
                <a:uFillTx/>
              </a:rPr>
              <a:t>Outputs</a:t>
            </a:r>
          </a:p>
        </p:txBody>
      </p:sp>
      <p:sp>
        <p:nvSpPr>
          <p:cNvPr id="40" name="Text Box 11"/>
          <p:cNvSpPr txBox="1">
            <a:spLocks noChangeArrowheads="1"/>
          </p:cNvSpPr>
          <p:nvPr/>
        </p:nvSpPr>
        <p:spPr bwMode="auto">
          <a:xfrm>
            <a:off x="3480920" y="3945653"/>
            <a:ext cx="1752600"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smtClean="0">
                <a:ln>
                  <a:noFill/>
                </a:ln>
                <a:solidFill>
                  <a:srgbClr val="000514"/>
                </a:solidFill>
                <a:effectLst>
                  <a:outerShdw blurRad="38100" dist="38100" dir="2700000" algn="tl">
                    <a:srgbClr val="C0C0C0"/>
                  </a:outerShdw>
                </a:effectLst>
                <a:uLnTx/>
                <a:uFillTx/>
              </a:rPr>
              <a:t>Combinational Logic Functions</a:t>
            </a:r>
          </a:p>
        </p:txBody>
      </p:sp>
      <p:sp>
        <p:nvSpPr>
          <p:cNvPr id="41" name="Text Box 12"/>
          <p:cNvSpPr txBox="1">
            <a:spLocks noChangeArrowheads="1"/>
          </p:cNvSpPr>
          <p:nvPr/>
        </p:nvSpPr>
        <p:spPr bwMode="auto">
          <a:xfrm>
            <a:off x="2261720" y="3869453"/>
            <a:ext cx="51276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514"/>
                </a:solidFill>
                <a:effectLst>
                  <a:outerShdw blurRad="38100" dist="38100" dir="2700000" algn="tl">
                    <a:srgbClr val="C0C0C0"/>
                  </a:outerShdw>
                </a:effectLst>
                <a:uLnTx/>
                <a:uFillTx/>
              </a:rPr>
              <a:t>· </a:t>
            </a:r>
          </a:p>
        </p:txBody>
      </p:sp>
      <p:sp>
        <p:nvSpPr>
          <p:cNvPr id="42" name="Rectangle 14"/>
          <p:cNvSpPr>
            <a:spLocks noChangeArrowheads="1"/>
          </p:cNvSpPr>
          <p:nvPr/>
        </p:nvSpPr>
        <p:spPr bwMode="auto">
          <a:xfrm>
            <a:off x="2337920" y="4134566"/>
            <a:ext cx="369888"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rgbClr val="000514"/>
                </a:solidFill>
                <a:effectLst>
                  <a:outerShdw blurRad="38100" dist="38100" dir="2700000" algn="tl">
                    <a:srgbClr val="C0C0C0"/>
                  </a:outerShdw>
                </a:effectLst>
                <a:uLnTx/>
                <a:uFillTx/>
              </a:rPr>
              <a:t>·</a:t>
            </a:r>
            <a:endParaRPr kumimoji="0" lang="zh-CN" altLang="en-US" sz="2400" b="0" i="0" u="none" strike="noStrike" kern="0" cap="none" spc="0" normalizeH="0" baseline="0" noProof="0" smtClean="0">
              <a:ln>
                <a:noFill/>
              </a:ln>
              <a:solidFill>
                <a:srgbClr val="000514"/>
              </a:solidFill>
              <a:effectLst>
                <a:outerShdw blurRad="38100" dist="38100" dir="2700000" algn="tl">
                  <a:srgbClr val="C0C0C0"/>
                </a:outerShdw>
              </a:effectLst>
              <a:uLnTx/>
              <a:uFillTx/>
            </a:endParaRPr>
          </a:p>
        </p:txBody>
      </p:sp>
      <p:sp>
        <p:nvSpPr>
          <p:cNvPr id="43" name="Rectangle 16"/>
          <p:cNvSpPr>
            <a:spLocks noChangeArrowheads="1"/>
          </p:cNvSpPr>
          <p:nvPr/>
        </p:nvSpPr>
        <p:spPr bwMode="auto">
          <a:xfrm>
            <a:off x="2337920" y="4326653"/>
            <a:ext cx="369888"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rgbClr val="000514"/>
                </a:solidFill>
                <a:effectLst>
                  <a:outerShdw blurRad="38100" dist="38100" dir="2700000" algn="tl">
                    <a:srgbClr val="C0C0C0"/>
                  </a:outerShdw>
                </a:effectLst>
                <a:uLnTx/>
                <a:uFillTx/>
              </a:rPr>
              <a:t>·</a:t>
            </a:r>
            <a:endParaRPr kumimoji="0" lang="zh-CN" altLang="en-US" sz="2400" b="0" i="0" u="none" strike="noStrike" kern="0" cap="none" spc="0" normalizeH="0" baseline="0" noProof="0" smtClean="0">
              <a:ln>
                <a:noFill/>
              </a:ln>
              <a:solidFill>
                <a:srgbClr val="000514"/>
              </a:solidFill>
              <a:effectLst>
                <a:outerShdw blurRad="38100" dist="38100" dir="2700000" algn="tl">
                  <a:srgbClr val="C0C0C0"/>
                </a:outerShdw>
              </a:effectLst>
              <a:uLnTx/>
              <a:uFillTx/>
            </a:endParaRPr>
          </a:p>
        </p:txBody>
      </p:sp>
      <p:sp>
        <p:nvSpPr>
          <p:cNvPr id="44" name="Text Box 17"/>
          <p:cNvSpPr txBox="1">
            <a:spLocks noChangeArrowheads="1"/>
          </p:cNvSpPr>
          <p:nvPr/>
        </p:nvSpPr>
        <p:spPr bwMode="auto">
          <a:xfrm>
            <a:off x="5787558" y="3869453"/>
            <a:ext cx="5127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rgbClr val="000514"/>
                </a:solidFill>
                <a:effectLst>
                  <a:outerShdw blurRad="38100" dist="38100" dir="2700000" algn="tl">
                    <a:srgbClr val="C0C0C0"/>
                  </a:outerShdw>
                </a:effectLst>
                <a:uLnTx/>
                <a:uFillTx/>
              </a:rPr>
              <a:t>· </a:t>
            </a:r>
          </a:p>
        </p:txBody>
      </p:sp>
      <p:sp>
        <p:nvSpPr>
          <p:cNvPr id="45" name="Rectangle 18"/>
          <p:cNvSpPr>
            <a:spLocks noChangeArrowheads="1"/>
          </p:cNvSpPr>
          <p:nvPr/>
        </p:nvSpPr>
        <p:spPr bwMode="auto">
          <a:xfrm>
            <a:off x="5863758" y="4134566"/>
            <a:ext cx="369887"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rgbClr val="000514"/>
                </a:solidFill>
                <a:effectLst>
                  <a:outerShdw blurRad="38100" dist="38100" dir="2700000" algn="tl">
                    <a:srgbClr val="C0C0C0"/>
                  </a:outerShdw>
                </a:effectLst>
                <a:uLnTx/>
                <a:uFillTx/>
              </a:rPr>
              <a:t>·</a:t>
            </a:r>
            <a:endParaRPr kumimoji="0" lang="zh-CN" altLang="en-US" sz="2400" b="0" i="0" u="none" strike="noStrike" kern="0" cap="none" spc="0" normalizeH="0" baseline="0" noProof="0" smtClean="0">
              <a:ln>
                <a:noFill/>
              </a:ln>
              <a:solidFill>
                <a:srgbClr val="000514"/>
              </a:solidFill>
              <a:effectLst>
                <a:outerShdw blurRad="38100" dist="38100" dir="2700000" algn="tl">
                  <a:srgbClr val="C0C0C0"/>
                </a:outerShdw>
              </a:effectLst>
              <a:uLnTx/>
              <a:uFillTx/>
            </a:endParaRPr>
          </a:p>
        </p:txBody>
      </p:sp>
      <p:sp>
        <p:nvSpPr>
          <p:cNvPr id="46" name="Rectangle 19"/>
          <p:cNvSpPr>
            <a:spLocks noChangeArrowheads="1"/>
          </p:cNvSpPr>
          <p:nvPr/>
        </p:nvSpPr>
        <p:spPr bwMode="auto">
          <a:xfrm>
            <a:off x="5863758" y="4326653"/>
            <a:ext cx="369887"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smtClean="0">
                <a:ln>
                  <a:noFill/>
                </a:ln>
                <a:solidFill>
                  <a:srgbClr val="000514"/>
                </a:solidFill>
                <a:effectLst>
                  <a:outerShdw blurRad="38100" dist="38100" dir="2700000" algn="tl">
                    <a:srgbClr val="C0C0C0"/>
                  </a:outerShdw>
                </a:effectLst>
                <a:uLnTx/>
                <a:uFillTx/>
              </a:rPr>
              <a:t>·</a:t>
            </a:r>
            <a:endParaRPr kumimoji="0" lang="zh-CN" altLang="en-US" sz="2400" b="0" i="0" u="none" strike="noStrike" kern="0" cap="none" spc="0" normalizeH="0" baseline="0" noProof="0" smtClean="0">
              <a:ln>
                <a:noFill/>
              </a:ln>
              <a:solidFill>
                <a:srgbClr val="000514"/>
              </a:solidFill>
              <a:effectLst>
                <a:outerShdw blurRad="38100" dist="38100" dir="2700000" algn="tl">
                  <a:srgbClr val="C0C0C0"/>
                </a:outerShdw>
              </a:effectLst>
              <a:uLnTx/>
              <a:uFillTx/>
            </a:endParaRPr>
          </a:p>
        </p:txBody>
      </p:sp>
    </p:spTree>
    <p:extLst>
      <p:ext uri="{BB962C8B-B14F-4D97-AF65-F5344CB8AC3E}">
        <p14:creationId xmlns:p14="http://schemas.microsoft.com/office/powerpoint/2010/main" val="17184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General logic design sequence</a:t>
            </a:r>
            <a:endParaRPr lang="zh-CN" altLang="en-US" dirty="0"/>
          </a:p>
        </p:txBody>
      </p:sp>
      <p:sp>
        <p:nvSpPr>
          <p:cNvPr id="4" name="灯片编号占位符 3"/>
          <p:cNvSpPr>
            <a:spLocks noGrp="1"/>
          </p:cNvSpPr>
          <p:nvPr>
            <p:ph type="sldNum" sz="quarter" idx="12"/>
          </p:nvPr>
        </p:nvSpPr>
        <p:spPr/>
        <p:txBody>
          <a:bodyPr/>
          <a:lstStyle/>
          <a:p>
            <a:fld id="{7F654CDA-2F66-4C43-A884-56DEDD513BE9}" type="slidenum">
              <a:rPr lang="zh-CN" altLang="en-US" smtClean="0"/>
              <a:t>3</a:t>
            </a:fld>
            <a:endParaRPr lang="zh-CN" altLang="en-US"/>
          </a:p>
        </p:txBody>
      </p:sp>
      <p:sp>
        <p:nvSpPr>
          <p:cNvPr id="5" name="Rectangle 4"/>
          <p:cNvSpPr>
            <a:spLocks noChangeArrowheads="1"/>
          </p:cNvSpPr>
          <p:nvPr/>
        </p:nvSpPr>
        <p:spPr bwMode="auto">
          <a:xfrm>
            <a:off x="388787" y="2059889"/>
            <a:ext cx="2203691"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Problem </a:t>
            </a:r>
          </a:p>
          <a:p>
            <a:pPr algn="ctr"/>
            <a:r>
              <a:rPr lang="en-US" altLang="zh-CN" sz="2400" b="1" dirty="0" smtClean="0">
                <a:ea typeface="宋体" pitchFamily="2" charset="-122"/>
              </a:rPr>
              <a:t>Statement</a:t>
            </a:r>
          </a:p>
          <a:p>
            <a:pPr algn="ctr"/>
            <a:r>
              <a:rPr lang="zh-CN" altLang="en-US" sz="2400" b="1" dirty="0" smtClean="0">
                <a:ea typeface="宋体" pitchFamily="2" charset="-122"/>
              </a:rPr>
              <a:t>问题陈述</a:t>
            </a:r>
            <a:endParaRPr lang="zh-CN" altLang="en-US" sz="2400" b="1" dirty="0">
              <a:ea typeface="宋体" pitchFamily="2" charset="-122"/>
            </a:endParaRPr>
          </a:p>
        </p:txBody>
      </p:sp>
      <p:sp>
        <p:nvSpPr>
          <p:cNvPr id="6" name="Rectangle 5"/>
          <p:cNvSpPr>
            <a:spLocks noChangeArrowheads="1"/>
          </p:cNvSpPr>
          <p:nvPr/>
        </p:nvSpPr>
        <p:spPr bwMode="auto">
          <a:xfrm>
            <a:off x="3137867" y="2059889"/>
            <a:ext cx="2625725"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Truth Table </a:t>
            </a:r>
          </a:p>
          <a:p>
            <a:pPr algn="ctr"/>
            <a:r>
              <a:rPr lang="en-US" altLang="zh-CN" sz="2400" b="1" dirty="0" smtClean="0">
                <a:ea typeface="宋体" pitchFamily="2" charset="-122"/>
              </a:rPr>
              <a:t>Construction</a:t>
            </a:r>
          </a:p>
          <a:p>
            <a:pPr algn="ctr"/>
            <a:r>
              <a:rPr lang="zh-CN" altLang="en-US" sz="2400" b="1" dirty="0" smtClean="0">
                <a:ea typeface="宋体" pitchFamily="2" charset="-122"/>
              </a:rPr>
              <a:t>构造</a:t>
            </a:r>
            <a:r>
              <a:rPr lang="zh-CN" altLang="en-US" sz="2400" b="1" dirty="0">
                <a:ea typeface="宋体" pitchFamily="2" charset="-122"/>
              </a:rPr>
              <a:t>真值表</a:t>
            </a:r>
          </a:p>
        </p:txBody>
      </p:sp>
      <p:sp>
        <p:nvSpPr>
          <p:cNvPr id="7" name="Rectangle 6"/>
          <p:cNvSpPr>
            <a:spLocks noChangeArrowheads="1"/>
          </p:cNvSpPr>
          <p:nvPr/>
        </p:nvSpPr>
        <p:spPr bwMode="auto">
          <a:xfrm>
            <a:off x="6310792" y="2060268"/>
            <a:ext cx="2722675"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Switching Equations </a:t>
            </a:r>
          </a:p>
          <a:p>
            <a:pPr algn="ctr"/>
            <a:r>
              <a:rPr lang="en-US" altLang="zh-CN" sz="2400" b="1" dirty="0" smtClean="0">
                <a:ea typeface="宋体" pitchFamily="2" charset="-122"/>
              </a:rPr>
              <a:t>Written</a:t>
            </a:r>
          </a:p>
          <a:p>
            <a:pPr algn="ctr"/>
            <a:r>
              <a:rPr lang="zh-CN" altLang="en-US" sz="2400" b="1" dirty="0" smtClean="0">
                <a:ea typeface="宋体" pitchFamily="2" charset="-122"/>
              </a:rPr>
              <a:t>写</a:t>
            </a:r>
            <a:r>
              <a:rPr lang="zh-CN" altLang="en-US" sz="2400" b="1" dirty="0">
                <a:ea typeface="宋体" pitchFamily="2" charset="-122"/>
              </a:rPr>
              <a:t>开关方程</a:t>
            </a:r>
          </a:p>
        </p:txBody>
      </p:sp>
      <p:sp>
        <p:nvSpPr>
          <p:cNvPr id="8" name="Rectangle 7"/>
          <p:cNvSpPr>
            <a:spLocks noChangeArrowheads="1"/>
          </p:cNvSpPr>
          <p:nvPr/>
        </p:nvSpPr>
        <p:spPr bwMode="auto">
          <a:xfrm>
            <a:off x="388787" y="4330591"/>
            <a:ext cx="2203691"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Logic Circuit </a:t>
            </a:r>
          </a:p>
          <a:p>
            <a:pPr algn="ctr"/>
            <a:r>
              <a:rPr lang="en-US" altLang="zh-CN" sz="2400" b="1" dirty="0" smtClean="0">
                <a:ea typeface="宋体" pitchFamily="2" charset="-122"/>
              </a:rPr>
              <a:t>Built</a:t>
            </a:r>
          </a:p>
          <a:p>
            <a:pPr algn="ctr"/>
            <a:r>
              <a:rPr lang="zh-CN" altLang="en-US" sz="2400" b="1" dirty="0" smtClean="0">
                <a:ea typeface="宋体" pitchFamily="2" charset="-122"/>
              </a:rPr>
              <a:t>构造</a:t>
            </a:r>
            <a:r>
              <a:rPr lang="zh-CN" altLang="en-US" sz="2400" b="1" dirty="0">
                <a:ea typeface="宋体" pitchFamily="2" charset="-122"/>
              </a:rPr>
              <a:t>逻辑电路</a:t>
            </a:r>
          </a:p>
        </p:txBody>
      </p:sp>
      <p:sp>
        <p:nvSpPr>
          <p:cNvPr id="9" name="Rectangle 8"/>
          <p:cNvSpPr>
            <a:spLocks noChangeArrowheads="1"/>
          </p:cNvSpPr>
          <p:nvPr/>
        </p:nvSpPr>
        <p:spPr bwMode="auto">
          <a:xfrm>
            <a:off x="3137867" y="4330591"/>
            <a:ext cx="2625725"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Logic Diagram </a:t>
            </a:r>
          </a:p>
          <a:p>
            <a:pPr algn="ctr"/>
            <a:r>
              <a:rPr lang="en-US" altLang="zh-CN" sz="2400" b="1" dirty="0" smtClean="0">
                <a:ea typeface="宋体" pitchFamily="2" charset="-122"/>
              </a:rPr>
              <a:t>Drawn</a:t>
            </a:r>
          </a:p>
          <a:p>
            <a:pPr algn="ctr"/>
            <a:r>
              <a:rPr lang="zh-CN" altLang="en-US" sz="2400" b="1" dirty="0" smtClean="0">
                <a:ea typeface="宋体" pitchFamily="2" charset="-122"/>
              </a:rPr>
              <a:t>画</a:t>
            </a:r>
            <a:r>
              <a:rPr lang="zh-CN" altLang="en-US" sz="2400" b="1" dirty="0">
                <a:ea typeface="宋体" pitchFamily="2" charset="-122"/>
              </a:rPr>
              <a:t>逻辑图</a:t>
            </a:r>
          </a:p>
        </p:txBody>
      </p:sp>
      <p:sp>
        <p:nvSpPr>
          <p:cNvPr id="10" name="Rectangle 9"/>
          <p:cNvSpPr>
            <a:spLocks noChangeArrowheads="1"/>
          </p:cNvSpPr>
          <p:nvPr/>
        </p:nvSpPr>
        <p:spPr bwMode="auto">
          <a:xfrm>
            <a:off x="6310792" y="4311066"/>
            <a:ext cx="2722676" cy="15878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smtClean="0">
                <a:ea typeface="宋体" pitchFamily="2" charset="-122"/>
              </a:rPr>
              <a:t>Equations(s) </a:t>
            </a:r>
          </a:p>
          <a:p>
            <a:pPr algn="ctr"/>
            <a:r>
              <a:rPr lang="en-US" altLang="zh-CN" sz="2400" b="1" dirty="0" smtClean="0">
                <a:ea typeface="宋体" pitchFamily="2" charset="-122"/>
              </a:rPr>
              <a:t>Simplified</a:t>
            </a:r>
          </a:p>
          <a:p>
            <a:pPr algn="ctr"/>
            <a:r>
              <a:rPr lang="zh-CN" altLang="en-US" sz="2400" b="1" dirty="0" smtClean="0">
                <a:ea typeface="宋体" pitchFamily="2" charset="-122"/>
              </a:rPr>
              <a:t>方程</a:t>
            </a:r>
            <a:r>
              <a:rPr lang="zh-CN" altLang="en-US" sz="2400" b="1" dirty="0">
                <a:ea typeface="宋体" pitchFamily="2" charset="-122"/>
              </a:rPr>
              <a:t>化简</a:t>
            </a:r>
          </a:p>
        </p:txBody>
      </p:sp>
      <p:sp>
        <p:nvSpPr>
          <p:cNvPr id="11" name="Line 10"/>
          <p:cNvSpPr>
            <a:spLocks noChangeShapeType="1"/>
          </p:cNvSpPr>
          <p:nvPr/>
        </p:nvSpPr>
        <p:spPr bwMode="auto">
          <a:xfrm>
            <a:off x="2592478" y="2853832"/>
            <a:ext cx="5111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1"/>
          <p:cNvSpPr>
            <a:spLocks noChangeShapeType="1"/>
          </p:cNvSpPr>
          <p:nvPr/>
        </p:nvSpPr>
        <p:spPr bwMode="auto">
          <a:xfrm>
            <a:off x="5799617" y="2854211"/>
            <a:ext cx="5111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2"/>
          <p:cNvSpPr>
            <a:spLocks noChangeShapeType="1"/>
          </p:cNvSpPr>
          <p:nvPr/>
        </p:nvSpPr>
        <p:spPr bwMode="auto">
          <a:xfrm>
            <a:off x="7692979" y="3648155"/>
            <a:ext cx="0" cy="66291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3"/>
          <p:cNvSpPr>
            <a:spLocks noChangeShapeType="1"/>
          </p:cNvSpPr>
          <p:nvPr/>
        </p:nvSpPr>
        <p:spPr bwMode="auto">
          <a:xfrm flipH="1">
            <a:off x="5799616" y="5105009"/>
            <a:ext cx="5111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4"/>
          <p:cNvSpPr>
            <a:spLocks noChangeShapeType="1"/>
          </p:cNvSpPr>
          <p:nvPr/>
        </p:nvSpPr>
        <p:spPr bwMode="auto">
          <a:xfrm flipH="1">
            <a:off x="2592478" y="5105010"/>
            <a:ext cx="5111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697454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fontScale="90000"/>
          </a:bodyPr>
          <a:lstStyle/>
          <a:p>
            <a:r>
              <a:rPr lang="en-US" altLang="zh-CN" dirty="0"/>
              <a:t>PROBLEM STATEMENTS TO TRUTH TABLES</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7F654CDA-2F66-4C43-A884-56DEDD513BE9}" type="slidenum">
              <a:rPr lang="zh-CN" altLang="en-US" smtClean="0"/>
              <a:t>4</a:t>
            </a:fld>
            <a:endParaRPr lang="zh-CN" altLang="en-US"/>
          </a:p>
        </p:txBody>
      </p:sp>
    </p:spTree>
    <p:extLst>
      <p:ext uri="{BB962C8B-B14F-4D97-AF65-F5344CB8AC3E}">
        <p14:creationId xmlns:p14="http://schemas.microsoft.com/office/powerpoint/2010/main" val="2897876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1: </a:t>
            </a:r>
            <a:r>
              <a:rPr lang="en-US" altLang="zh-CN" dirty="0"/>
              <a:t>Conveyor </a:t>
            </a:r>
            <a:r>
              <a:rPr lang="en-US" altLang="zh-CN" dirty="0" smtClean="0"/>
              <a:t>system</a:t>
            </a:r>
            <a:endParaRPr lang="zh-CN" altLang="en-US" dirty="0"/>
          </a:p>
        </p:txBody>
      </p:sp>
      <p:sp>
        <p:nvSpPr>
          <p:cNvPr id="3" name="内容占位符 2"/>
          <p:cNvSpPr>
            <a:spLocks noGrp="1"/>
          </p:cNvSpPr>
          <p:nvPr>
            <p:ph idx="1"/>
          </p:nvPr>
        </p:nvSpPr>
        <p:spPr/>
        <p:txBody>
          <a:bodyPr/>
          <a:lstStyle/>
          <a:p>
            <a:r>
              <a:rPr lang="en-US" altLang="zh-CN" dirty="0" smtClean="0"/>
              <a:t>An electric motor powering a conveyor used to move material is to be turned on when one of two operators is in position, if material is present to be moved and if the protective interlock switch is not open. </a:t>
            </a:r>
          </a:p>
          <a:p>
            <a:pPr lvl="1"/>
            <a:r>
              <a:rPr lang="en-US" altLang="zh-CN" dirty="0" smtClean="0"/>
              <a:t>Input and output variables are to be expressed in binary; that is, if operator 1 is in position then the associated variable is a logical 1. The motor is running (on) if its output control variable is a 1, and the motor is off if the variable is a 0.</a:t>
            </a:r>
          </a:p>
        </p:txBody>
      </p:sp>
      <p:sp>
        <p:nvSpPr>
          <p:cNvPr id="4" name="灯片编号占位符 3"/>
          <p:cNvSpPr>
            <a:spLocks noGrp="1"/>
          </p:cNvSpPr>
          <p:nvPr>
            <p:ph type="sldNum" sz="quarter" idx="12"/>
          </p:nvPr>
        </p:nvSpPr>
        <p:spPr/>
        <p:txBody>
          <a:bodyPr/>
          <a:lstStyle/>
          <a:p>
            <a:fld id="{7F654CDA-2F66-4C43-A884-56DEDD513BE9}" type="slidenum">
              <a:rPr lang="zh-CN" altLang="en-US" smtClean="0"/>
              <a:t>5</a:t>
            </a:fld>
            <a:endParaRPr lang="zh-CN" altLang="en-US"/>
          </a:p>
        </p:txBody>
      </p:sp>
    </p:spTree>
    <p:extLst>
      <p:ext uri="{BB962C8B-B14F-4D97-AF65-F5344CB8AC3E}">
        <p14:creationId xmlns:p14="http://schemas.microsoft.com/office/powerpoint/2010/main" val="68954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1: Conveyor system</a:t>
            </a:r>
            <a:endParaRPr lang="zh-CN" altLang="en-US" dirty="0"/>
          </a:p>
        </p:txBody>
      </p:sp>
      <p:sp>
        <p:nvSpPr>
          <p:cNvPr id="4" name="灯片编号占位符 3"/>
          <p:cNvSpPr>
            <a:spLocks noGrp="1"/>
          </p:cNvSpPr>
          <p:nvPr>
            <p:ph type="sldNum" sz="quarter" idx="12"/>
          </p:nvPr>
        </p:nvSpPr>
        <p:spPr/>
        <p:txBody>
          <a:bodyPr/>
          <a:lstStyle/>
          <a:p>
            <a:fld id="{7F654CDA-2F66-4C43-A884-56DEDD513BE9}" type="slidenum">
              <a:rPr lang="zh-CN" altLang="en-US" smtClean="0"/>
              <a:t>6</a:t>
            </a:fld>
            <a:endParaRPr lang="zh-CN" altLang="en-US"/>
          </a:p>
        </p:txBody>
      </p:sp>
      <p:pic>
        <p:nvPicPr>
          <p:cNvPr id="5" name="Picture 4" descr="33333"/>
          <p:cNvPicPr>
            <a:picLocks noChangeAspect="1" noChangeArrowheads="1"/>
          </p:cNvPicPr>
          <p:nvPr/>
        </p:nvPicPr>
        <p:blipFill>
          <a:blip r:embed="rId2">
            <a:lum contrast="18000"/>
            <a:grayscl/>
            <a:extLst>
              <a:ext uri="{28A0092B-C50C-407E-A947-70E740481C1C}">
                <a14:useLocalDpi xmlns:a14="http://schemas.microsoft.com/office/drawing/2010/main" val="0"/>
              </a:ext>
            </a:extLst>
          </a:blip>
          <a:srcRect/>
          <a:stretch>
            <a:fillRect/>
          </a:stretch>
        </p:blipFill>
        <p:spPr bwMode="auto">
          <a:xfrm>
            <a:off x="1479601" y="1982317"/>
            <a:ext cx="5825549" cy="376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1290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1: Conveyor system</a:t>
            </a:r>
            <a:endParaRPr lang="zh-CN" altLang="en-US" dirty="0"/>
          </a:p>
        </p:txBody>
      </p:sp>
      <p:sp>
        <p:nvSpPr>
          <p:cNvPr id="5" name="内容占位符 4"/>
          <p:cNvSpPr>
            <a:spLocks noGrp="1"/>
          </p:cNvSpPr>
          <p:nvPr>
            <p:ph idx="1"/>
          </p:nvPr>
        </p:nvSpPr>
        <p:spPr>
          <a:xfrm>
            <a:off x="628649" y="1825625"/>
            <a:ext cx="4938137" cy="4464050"/>
          </a:xfrm>
        </p:spPr>
        <p:txBody>
          <a:bodyPr>
            <a:normAutofit/>
          </a:bodyPr>
          <a:lstStyle/>
          <a:p>
            <a:r>
              <a:rPr lang="en-US" altLang="zh-CN" dirty="0" smtClean="0"/>
              <a:t>Identify the input and output variables and to assign names to them.</a:t>
            </a:r>
          </a:p>
          <a:p>
            <a:pPr lvl="1"/>
            <a:r>
              <a:rPr lang="en-US" altLang="zh-CN" dirty="0" smtClean="0"/>
              <a:t>a, operator 1 is in position</a:t>
            </a:r>
          </a:p>
          <a:p>
            <a:pPr lvl="1"/>
            <a:r>
              <a:rPr lang="en-US" altLang="zh-CN" dirty="0" smtClean="0"/>
              <a:t>b, </a:t>
            </a:r>
            <a:r>
              <a:rPr lang="en-US" altLang="zh-CN" dirty="0"/>
              <a:t>operator </a:t>
            </a:r>
            <a:r>
              <a:rPr lang="en-US" altLang="zh-CN" dirty="0" smtClean="0"/>
              <a:t>2 </a:t>
            </a:r>
            <a:r>
              <a:rPr lang="en-US" altLang="zh-CN" dirty="0"/>
              <a:t>is in </a:t>
            </a:r>
            <a:r>
              <a:rPr lang="en-US" altLang="zh-CN" dirty="0" smtClean="0"/>
              <a:t>position</a:t>
            </a:r>
          </a:p>
          <a:p>
            <a:pPr lvl="1"/>
            <a:r>
              <a:rPr lang="en-US" altLang="zh-CN" dirty="0" smtClean="0"/>
              <a:t>s, means the interlock switch is closed</a:t>
            </a:r>
          </a:p>
          <a:p>
            <a:pPr lvl="1"/>
            <a:r>
              <a:rPr lang="en-US" altLang="zh-CN" dirty="0" smtClean="0"/>
              <a:t>m, means material is present.</a:t>
            </a:r>
          </a:p>
          <a:p>
            <a:pPr lvl="1"/>
            <a:r>
              <a:rPr lang="en-US" altLang="zh-CN" dirty="0" smtClean="0"/>
              <a:t>M, the signal to turn the motor on and off.</a:t>
            </a:r>
          </a:p>
          <a:p>
            <a:r>
              <a:rPr lang="en-US" altLang="zh-CN" dirty="0"/>
              <a:t>M=</a:t>
            </a:r>
            <a:r>
              <a:rPr lang="en-US" altLang="zh-CN" dirty="0" err="1"/>
              <a:t>a’bms+ab’ms+abms</a:t>
            </a:r>
            <a:endParaRPr lang="zh-CN" altLang="en-US" dirty="0"/>
          </a:p>
        </p:txBody>
      </p:sp>
      <p:sp>
        <p:nvSpPr>
          <p:cNvPr id="4" name="灯片编号占位符 3"/>
          <p:cNvSpPr>
            <a:spLocks noGrp="1"/>
          </p:cNvSpPr>
          <p:nvPr>
            <p:ph type="sldNum" sz="quarter" idx="12"/>
          </p:nvPr>
        </p:nvSpPr>
        <p:spPr/>
        <p:txBody>
          <a:bodyPr/>
          <a:lstStyle/>
          <a:p>
            <a:fld id="{7F654CDA-2F66-4C43-A884-56DEDD513BE9}" type="slidenum">
              <a:rPr lang="zh-CN" altLang="en-US" smtClean="0"/>
              <a:t>7</a:t>
            </a:fld>
            <a:endParaRPr lang="zh-CN" altLang="en-US"/>
          </a:p>
        </p:txBody>
      </p:sp>
      <p:pic>
        <p:nvPicPr>
          <p:cNvPr id="12" name="Picture 7" descr="44444"/>
          <p:cNvPicPr>
            <a:picLocks noChangeAspect="1" noChangeArrowheads="1"/>
          </p:cNvPicPr>
          <p:nvPr/>
        </p:nvPicPr>
        <p:blipFill>
          <a:blip r:embed="rId2">
            <a:lum contrast="60000"/>
            <a:grayscl/>
            <a:extLst>
              <a:ext uri="{28A0092B-C50C-407E-A947-70E740481C1C}">
                <a14:useLocalDpi xmlns:a14="http://schemas.microsoft.com/office/drawing/2010/main" val="0"/>
              </a:ext>
            </a:extLst>
          </a:blip>
          <a:srcRect/>
          <a:stretch>
            <a:fillRect/>
          </a:stretch>
        </p:blipFill>
        <p:spPr bwMode="auto">
          <a:xfrm>
            <a:off x="5435600" y="1412875"/>
            <a:ext cx="3505200" cy="487680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8"/>
          <p:cNvSpPr>
            <a:spLocks noChangeShapeType="1"/>
          </p:cNvSpPr>
          <p:nvPr/>
        </p:nvSpPr>
        <p:spPr bwMode="auto">
          <a:xfrm>
            <a:off x="5867400" y="4076700"/>
            <a:ext cx="2881313"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9"/>
          <p:cNvSpPr>
            <a:spLocks noChangeShapeType="1"/>
          </p:cNvSpPr>
          <p:nvPr/>
        </p:nvSpPr>
        <p:spPr bwMode="auto">
          <a:xfrm>
            <a:off x="5867400" y="5084763"/>
            <a:ext cx="2881313"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0"/>
          <p:cNvSpPr>
            <a:spLocks noChangeShapeType="1"/>
          </p:cNvSpPr>
          <p:nvPr/>
        </p:nvSpPr>
        <p:spPr bwMode="auto">
          <a:xfrm>
            <a:off x="5867400" y="6092825"/>
            <a:ext cx="2881313"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6986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2: Conveyor system </a:t>
            </a:r>
            <a:endParaRPr lang="zh-CN" altLang="en-US" dirty="0"/>
          </a:p>
        </p:txBody>
      </p:sp>
      <p:sp>
        <p:nvSpPr>
          <p:cNvPr id="4" name="灯片编号占位符 3"/>
          <p:cNvSpPr>
            <a:spLocks noGrp="1"/>
          </p:cNvSpPr>
          <p:nvPr>
            <p:ph type="sldNum" sz="quarter" idx="12"/>
          </p:nvPr>
        </p:nvSpPr>
        <p:spPr/>
        <p:txBody>
          <a:bodyPr/>
          <a:lstStyle/>
          <a:p>
            <a:fld id="{7F654CDA-2F66-4C43-A884-56DEDD513BE9}" type="slidenum">
              <a:rPr lang="zh-CN" altLang="en-US" smtClean="0"/>
              <a:t>8</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663356596"/>
              </p:ext>
            </p:extLst>
          </p:nvPr>
        </p:nvGraphicFramePr>
        <p:xfrm>
          <a:off x="502938" y="1374512"/>
          <a:ext cx="7786951" cy="5003942"/>
        </p:xfrm>
        <a:graphic>
          <a:graphicData uri="http://schemas.openxmlformats.org/presentationml/2006/ole">
            <mc:AlternateContent xmlns:mc="http://schemas.openxmlformats.org/markup-compatibility/2006">
              <mc:Choice xmlns:v="urn:schemas-microsoft-com:vml" Requires="v">
                <p:oleObj spid="_x0000_s2064" name="Visio" r:id="rId4" imgW="7786951" imgH="5003942" progId="Visio.Drawing.11">
                  <p:embed/>
                </p:oleObj>
              </mc:Choice>
              <mc:Fallback>
                <p:oleObj name="Visio" r:id="rId4" imgW="7786951" imgH="5003942" progId="Visio.Drawing.11">
                  <p:embed/>
                  <p:pic>
                    <p:nvPicPr>
                      <p:cNvPr id="0" name="Object 10"/>
                      <p:cNvPicPr>
                        <a:picLocks noChangeAspect="1" noChangeArrowheads="1"/>
                      </p:cNvPicPr>
                      <p:nvPr/>
                    </p:nvPicPr>
                    <p:blipFill>
                      <a:blip r:embed="rId5"/>
                      <a:srcRect/>
                      <a:stretch>
                        <a:fillRect/>
                      </a:stretch>
                    </p:blipFill>
                    <p:spPr bwMode="auto">
                      <a:xfrm>
                        <a:off x="502938" y="1374512"/>
                        <a:ext cx="7786951" cy="500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圆角矩形 7"/>
          <p:cNvSpPr/>
          <p:nvPr/>
        </p:nvSpPr>
        <p:spPr>
          <a:xfrm>
            <a:off x="3949002" y="2858757"/>
            <a:ext cx="4340887" cy="658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Define Priority: M</a:t>
            </a:r>
            <a:r>
              <a:rPr lang="en-US" altLang="zh-CN" sz="2400" baseline="-25000" dirty="0" smtClean="0"/>
              <a:t>1</a:t>
            </a:r>
            <a:r>
              <a:rPr lang="en-US" altLang="zh-CN" sz="2400" dirty="0" smtClean="0"/>
              <a:t> &gt; M</a:t>
            </a:r>
            <a:r>
              <a:rPr lang="en-US" altLang="zh-CN" sz="2400" baseline="-25000" dirty="0" smtClean="0"/>
              <a:t>2</a:t>
            </a:r>
            <a:r>
              <a:rPr lang="en-US" altLang="zh-CN" sz="2400" dirty="0" smtClean="0"/>
              <a:t> &gt; M</a:t>
            </a:r>
            <a:r>
              <a:rPr lang="en-US" altLang="zh-CN" sz="2400" baseline="-25000" dirty="0" smtClean="0"/>
              <a:t>3</a:t>
            </a:r>
            <a:endParaRPr lang="zh-CN" altLang="en-US" sz="2400" baseline="-25000" dirty="0"/>
          </a:p>
        </p:txBody>
      </p:sp>
    </p:spTree>
    <p:extLst>
      <p:ext uri="{BB962C8B-B14F-4D97-AF65-F5344CB8AC3E}">
        <p14:creationId xmlns:p14="http://schemas.microsoft.com/office/powerpoint/2010/main" val="343059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2: Conveyor system</a:t>
            </a:r>
            <a:endParaRPr lang="zh-CN" altLang="en-US" dirty="0"/>
          </a:p>
        </p:txBody>
      </p:sp>
      <p:sp>
        <p:nvSpPr>
          <p:cNvPr id="3" name="灯片编号占位符 2"/>
          <p:cNvSpPr>
            <a:spLocks noGrp="1"/>
          </p:cNvSpPr>
          <p:nvPr>
            <p:ph type="sldNum" sz="quarter" idx="12"/>
          </p:nvPr>
        </p:nvSpPr>
        <p:spPr/>
        <p:txBody>
          <a:bodyPr/>
          <a:lstStyle/>
          <a:p>
            <a:fld id="{7F654CDA-2F66-4C43-A884-56DEDD513BE9}" type="slidenum">
              <a:rPr lang="zh-CN" altLang="en-US" smtClean="0"/>
              <a:t>9</a:t>
            </a:fld>
            <a:endParaRPr lang="zh-CN" altLang="en-US"/>
          </a:p>
        </p:txBody>
      </p:sp>
      <p:graphicFrame>
        <p:nvGraphicFramePr>
          <p:cNvPr id="4" name="Group 234"/>
          <p:cNvGraphicFramePr>
            <a:graphicFrameLocks noGrp="1"/>
          </p:cNvGraphicFramePr>
          <p:nvPr>
            <p:extLst>
              <p:ext uri="{D42A27DB-BD31-4B8C-83A1-F6EECF244321}">
                <p14:modId xmlns:p14="http://schemas.microsoft.com/office/powerpoint/2010/main" val="2678397323"/>
              </p:ext>
            </p:extLst>
          </p:nvPr>
        </p:nvGraphicFramePr>
        <p:xfrm>
          <a:off x="1269965" y="2054591"/>
          <a:ext cx="6096000" cy="4134240"/>
        </p:xfrm>
        <a:graphic>
          <a:graphicData uri="http://schemas.openxmlformats.org/drawingml/2006/table">
            <a:tbl>
              <a:tblPr/>
              <a:tblGrid>
                <a:gridCol w="871538"/>
                <a:gridCol w="869950"/>
                <a:gridCol w="871537"/>
                <a:gridCol w="869950"/>
                <a:gridCol w="871538"/>
                <a:gridCol w="869950"/>
                <a:gridCol w="871537"/>
              </a:tblGrid>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S</a:t>
                      </a:r>
                      <a:r>
                        <a:rPr kumimoji="0" lang="en-US" altLang="zh-CN" sz="2400" b="0" i="0" u="none" strike="noStrike" cap="none" normalizeH="0" baseline="-25000" dirty="0" smtClean="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S</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4</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M</a:t>
                      </a:r>
                      <a:r>
                        <a:rPr kumimoji="0" lang="en-US" altLang="zh-CN" sz="2400" b="0" i="0" u="none" strike="noStrike" cap="none" normalizeH="0" baseline="-2500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cap="flat">
                      <a:noFill/>
                    </a:lnR>
                    <a:lnT>
                      <a:noFill/>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cap="flat">
                      <a:noFill/>
                    </a:lnR>
                    <a:lnT>
                      <a:noFill/>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cap="flat">
                      <a:noFill/>
                    </a:lnR>
                    <a:lnT>
                      <a:noFill/>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cap="flat">
                      <a:noFill/>
                    </a:lnR>
                    <a:lnT>
                      <a:noFill/>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cap="flat">
                      <a:noFill/>
                    </a:lnR>
                    <a:lnT>
                      <a:noFill/>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cap="flat">
                      <a:noFill/>
                    </a:lnR>
                    <a:lnT>
                      <a:noFill/>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1</a:t>
                      </a:r>
                    </a:p>
                  </a:txBody>
                  <a:tcPr marL="90000" marR="90000" marT="46800" marB="46800" anchor="ctr" anchorCtr="1"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8621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授课用">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授课字体">
      <a:majorFont>
        <a:latin typeface="Arial"/>
        <a:ea typeface="微软雅黑"/>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演示文稿1" id="{A91C19C9-FAAD-4670-80FD-02CD7BCBC033}" vid="{0C25EF47-8A8C-466D-86E4-30BE8237C4E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授课用</Template>
  <TotalTime>844</TotalTime>
  <Words>698</Words>
  <Application>Microsoft Office PowerPoint</Application>
  <PresentationFormat>全屏显示(4:3)</PresentationFormat>
  <Paragraphs>149</Paragraphs>
  <Slides>11</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13" baseType="lpstr">
      <vt:lpstr>授课用</vt:lpstr>
      <vt:lpstr>Microsoft Visio 绘图</vt:lpstr>
      <vt:lpstr>COMBINATIONAL LOGIC 组合逻辑</vt:lpstr>
      <vt:lpstr>DEFINITION OF COMBINATIONAL LOGIC</vt:lpstr>
      <vt:lpstr>General logic design sequence</vt:lpstr>
      <vt:lpstr>PROBLEM STATEMENTS TO TRUTH TABLES</vt:lpstr>
      <vt:lpstr>Example 1: Conveyor system</vt:lpstr>
      <vt:lpstr>Example 1: Conveyor system</vt:lpstr>
      <vt:lpstr>Example 1: Conveyor system</vt:lpstr>
      <vt:lpstr>Example 2: Conveyor system </vt:lpstr>
      <vt:lpstr>Example 2: Conveyor system</vt:lpstr>
      <vt:lpstr>Summary</vt:lpstr>
      <vt:lpstr>HOMEWORK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dc:title>
  <dc:creator>marige</dc:creator>
  <cp:lastModifiedBy>cc</cp:lastModifiedBy>
  <cp:revision>166</cp:revision>
  <dcterms:created xsi:type="dcterms:W3CDTF">2017-09-16T16:13:26Z</dcterms:created>
  <dcterms:modified xsi:type="dcterms:W3CDTF">2017-10-25T07:42:56Z</dcterms:modified>
</cp:coreProperties>
</file>