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E75248-C542-45B9-9B49-18917CB9F4E0}">
  <a:tblStyle styleId="{40E75248-C542-45B9-9B49-18917CB9F4E0}"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DED"/>
          </a:solidFill>
        </a:fill>
      </a:tcStyle>
    </a:wholeTbl>
    <a:band1H>
      <a:tcTxStyle/>
      <a:tcStyle>
        <a:fill>
          <a:solidFill>
            <a:srgbClr val="DADAD8"/>
          </a:solidFill>
        </a:fill>
      </a:tcStyle>
    </a:band1H>
    <a:band2H>
      <a:tcTxStyle/>
    </a:band2H>
    <a:band1V>
      <a:tcTxStyle/>
      <a:tcStyle>
        <a:fill>
          <a:solidFill>
            <a:srgbClr val="DADAD8"/>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notesMaster" Target="notesMasters/notesMaster1.xml"/><Relationship Id="rId19" Type="http://schemas.openxmlformats.org/officeDocument/2006/relationships/font" Target="fonts/LibreFranklin-boldItalic.fntdata"/><Relationship Id="rId6" Type="http://schemas.openxmlformats.org/officeDocument/2006/relationships/slide" Target="slides/slide1.xml"/><Relationship Id="rId18"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4e3f6b590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a4e3f6b590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4e3f6b59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4e3f6b590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a4e3f6b590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e3f6b590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e3f6b590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4e3f6b590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grpSp>
        <p:nvGrpSpPr>
          <p:cNvPr id="22" name="Google Shape;22;p2"/>
          <p:cNvGrpSpPr/>
          <p:nvPr/>
        </p:nvGrpSpPr>
        <p:grpSpPr>
          <a:xfrm>
            <a:off x="752858" y="744469"/>
            <a:ext cx="10674116" cy="5349671"/>
            <a:chOff x="752858" y="744469"/>
            <a:chExt cx="10674116"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37" name="Google Shape;37;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showMasterSp="0" type="objTx">
  <p:cSld name="OBJECT_WITH_CAPTION_TEXT">
    <p:spTree>
      <p:nvGrpSpPr>
        <p:cNvPr id="63" name="Shape 63"/>
        <p:cNvGrpSpPr/>
        <p:nvPr/>
      </p:nvGrpSpPr>
      <p:grpSpPr>
        <a:xfrm>
          <a:off x="0" y="0"/>
          <a:ext cx="0" cy="0"/>
          <a:chOff x="0" y="0"/>
          <a:chExt cx="0" cy="0"/>
        </a:xfrm>
      </p:grpSpPr>
      <p:sp>
        <p:nvSpPr>
          <p:cNvPr id="64" name="Google Shape;64;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71" name="Google Shape;71;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showMasterSp="0" type="picTx">
  <p:cSld name="PICTURE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jpg"/><Relationship Id="rId5" Type="http://schemas.openxmlformats.org/officeDocument/2006/relationships/image" Target="../media/image2.jpg"/><Relationship Id="rId6" Type="http://schemas.openxmlformats.org/officeDocument/2006/relationships/image" Target="../media/image3.png"/><Relationship Id="rId7"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fr-FR">
                <a:latin typeface="Franklin Gothic"/>
                <a:ea typeface="Franklin Gothic"/>
                <a:cs typeface="Franklin Gothic"/>
                <a:sym typeface="Franklin Gothic"/>
              </a:rPr>
              <a:t>PROJET 7WONDERS</a:t>
            </a:r>
            <a:endParaRPr>
              <a:latin typeface="Franklin Gothic"/>
              <a:ea typeface="Franklin Gothic"/>
              <a:cs typeface="Franklin Gothic"/>
              <a:sym typeface="Franklin Gothic"/>
            </a:endParaRPr>
          </a:p>
        </p:txBody>
      </p:sp>
      <p:sp>
        <p:nvSpPr>
          <p:cNvPr id="98" name="Google Shape;98;p13"/>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p>
            <a:pPr indent="0" lvl="0" marL="0" rtl="0" algn="ctr">
              <a:lnSpc>
                <a:spcPct val="112000"/>
              </a:lnSpc>
              <a:spcBef>
                <a:spcPts val="0"/>
              </a:spcBef>
              <a:spcAft>
                <a:spcPts val="0"/>
              </a:spcAft>
              <a:buClr>
                <a:schemeClr val="dk2"/>
              </a:buClr>
              <a:buSzPts val="2300"/>
              <a:buNone/>
            </a:pPr>
            <a:r>
              <a:rPr lang="fr-FR">
                <a:latin typeface="Franklin Gothic"/>
                <a:ea typeface="Franklin Gothic"/>
                <a:cs typeface="Franklin Gothic"/>
                <a:sym typeface="Franklin Gothic"/>
              </a:rPr>
              <a:t>É</a:t>
            </a:r>
            <a:r>
              <a:rPr lang="fr-FR">
                <a:latin typeface="Franklin Gothic"/>
                <a:ea typeface="Franklin Gothic"/>
                <a:cs typeface="Franklin Gothic"/>
                <a:sym typeface="Franklin Gothic"/>
              </a:rPr>
              <a:t>quipe Top4 + 1</a:t>
            </a:r>
            <a:endParaRPr>
              <a:latin typeface="Franklin Gothic"/>
              <a:ea typeface="Franklin Gothic"/>
              <a:cs typeface="Franklin Gothic"/>
              <a:sym typeface="Franklin Gothic"/>
            </a:endParaRPr>
          </a:p>
        </p:txBody>
      </p:sp>
      <p:sp>
        <p:nvSpPr>
          <p:cNvPr id="99" name="Google Shape;99;p13"/>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00" name="Google Shape;100;p13"/>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01" name="Google Shape;101;p1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ctrTitle"/>
          </p:nvPr>
        </p:nvSpPr>
        <p:spPr>
          <a:xfrm>
            <a:off x="1915128" y="23218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fr-FR">
                <a:latin typeface="Franklin Gothic"/>
                <a:ea typeface="Franklin Gothic"/>
                <a:cs typeface="Franklin Gothic"/>
                <a:sym typeface="Franklin Gothic"/>
              </a:rPr>
              <a:t>Merci pour votre attention</a:t>
            </a:r>
            <a:endParaRPr>
              <a:latin typeface="Franklin Gothic"/>
              <a:ea typeface="Franklin Gothic"/>
              <a:cs typeface="Franklin Gothic"/>
              <a:sym typeface="Franklin Gothic"/>
            </a:endParaRPr>
          </a:p>
        </p:txBody>
      </p:sp>
      <p:sp>
        <p:nvSpPr>
          <p:cNvPr id="186" name="Google Shape;186;p22"/>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87" name="Google Shape;187;p22"/>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88" name="Google Shape;188;p22"/>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371600" y="685800"/>
            <a:ext cx="9601200" cy="7464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Expertise des membres</a:t>
            </a:r>
            <a:endParaRPr>
              <a:latin typeface="Franklin Gothic"/>
              <a:ea typeface="Franklin Gothic"/>
              <a:cs typeface="Franklin Gothic"/>
              <a:sym typeface="Franklin Gothic"/>
            </a:endParaRPr>
          </a:p>
        </p:txBody>
      </p:sp>
      <p:graphicFrame>
        <p:nvGraphicFramePr>
          <p:cNvPr id="107" name="Google Shape;107;p14"/>
          <p:cNvGraphicFramePr/>
          <p:nvPr/>
        </p:nvGraphicFramePr>
        <p:xfrm>
          <a:off x="2141057" y="1988191"/>
          <a:ext cx="3000000" cy="3000000"/>
        </p:xfrm>
        <a:graphic>
          <a:graphicData uri="http://schemas.openxmlformats.org/drawingml/2006/table">
            <a:tbl>
              <a:tblPr bandRow="1" firstRow="1">
                <a:noFill/>
                <a:tableStyleId>{40E75248-C542-45B9-9B49-18917CB9F4E0}</a:tableStyleId>
              </a:tblPr>
              <a:tblGrid>
                <a:gridCol w="686025"/>
                <a:gridCol w="3842150"/>
                <a:gridCol w="3813700"/>
              </a:tblGrid>
              <a:tr h="433350">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NOM Prénom</a:t>
                      </a:r>
                      <a:endParaRPr>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Expertise</a:t>
                      </a:r>
                      <a:endParaRPr>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TOGNETTI Yohann</a:t>
                      </a:r>
                      <a:endParaRPr>
                        <a:latin typeface="Franklin Gothic"/>
                        <a:ea typeface="Franklin Gothic"/>
                        <a:cs typeface="Franklin Gothic"/>
                        <a:sym typeface="Franklin Gothic"/>
                      </a:endParaRPr>
                    </a:p>
                  </a:txBody>
                  <a:tcPr marT="46925" marB="46925" marR="93850" marL="93850"/>
                </a:tc>
                <a:tc>
                  <a:txBody>
                    <a:bodyPr/>
                    <a:lstStyle/>
                    <a:p>
                      <a:pPr indent="0" lvl="0" marL="0" rtl="0" algn="l">
                        <a:spcBef>
                          <a:spcPts val="0"/>
                        </a:spcBef>
                        <a:spcAft>
                          <a:spcPts val="0"/>
                        </a:spcAft>
                        <a:buSzPts val="1800"/>
                        <a:buNone/>
                      </a:pPr>
                      <a:r>
                        <a:rPr lang="fr-FR" sz="1800">
                          <a:latin typeface="Franklin Gothic"/>
                          <a:ea typeface="Franklin Gothic"/>
                          <a:cs typeface="Franklin Gothic"/>
                          <a:sym typeface="Franklin Gothic"/>
                        </a:rPr>
                        <a:t>Fonctionnalités et éléments du jeu ainsi que son déroulement.</a:t>
                      </a:r>
                      <a:endParaRPr sz="1800">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MARTIN D’ESCRIENNE Yann</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lnSpc>
                          <a:spcPct val="100000"/>
                        </a:lnSpc>
                        <a:spcBef>
                          <a:spcPts val="0"/>
                        </a:spcBef>
                        <a:spcAft>
                          <a:spcPts val="0"/>
                        </a:spcAft>
                        <a:buClr>
                          <a:schemeClr val="dk1"/>
                        </a:buClr>
                        <a:buSzPts val="1800"/>
                        <a:buFont typeface="Libre Franklin"/>
                        <a:buNone/>
                      </a:pPr>
                      <a:r>
                        <a:rPr lang="fr-FR" sz="1800">
                          <a:latin typeface="Franklin Gothic"/>
                          <a:ea typeface="Franklin Gothic"/>
                          <a:cs typeface="Franklin Gothic"/>
                          <a:sym typeface="Franklin Gothic"/>
                        </a:rPr>
                        <a:t>Fonctionnalités et éléments du jeu ainsi que son déroulement.</a:t>
                      </a:r>
                      <a:endParaRPr sz="1800">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JEROME Maxime</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spcBef>
                          <a:spcPts val="0"/>
                        </a:spcBef>
                        <a:spcAft>
                          <a:spcPts val="0"/>
                        </a:spcAft>
                        <a:buNone/>
                      </a:pPr>
                      <a:r>
                        <a:rPr lang="fr-FR" sz="1800">
                          <a:latin typeface="Franklin Gothic"/>
                          <a:ea typeface="Franklin Gothic"/>
                          <a:cs typeface="Franklin Gothic"/>
                          <a:sym typeface="Franklin Gothic"/>
                        </a:rPr>
                        <a:t>Communication serveur de statistiques – jeu, Statistiques</a:t>
                      </a:r>
                      <a:endParaRPr>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BEN FREDJ Yasmine</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lnSpc>
                          <a:spcPct val="100000"/>
                        </a:lnSpc>
                        <a:spcBef>
                          <a:spcPts val="0"/>
                        </a:spcBef>
                        <a:spcAft>
                          <a:spcPts val="0"/>
                        </a:spcAft>
                        <a:buClr>
                          <a:schemeClr val="dk1"/>
                        </a:buClr>
                        <a:buSzPts val="1800"/>
                        <a:buFont typeface="Libre Franklin"/>
                        <a:buNone/>
                      </a:pPr>
                      <a:r>
                        <a:rPr lang="fr-FR" sz="1800">
                          <a:latin typeface="Franklin Gothic"/>
                          <a:ea typeface="Franklin Gothic"/>
                          <a:cs typeface="Franklin Gothic"/>
                          <a:sym typeface="Franklin Gothic"/>
                        </a:rPr>
                        <a:t>Intelligence artificielle et fonctionnalités du jeu. </a:t>
                      </a:r>
                      <a:endParaRPr sz="1800">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MARRO Sébastien</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lnSpc>
                          <a:spcPct val="100000"/>
                        </a:lnSpc>
                        <a:spcBef>
                          <a:spcPts val="0"/>
                        </a:spcBef>
                        <a:spcAft>
                          <a:spcPts val="0"/>
                        </a:spcAft>
                        <a:buClr>
                          <a:schemeClr val="dk1"/>
                        </a:buClr>
                        <a:buSzPts val="1800"/>
                        <a:buFont typeface="Libre Franklin"/>
                        <a:buNone/>
                      </a:pPr>
                      <a:r>
                        <a:rPr lang="fr-FR" sz="1800">
                          <a:latin typeface="Franklin Gothic"/>
                          <a:ea typeface="Franklin Gothic"/>
                          <a:cs typeface="Franklin Gothic"/>
                          <a:sym typeface="Franklin Gothic"/>
                        </a:rPr>
                        <a:t>Mainteneur du repo Github, éléments du jeu.</a:t>
                      </a:r>
                      <a:endParaRPr sz="1800">
                        <a:latin typeface="Franklin Gothic"/>
                        <a:ea typeface="Franklin Gothic"/>
                        <a:cs typeface="Franklin Gothic"/>
                        <a:sym typeface="Franklin Gothic"/>
                      </a:endParaRPr>
                    </a:p>
                  </a:txBody>
                  <a:tcPr marT="46925" marB="46925" marR="93850" marL="93850"/>
                </a:tc>
              </a:tr>
            </a:tbl>
          </a:graphicData>
        </a:graphic>
      </p:graphicFrame>
      <p:pic>
        <p:nvPicPr>
          <p:cNvPr descr="Une image contenant fleur&#10;&#10;Description générée automatiquement" id="108" name="Google Shape;108;p14"/>
          <p:cNvPicPr preferRelativeResize="0"/>
          <p:nvPr/>
        </p:nvPicPr>
        <p:blipFill rotWithShape="1">
          <a:blip r:embed="rId3">
            <a:alphaModFix/>
          </a:blip>
          <a:srcRect b="0" l="0" r="0" t="0"/>
          <a:stretch/>
        </p:blipFill>
        <p:spPr>
          <a:xfrm>
            <a:off x="2141057" y="3815710"/>
            <a:ext cx="669255" cy="669255"/>
          </a:xfrm>
          <a:prstGeom prst="rect">
            <a:avLst/>
          </a:prstGeom>
          <a:noFill/>
          <a:ln>
            <a:noFill/>
          </a:ln>
        </p:spPr>
      </p:pic>
      <p:pic>
        <p:nvPicPr>
          <p:cNvPr descr="Une image contenant personne, homme, chemise, portant&#10;&#10;Description générée automatiquement" id="109" name="Google Shape;109;p14"/>
          <p:cNvPicPr preferRelativeResize="0"/>
          <p:nvPr/>
        </p:nvPicPr>
        <p:blipFill rotWithShape="1">
          <a:blip r:embed="rId4">
            <a:alphaModFix/>
          </a:blip>
          <a:srcRect b="0" l="0" r="0" t="0"/>
          <a:stretch/>
        </p:blipFill>
        <p:spPr>
          <a:xfrm>
            <a:off x="2141057" y="3118935"/>
            <a:ext cx="669255" cy="669255"/>
          </a:xfrm>
          <a:prstGeom prst="rect">
            <a:avLst/>
          </a:prstGeom>
          <a:noFill/>
          <a:ln>
            <a:noFill/>
          </a:ln>
        </p:spPr>
      </p:pic>
      <p:pic>
        <p:nvPicPr>
          <p:cNvPr descr="Une image contenant personne, femme, intérieur, assis&#10;&#10;Description générée automatiquement" id="110" name="Google Shape;110;p14"/>
          <p:cNvPicPr preferRelativeResize="0"/>
          <p:nvPr/>
        </p:nvPicPr>
        <p:blipFill rotWithShape="1">
          <a:blip r:embed="rId5">
            <a:alphaModFix/>
          </a:blip>
          <a:srcRect b="0" l="0" r="0" t="0"/>
          <a:stretch/>
        </p:blipFill>
        <p:spPr>
          <a:xfrm>
            <a:off x="2141056" y="4513891"/>
            <a:ext cx="669256" cy="669256"/>
          </a:xfrm>
          <a:prstGeom prst="rect">
            <a:avLst/>
          </a:prstGeom>
          <a:noFill/>
          <a:ln>
            <a:noFill/>
          </a:ln>
        </p:spPr>
      </p:pic>
      <p:pic>
        <p:nvPicPr>
          <p:cNvPr descr="Une image contenant homme, personne, photo, jeune&#10;&#10;Description générée automatiquement" id="111" name="Google Shape;111;p14"/>
          <p:cNvPicPr preferRelativeResize="0"/>
          <p:nvPr/>
        </p:nvPicPr>
        <p:blipFill rotWithShape="1">
          <a:blip r:embed="rId6">
            <a:alphaModFix/>
          </a:blip>
          <a:srcRect b="0" l="0" r="0" t="0"/>
          <a:stretch/>
        </p:blipFill>
        <p:spPr>
          <a:xfrm>
            <a:off x="2143867" y="5238187"/>
            <a:ext cx="659274" cy="659274"/>
          </a:xfrm>
          <a:prstGeom prst="rect">
            <a:avLst/>
          </a:prstGeom>
          <a:noFill/>
          <a:ln>
            <a:noFill/>
          </a:ln>
        </p:spPr>
      </p:pic>
      <p:pic>
        <p:nvPicPr>
          <p:cNvPr descr="Une image contenant personne, intérieur, homme, cravate&#10;&#10;Description générée automatiquement" id="112" name="Google Shape;112;p14"/>
          <p:cNvPicPr preferRelativeResize="0"/>
          <p:nvPr/>
        </p:nvPicPr>
        <p:blipFill rotWithShape="1">
          <a:blip r:embed="rId7">
            <a:alphaModFix/>
          </a:blip>
          <a:srcRect b="0" l="0" r="0" t="0"/>
          <a:stretch/>
        </p:blipFill>
        <p:spPr>
          <a:xfrm>
            <a:off x="2141056" y="2421050"/>
            <a:ext cx="668958" cy="668958"/>
          </a:xfrm>
          <a:prstGeom prst="rect">
            <a:avLst/>
          </a:prstGeom>
          <a:noFill/>
          <a:ln>
            <a:noFill/>
          </a:ln>
        </p:spPr>
      </p:pic>
      <p:sp>
        <p:nvSpPr>
          <p:cNvPr id="113" name="Google Shape;113;p1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14" name="Google Shape;114;p1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15" name="Google Shape;115;p1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Synthèse du projet</a:t>
            </a:r>
            <a:endParaRPr>
              <a:latin typeface="Franklin Gothic"/>
              <a:ea typeface="Franklin Gothic"/>
              <a:cs typeface="Franklin Gothic"/>
              <a:sym typeface="Franklin Gothic"/>
            </a:endParaRPr>
          </a:p>
        </p:txBody>
      </p:sp>
      <p:sp>
        <p:nvSpPr>
          <p:cNvPr id="121" name="Google Shape;121;p15"/>
          <p:cNvSpPr txBox="1"/>
          <p:nvPr>
            <p:ph idx="1" type="body"/>
          </p:nvPr>
        </p:nvSpPr>
        <p:spPr>
          <a:xfrm>
            <a:off x="1295400" y="1857375"/>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rgbClr val="A1AC66"/>
              </a:buClr>
              <a:buSzPts val="2000"/>
              <a:buNone/>
            </a:pPr>
            <a:r>
              <a:rPr lang="fr-FR">
                <a:solidFill>
                  <a:srgbClr val="A1AC66"/>
                </a:solidFill>
                <a:latin typeface="Franklin Gothic"/>
                <a:ea typeface="Franklin Gothic"/>
                <a:cs typeface="Franklin Gothic"/>
                <a:sym typeface="Franklin Gothic"/>
              </a:rPr>
              <a:t>✓	</a:t>
            </a:r>
            <a:r>
              <a:rPr lang="fr-FR">
                <a:solidFill>
                  <a:schemeClr val="dk1"/>
                </a:solidFill>
                <a:latin typeface="Franklin Gothic"/>
                <a:ea typeface="Franklin Gothic"/>
                <a:cs typeface="Franklin Gothic"/>
                <a:sym typeface="Franklin Gothic"/>
              </a:rPr>
              <a:t>L’application demandée est fonctionnelle, toutes les fonctionnalités du jeu ont été implémentées, des fonctionnalités hors-sujet prévues ou bonus ont été abandonnées</a:t>
            </a:r>
            <a:endParaRPr>
              <a:latin typeface="Franklin Gothic"/>
              <a:ea typeface="Franklin Gothic"/>
              <a:cs typeface="Franklin Gothic"/>
              <a:sym typeface="Franklin Gothic"/>
            </a:endParaRPr>
          </a:p>
          <a:p>
            <a:pPr indent="0" lvl="0" marL="0" rtl="0" algn="l">
              <a:lnSpc>
                <a:spcPct val="94000"/>
              </a:lnSpc>
              <a:spcBef>
                <a:spcPts val="1200"/>
              </a:spcBef>
              <a:spcAft>
                <a:spcPts val="0"/>
              </a:spcAft>
              <a:buClr>
                <a:schemeClr val="dk2"/>
              </a:buClr>
              <a:buSzPts val="2000"/>
              <a:buNone/>
            </a:pPr>
            <a:r>
              <a:t/>
            </a:r>
            <a:endParaRPr>
              <a:solidFill>
                <a:schemeClr val="dk1"/>
              </a:solidFill>
              <a:latin typeface="Franklin Gothic"/>
              <a:ea typeface="Franklin Gothic"/>
              <a:cs typeface="Franklin Gothic"/>
              <a:sym typeface="Franklin Gothic"/>
            </a:endParaRPr>
          </a:p>
          <a:p>
            <a:pPr indent="0" lvl="0" marL="0" rtl="0" algn="l">
              <a:lnSpc>
                <a:spcPct val="94000"/>
              </a:lnSpc>
              <a:spcBef>
                <a:spcPts val="1200"/>
              </a:spcBef>
              <a:spcAft>
                <a:spcPts val="0"/>
              </a:spcAft>
              <a:buClr>
                <a:srgbClr val="A1AC66"/>
              </a:buClr>
              <a:buSzPts val="2000"/>
              <a:buNone/>
            </a:pPr>
            <a:r>
              <a:rPr lang="fr-FR">
                <a:solidFill>
                  <a:srgbClr val="A1AC66"/>
                </a:solidFill>
                <a:latin typeface="Franklin Gothic"/>
                <a:ea typeface="Franklin Gothic"/>
                <a:cs typeface="Franklin Gothic"/>
                <a:sym typeface="Franklin Gothic"/>
              </a:rPr>
              <a:t>✓	</a:t>
            </a:r>
            <a:r>
              <a:rPr lang="fr-FR">
                <a:solidFill>
                  <a:schemeClr val="dk1"/>
                </a:solidFill>
                <a:latin typeface="Franklin Gothic"/>
                <a:ea typeface="Franklin Gothic"/>
                <a:cs typeface="Franklin Gothic"/>
                <a:sym typeface="Franklin Gothic"/>
              </a:rPr>
              <a:t>Nous étions confiant sur la bonne réalisation de ce projet malgré quelques légers retards sur certaines itérations</a:t>
            </a:r>
            <a:endParaRPr>
              <a:solidFill>
                <a:schemeClr val="dk1"/>
              </a:solidFill>
              <a:latin typeface="Franklin Gothic"/>
              <a:ea typeface="Franklin Gothic"/>
              <a:cs typeface="Franklin Gothic"/>
              <a:sym typeface="Franklin Gothic"/>
            </a:endParaRPr>
          </a:p>
          <a:p>
            <a:pPr indent="0" lvl="0" marL="0" rtl="0" algn="l">
              <a:lnSpc>
                <a:spcPct val="94000"/>
              </a:lnSpc>
              <a:spcBef>
                <a:spcPts val="1200"/>
              </a:spcBef>
              <a:spcAft>
                <a:spcPts val="0"/>
              </a:spcAft>
              <a:buClr>
                <a:srgbClr val="A1AC66"/>
              </a:buClr>
              <a:buSzPts val="2000"/>
              <a:buNone/>
            </a:pPr>
            <a:r>
              <a:t/>
            </a:r>
            <a:endParaRPr>
              <a:solidFill>
                <a:schemeClr val="dk1"/>
              </a:solidFill>
              <a:latin typeface="Franklin Gothic"/>
              <a:ea typeface="Franklin Gothic"/>
              <a:cs typeface="Franklin Gothic"/>
              <a:sym typeface="Franklin Gothic"/>
            </a:endParaRPr>
          </a:p>
          <a:p>
            <a:pPr indent="0" lvl="0" marL="0" rtl="0" algn="l">
              <a:lnSpc>
                <a:spcPct val="94000"/>
              </a:lnSpc>
              <a:spcBef>
                <a:spcPts val="1200"/>
              </a:spcBef>
              <a:spcAft>
                <a:spcPts val="0"/>
              </a:spcAft>
              <a:buClr>
                <a:srgbClr val="A1AC66"/>
              </a:buClr>
              <a:buSzPts val="2000"/>
              <a:buNone/>
            </a:pPr>
            <a:r>
              <a:rPr lang="fr-FR">
                <a:solidFill>
                  <a:srgbClr val="A1AC66"/>
                </a:solidFill>
                <a:latin typeface="Franklin Gothic"/>
                <a:ea typeface="Franklin Gothic"/>
                <a:cs typeface="Franklin Gothic"/>
                <a:sym typeface="Franklin Gothic"/>
              </a:rPr>
              <a:t>✓	</a:t>
            </a:r>
            <a:r>
              <a:rPr lang="fr-FR">
                <a:solidFill>
                  <a:schemeClr val="dk1"/>
                </a:solidFill>
                <a:latin typeface="Franklin Gothic"/>
                <a:ea typeface="Franklin Gothic"/>
                <a:cs typeface="Franklin Gothic"/>
                <a:sym typeface="Franklin Gothic"/>
              </a:rPr>
              <a:t>Le code et les tests sont en général de bonne qualité, mis à part quelques classes notamment </a:t>
            </a:r>
            <a:r>
              <a:rPr i="1" lang="fr-FR">
                <a:solidFill>
                  <a:schemeClr val="dk1"/>
                </a:solidFill>
                <a:latin typeface="Franklin Gothic"/>
                <a:ea typeface="Franklin Gothic"/>
                <a:cs typeface="Franklin Gothic"/>
                <a:sym typeface="Franklin Gothic"/>
              </a:rPr>
              <a:t>CardFactory </a:t>
            </a:r>
            <a:r>
              <a:rPr lang="fr-FR">
                <a:solidFill>
                  <a:schemeClr val="dk1"/>
                </a:solidFill>
                <a:latin typeface="Franklin Gothic"/>
                <a:ea typeface="Franklin Gothic"/>
                <a:cs typeface="Franklin Gothic"/>
                <a:sym typeface="Franklin Gothic"/>
              </a:rPr>
              <a:t>et ses tests.</a:t>
            </a:r>
            <a:endParaRPr>
              <a:solidFill>
                <a:srgbClr val="A1AC66"/>
              </a:solidFill>
              <a:latin typeface="Franklin Gothic"/>
              <a:ea typeface="Franklin Gothic"/>
              <a:cs typeface="Franklin Gothic"/>
              <a:sym typeface="Franklin Gothic"/>
            </a:endParaRPr>
          </a:p>
        </p:txBody>
      </p:sp>
      <p:sp>
        <p:nvSpPr>
          <p:cNvPr id="122" name="Google Shape;122;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23" name="Google Shape;123;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24" name="Google Shape;124;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976100" y="685800"/>
            <a:ext cx="115839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Organisation et justification générale du code</a:t>
            </a:r>
            <a:endParaRPr>
              <a:latin typeface="Franklin Gothic"/>
              <a:ea typeface="Franklin Gothic"/>
              <a:cs typeface="Franklin Gothic"/>
              <a:sym typeface="Franklin Gothic"/>
            </a:endParaRPr>
          </a:p>
        </p:txBody>
      </p:sp>
      <p:sp>
        <p:nvSpPr>
          <p:cNvPr id="130" name="Google Shape;130;p16"/>
          <p:cNvSpPr txBox="1"/>
          <p:nvPr>
            <p:ph idx="1" type="body"/>
          </p:nvPr>
        </p:nvSpPr>
        <p:spPr>
          <a:xfrm>
            <a:off x="1295400" y="1669476"/>
            <a:ext cx="9601200" cy="45600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client</a:t>
            </a:r>
            <a:r>
              <a:rPr i="1" lang="fr-FR">
                <a:latin typeface="Franklin Gothic"/>
                <a:ea typeface="Franklin Gothic"/>
                <a:cs typeface="Franklin Gothic"/>
                <a:sym typeface="Franklin Gothic"/>
              </a:rPr>
              <a:t> </a:t>
            </a:r>
            <a:r>
              <a:rPr lang="fr-FR">
                <a:latin typeface="Franklin Gothic"/>
                <a:ea typeface="Franklin Gothic"/>
                <a:cs typeface="Franklin Gothic"/>
                <a:sym typeface="Franklin Gothic"/>
              </a:rPr>
              <a:t>représente les différentes intelligences artificielles du jeu</a:t>
            </a:r>
            <a:endParaRPr i="1">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commun </a:t>
            </a:r>
            <a:r>
              <a:rPr lang="fr-FR">
                <a:latin typeface="Franklin Gothic"/>
                <a:ea typeface="Franklin Gothic"/>
                <a:cs typeface="Franklin Gothic"/>
                <a:sym typeface="Franklin Gothic"/>
              </a:rPr>
              <a:t>représente les données accessibles entre tous les modules </a:t>
            </a:r>
            <a:endParaRPr b="1" i="1">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gameserver </a:t>
            </a:r>
            <a:r>
              <a:rPr lang="fr-FR">
                <a:latin typeface="Franklin Gothic"/>
                <a:ea typeface="Franklin Gothic"/>
                <a:cs typeface="Franklin Gothic"/>
                <a:sym typeface="Franklin Gothic"/>
              </a:rPr>
              <a:t>représente le jeu et son déroulement</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statsserver </a:t>
            </a:r>
            <a:r>
              <a:rPr lang="fr-FR">
                <a:latin typeface="Franklin Gothic"/>
                <a:ea typeface="Franklin Gothic"/>
                <a:cs typeface="Franklin Gothic"/>
                <a:sym typeface="Franklin Gothic"/>
              </a:rPr>
              <a:t>représente le serveur de gestion de statistiques</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Font typeface="Franklin Gothic"/>
              <a:buChar char="■"/>
            </a:pPr>
            <a:r>
              <a:rPr lang="fr-FR">
                <a:latin typeface="Franklin Gothic"/>
                <a:ea typeface="Franklin Gothic"/>
                <a:cs typeface="Franklin Gothic"/>
                <a:sym typeface="Franklin Gothic"/>
              </a:rPr>
              <a:t>Le jeu demande séquentiellement à chaque joueur son action et attend la réponse de chacun, afin de simuler les choix en temps réel de chaque joueur</a:t>
            </a:r>
            <a:endParaRPr>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Notre code essaye au maximum d’utiliser des interfaces, héritages et de la modularité afin d’avoir un faible couplage et une bonne cohésion.</a:t>
            </a:r>
            <a:endParaRPr>
              <a:latin typeface="Franklin Gothic"/>
              <a:ea typeface="Franklin Gothic"/>
              <a:cs typeface="Franklin Gothic"/>
              <a:sym typeface="Franklin Gothic"/>
            </a:endParaRPr>
          </a:p>
        </p:txBody>
      </p:sp>
      <p:sp>
        <p:nvSpPr>
          <p:cNvPr id="131" name="Google Shape;131;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32" name="Google Shape;132;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33" name="Google Shape;133;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371600" y="685800"/>
            <a:ext cx="106941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Patrons de conception (Design Patterns)</a:t>
            </a:r>
            <a:endParaRPr>
              <a:latin typeface="Franklin Gothic"/>
              <a:ea typeface="Franklin Gothic"/>
              <a:cs typeface="Franklin Gothic"/>
              <a:sym typeface="Franklin Gothic"/>
            </a:endParaRPr>
          </a:p>
        </p:txBody>
      </p:sp>
      <p:sp>
        <p:nvSpPr>
          <p:cNvPr id="139" name="Google Shape;139;p17"/>
          <p:cNvSpPr txBox="1"/>
          <p:nvPr>
            <p:ph idx="1" type="body"/>
          </p:nvPr>
        </p:nvSpPr>
        <p:spPr>
          <a:xfrm>
            <a:off x="1371600" y="1654600"/>
            <a:ext cx="9601200" cy="46911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Strategy</a:t>
            </a:r>
            <a:r>
              <a:rPr lang="fr-FR">
                <a:latin typeface="Franklin Gothic"/>
                <a:ea typeface="Franklin Gothic"/>
                <a:cs typeface="Franklin Gothic"/>
                <a:sym typeface="Franklin Gothic"/>
              </a:rPr>
              <a:t>) Les joueurs (</a:t>
            </a:r>
            <a:r>
              <a:rPr i="1" lang="fr-FR">
                <a:latin typeface="Franklin Gothic"/>
                <a:ea typeface="Franklin Gothic"/>
                <a:cs typeface="Franklin Gothic"/>
                <a:sym typeface="Franklin Gothic"/>
              </a:rPr>
              <a:t>IA</a:t>
            </a:r>
            <a:r>
              <a:rPr lang="fr-FR">
                <a:latin typeface="Franklin Gothic"/>
                <a:ea typeface="Franklin Gothic"/>
                <a:cs typeface="Franklin Gothic"/>
                <a:sym typeface="Franklin Gothic"/>
              </a:rPr>
              <a:t>) implémentent tous une interface qui définit les actions possibles, cela permet de rendre plus simple les modifications de celles-ci et la maintenabilité côté jeu. Les effets et les coûts ont aussi ce DP, cela permet une meilleure maintenabilité, manipulation et compréhension de code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Template</a:t>
            </a:r>
            <a:r>
              <a:rPr lang="fr-FR">
                <a:latin typeface="Franklin Gothic"/>
                <a:ea typeface="Franklin Gothic"/>
                <a:cs typeface="Franklin Gothic"/>
                <a:sym typeface="Franklin Gothic"/>
              </a:rPr>
              <a:t>) Les statistiques (</a:t>
            </a:r>
            <a:r>
              <a:rPr i="1" lang="fr-FR">
                <a:latin typeface="Franklin Gothic"/>
                <a:ea typeface="Franklin Gothic"/>
                <a:cs typeface="Franklin Gothic"/>
                <a:sym typeface="Franklin Gothic"/>
              </a:rPr>
              <a:t>Dealers</a:t>
            </a:r>
            <a:r>
              <a:rPr lang="fr-FR">
                <a:latin typeface="Franklin Gothic"/>
                <a:ea typeface="Franklin Gothic"/>
                <a:cs typeface="Franklin Gothic"/>
                <a:sym typeface="Franklin Gothic"/>
              </a:rPr>
              <a:t> &amp; </a:t>
            </a:r>
            <a:r>
              <a:rPr i="1" lang="fr-FR">
                <a:latin typeface="Franklin Gothic"/>
                <a:ea typeface="Franklin Gothic"/>
                <a:cs typeface="Franklin Gothic"/>
                <a:sym typeface="Franklin Gothic"/>
              </a:rPr>
              <a:t>Objects</a:t>
            </a:r>
            <a:r>
              <a:rPr lang="fr-FR">
                <a:latin typeface="Franklin Gothic"/>
                <a:ea typeface="Franklin Gothic"/>
                <a:cs typeface="Franklin Gothic"/>
                <a:sym typeface="Franklin Gothic"/>
              </a:rPr>
              <a:t>) ont besoin d’un DP Template pour une meilleure maintenabilité, manipulation et compréhension de code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Singleton</a:t>
            </a:r>
            <a:r>
              <a:rPr lang="fr-FR">
                <a:latin typeface="Franklin Gothic"/>
                <a:ea typeface="Franklin Gothic"/>
                <a:cs typeface="Franklin Gothic"/>
                <a:sym typeface="Franklin Gothic"/>
              </a:rPr>
              <a:t>) La gestion de l’aléatoire est représenté par un singleton afin d’éviter tout bug provenant de la PRNG Java, aussi, l’objet des statistiques est un singleton, ce qui permet de ne pas mettre en argument cet objet dans des fonctions qui, a priori, ne doivent pas le mettre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Factory</a:t>
            </a:r>
            <a:r>
              <a:rPr lang="fr-FR">
                <a:latin typeface="Franklin Gothic"/>
                <a:ea typeface="Franklin Gothic"/>
                <a:cs typeface="Franklin Gothic"/>
                <a:sym typeface="Franklin Gothic"/>
              </a:rPr>
              <a:t>) La génération des paquets de cartes et des merveilles se font en fonction du nombre de joueurs dans la partie</a:t>
            </a:r>
            <a:endParaRPr>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Decorator</a:t>
            </a:r>
            <a:r>
              <a:rPr lang="fr-FR">
                <a:latin typeface="Franklin Gothic"/>
                <a:ea typeface="Franklin Gothic"/>
                <a:cs typeface="Franklin Gothic"/>
                <a:sym typeface="Franklin Gothic"/>
              </a:rPr>
              <a:t>) Les demandes faites au joueur passent par un DP Decorator pour vérifier la réponse de l’IA.</a:t>
            </a:r>
            <a:endParaRPr>
              <a:latin typeface="Franklin Gothic"/>
              <a:ea typeface="Franklin Gothic"/>
              <a:cs typeface="Franklin Gothic"/>
              <a:sym typeface="Franklin Gothic"/>
            </a:endParaRPr>
          </a:p>
        </p:txBody>
      </p:sp>
      <p:sp>
        <p:nvSpPr>
          <p:cNvPr id="140" name="Google Shape;140;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41" name="Google Shape;141;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42" name="Google Shape;142;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1371600" y="685800"/>
            <a:ext cx="50616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Analyse métrique</a:t>
            </a:r>
            <a:endParaRPr>
              <a:latin typeface="Franklin Gothic"/>
              <a:ea typeface="Franklin Gothic"/>
              <a:cs typeface="Franklin Gothic"/>
              <a:sym typeface="Franklin Gothic"/>
            </a:endParaRPr>
          </a:p>
        </p:txBody>
      </p:sp>
      <p:sp>
        <p:nvSpPr>
          <p:cNvPr id="148" name="Google Shape;148;p18"/>
          <p:cNvSpPr txBox="1"/>
          <p:nvPr>
            <p:ph idx="1" type="body"/>
          </p:nvPr>
        </p:nvSpPr>
        <p:spPr>
          <a:xfrm>
            <a:off x="1371600" y="1905000"/>
            <a:ext cx="4724400" cy="3962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Font typeface="Franklin Gothic"/>
              <a:buChar char="■"/>
            </a:pPr>
            <a:r>
              <a:rPr lang="fr-FR">
                <a:latin typeface="Franklin Gothic"/>
                <a:ea typeface="Franklin Gothic"/>
                <a:cs typeface="Franklin Gothic"/>
                <a:sym typeface="Franklin Gothic"/>
              </a:rPr>
              <a:t>La couverture des tests est très suffisante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Font typeface="Franklin Gothic"/>
              <a:buChar char="■"/>
            </a:pPr>
            <a:r>
              <a:rPr lang="fr-FR">
                <a:latin typeface="Franklin Gothic"/>
                <a:ea typeface="Franklin Gothic"/>
                <a:cs typeface="Franklin Gothic"/>
                <a:sym typeface="Franklin Gothic"/>
              </a:rPr>
              <a:t>Aucun bug, aucune vulnérabilité et aucun hotspot de sécurité n’ont été trouvé par </a:t>
            </a:r>
            <a:r>
              <a:rPr i="1" lang="fr-FR">
                <a:latin typeface="Franklin Gothic"/>
                <a:ea typeface="Franklin Gothic"/>
                <a:cs typeface="Franklin Gothic"/>
                <a:sym typeface="Franklin Gothic"/>
              </a:rPr>
              <a:t>SonarQube</a:t>
            </a:r>
            <a:endParaRPr i="1">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La duplication de code est très faible</a:t>
            </a:r>
            <a:endParaRPr>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La dette est faible par rapport aux </a:t>
            </a:r>
            <a:r>
              <a:rPr i="1" lang="fr-FR">
                <a:latin typeface="Franklin Gothic"/>
                <a:ea typeface="Franklin Gothic"/>
                <a:cs typeface="Franklin Gothic"/>
                <a:sym typeface="Franklin Gothic"/>
              </a:rPr>
              <a:t>Code Smells</a:t>
            </a:r>
            <a:r>
              <a:rPr lang="fr-FR">
                <a:latin typeface="Franklin Gothic"/>
                <a:ea typeface="Franklin Gothic"/>
                <a:cs typeface="Franklin Gothic"/>
                <a:sym typeface="Franklin Gothic"/>
              </a:rPr>
              <a:t> fournis</a:t>
            </a:r>
            <a:endParaRPr>
              <a:latin typeface="Franklin Gothic"/>
              <a:ea typeface="Franklin Gothic"/>
              <a:cs typeface="Franklin Gothic"/>
              <a:sym typeface="Franklin Gothic"/>
            </a:endParaRPr>
          </a:p>
        </p:txBody>
      </p:sp>
      <p:sp>
        <p:nvSpPr>
          <p:cNvPr id="149" name="Google Shape;149;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50" name="Google Shape;150;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51" name="Google Shape;151;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52" name="Google Shape;152;p18"/>
          <p:cNvPicPr preferRelativeResize="0"/>
          <p:nvPr/>
        </p:nvPicPr>
        <p:blipFill>
          <a:blip r:embed="rId3">
            <a:alphaModFix/>
          </a:blip>
          <a:stretch>
            <a:fillRect/>
          </a:stretch>
        </p:blipFill>
        <p:spPr>
          <a:xfrm>
            <a:off x="7699475" y="4238593"/>
            <a:ext cx="2672860" cy="2443394"/>
          </a:xfrm>
          <a:prstGeom prst="rect">
            <a:avLst/>
          </a:prstGeom>
          <a:noFill/>
          <a:ln cap="flat" cmpd="sng" w="34925">
            <a:solidFill>
              <a:srgbClr val="666661"/>
            </a:solidFill>
            <a:prstDash val="solid"/>
            <a:round/>
            <a:headEnd len="sm" w="sm" type="none"/>
            <a:tailEnd len="sm" w="sm" type="none"/>
          </a:ln>
        </p:spPr>
      </p:pic>
      <p:pic>
        <p:nvPicPr>
          <p:cNvPr id="153" name="Google Shape;153;p18"/>
          <p:cNvPicPr preferRelativeResize="0"/>
          <p:nvPr/>
        </p:nvPicPr>
        <p:blipFill>
          <a:blip r:embed="rId4">
            <a:alphaModFix/>
          </a:blip>
          <a:stretch>
            <a:fillRect/>
          </a:stretch>
        </p:blipFill>
        <p:spPr>
          <a:xfrm>
            <a:off x="6308900" y="261088"/>
            <a:ext cx="5453999" cy="3249187"/>
          </a:xfrm>
          <a:prstGeom prst="rect">
            <a:avLst/>
          </a:prstGeom>
          <a:noFill/>
          <a:ln cap="flat" cmpd="sng" w="28575">
            <a:solidFill>
              <a:srgbClr val="434343"/>
            </a:solidFill>
            <a:prstDash val="solid"/>
            <a:round/>
            <a:headEnd len="sm" w="sm" type="none"/>
            <a:tailEnd len="sm" w="sm" type="none"/>
          </a:ln>
        </p:spPr>
      </p:pic>
      <p:pic>
        <p:nvPicPr>
          <p:cNvPr id="154" name="Google Shape;154;p18"/>
          <p:cNvPicPr preferRelativeResize="0"/>
          <p:nvPr/>
        </p:nvPicPr>
        <p:blipFill>
          <a:blip r:embed="rId5">
            <a:alphaModFix/>
          </a:blip>
          <a:stretch>
            <a:fillRect/>
          </a:stretch>
        </p:blipFill>
        <p:spPr>
          <a:xfrm>
            <a:off x="8502500" y="261100"/>
            <a:ext cx="1066800" cy="620409"/>
          </a:xfrm>
          <a:prstGeom prst="rect">
            <a:avLst/>
          </a:prstGeom>
          <a:noFill/>
          <a:ln>
            <a:noFill/>
          </a:ln>
        </p:spPr>
      </p:pic>
      <p:sp>
        <p:nvSpPr>
          <p:cNvPr id="155" name="Google Shape;155;p18"/>
          <p:cNvSpPr txBox="1"/>
          <p:nvPr/>
        </p:nvSpPr>
        <p:spPr>
          <a:xfrm>
            <a:off x="7470675" y="3764300"/>
            <a:ext cx="33513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latin typeface="Libre Franklin"/>
                <a:ea typeface="Libre Franklin"/>
                <a:cs typeface="Libre Franklin"/>
                <a:sym typeface="Libre Franklin"/>
              </a:rPr>
              <a:t>Coverage 3d donné par SonarQube</a:t>
            </a: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61" name="Google Shape;161;p1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62" name="Google Shape;162;p1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63" name="Google Shape;163;p19"/>
          <p:cNvSpPr txBox="1"/>
          <p:nvPr>
            <p:ph type="title"/>
          </p:nvPr>
        </p:nvSpPr>
        <p:spPr>
          <a:xfrm>
            <a:off x="1065275" y="685800"/>
            <a:ext cx="110301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Notre projet est un bon projet !</a:t>
            </a:r>
            <a:endParaRPr>
              <a:latin typeface="Franklin Gothic"/>
              <a:ea typeface="Franklin Gothic"/>
              <a:cs typeface="Franklin Gothic"/>
              <a:sym typeface="Franklin Gothic"/>
            </a:endParaRPr>
          </a:p>
        </p:txBody>
      </p:sp>
      <p:sp>
        <p:nvSpPr>
          <p:cNvPr id="164" name="Google Shape;164;p19"/>
          <p:cNvSpPr txBox="1"/>
          <p:nvPr>
            <p:ph idx="1" type="body"/>
          </p:nvPr>
        </p:nvSpPr>
        <p:spPr>
          <a:xfrm>
            <a:off x="1233401" y="1939875"/>
            <a:ext cx="10664400" cy="416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rgbClr val="000000"/>
                </a:solidFill>
                <a:latin typeface="Franklin Gothic"/>
                <a:ea typeface="Franklin Gothic"/>
                <a:cs typeface="Franklin Gothic"/>
                <a:sym typeface="Franklin Gothic"/>
              </a:rPr>
              <a:t>Une bonne maintenabilité de code avec les interfaces</a:t>
            </a:r>
            <a:endParaRPr sz="2100">
              <a:solidFill>
                <a:srgbClr val="000000"/>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rgbClr val="000000"/>
              </a:solidFill>
              <a:latin typeface="Franklin Gothic"/>
              <a:ea typeface="Franklin Gothic"/>
              <a:cs typeface="Franklin Gothic"/>
              <a:sym typeface="Franklin Gothic"/>
            </a:endParaRPr>
          </a:p>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 code commenté et une documentation explicite et à jour</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 coverage supérieur à 90% et des tests complets</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Une bonne gestion des patrons de conception</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Une organisation en sous package et package avec dépendance</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t/>
            </a:r>
            <a:endParaRPr>
              <a:solidFill>
                <a:srgbClr val="000000"/>
              </a:solidFill>
              <a:latin typeface="Franklin Gothic"/>
              <a:ea typeface="Franklin Gothic"/>
              <a:cs typeface="Franklin Gothic"/>
              <a:sym typeface="Frankli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1371600" y="357175"/>
            <a:ext cx="84297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Pourquoi notre projet est-il un mauvais projet ?</a:t>
            </a:r>
            <a:endParaRPr/>
          </a:p>
        </p:txBody>
      </p:sp>
      <p:sp>
        <p:nvSpPr>
          <p:cNvPr id="171" name="Google Shape;171;p20"/>
          <p:cNvSpPr txBox="1"/>
          <p:nvPr>
            <p:ph idx="1" type="body"/>
          </p:nvPr>
        </p:nvSpPr>
        <p:spPr>
          <a:xfrm>
            <a:off x="1295400" y="2014550"/>
            <a:ext cx="9601200" cy="4438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solidFill>
                  <a:srgbClr val="E06666"/>
                </a:solidFill>
              </a:rPr>
              <a:t>X</a:t>
            </a:r>
            <a:r>
              <a:rPr lang="fr-FR"/>
              <a:t>	Le retard sur certaines itérations a </a:t>
            </a:r>
            <a:r>
              <a:rPr lang="fr-FR"/>
              <a:t>entraîné des dettes techniques qui ont dû être corrigées sur les suivantes, entraînant ainsi une perte de temps.</a:t>
            </a:r>
            <a:r>
              <a:rPr lang="fr-FR"/>
              <a:t> </a:t>
            </a:r>
            <a:endParaRPr/>
          </a:p>
          <a:p>
            <a:pPr indent="0" lvl="0" marL="0" rtl="0" algn="l">
              <a:spcBef>
                <a:spcPts val="1000"/>
              </a:spcBef>
              <a:spcAft>
                <a:spcPts val="0"/>
              </a:spcAft>
              <a:buNone/>
            </a:pPr>
            <a:r>
              <a:rPr lang="fr-FR">
                <a:solidFill>
                  <a:srgbClr val="E06666"/>
                </a:solidFill>
              </a:rPr>
              <a:t>X</a:t>
            </a:r>
            <a:r>
              <a:rPr lang="fr-FR"/>
              <a:t>	</a:t>
            </a:r>
            <a:r>
              <a:rPr lang="fr-FR"/>
              <a:t>Certaine classes </a:t>
            </a:r>
            <a:r>
              <a:rPr lang="fr-FR"/>
              <a:t>ont</a:t>
            </a:r>
            <a:r>
              <a:rPr lang="fr-FR"/>
              <a:t> </a:t>
            </a:r>
            <a:r>
              <a:rPr lang="fr-FR"/>
              <a:t>accès à des champs</a:t>
            </a:r>
            <a:r>
              <a:rPr lang="fr-FR"/>
              <a:t> mal gerer comme Player qui a </a:t>
            </a:r>
            <a:r>
              <a:rPr lang="fr-FR"/>
              <a:t>accès</a:t>
            </a:r>
            <a:r>
              <a:rPr lang="fr-FR"/>
              <a:t> à ces voisins sans abstraction .</a:t>
            </a:r>
            <a:endParaRPr/>
          </a:p>
          <a:p>
            <a:pPr indent="0" lvl="0" marL="0" rtl="0" algn="l">
              <a:spcBef>
                <a:spcPts val="1000"/>
              </a:spcBef>
              <a:spcAft>
                <a:spcPts val="0"/>
              </a:spcAft>
              <a:buNone/>
            </a:pPr>
            <a:r>
              <a:rPr lang="fr-FR">
                <a:solidFill>
                  <a:srgbClr val="E06666"/>
                </a:solidFill>
              </a:rPr>
              <a:t>X</a:t>
            </a:r>
            <a:r>
              <a:rPr lang="fr-FR"/>
              <a:t>	Notre projet manque de fichiers de ressources externe pour les cartes ou encore les merveilles</a:t>
            </a:r>
            <a:endParaRPr/>
          </a:p>
          <a:p>
            <a:pPr indent="0" lvl="0" marL="0" rtl="0" algn="l">
              <a:spcBef>
                <a:spcPts val="1000"/>
              </a:spcBef>
              <a:spcAft>
                <a:spcPts val="0"/>
              </a:spcAft>
              <a:buNone/>
            </a:pPr>
            <a:r>
              <a:rPr lang="fr-FR">
                <a:solidFill>
                  <a:srgbClr val="E06666"/>
                </a:solidFill>
              </a:rPr>
              <a:t>X</a:t>
            </a:r>
            <a:r>
              <a:rPr lang="fr-FR"/>
              <a:t>	Les factory n’ont pas une implémentation pertinente des fonction(</a:t>
            </a:r>
            <a:r>
              <a:rPr i="1" lang="fr-FR"/>
              <a:t>switch-cases)</a:t>
            </a:r>
            <a:r>
              <a:rPr lang="fr-FR"/>
              <a:t>.</a:t>
            </a:r>
            <a:endParaRPr/>
          </a:p>
          <a:p>
            <a:pPr indent="0" lvl="0" marL="0" rtl="0" algn="l">
              <a:spcBef>
                <a:spcPts val="1000"/>
              </a:spcBef>
              <a:spcAft>
                <a:spcPts val="200"/>
              </a:spcAft>
              <a:buClr>
                <a:schemeClr val="dk1"/>
              </a:buClr>
              <a:buSzPts val="1100"/>
              <a:buFont typeface="Arial"/>
              <a:buNone/>
            </a:pPr>
            <a:r>
              <a:rPr lang="fr-FR">
                <a:solidFill>
                  <a:srgbClr val="E06666"/>
                </a:solidFill>
              </a:rPr>
              <a:t>X</a:t>
            </a:r>
            <a:r>
              <a:rPr lang="fr-FR"/>
              <a:t>	Classes inutiles (</a:t>
            </a:r>
            <a:r>
              <a:rPr i="1" lang="fr-FR"/>
              <a:t>ChoiceMaterialEffect, EarnWithCardEffect, ...</a:t>
            </a:r>
            <a:r>
              <a:rPr lang="fr-FR"/>
              <a:t>)</a:t>
            </a:r>
            <a:endParaRPr/>
          </a:p>
        </p:txBody>
      </p:sp>
      <p:sp>
        <p:nvSpPr>
          <p:cNvPr id="172" name="Google Shape;172;p20"/>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1371600" y="328625"/>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Rétrospective du projet</a:t>
            </a:r>
            <a:endParaRPr/>
          </a:p>
        </p:txBody>
      </p:sp>
      <p:sp>
        <p:nvSpPr>
          <p:cNvPr id="179" name="Google Shape;179;p21"/>
          <p:cNvSpPr txBox="1"/>
          <p:nvPr>
            <p:ph idx="1" type="body"/>
          </p:nvPr>
        </p:nvSpPr>
        <p:spPr>
          <a:xfrm>
            <a:off x="1192650" y="1225325"/>
            <a:ext cx="9806700" cy="548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fr-FR"/>
              <a:t>Pour un temps plein sur le projet nous aurions gardé :</a:t>
            </a:r>
            <a:endParaRPr b="1"/>
          </a:p>
          <a:p>
            <a:pPr indent="-342900" lvl="0" marL="457200" rtl="0" algn="l">
              <a:spcBef>
                <a:spcPts val="1000"/>
              </a:spcBef>
              <a:spcAft>
                <a:spcPts val="0"/>
              </a:spcAft>
              <a:buSzPts val="1800"/>
              <a:buChar char="-"/>
            </a:pPr>
            <a:r>
              <a:rPr lang="fr-FR"/>
              <a:t>L’utilisation de SonarQube</a:t>
            </a:r>
            <a:endParaRPr/>
          </a:p>
          <a:p>
            <a:pPr indent="-342900" lvl="0" marL="457200" rtl="0" algn="l">
              <a:spcBef>
                <a:spcPts val="0"/>
              </a:spcBef>
              <a:spcAft>
                <a:spcPts val="0"/>
              </a:spcAft>
              <a:buSzPts val="1800"/>
              <a:buChar char="-"/>
            </a:pPr>
            <a:r>
              <a:rPr lang="fr-FR"/>
              <a:t>L’utilisation du kanban de github et l’utilisation des tickets</a:t>
            </a:r>
            <a:endParaRPr/>
          </a:p>
          <a:p>
            <a:pPr indent="-342900" lvl="0" marL="457200" rtl="0" algn="l">
              <a:spcBef>
                <a:spcPts val="0"/>
              </a:spcBef>
              <a:spcAft>
                <a:spcPts val="0"/>
              </a:spcAft>
              <a:buSzPts val="1800"/>
              <a:buChar char="-"/>
            </a:pPr>
            <a:r>
              <a:rPr lang="fr-FR"/>
              <a:t>L’utilisation des branches de développement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fr-FR"/>
              <a:t>Nous aurions amélioré ou aimé mettre en place : </a:t>
            </a:r>
            <a:endParaRPr b="1"/>
          </a:p>
          <a:p>
            <a:pPr indent="-342900" lvl="0" marL="457200" rtl="0" algn="l">
              <a:spcBef>
                <a:spcPts val="1000"/>
              </a:spcBef>
              <a:spcAft>
                <a:spcPts val="0"/>
              </a:spcAft>
              <a:buSzPts val="1800"/>
              <a:buChar char="-"/>
            </a:pPr>
            <a:r>
              <a:rPr lang="fr-FR"/>
              <a:t>La mise en place de plus de tests croisés</a:t>
            </a:r>
            <a:endParaRPr/>
          </a:p>
          <a:p>
            <a:pPr indent="-342900" lvl="0" marL="457200" rtl="0" algn="l">
              <a:spcBef>
                <a:spcPts val="0"/>
              </a:spcBef>
              <a:spcAft>
                <a:spcPts val="0"/>
              </a:spcAft>
              <a:buSzPts val="1800"/>
              <a:buChar char="-"/>
            </a:pPr>
            <a:r>
              <a:rPr lang="fr-FR"/>
              <a:t>Mise en place d’une vraie séparation client - serveur pour les joueurs et le jeu</a:t>
            </a:r>
            <a:endParaRPr/>
          </a:p>
          <a:p>
            <a:pPr indent="-342900" lvl="0" marL="457200" rtl="0" algn="l">
              <a:spcBef>
                <a:spcPts val="0"/>
              </a:spcBef>
              <a:spcAft>
                <a:spcPts val="0"/>
              </a:spcAft>
              <a:buSzPts val="1800"/>
              <a:buChar char="-"/>
            </a:pPr>
            <a:r>
              <a:rPr lang="fr-FR"/>
              <a:t>Mise en place d’une base de donnée pour la gestion des statistiques</a:t>
            </a:r>
            <a:endParaRPr/>
          </a:p>
          <a:p>
            <a:pPr indent="-342900" lvl="0" marL="457200" rtl="0" algn="l">
              <a:spcBef>
                <a:spcPts val="0"/>
              </a:spcBef>
              <a:spcAft>
                <a:spcPts val="0"/>
              </a:spcAft>
              <a:buSzPts val="1800"/>
              <a:buChar char="-"/>
            </a:pPr>
            <a:r>
              <a:rPr lang="fr-FR"/>
              <a:t>Un coverage toujours à 70% à chaques itérations.</a:t>
            </a:r>
            <a:endParaRPr/>
          </a:p>
          <a:p>
            <a:pPr indent="-342900" lvl="0" marL="457200" rtl="0" algn="l">
              <a:spcBef>
                <a:spcPts val="0"/>
              </a:spcBef>
              <a:spcAft>
                <a:spcPts val="0"/>
              </a:spcAft>
              <a:buSzPts val="1800"/>
              <a:buChar char="-"/>
            </a:pPr>
            <a:r>
              <a:rPr lang="fr-FR"/>
              <a:t>L’utilisation d’un diagramme de classe</a:t>
            </a:r>
            <a:endParaRPr/>
          </a:p>
          <a:p>
            <a:pPr indent="0" lvl="0" marL="457200" rtl="0" algn="l">
              <a:spcBef>
                <a:spcPts val="1000"/>
              </a:spcBef>
              <a:spcAft>
                <a:spcPts val="0"/>
              </a:spcAft>
              <a:buNone/>
            </a:pPr>
            <a:r>
              <a:t/>
            </a:r>
            <a:endParaRPr/>
          </a:p>
          <a:p>
            <a:pPr indent="0" lvl="0" marL="0" rtl="0" algn="l">
              <a:spcBef>
                <a:spcPts val="1000"/>
              </a:spcBef>
              <a:spcAft>
                <a:spcPts val="0"/>
              </a:spcAft>
              <a:buNone/>
            </a:pPr>
            <a:r>
              <a:rPr b="1" lang="fr-FR"/>
              <a:t>Nous aurions arrêté de : </a:t>
            </a:r>
            <a:endParaRPr b="1"/>
          </a:p>
          <a:p>
            <a:pPr indent="-342900" lvl="0" marL="457200" rtl="0" algn="l">
              <a:spcBef>
                <a:spcPts val="1000"/>
              </a:spcBef>
              <a:spcAft>
                <a:spcPts val="0"/>
              </a:spcAft>
              <a:buSzPts val="1800"/>
              <a:buChar char="-"/>
            </a:pPr>
            <a:r>
              <a:rPr lang="fr-FR"/>
              <a:t>Faire des commits pour régler les bugs d’un précédent commit</a:t>
            </a:r>
            <a:endParaRPr/>
          </a:p>
        </p:txBody>
      </p:sp>
      <p:sp>
        <p:nvSpPr>
          <p:cNvPr id="180" name="Google Shape;180;p21"/>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adrage">
  <a:themeElements>
    <a:clrScheme name="Cadrage">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