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1354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1BC61E-4EE1-406D-9385-172E8568C76F}" type="datetimeFigureOut">
              <a:rPr lang="fr-FR" smtClean="0"/>
              <a:pPr/>
              <a:t>08/01/2020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1ABE87-10F9-4AC7-937E-F9E1A2B291FA}"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C021D3B-B14D-4F82-A715-0581CBAC85CB}" type="datetime1">
              <a:rPr lang="fr-FR" smtClean="0"/>
              <a:pPr/>
              <a:t>08/01/2020</a:t>
            </a:fld>
            <a:endParaRPr lang="fr-FR" dirty="0"/>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dirty="0"/>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A47CC203-E8A7-45FA-9B96-72E76051CD76}"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07CD2DD-2DC3-4840-9767-47D390FF4DBA}" type="datetime1">
              <a:rPr lang="fr-FR" smtClean="0"/>
              <a:pPr/>
              <a:t>08/01/2020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A47CC203-E8A7-45FA-9B96-72E76051CD76}"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5B912621-8EC4-4A95-B306-8D70417EE530}" type="datetime1">
              <a:rPr lang="fr-FR" smtClean="0"/>
              <a:pPr/>
              <a:t>08/01/2020</a:t>
            </a:fld>
            <a:endParaRPr lang="fr-FR" dirty="0"/>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A47CC203-E8A7-45FA-9B96-72E76051CD76}" type="slidenum">
              <a:rPr lang="fr-FR" smtClean="0"/>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BCB74B7-FC11-4D1A-9704-954225A0EA84}" type="datetime1">
              <a:rPr lang="fr-FR" smtClean="0"/>
              <a:pPr/>
              <a:t>08/01/2020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A47CC203-E8A7-45FA-9B96-72E76051CD76}" type="slidenum">
              <a:rPr lang="fr-FR" smtClean="0"/>
              <a:pPr/>
              <a:t>‹N°›</a:t>
            </a:fld>
            <a:endParaRPr lang="fr-FR" dirty="0"/>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D1DF9B89-9129-4A9E-8850-FF8304E4899C}" type="datetime1">
              <a:rPr lang="fr-FR" smtClean="0"/>
              <a:pPr/>
              <a:t>08/01/2020</a:t>
            </a:fld>
            <a:endParaRPr lang="fr-FR" dirty="0"/>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47CC203-E8A7-45FA-9B96-72E76051CD76}" type="slidenum">
              <a:rPr lang="fr-FR" smtClean="0"/>
              <a:pPr/>
              <a:t>‹N°›</a:t>
            </a:fld>
            <a:endParaRPr lang="fr-FR" dirty="0"/>
          </a:p>
        </p:txBody>
      </p:sp>
      <p:sp>
        <p:nvSpPr>
          <p:cNvPr id="14" name="Espace réservé du pied de page 13"/>
          <p:cNvSpPr>
            <a:spLocks noGrp="1"/>
          </p:cNvSpPr>
          <p:nvPr>
            <p:ph type="ftr" sz="quarter" idx="12"/>
          </p:nvPr>
        </p:nvSpPr>
        <p:spPr/>
        <p:txBody>
          <a:bodyPr/>
          <a:lstStyle/>
          <a:p>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6310AB3D-75B7-4003-82DF-AD4A848637D4}" type="datetime1">
              <a:rPr lang="fr-FR" smtClean="0"/>
              <a:pPr/>
              <a:t>08/01/2020</a:t>
            </a:fld>
            <a:endParaRPr lang="fr-FR" dirty="0"/>
          </a:p>
        </p:txBody>
      </p:sp>
      <p:sp>
        <p:nvSpPr>
          <p:cNvPr id="10" name="Espace réservé du numéro de diapositive 9"/>
          <p:cNvSpPr>
            <a:spLocks noGrp="1"/>
          </p:cNvSpPr>
          <p:nvPr>
            <p:ph type="sldNum" sz="quarter" idx="16"/>
          </p:nvPr>
        </p:nvSpPr>
        <p:spPr/>
        <p:txBody>
          <a:bodyPr rtlCol="0"/>
          <a:lstStyle/>
          <a:p>
            <a:fld id="{A47CC203-E8A7-45FA-9B96-72E76051CD76}" type="slidenum">
              <a:rPr lang="fr-FR" smtClean="0"/>
              <a:pPr/>
              <a:t>‹N°›</a:t>
            </a:fld>
            <a:endParaRPr lang="fr-FR" dirty="0"/>
          </a:p>
        </p:txBody>
      </p:sp>
      <p:sp>
        <p:nvSpPr>
          <p:cNvPr id="12" name="Espace réservé du pied de page 11"/>
          <p:cNvSpPr>
            <a:spLocks noGrp="1"/>
          </p:cNvSpPr>
          <p:nvPr>
            <p:ph type="ftr" sz="quarter" idx="17"/>
          </p:nvPr>
        </p:nvSpPr>
        <p:spPr/>
        <p:txBody>
          <a:bodyPr rtlCol="0"/>
          <a:lstStyle/>
          <a:p>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5C79EAC2-56D3-4C8D-B816-C3026658EDBC}" type="datetime1">
              <a:rPr lang="fr-FR" smtClean="0"/>
              <a:pPr/>
              <a:t>08/01/2020</a:t>
            </a:fld>
            <a:endParaRPr lang="fr-FR" dirty="0"/>
          </a:p>
        </p:txBody>
      </p:sp>
      <p:sp>
        <p:nvSpPr>
          <p:cNvPr id="12" name="Espace réservé du numéro de diapositive 11"/>
          <p:cNvSpPr>
            <a:spLocks noGrp="1"/>
          </p:cNvSpPr>
          <p:nvPr>
            <p:ph type="sldNum" sz="quarter" idx="16"/>
          </p:nvPr>
        </p:nvSpPr>
        <p:spPr/>
        <p:txBody>
          <a:bodyPr rtlCol="0"/>
          <a:lstStyle/>
          <a:p>
            <a:fld id="{A47CC203-E8A7-45FA-9B96-72E76051CD76}" type="slidenum">
              <a:rPr lang="fr-FR" smtClean="0"/>
              <a:pPr/>
              <a:t>‹N°›</a:t>
            </a:fld>
            <a:endParaRPr lang="fr-FR" dirty="0"/>
          </a:p>
        </p:txBody>
      </p:sp>
      <p:sp>
        <p:nvSpPr>
          <p:cNvPr id="14" name="Espace réservé du pied de page 13"/>
          <p:cNvSpPr>
            <a:spLocks noGrp="1"/>
          </p:cNvSpPr>
          <p:nvPr>
            <p:ph type="ftr" sz="quarter" idx="17"/>
          </p:nvPr>
        </p:nvSpPr>
        <p:spPr/>
        <p:txBody>
          <a:bodyPr rtlCol="0"/>
          <a:lstStyle/>
          <a:p>
            <a:endParaRPr lang="fr-FR" dirty="0"/>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BE439C84-A333-4153-A681-8FA7873E9B81}" type="datetime1">
              <a:rPr lang="fr-FR" smtClean="0"/>
              <a:pPr/>
              <a:t>08/01/2020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A47CC203-E8A7-45FA-9B96-72E76051CD76}"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49E5023-CBF9-4E44-84F9-F451D304FE1A}" type="datetime1">
              <a:rPr lang="fr-FR" smtClean="0"/>
              <a:pPr/>
              <a:t>08/01/2020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A47CC203-E8A7-45FA-9B96-72E76051CD76}"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F61DCA11-5B0A-42A8-B87D-1178B1F6829E}" type="datetime1">
              <a:rPr lang="fr-FR" smtClean="0"/>
              <a:pPr/>
              <a:t>08/01/2020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A47CC203-E8A7-45FA-9B96-72E76051CD76}" type="slidenum">
              <a:rPr lang="fr-FR" smtClean="0"/>
              <a:pPr/>
              <a:t>‹N°›</a:t>
            </a:fld>
            <a:endParaRPr lang="fr-FR" dirty="0"/>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Espace réservé de la date 11"/>
          <p:cNvSpPr>
            <a:spLocks noGrp="1"/>
          </p:cNvSpPr>
          <p:nvPr>
            <p:ph type="dt" sz="half" idx="10"/>
          </p:nvPr>
        </p:nvSpPr>
        <p:spPr>
          <a:xfrm>
            <a:off x="6248400" y="6248400"/>
            <a:ext cx="2667000" cy="365125"/>
          </a:xfrm>
        </p:spPr>
        <p:txBody>
          <a:bodyPr rtlCol="0"/>
          <a:lstStyle/>
          <a:p>
            <a:fld id="{B92CAECA-5951-4E36-8921-7404F56D389D}" type="datetime1">
              <a:rPr lang="fr-FR" smtClean="0"/>
              <a:pPr/>
              <a:t>08/01/2020</a:t>
            </a:fld>
            <a:endParaRPr lang="fr-FR" dirty="0"/>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A47CC203-E8A7-45FA-9B96-72E76051CD76}" type="slidenum">
              <a:rPr lang="fr-FR" smtClean="0"/>
              <a:pPr/>
              <a:t>‹N°›</a:t>
            </a:fld>
            <a:endParaRPr lang="fr-FR" dirty="0"/>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dirty="0"/>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dirty="0"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6D83AA0-4BF9-49C1-A234-051A8A9F44C2}" type="datetime1">
              <a:rPr lang="fr-FR" smtClean="0"/>
              <a:pPr/>
              <a:t>08/01/2020</a:t>
            </a:fld>
            <a:endParaRPr lang="fr-FR" dirty="0"/>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47CC203-E8A7-45FA-9B96-72E76051CD76}"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fontScale="90000"/>
          </a:bodyPr>
          <a:lstStyle/>
          <a:p>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dirty="0" smtClean="0"/>
              <a:t/>
            </a:r>
            <a:br>
              <a:rPr lang="fr-FR" dirty="0" smtClean="0"/>
            </a:br>
            <a:r>
              <a:rPr lang="fr-FR" b="1" dirty="0" smtClean="0">
                <a:solidFill>
                  <a:srgbClr val="002060"/>
                </a:solidFill>
              </a:rPr>
              <a:t>Relation à soi , relation aux autres</a:t>
            </a:r>
            <a:br>
              <a:rPr lang="fr-FR" b="1" dirty="0" smtClean="0">
                <a:solidFill>
                  <a:srgbClr val="002060"/>
                </a:solidFill>
              </a:rPr>
            </a:br>
            <a:r>
              <a:rPr lang="fr-FR" b="1" dirty="0" smtClean="0">
                <a:solidFill>
                  <a:srgbClr val="002060"/>
                </a:solidFill>
              </a:rPr>
              <a:t/>
            </a:r>
            <a:br>
              <a:rPr lang="fr-FR" b="1" dirty="0" smtClean="0">
                <a:solidFill>
                  <a:srgbClr val="002060"/>
                </a:solidFill>
              </a:rPr>
            </a:br>
            <a:r>
              <a:rPr lang="fr-FR" b="1" dirty="0" smtClean="0">
                <a:solidFill>
                  <a:srgbClr val="002060"/>
                </a:solidFill>
              </a:rPr>
              <a:t/>
            </a:r>
            <a:br>
              <a:rPr lang="fr-FR" b="1" dirty="0" smtClean="0">
                <a:solidFill>
                  <a:srgbClr val="002060"/>
                </a:solidFill>
              </a:rPr>
            </a:br>
            <a:r>
              <a:rPr lang="fr-FR" b="1" dirty="0" smtClean="0">
                <a:solidFill>
                  <a:srgbClr val="002060"/>
                </a:solidFill>
              </a:rPr>
              <a:t/>
            </a:r>
            <a:br>
              <a:rPr lang="fr-FR" b="1" dirty="0" smtClean="0">
                <a:solidFill>
                  <a:srgbClr val="002060"/>
                </a:solidFill>
              </a:rPr>
            </a:br>
            <a:endParaRPr lang="fr-FR" b="1" dirty="0">
              <a:solidFill>
                <a:srgbClr val="002060"/>
              </a:solidFill>
            </a:endParaRPr>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1</a:t>
            </a:fld>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smtClean="0">
                <a:solidFill>
                  <a:schemeClr val="tx2"/>
                </a:solidFill>
              </a:rPr>
              <a:t>Le regard des autres</a:t>
            </a:r>
            <a:endParaRPr lang="fr-FR" sz="2800" b="1" dirty="0">
              <a:solidFill>
                <a:schemeClr val="tx2"/>
              </a:solidFill>
            </a:endParaRPr>
          </a:p>
        </p:txBody>
      </p:sp>
      <p:sp>
        <p:nvSpPr>
          <p:cNvPr id="3" name="Espace réservé du contenu 2"/>
          <p:cNvSpPr>
            <a:spLocks noGrp="1"/>
          </p:cNvSpPr>
          <p:nvPr>
            <p:ph sz="quarter" idx="1"/>
          </p:nvPr>
        </p:nvSpPr>
        <p:spPr/>
        <p:txBody>
          <a:bodyPr>
            <a:normAutofit fontScale="77500" lnSpcReduction="20000"/>
          </a:bodyPr>
          <a:lstStyle/>
          <a:p>
            <a:pPr>
              <a:buNone/>
            </a:pPr>
            <a:r>
              <a:rPr lang="fr-FR" dirty="0" smtClean="0"/>
              <a:t> </a:t>
            </a:r>
          </a:p>
          <a:p>
            <a:pPr algn="just"/>
            <a:r>
              <a:rPr lang="fr-FR" dirty="0" smtClean="0"/>
              <a:t>Dans tous les cas, </a:t>
            </a:r>
            <a:r>
              <a:rPr lang="fr-FR" b="1" dirty="0" smtClean="0">
                <a:solidFill>
                  <a:schemeClr val="tx2"/>
                </a:solidFill>
              </a:rPr>
              <a:t>se positionner par rapport aux autres personnes </a:t>
            </a:r>
            <a:r>
              <a:rPr lang="fr-FR" dirty="0" smtClean="0"/>
              <a:t>de son environnement immédiat représente l’un des mécanismes fondamentaux d’ajustement de l’estime de soi.</a:t>
            </a:r>
          </a:p>
          <a:p>
            <a:pPr algn="just"/>
            <a:r>
              <a:rPr lang="fr-FR" dirty="0" smtClean="0"/>
              <a:t>Les comparaisons sociales sont globalement très impliquées dans les efforts de régulation de l’estime de soi.</a:t>
            </a:r>
          </a:p>
          <a:p>
            <a:pPr algn="just">
              <a:buNone/>
            </a:pPr>
            <a:r>
              <a:rPr lang="fr-FR" dirty="0" smtClean="0"/>
              <a:t> </a:t>
            </a:r>
          </a:p>
          <a:p>
            <a:pPr algn="just"/>
            <a:r>
              <a:rPr lang="fr-FR" dirty="0" smtClean="0"/>
              <a:t>L’estime de soi ne peut se concevoir en dehors de la référence au regard d’un groupe social, sorte de «</a:t>
            </a:r>
            <a:r>
              <a:rPr lang="fr-FR" b="1" dirty="0" smtClean="0">
                <a:solidFill>
                  <a:schemeClr val="tx2"/>
                </a:solidFill>
              </a:rPr>
              <a:t> sociométre </a:t>
            </a:r>
            <a:r>
              <a:rPr lang="fr-FR" b="1" dirty="0" smtClean="0"/>
              <a:t>»</a:t>
            </a:r>
            <a:r>
              <a:rPr lang="fr-FR" dirty="0" smtClean="0"/>
              <a:t>. Le niveau de l’estime de soi est très  corrélé aux expériences subjectives d’approbation ou de rejet d’autrui. Plus le sujet pense qu’il est l’objet d’une évaluation favorable par les autres, plus cela améliore son estime de soi.</a:t>
            </a:r>
          </a:p>
          <a:p>
            <a:pPr>
              <a:buNone/>
            </a:pPr>
            <a:endParaRPr lang="fr-FR" dirty="0" smtClean="0"/>
          </a:p>
          <a:p>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10</a:t>
            </a:fld>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normAutofit fontScale="92500" lnSpcReduction="10000"/>
          </a:bodyPr>
          <a:lstStyle/>
          <a:p>
            <a:pPr algn="just"/>
            <a:r>
              <a:rPr lang="fr-FR" sz="3000" dirty="0" smtClean="0"/>
              <a:t>Le questionnaire le plus connu, celui de Coopersmith (1967) révèle à l’analyse factorielle trois dimensions  principales : estime de soi générale, familiale et sociale. </a:t>
            </a:r>
          </a:p>
          <a:p>
            <a:pPr algn="just"/>
            <a:r>
              <a:rPr lang="fr-FR" sz="3000" dirty="0" smtClean="0"/>
              <a:t>On définit l’autocontrôle par la capacité d’un sujet à s’engager dans des conduites qui vont lui apporter des bénéfices à long terme.</a:t>
            </a:r>
          </a:p>
          <a:p>
            <a:pPr algn="just"/>
            <a:r>
              <a:rPr lang="fr-FR" sz="3000" dirty="0" smtClean="0"/>
              <a:t>L’estime de soi va influencer les capacités adaptatives.</a:t>
            </a:r>
          </a:p>
          <a:p>
            <a:pPr algn="just">
              <a:buNone/>
            </a:pPr>
            <a:r>
              <a:rPr lang="fr-FR" sz="3000" dirty="0" smtClean="0"/>
              <a:t> </a:t>
            </a:r>
          </a:p>
          <a:p>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11</a:t>
            </a:fld>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smtClean="0">
                <a:solidFill>
                  <a:schemeClr val="tx2"/>
                </a:solidFill>
              </a:rPr>
              <a:t>A quoi sert l’estime de soi?</a:t>
            </a:r>
            <a:endParaRPr lang="fr-FR" sz="2800" b="1" dirty="0">
              <a:solidFill>
                <a:schemeClr val="tx2"/>
              </a:solidFill>
            </a:endParaRPr>
          </a:p>
        </p:txBody>
      </p:sp>
      <p:sp>
        <p:nvSpPr>
          <p:cNvPr id="3" name="Espace réservé du contenu 2"/>
          <p:cNvSpPr>
            <a:spLocks noGrp="1"/>
          </p:cNvSpPr>
          <p:nvPr>
            <p:ph sz="quarter" idx="1"/>
          </p:nvPr>
        </p:nvSpPr>
        <p:spPr/>
        <p:txBody>
          <a:bodyPr>
            <a:normAutofit fontScale="85000" lnSpcReduction="10000"/>
          </a:bodyPr>
          <a:lstStyle/>
          <a:p>
            <a:pPr>
              <a:buNone/>
            </a:pPr>
            <a:endParaRPr lang="fr-FR" dirty="0" smtClean="0"/>
          </a:p>
          <a:p>
            <a:pPr algn="just"/>
            <a:r>
              <a:rPr lang="fr-FR" dirty="0" smtClean="0"/>
              <a:t>Une des premières fonctions de l’estime de soi concerne la </a:t>
            </a:r>
            <a:r>
              <a:rPr lang="fr-FR" b="1" dirty="0" smtClean="0">
                <a:solidFill>
                  <a:schemeClr val="tx2"/>
                </a:solidFill>
              </a:rPr>
              <a:t>capacité à s’engager efficacement dans l’action</a:t>
            </a:r>
            <a:r>
              <a:rPr lang="fr-FR" dirty="0" smtClean="0"/>
              <a:t>.</a:t>
            </a:r>
          </a:p>
          <a:p>
            <a:pPr algn="just"/>
            <a:r>
              <a:rPr lang="fr-FR" dirty="0" smtClean="0"/>
              <a:t>La « notion de confiance en soi », que l’on peut assimiler à une composante partielle de l’estime de soi, désigne ainsi le sentiment subjectif, chez un sujet donné, d’être ou non capable de réussir ce qu’il entreprend.</a:t>
            </a:r>
          </a:p>
          <a:p>
            <a:pPr algn="just"/>
            <a:r>
              <a:rPr lang="fr-FR" dirty="0" smtClean="0"/>
              <a:t>A côté des manifestations comportementales de l’estime de soi, existent des phénomènes cognitifs </a:t>
            </a:r>
            <a:r>
              <a:rPr lang="fr-FR" b="1" dirty="0" smtClean="0">
                <a:solidFill>
                  <a:schemeClr val="tx2"/>
                </a:solidFill>
              </a:rPr>
              <a:t>d’autoévaluation</a:t>
            </a:r>
            <a:r>
              <a:rPr lang="fr-FR" b="1" dirty="0" smtClean="0"/>
              <a:t>. </a:t>
            </a:r>
            <a:r>
              <a:rPr lang="fr-FR" dirty="0" smtClean="0"/>
              <a:t>Tout individu procède à des auto-évaluations incessantes et en grande partie inconscientes, et ces phénomènes sont étroitement liés à l’estime de soi.</a:t>
            </a:r>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12</a:t>
            </a:fld>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pPr algn="just"/>
            <a:r>
              <a:rPr lang="fr-FR" sz="2800" dirty="0" smtClean="0"/>
              <a:t>Un autre rôle fondamental de l’estime de soi est peut-être de </a:t>
            </a:r>
            <a:r>
              <a:rPr lang="fr-FR" sz="2800" b="1" dirty="0" smtClean="0">
                <a:solidFill>
                  <a:schemeClr val="tx2"/>
                </a:solidFill>
              </a:rPr>
              <a:t>favoriser notre bien-être émotionnel</a:t>
            </a:r>
            <a:r>
              <a:rPr lang="fr-FR" sz="2800" dirty="0" smtClean="0"/>
              <a:t> : le bien-être et la stabilité émotionnelle d’un sujet sont en effet très dépendants de </a:t>
            </a:r>
            <a:r>
              <a:rPr lang="fr-FR" sz="2800" dirty="0" smtClean="0"/>
              <a:t>son </a:t>
            </a:r>
            <a:r>
              <a:rPr lang="fr-FR" sz="2800" dirty="0" smtClean="0"/>
              <a:t>niveau d’estime de soi.</a:t>
            </a:r>
          </a:p>
          <a:p>
            <a:pPr algn="just"/>
            <a:r>
              <a:rPr lang="fr-FR" sz="2800" dirty="0" smtClean="0"/>
              <a:t>Une des fonctions de l’estime de soi serait de nous </a:t>
            </a:r>
            <a:r>
              <a:rPr lang="fr-FR" sz="2800" b="1" dirty="0" smtClean="0">
                <a:solidFill>
                  <a:schemeClr val="tx2"/>
                </a:solidFill>
              </a:rPr>
              <a:t>protéger de l’adversité.</a:t>
            </a:r>
          </a:p>
          <a:p>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13</a:t>
            </a:fld>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228600"/>
            <a:ext cx="8010472" cy="990600"/>
          </a:xfrm>
        </p:spPr>
        <p:txBody>
          <a:bodyPr>
            <a:normAutofit/>
          </a:bodyPr>
          <a:lstStyle/>
          <a:p>
            <a:pPr algn="ctr"/>
            <a:r>
              <a:rPr lang="fr-FR" sz="2800" b="1" dirty="0" smtClean="0">
                <a:solidFill>
                  <a:srgbClr val="0070C0"/>
                </a:solidFill>
              </a:rPr>
              <a:t>Comment comprendre l’estime de soi?</a:t>
            </a:r>
            <a:endParaRPr lang="fr-FR" sz="2800" b="1" dirty="0">
              <a:solidFill>
                <a:srgbClr val="0070C0"/>
              </a:solidFill>
            </a:endParaRPr>
          </a:p>
        </p:txBody>
      </p:sp>
      <p:sp>
        <p:nvSpPr>
          <p:cNvPr id="3" name="Espace réservé du contenu 2"/>
          <p:cNvSpPr>
            <a:spLocks noGrp="1"/>
          </p:cNvSpPr>
          <p:nvPr>
            <p:ph sz="quarter" idx="1"/>
          </p:nvPr>
        </p:nvSpPr>
        <p:spPr/>
        <p:txBody>
          <a:bodyPr/>
          <a:lstStyle/>
          <a:p>
            <a:r>
              <a:rPr lang="fr-FR" dirty="0" smtClean="0"/>
              <a:t>Dimension affective et subjective du « self »:</a:t>
            </a:r>
          </a:p>
          <a:p>
            <a:endParaRPr lang="fr-FR" dirty="0" smtClean="0"/>
          </a:p>
          <a:p>
            <a:pPr>
              <a:buNone/>
            </a:pPr>
            <a:r>
              <a:rPr lang="fr-FR" dirty="0" smtClean="0"/>
              <a:t>	- </a:t>
            </a:r>
            <a:r>
              <a:rPr lang="fr-FR" dirty="0" smtClean="0">
                <a:solidFill>
                  <a:srgbClr val="0070C0"/>
                </a:solidFill>
              </a:rPr>
              <a:t>auto-évaluation et jugement sur soi</a:t>
            </a:r>
            <a:r>
              <a:rPr lang="fr-FR" dirty="0" smtClean="0"/>
              <a:t>: quelle est ma valeur?</a:t>
            </a:r>
          </a:p>
          <a:p>
            <a:pPr>
              <a:buFontTx/>
              <a:buChar char="-"/>
            </a:pPr>
            <a:r>
              <a:rPr lang="fr-FR" dirty="0" smtClean="0"/>
              <a:t>- </a:t>
            </a:r>
            <a:r>
              <a:rPr lang="fr-FR" dirty="0" smtClean="0">
                <a:solidFill>
                  <a:srgbClr val="0070C0"/>
                </a:solidFill>
              </a:rPr>
              <a:t>autoréparation</a:t>
            </a:r>
            <a:r>
              <a:rPr lang="fr-FR" dirty="0" smtClean="0"/>
              <a:t>: comment je me traite face à l’adversité?</a:t>
            </a:r>
          </a:p>
          <a:p>
            <a:pPr>
              <a:buFontTx/>
              <a:buChar char="-"/>
            </a:pPr>
            <a:r>
              <a:rPr lang="fr-FR" dirty="0" smtClean="0"/>
              <a:t>- </a:t>
            </a:r>
            <a:r>
              <a:rPr lang="fr-FR" dirty="0" smtClean="0">
                <a:solidFill>
                  <a:srgbClr val="0070C0"/>
                </a:solidFill>
              </a:rPr>
              <a:t>positionnement social</a:t>
            </a:r>
            <a:r>
              <a:rPr lang="fr-FR" dirty="0" smtClean="0"/>
              <a:t>: où en suis-je par rapport aux autres?</a:t>
            </a:r>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14</a:t>
            </a:fld>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normAutofit lnSpcReduction="10000"/>
          </a:bodyPr>
          <a:lstStyle/>
          <a:p>
            <a:r>
              <a:rPr lang="fr-FR" b="1" u="sng" dirty="0" smtClean="0">
                <a:solidFill>
                  <a:srgbClr val="0070C0"/>
                </a:solidFill>
              </a:rPr>
              <a:t>Trois concepts proches:</a:t>
            </a:r>
          </a:p>
          <a:p>
            <a:pPr algn="just">
              <a:buNone/>
            </a:pPr>
            <a:r>
              <a:rPr lang="fr-FR" dirty="0" smtClean="0"/>
              <a:t>	- </a:t>
            </a:r>
            <a:r>
              <a:rPr lang="fr-FR" i="1" dirty="0" smtClean="0"/>
              <a:t>Estime de soi</a:t>
            </a:r>
            <a:r>
              <a:rPr lang="fr-FR" dirty="0" smtClean="0"/>
              <a:t>: j’ai de la valeur et des compétences</a:t>
            </a:r>
          </a:p>
          <a:p>
            <a:pPr algn="just">
              <a:buNone/>
            </a:pPr>
            <a:endParaRPr lang="fr-FR" dirty="0" smtClean="0"/>
          </a:p>
          <a:p>
            <a:pPr algn="just">
              <a:buNone/>
            </a:pPr>
            <a:r>
              <a:rPr lang="fr-FR" dirty="0" smtClean="0"/>
              <a:t>	- </a:t>
            </a:r>
            <a:r>
              <a:rPr lang="fr-FR" i="1" dirty="0" smtClean="0"/>
              <a:t>Acceptation de soi</a:t>
            </a:r>
            <a:r>
              <a:rPr lang="fr-FR" dirty="0" smtClean="0"/>
              <a:t>: même imparfait je peux exister et être apprécié</a:t>
            </a:r>
          </a:p>
          <a:p>
            <a:pPr algn="just">
              <a:buNone/>
            </a:pPr>
            <a:endParaRPr lang="fr-FR" dirty="0" smtClean="0"/>
          </a:p>
          <a:p>
            <a:pPr algn="just">
              <a:buNone/>
            </a:pPr>
            <a:r>
              <a:rPr lang="fr-FR" dirty="0" smtClean="0"/>
              <a:t>	- </a:t>
            </a:r>
            <a:r>
              <a:rPr lang="fr-FR" i="1" dirty="0" err="1" smtClean="0"/>
              <a:t>Autocompassion</a:t>
            </a:r>
            <a:r>
              <a:rPr lang="fr-FR" dirty="0" smtClean="0"/>
              <a:t>: je n’ai pas à me punir lorsque j’échoue, au contraire j’ai à me réconforter, pas de double peine.</a:t>
            </a: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15</a:t>
            </a:fld>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dirty="0" smtClean="0"/>
              <a:t>Vidéo Christophe André youtubehttps://youtu.be/QUnFjSJAB_g</a:t>
            </a:r>
          </a:p>
          <a:p>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16</a:t>
            </a:fld>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dirty="0" smtClean="0"/>
              <a:t>Exercices/ mise </a:t>
            </a:r>
            <a:r>
              <a:rPr lang="fr-FR" smtClean="0"/>
              <a:t>en situation</a:t>
            </a:r>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17</a:t>
            </a:fld>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numéro de diapositive 2"/>
          <p:cNvSpPr>
            <a:spLocks noGrp="1"/>
          </p:cNvSpPr>
          <p:nvPr>
            <p:ph type="sldNum" sz="quarter" idx="12"/>
          </p:nvPr>
        </p:nvSpPr>
        <p:spPr/>
        <p:txBody>
          <a:bodyPr>
            <a:normAutofit fontScale="85000" lnSpcReduction="20000"/>
          </a:bodyPr>
          <a:lstStyle/>
          <a:p>
            <a:fld id="{A47CC203-E8A7-45FA-9B96-72E76051CD76}" type="slidenum">
              <a:rPr lang="fr-FR" smtClean="0"/>
              <a:pPr/>
              <a:t>18</a:t>
            </a:fld>
            <a:endParaRPr lang="fr-FR" dirty="0"/>
          </a:p>
        </p:txBody>
      </p:sp>
      <p:sp>
        <p:nvSpPr>
          <p:cNvPr id="4" name="Espace réservé du contenu 3"/>
          <p:cNvSpPr>
            <a:spLocks noGrp="1"/>
          </p:cNvSpPr>
          <p:nvPr>
            <p:ph sz="quarter" idx="1"/>
          </p:nvPr>
        </p:nvSpPr>
        <p:spPr/>
        <p:txBody>
          <a:bodyPr/>
          <a:lstStyle/>
          <a:p>
            <a:endParaRPr lang="fr-FR" dirty="0" smtClean="0"/>
          </a:p>
          <a:p>
            <a:pPr algn="just"/>
            <a:r>
              <a:rPr lang="fr-FR" dirty="0" smtClean="0"/>
              <a:t>Relation à soi:</a:t>
            </a:r>
          </a:p>
          <a:p>
            <a:pPr lvl="1" algn="just"/>
            <a:r>
              <a:rPr lang="fr-FR" dirty="0" smtClean="0"/>
              <a:t>- s’aimer</a:t>
            </a:r>
          </a:p>
          <a:p>
            <a:pPr lvl="1" algn="just"/>
            <a:r>
              <a:rPr lang="fr-FR" dirty="0" smtClean="0"/>
              <a:t>- confiance en soi</a:t>
            </a:r>
          </a:p>
          <a:p>
            <a:pPr lvl="1" algn="just"/>
            <a:r>
              <a:rPr lang="fr-FR" dirty="0" smtClean="0"/>
              <a:t>- estime de soi</a:t>
            </a:r>
          </a:p>
          <a:p>
            <a:pPr lvl="1" algn="just"/>
            <a:r>
              <a:rPr lang="fr-FR" dirty="0" smtClean="0"/>
              <a:t>- apprendre à gérer les émotions et les conflits</a:t>
            </a:r>
          </a:p>
          <a:p>
            <a:pPr lvl="1" algn="just"/>
            <a:r>
              <a:rPr lang="fr-FR" dirty="0" smtClean="0"/>
              <a:t>- travailler sur la communication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numéro de diapositive 2"/>
          <p:cNvSpPr>
            <a:spLocks noGrp="1"/>
          </p:cNvSpPr>
          <p:nvPr>
            <p:ph type="sldNum" sz="quarter" idx="12"/>
          </p:nvPr>
        </p:nvSpPr>
        <p:spPr/>
        <p:txBody>
          <a:bodyPr>
            <a:normAutofit fontScale="85000" lnSpcReduction="20000"/>
          </a:bodyPr>
          <a:lstStyle/>
          <a:p>
            <a:fld id="{A47CC203-E8A7-45FA-9B96-72E76051CD76}" type="slidenum">
              <a:rPr lang="fr-FR" smtClean="0"/>
              <a:pPr/>
              <a:t>19</a:t>
            </a:fld>
            <a:endParaRPr lang="fr-FR" dirty="0"/>
          </a:p>
        </p:txBody>
      </p:sp>
      <p:sp>
        <p:nvSpPr>
          <p:cNvPr id="4" name="Espace réservé du contenu 3"/>
          <p:cNvSpPr>
            <a:spLocks noGrp="1"/>
          </p:cNvSpPr>
          <p:nvPr>
            <p:ph sz="quarter" idx="1"/>
          </p:nvPr>
        </p:nvSpPr>
        <p:spPr/>
        <p:txBody>
          <a:bodyPr/>
          <a:lstStyle/>
          <a:p>
            <a:pPr algn="just"/>
            <a:r>
              <a:rPr lang="fr-FR" dirty="0" smtClean="0"/>
              <a:t>« S’aimer soi-même est le début d’une histoire d’amour qui durera toute la vie ».</a:t>
            </a:r>
          </a:p>
          <a:p>
            <a:pPr algn="just">
              <a:buNone/>
            </a:pPr>
            <a:r>
              <a:rPr lang="fr-FR" dirty="0" smtClean="0"/>
              <a:t>					</a:t>
            </a:r>
            <a:r>
              <a:rPr lang="fr-FR" sz="2000" b="1" dirty="0" smtClean="0"/>
              <a:t>Oscar Wilde (1854-1900) Ecrivain</a:t>
            </a:r>
          </a:p>
          <a:p>
            <a:pPr algn="just">
              <a:buNone/>
            </a:pPr>
            <a:endParaRPr lang="fr-FR" dirty="0" smtClean="0"/>
          </a:p>
          <a:p>
            <a:pPr algn="just"/>
            <a:r>
              <a:rPr lang="fr-FR" dirty="0" smtClean="0"/>
              <a:t>« De toutes les maladies, la plus sauvage est de mépriser son être »</a:t>
            </a:r>
          </a:p>
          <a:p>
            <a:pPr algn="just">
              <a:buNone/>
            </a:pPr>
            <a:r>
              <a:rPr lang="fr-FR" dirty="0" smtClean="0"/>
              <a:t>					</a:t>
            </a:r>
            <a:r>
              <a:rPr lang="fr-FR" sz="2000" b="1" smtClean="0"/>
              <a:t>Montaigne (1533-1592) </a:t>
            </a:r>
            <a:r>
              <a:rPr lang="fr-FR" sz="2000" b="1" dirty="0" smtClean="0"/>
              <a:t>Ecrivain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smtClean="0"/>
              <a:t>L’altérité</a:t>
            </a:r>
            <a:endParaRPr lang="fr-FR" dirty="0"/>
          </a:p>
        </p:txBody>
      </p:sp>
      <p:sp>
        <p:nvSpPr>
          <p:cNvPr id="4" name="Espace réservé du contenu 3"/>
          <p:cNvSpPr>
            <a:spLocks noGrp="1"/>
          </p:cNvSpPr>
          <p:nvPr>
            <p:ph sz="quarter" idx="1"/>
          </p:nvPr>
        </p:nvSpPr>
        <p:spPr/>
        <p:txBody>
          <a:bodyPr>
            <a:normAutofit/>
          </a:bodyPr>
          <a:lstStyle/>
          <a:p>
            <a:r>
              <a:rPr lang="fr-FR" dirty="0" smtClean="0"/>
              <a:t>Le lien avec soi-même se construit dans le rapport à l’Autre.</a:t>
            </a:r>
          </a:p>
          <a:p>
            <a:endParaRPr lang="fr-FR" dirty="0" smtClean="0"/>
          </a:p>
          <a:p>
            <a:r>
              <a:rPr lang="fr-FR" dirty="0" smtClean="0"/>
              <a:t>L’être humain se développe, se construit, se définit dans l’interaction avec les autres.</a:t>
            </a:r>
          </a:p>
          <a:p>
            <a:endParaRPr lang="fr-FR" dirty="0" smtClean="0"/>
          </a:p>
          <a:p>
            <a:r>
              <a:rPr lang="fr-FR" dirty="0" smtClean="0"/>
              <a:t>La personne n’existe que  vers autrui, elle ne se connaît que par autrui, elle ne se trouve  qu’en autrui.</a:t>
            </a:r>
            <a:endParaRPr lang="fr-FR" dirty="0"/>
          </a:p>
        </p:txBody>
      </p:sp>
      <p:sp>
        <p:nvSpPr>
          <p:cNvPr id="9" name="Espace réservé du numéro de diapositive 8"/>
          <p:cNvSpPr>
            <a:spLocks noGrp="1"/>
          </p:cNvSpPr>
          <p:nvPr>
            <p:ph type="sldNum" sz="quarter" idx="12"/>
          </p:nvPr>
        </p:nvSpPr>
        <p:spPr/>
        <p:txBody>
          <a:bodyPr>
            <a:normAutofit fontScale="85000" lnSpcReduction="20000"/>
          </a:bodyPr>
          <a:lstStyle/>
          <a:p>
            <a:fld id="{A47CC203-E8A7-45FA-9B96-72E76051CD76}" type="slidenum">
              <a:rPr lang="fr-FR" smtClean="0"/>
              <a:pPr/>
              <a:t>2</a:t>
            </a:fld>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0"/>
            <a:ext cx="8229600" cy="1143000"/>
          </a:xfrm>
        </p:spPr>
        <p:txBody>
          <a:bodyPr/>
          <a:lstStyle/>
          <a:p>
            <a:endParaRPr lang="fr-FR" dirty="0"/>
          </a:p>
        </p:txBody>
      </p:sp>
      <p:sp>
        <p:nvSpPr>
          <p:cNvPr id="3" name="Espace réservé du contenu 2"/>
          <p:cNvSpPr>
            <a:spLocks noGrp="1"/>
          </p:cNvSpPr>
          <p:nvPr>
            <p:ph sz="quarter" idx="1"/>
          </p:nvPr>
        </p:nvSpPr>
        <p:spPr/>
        <p:txBody>
          <a:bodyPr>
            <a:normAutofit/>
          </a:bodyPr>
          <a:lstStyle/>
          <a:p>
            <a:pPr algn="just">
              <a:buNone/>
            </a:pPr>
            <a:r>
              <a:rPr lang="fr-FR" sz="2800" b="1" dirty="0" smtClean="0"/>
              <a:t>	Sartre </a:t>
            </a:r>
            <a:r>
              <a:rPr lang="fr-FR" sz="2800" dirty="0" smtClean="0"/>
              <a:t>«   </a:t>
            </a:r>
            <a:r>
              <a:rPr lang="fr-FR" sz="2800" i="1" dirty="0" smtClean="0"/>
              <a:t>L’altérité est une opposition, la relation se configure négativement, parce que l’homme a le choix, celui </a:t>
            </a:r>
            <a:r>
              <a:rPr lang="fr-FR" sz="2800" i="1" dirty="0" smtClean="0"/>
              <a:t>d’engendrer </a:t>
            </a:r>
            <a:r>
              <a:rPr lang="fr-FR" sz="2800" i="1" dirty="0" smtClean="0"/>
              <a:t>l’échec du rapport à autrui ou expérimenter qu’être, c’est aimer ».</a:t>
            </a:r>
          </a:p>
          <a:p>
            <a:pPr algn="just">
              <a:buNone/>
            </a:pPr>
            <a:r>
              <a:rPr lang="fr-FR" sz="2800" dirty="0" smtClean="0"/>
              <a:t>	Aimer  dans le sens du respect de la spécificité d’autrui, accepter que beaucoup de façon d’être –soi sont possible et sont vécues afin de vivre la plénitude des possibilités d’être </a:t>
            </a:r>
            <a:r>
              <a:rPr lang="fr-FR" sz="2800" dirty="0" smtClean="0"/>
              <a:t>humains</a:t>
            </a:r>
            <a:r>
              <a:rPr lang="fr-FR" sz="2800" dirty="0" smtClean="0"/>
              <a:t>.</a:t>
            </a:r>
          </a:p>
          <a:p>
            <a:pPr algn="just">
              <a:buNone/>
            </a:pPr>
            <a:endParaRPr lang="fr-FR" sz="2000" dirty="0" smtClean="0"/>
          </a:p>
          <a:p>
            <a:pPr algn="just">
              <a:buNone/>
            </a:pPr>
            <a:r>
              <a:rPr lang="fr-FR" sz="2000" dirty="0" smtClean="0"/>
              <a:t>						</a:t>
            </a:r>
            <a:r>
              <a:rPr lang="fr-FR" sz="2000" b="1" dirty="0" smtClean="0"/>
              <a:t>Sartre (1905-1980) Philosophe</a:t>
            </a:r>
            <a:endParaRPr lang="fr-FR" sz="2000" b="1"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3</a:t>
            </a:fld>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normAutofit/>
          </a:bodyPr>
          <a:lstStyle/>
          <a:p>
            <a:pPr algn="just"/>
            <a:r>
              <a:rPr lang="fr-FR" sz="2800" dirty="0" smtClean="0"/>
              <a:t>Comme le dit </a:t>
            </a:r>
            <a:r>
              <a:rPr lang="fr-FR" sz="2800" b="1" dirty="0" smtClean="0"/>
              <a:t>Binswanger </a:t>
            </a:r>
            <a:r>
              <a:rPr lang="fr-FR" sz="2800" i="1" dirty="0" smtClean="0"/>
              <a:t>«  la communication entre les être se configure en fonction du rapport à soi-même. Pour être en capacité d’entendre l’autre et accepter sa différence , il faut être en mesure de s’entendre soi-même, c’est-à-dire connaître sa propre spécificité et l’accepter ».</a:t>
            </a:r>
          </a:p>
          <a:p>
            <a:pPr algn="just"/>
            <a:endParaRPr lang="fr-FR" sz="2800" i="1" dirty="0" smtClean="0"/>
          </a:p>
          <a:p>
            <a:pPr algn="just"/>
            <a:endParaRPr lang="fr-FR" sz="2800" i="1" dirty="0" smtClean="0"/>
          </a:p>
          <a:p>
            <a:pPr algn="just">
              <a:buNone/>
            </a:pPr>
            <a:r>
              <a:rPr lang="fr-FR" sz="2400" dirty="0" smtClean="0"/>
              <a:t>					</a:t>
            </a:r>
            <a:r>
              <a:rPr lang="fr-FR" sz="2000" b="1" dirty="0" smtClean="0"/>
              <a:t>Binswanger (1881-1966) Psychiatre</a:t>
            </a:r>
            <a:endParaRPr lang="fr-FR" sz="2000" b="1"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4</a:t>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normAutofit fontScale="85000" lnSpcReduction="20000"/>
          </a:bodyPr>
          <a:lstStyle/>
          <a:p>
            <a:pPr algn="just"/>
            <a:r>
              <a:rPr lang="fr-FR" sz="3300" dirty="0" smtClean="0"/>
              <a:t>Nous avons besoin des autres, de leurs regards, de leurs paroles pour nous situer, apprécier nos comportements, vivre ensemble, créer du lien, de la cohésion.</a:t>
            </a:r>
          </a:p>
          <a:p>
            <a:pPr algn="just"/>
            <a:r>
              <a:rPr lang="fr-FR" sz="3300" dirty="0" smtClean="0"/>
              <a:t>La subjectivité, les émotions, les sentiments imprègnent notre vie psychique et nos relations.</a:t>
            </a:r>
          </a:p>
          <a:p>
            <a:pPr algn="just"/>
            <a:r>
              <a:rPr lang="fr-FR" dirty="0" smtClean="0"/>
              <a:t>Progresser dans ce domaine suppose  à la fois un développement cognitif mais aussi émotionnel qui amène à questionner ses représentations, valeurs, croyances et projets. </a:t>
            </a:r>
          </a:p>
          <a:p>
            <a:pPr algn="just"/>
            <a:r>
              <a:rPr lang="fr-FR" b="1" dirty="0" smtClean="0">
                <a:solidFill>
                  <a:schemeClr val="tx2"/>
                </a:solidFill>
              </a:rPr>
              <a:t>Les compétences relationnelles participent à la réflexion sur soi et au développement personnel</a:t>
            </a:r>
            <a:r>
              <a:rPr lang="fr-FR" dirty="0" smtClean="0">
                <a:solidFill>
                  <a:schemeClr val="tx2"/>
                </a:solidFill>
              </a:rPr>
              <a:t>.</a:t>
            </a:r>
          </a:p>
          <a:p>
            <a:pPr algn="just"/>
            <a:endParaRPr lang="fr-FR" dirty="0" smtClean="0"/>
          </a:p>
          <a:p>
            <a:pPr algn="just"/>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5</a:t>
            </a:fld>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développement personnel</a:t>
            </a:r>
            <a:endParaRPr lang="fr-FR" dirty="0"/>
          </a:p>
        </p:txBody>
      </p:sp>
      <p:sp>
        <p:nvSpPr>
          <p:cNvPr id="3" name="Espace réservé du contenu 2"/>
          <p:cNvSpPr>
            <a:spLocks noGrp="1"/>
          </p:cNvSpPr>
          <p:nvPr>
            <p:ph sz="quarter" idx="1"/>
          </p:nvPr>
        </p:nvSpPr>
        <p:spPr/>
        <p:txBody>
          <a:bodyPr>
            <a:normAutofit fontScale="92500"/>
          </a:bodyPr>
          <a:lstStyle/>
          <a:p>
            <a:pPr algn="just"/>
            <a:r>
              <a:rPr lang="fr-FR" dirty="0" smtClean="0"/>
              <a:t>Les démarches centrées sur le développement personne sont principalement issues du courant de la psychologie humaniste qui vit son essor aux Etats Unis dans les années 50 à 60 et en Europe dans les années 60 à 70. </a:t>
            </a:r>
          </a:p>
          <a:p>
            <a:pPr algn="just"/>
            <a:r>
              <a:rPr lang="fr-FR" dirty="0" smtClean="0"/>
              <a:t>Ce courant, axé sur l’épanouissement de la personne tentait d’échapper à « l’impérialisme analytique ».</a:t>
            </a:r>
          </a:p>
          <a:p>
            <a:pPr algn="just"/>
            <a:r>
              <a:rPr lang="fr-FR" dirty="0" smtClean="0"/>
              <a:t>Les approches furent multiformes dans la mesure où elles tentaient de prendre </a:t>
            </a:r>
            <a:r>
              <a:rPr lang="fr-FR" dirty="0" smtClean="0"/>
              <a:t>en </a:t>
            </a:r>
            <a:r>
              <a:rPr lang="fr-FR" dirty="0" smtClean="0"/>
              <a:t>charge la vie psychique, la vie mentale, le corps, la spiritualité…</a:t>
            </a:r>
          </a:p>
          <a:p>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6</a:t>
            </a:fld>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normAutofit fontScale="92500" lnSpcReduction="20000"/>
          </a:bodyPr>
          <a:lstStyle/>
          <a:p>
            <a:pPr algn="just"/>
            <a:r>
              <a:rPr lang="fr-FR" dirty="0" smtClean="0"/>
              <a:t>A l’origine, des chercheurs comme </a:t>
            </a:r>
            <a:r>
              <a:rPr lang="fr-FR" b="1" dirty="0" smtClean="0"/>
              <a:t>Carl Rogers </a:t>
            </a:r>
            <a:r>
              <a:rPr lang="fr-FR" dirty="0" smtClean="0"/>
              <a:t>et son approche centrée sur la personnes, </a:t>
            </a:r>
            <a:r>
              <a:rPr lang="fr-FR" b="1" dirty="0" smtClean="0"/>
              <a:t>Fritz Perls </a:t>
            </a:r>
            <a:r>
              <a:rPr lang="fr-FR" dirty="0" smtClean="0"/>
              <a:t>et la gestalt-thérapie, </a:t>
            </a:r>
            <a:r>
              <a:rPr lang="fr-FR" b="1" dirty="0" smtClean="0"/>
              <a:t>Jacob Levy Moreno </a:t>
            </a:r>
            <a:r>
              <a:rPr lang="fr-FR" dirty="0" smtClean="0"/>
              <a:t>et le psychodrame, </a:t>
            </a:r>
            <a:r>
              <a:rPr lang="fr-FR" b="1" dirty="0" smtClean="0"/>
              <a:t>Alfonso Cayceda </a:t>
            </a:r>
            <a:r>
              <a:rPr lang="fr-FR" dirty="0" smtClean="0"/>
              <a:t>et la sophrologie, </a:t>
            </a:r>
            <a:r>
              <a:rPr lang="fr-FR" b="1" dirty="0" smtClean="0"/>
              <a:t>Elie Berne</a:t>
            </a:r>
            <a:r>
              <a:rPr lang="fr-FR" dirty="0" smtClean="0"/>
              <a:t> et l’analyse transactionnelle.</a:t>
            </a:r>
          </a:p>
          <a:p>
            <a:pPr algn="just"/>
            <a:endParaRPr lang="fr-FR" dirty="0" smtClean="0"/>
          </a:p>
          <a:p>
            <a:pPr algn="just"/>
            <a:r>
              <a:rPr lang="fr-FR" dirty="0" smtClean="0"/>
              <a:t>Le développement personnel  est toute démarche où je prends le risque de m’auto responsabiliser, mettre en sens pour comprendre et dynamiser autrement mes façons d’être, mes modes de pensée, mes certitudes, mon comportement au quotidien.</a:t>
            </a:r>
          </a:p>
          <a:p>
            <a:pPr algn="just">
              <a:buNone/>
            </a:pPr>
            <a:r>
              <a:rPr lang="fr-FR" dirty="0" smtClean="0"/>
              <a:t> </a:t>
            </a:r>
          </a:p>
          <a:p>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7</a:t>
            </a:fld>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normAutofit/>
          </a:bodyPr>
          <a:lstStyle/>
          <a:p>
            <a:pPr algn="just">
              <a:buNone/>
            </a:pPr>
            <a:r>
              <a:rPr lang="fr-FR" sz="2800" dirty="0" smtClean="0"/>
              <a:t>	Les axes d’un travail  sur soi peuvent s’articuler autour de 4 pôles:</a:t>
            </a:r>
          </a:p>
          <a:p>
            <a:pPr algn="just">
              <a:buNone/>
            </a:pPr>
            <a:endParaRPr lang="fr-FR" sz="2800" dirty="0" smtClean="0"/>
          </a:p>
          <a:p>
            <a:pPr lvl="1"/>
            <a:r>
              <a:rPr lang="fr-FR" sz="2400" dirty="0" smtClean="0"/>
              <a:t>Relation à l’autre</a:t>
            </a:r>
          </a:p>
          <a:p>
            <a:pPr lvl="1"/>
            <a:r>
              <a:rPr lang="fr-FR" sz="2400" dirty="0" smtClean="0"/>
              <a:t>Relation à soi</a:t>
            </a:r>
          </a:p>
          <a:p>
            <a:pPr lvl="1"/>
            <a:r>
              <a:rPr lang="fr-FR" sz="2400" dirty="0" smtClean="0"/>
              <a:t>Relation à son histoire</a:t>
            </a:r>
          </a:p>
          <a:p>
            <a:pPr lvl="1"/>
            <a:r>
              <a:rPr lang="fr-FR" sz="2400" dirty="0" smtClean="0"/>
              <a:t>Relation au divin</a:t>
            </a:r>
          </a:p>
          <a:p>
            <a:pPr lvl="1"/>
            <a:endParaRPr lang="fr-FR" sz="2400" dirty="0" smtClean="0"/>
          </a:p>
          <a:p>
            <a:pPr lvl="1">
              <a:buNone/>
            </a:pPr>
            <a:r>
              <a:rPr lang="fr-FR" sz="2000" b="1" dirty="0" smtClean="0"/>
              <a:t>					Jacques Salomé  Psychosociologue</a:t>
            </a:r>
          </a:p>
          <a:p>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8</a:t>
            </a:fld>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smtClean="0">
                <a:solidFill>
                  <a:schemeClr val="tx2"/>
                </a:solidFill>
              </a:rPr>
              <a:t>Qu’est-ce que l’estime de soi?</a:t>
            </a:r>
            <a:endParaRPr lang="fr-FR" sz="2800" b="1" dirty="0">
              <a:solidFill>
                <a:schemeClr val="tx2"/>
              </a:solidFill>
            </a:endParaRPr>
          </a:p>
        </p:txBody>
      </p:sp>
      <p:sp>
        <p:nvSpPr>
          <p:cNvPr id="3" name="Espace réservé du contenu 2"/>
          <p:cNvSpPr>
            <a:spLocks noGrp="1"/>
          </p:cNvSpPr>
          <p:nvPr>
            <p:ph sz="quarter" idx="1"/>
          </p:nvPr>
        </p:nvSpPr>
        <p:spPr/>
        <p:txBody>
          <a:bodyPr>
            <a:normAutofit fontScale="77500" lnSpcReduction="20000"/>
          </a:bodyPr>
          <a:lstStyle/>
          <a:p>
            <a:pPr>
              <a:buNone/>
            </a:pPr>
            <a:endParaRPr lang="fr-FR" dirty="0" smtClean="0"/>
          </a:p>
          <a:p>
            <a:pPr algn="just"/>
            <a:r>
              <a:rPr lang="fr-FR" dirty="0" smtClean="0"/>
              <a:t>L’estime de soi est une donnée fondamentale de la personnalité, placée au carrefour de trois composantes essentielles du Soi : </a:t>
            </a:r>
          </a:p>
          <a:p>
            <a:pPr algn="just">
              <a:buNone/>
            </a:pPr>
            <a:r>
              <a:rPr lang="fr-FR" dirty="0" smtClean="0"/>
              <a:t>	- </a:t>
            </a:r>
            <a:r>
              <a:rPr lang="fr-FR" b="1" u="sng" dirty="0" smtClean="0">
                <a:solidFill>
                  <a:schemeClr val="tx2"/>
                </a:solidFill>
              </a:rPr>
              <a:t>Comportementale </a:t>
            </a:r>
            <a:r>
              <a:rPr lang="fr-FR" dirty="0" smtClean="0"/>
              <a:t>: elle influence nos capacités à l’action et se nourrit en retour de nos succès.</a:t>
            </a:r>
          </a:p>
          <a:p>
            <a:pPr algn="just">
              <a:buNone/>
            </a:pPr>
            <a:r>
              <a:rPr lang="fr-FR" dirty="0" smtClean="0"/>
              <a:t>	</a:t>
            </a:r>
            <a:r>
              <a:rPr lang="fr-FR" b="1" u="sng" dirty="0" smtClean="0">
                <a:solidFill>
                  <a:schemeClr val="tx2"/>
                </a:solidFill>
              </a:rPr>
              <a:t>- Cognitive</a:t>
            </a:r>
            <a:r>
              <a:rPr lang="fr-FR" dirty="0" smtClean="0"/>
              <a:t> : elle dépend étroitement du regard que nous portons sur nous, elle le module aussi à </a:t>
            </a:r>
            <a:r>
              <a:rPr lang="fr-FR" dirty="0" smtClean="0"/>
              <a:t>la </a:t>
            </a:r>
            <a:r>
              <a:rPr lang="fr-FR" dirty="0" smtClean="0"/>
              <a:t>baisse ou à la hausse.</a:t>
            </a:r>
          </a:p>
          <a:p>
            <a:pPr algn="just">
              <a:buNone/>
            </a:pPr>
            <a:r>
              <a:rPr lang="fr-FR" dirty="0" smtClean="0"/>
              <a:t>	</a:t>
            </a:r>
            <a:r>
              <a:rPr lang="fr-FR" b="1" u="sng" dirty="0" smtClean="0">
                <a:solidFill>
                  <a:schemeClr val="tx2"/>
                </a:solidFill>
              </a:rPr>
              <a:t>- Emotionnelle</a:t>
            </a:r>
            <a:r>
              <a:rPr lang="fr-FR" dirty="0" smtClean="0"/>
              <a:t> : dimension affective, elle dépend de notre humeur de base, qu’elle influence largement en retour. </a:t>
            </a:r>
          </a:p>
          <a:p>
            <a:pPr algn="just">
              <a:buNone/>
            </a:pPr>
            <a:endParaRPr lang="fr-FR" dirty="0" smtClean="0"/>
          </a:p>
          <a:p>
            <a:pPr algn="just">
              <a:buNone/>
            </a:pPr>
            <a:r>
              <a:rPr lang="fr-FR" i="1" dirty="0" smtClean="0"/>
              <a:t>	Une bonne estime de soi facilite l’engagement dans l’action, est associée à une auto-évaluation plus fiable et plus précise et permet une stabilité émotionnelle plus grande.</a:t>
            </a:r>
          </a:p>
          <a:p>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A47CC203-E8A7-45FA-9B96-72E76051CD76}" type="slidenum">
              <a:rPr lang="fr-FR" smtClean="0"/>
              <a:pPr/>
              <a:t>9</a:t>
            </a:fld>
            <a:endParaRPr lang="fr-F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1322</TotalTime>
  <Words>491</Words>
  <Application>Microsoft Office PowerPoint</Application>
  <PresentationFormat>Affichage à l'écran (4:3)</PresentationFormat>
  <Paragraphs>105</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Médian</vt:lpstr>
      <vt:lpstr>             Relation à soi , relation aux autres    </vt:lpstr>
      <vt:lpstr>L’altérité</vt:lpstr>
      <vt:lpstr>Diapositive 3</vt:lpstr>
      <vt:lpstr>Diapositive 4</vt:lpstr>
      <vt:lpstr>Diapositive 5</vt:lpstr>
      <vt:lpstr>Le développement personnel</vt:lpstr>
      <vt:lpstr>Diapositive 7</vt:lpstr>
      <vt:lpstr>Diapositive 8</vt:lpstr>
      <vt:lpstr>Qu’est-ce que l’estime de soi?</vt:lpstr>
      <vt:lpstr>Le regard des autres</vt:lpstr>
      <vt:lpstr>Diapositive 11</vt:lpstr>
      <vt:lpstr>A quoi sert l’estime de soi?</vt:lpstr>
      <vt:lpstr>Diapositive 13</vt:lpstr>
      <vt:lpstr>Comment comprendre l’estime de soi?</vt:lpstr>
      <vt:lpstr>Diapositive 15</vt:lpstr>
      <vt:lpstr>Diapositive 16</vt:lpstr>
      <vt:lpstr>Diapositive 17</vt:lpstr>
      <vt:lpstr>Diapositive 18</vt:lpstr>
      <vt:lpstr>Diapositive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 à soi , relation aux autres</dc:title>
  <dc:creator>dalila lounissi</dc:creator>
  <cp:lastModifiedBy>dalila lounissi</cp:lastModifiedBy>
  <cp:revision>50</cp:revision>
  <dcterms:created xsi:type="dcterms:W3CDTF">2019-11-30T13:31:49Z</dcterms:created>
  <dcterms:modified xsi:type="dcterms:W3CDTF">2020-01-08T20:48:51Z</dcterms:modified>
</cp:coreProperties>
</file>