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69" r:id="rId27"/>
    <p:sldId id="284" r:id="rId28"/>
    <p:sldId id="285" r:id="rId29"/>
    <p:sldId id="286" r:id="rId30"/>
    <p:sldId id="287" r:id="rId31"/>
    <p:sldId id="270" r:id="rId32"/>
    <p:sldId id="288" r:id="rId33"/>
    <p:sldId id="289" r:id="rId34"/>
    <p:sldId id="290" r:id="rId35"/>
    <p:sldId id="291" r:id="rId36"/>
    <p:sldId id="260"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2" autoAdjust="0"/>
  </p:normalViewPr>
  <p:slideViewPr>
    <p:cSldViewPr>
      <p:cViewPr>
        <p:scale>
          <a:sx n="66" d="100"/>
          <a:sy n="66" d="100"/>
        </p:scale>
        <p:origin x="-1506" y="66"/>
      </p:cViewPr>
      <p:guideLst>
        <p:guide orient="horz" pos="2160"/>
        <p:guide pos="2880"/>
      </p:guideLst>
    </p:cSldViewPr>
  </p:slideViewPr>
  <p:notesTextViewPr>
    <p:cViewPr>
      <p:scale>
        <a:sx n="20" d="100"/>
        <a:sy n="2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60755F-7466-4781-BF6D-9DA2A8FF5264}" type="datetimeFigureOut">
              <a:rPr lang="fr-FR" smtClean="0"/>
              <a:pPr/>
              <a:t>05/03/2020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82BB7-6DF5-4126-9AF3-1A1C9A0F700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5F82BB7-6DF5-4126-9AF3-1A1C9A0F7006}" type="slidenum">
              <a:rPr lang="fr-FR" smtClean="0"/>
              <a:pPr/>
              <a:t>27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17" name="Espace réservé du pied de page 16"/>
          <p:cNvSpPr>
            <a:spLocks noGrp="1"/>
          </p:cNvSpPr>
          <p:nvPr>
            <p:ph type="ftr" sz="quarter" idx="11"/>
          </p:nvPr>
        </p:nvSpPr>
        <p:spPr/>
        <p:txBody>
          <a:bodyPr/>
          <a:lstStyle/>
          <a:p>
            <a:endParaRPr lang="fr-FR" dirty="0"/>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6487CF72-5B65-4929-8383-76D0C46B3B4D}" type="slidenum">
              <a:rPr lang="fr-FR" smtClean="0"/>
              <a:pPr/>
              <a:t>‹N°›</a:t>
            </a:fld>
            <a:endParaRPr lang="fr-FR"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87CF72-5B65-4929-8383-76D0C46B3B4D}"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87CF72-5B65-4929-8383-76D0C46B3B4D}"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87CF72-5B65-4929-8383-76D0C46B3B4D}" type="slidenum">
              <a:rPr lang="fr-FR" smtClean="0"/>
              <a:pPr/>
              <a:t>‹N°›</a:t>
            </a:fld>
            <a:endParaRPr lang="fr-FR" dirty="0"/>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a:off x="146304" y="6208776"/>
            <a:ext cx="457200" cy="457200"/>
          </a:xfrm>
        </p:spPr>
        <p:txBody>
          <a:bodyPr/>
          <a:lstStyle/>
          <a:p>
            <a:fld id="{6487CF72-5B65-4929-8383-76D0C46B3B4D}"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87CF72-5B65-4929-8383-76D0C46B3B4D}" type="slidenum">
              <a:rPr lang="fr-FR" smtClean="0"/>
              <a:pPr/>
              <a:t>‹N°›</a:t>
            </a:fld>
            <a:endParaRPr lang="fr-FR" dirty="0"/>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87CF72-5B65-4929-8383-76D0C46B3B4D}" type="slidenum">
              <a:rPr lang="fr-FR" smtClean="0"/>
              <a:pPr/>
              <a:t>‹N°›</a:t>
            </a:fld>
            <a:endParaRPr lang="fr-FR" dirty="0"/>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87CF72-5B65-4929-8383-76D0C46B3B4D}"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87CF72-5B65-4929-8383-76D0C46B3B4D}"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87CF72-5B65-4929-8383-76D0C46B3B4D}" type="slidenum">
              <a:rPr lang="fr-FR" smtClean="0"/>
              <a:pPr/>
              <a:t>‹N°›</a:t>
            </a:fld>
            <a:endParaRPr lang="fr-FR" dirty="0"/>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9C8F73DC-CD78-4E07-9A4A-3EEE9D78DBEE}" type="datetimeFigureOut">
              <a:rPr lang="fr-FR" smtClean="0"/>
              <a:pPr/>
              <a:t>05/03/2020</a:t>
            </a:fld>
            <a:endParaRPr lang="fr-FR" dirty="0"/>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dirty="0"/>
          </a:p>
        </p:txBody>
      </p:sp>
      <p:sp>
        <p:nvSpPr>
          <p:cNvPr id="7" name="Espace réservé du numéro de diapositive 6"/>
          <p:cNvSpPr>
            <a:spLocks noGrp="1"/>
          </p:cNvSpPr>
          <p:nvPr>
            <p:ph type="sldNum" sz="quarter" idx="12"/>
          </p:nvPr>
        </p:nvSpPr>
        <p:spPr>
          <a:xfrm>
            <a:off x="146304" y="6208776"/>
            <a:ext cx="457200" cy="457200"/>
          </a:xfrm>
        </p:spPr>
        <p:txBody>
          <a:bodyPr/>
          <a:lstStyle/>
          <a:p>
            <a:fld id="{6487CF72-5B65-4929-8383-76D0C46B3B4D}" type="slidenum">
              <a:rPr lang="fr-FR" smtClean="0"/>
              <a:pPr/>
              <a:t>‹N°›</a:t>
            </a:fld>
            <a:endParaRPr lang="fr-FR"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8F73DC-CD78-4E07-9A4A-3EEE9D78DBEE}" type="datetimeFigureOut">
              <a:rPr lang="fr-FR" smtClean="0"/>
              <a:pPr/>
              <a:t>05/03/2020</a:t>
            </a:fld>
            <a:endParaRPr lang="fr-FR" dirty="0"/>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dirty="0"/>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487CF72-5B65-4929-8383-76D0C46B3B4D}"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FR" dirty="0"/>
          </a:p>
        </p:txBody>
      </p:sp>
      <p:sp>
        <p:nvSpPr>
          <p:cNvPr id="2" name="Titre 1"/>
          <p:cNvSpPr>
            <a:spLocks noGrp="1"/>
          </p:cNvSpPr>
          <p:nvPr>
            <p:ph type="ctrTitle"/>
          </p:nvPr>
        </p:nvSpPr>
        <p:spPr/>
        <p:txBody>
          <a:bodyPr/>
          <a:lstStyle/>
          <a:p>
            <a:r>
              <a:rPr lang="fr-FR" b="1" dirty="0" smtClean="0"/>
              <a:t>Les relation interindividuelles</a:t>
            </a:r>
            <a:endParaRPr lang="fr-F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dirty="0" smtClean="0"/>
              <a:t>La reformulation compréhension consiste donc à se mettre  sincèrement à la place du partenaire, de façon à le conduire à un comportement autonome par rapport à ses problèmes.</a:t>
            </a:r>
          </a:p>
          <a:p>
            <a:pPr algn="just"/>
            <a:r>
              <a:rPr lang="fr-FR" dirty="0" smtClean="0"/>
              <a:t>C’est une attitude optimiste.</a:t>
            </a:r>
          </a:p>
          <a:p>
            <a:pPr algn="just"/>
            <a:r>
              <a:rPr lang="fr-FR" dirty="0" smtClean="0"/>
              <a:t>Pour Carl Rogers, tout homme a en lui les ressources pour réguler ses problèmes et trouver son équilibre, l’interlocuteur n’étant qu’un moyen de l’aider à progresser.</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r>
              <a:rPr lang="fr-FR" u="sng" dirty="0" smtClean="0"/>
              <a:t>Quelques remarques:</a:t>
            </a:r>
          </a:p>
          <a:p>
            <a:pPr lvl="1" algn="just"/>
            <a:r>
              <a:rPr lang="fr-FR" dirty="0" smtClean="0"/>
              <a:t>- il n’existe pas de «  bonne ou de mauvaise » attitude </a:t>
            </a:r>
          </a:p>
          <a:p>
            <a:pPr lvl="1" algn="just"/>
            <a:r>
              <a:rPr lang="fr-FR" dirty="0" smtClean="0"/>
              <a:t>- à chaque individu d’adopter telle ou telle attitude en fonction:</a:t>
            </a:r>
          </a:p>
          <a:p>
            <a:pPr lvl="1" algn="just">
              <a:buNone/>
            </a:pPr>
            <a:r>
              <a:rPr lang="fr-FR" dirty="0" smtClean="0"/>
              <a:t>		- de ses avantages</a:t>
            </a:r>
          </a:p>
          <a:p>
            <a:pPr lvl="1" algn="just">
              <a:buNone/>
            </a:pPr>
            <a:r>
              <a:rPr lang="fr-FR" dirty="0" smtClean="0"/>
              <a:t>		- de ses inconvénients</a:t>
            </a:r>
          </a:p>
          <a:p>
            <a:pPr lvl="1" algn="just">
              <a:buNone/>
            </a:pPr>
            <a:r>
              <a:rPr lang="fr-FR" dirty="0" smtClean="0"/>
              <a:t>	      - de la situation</a:t>
            </a:r>
          </a:p>
          <a:p>
            <a:pPr lvl="1" algn="just">
              <a:buNone/>
            </a:pPr>
            <a:r>
              <a:rPr lang="fr-FR" dirty="0" smtClean="0"/>
              <a:t>          - de la personnalité de son interlocuteur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Le groupe</a:t>
            </a:r>
            <a:endParaRPr lang="fr-FR" b="1" dirty="0"/>
          </a:p>
        </p:txBody>
      </p:sp>
      <p:sp>
        <p:nvSpPr>
          <p:cNvPr id="3" name="Espace réservé du contenu 2"/>
          <p:cNvSpPr>
            <a:spLocks noGrp="1"/>
          </p:cNvSpPr>
          <p:nvPr>
            <p:ph sz="quarter" idx="1"/>
          </p:nvPr>
        </p:nvSpPr>
        <p:spPr>
          <a:xfrm>
            <a:off x="1115616" y="1556792"/>
            <a:ext cx="7772400" cy="4572000"/>
          </a:xfrm>
        </p:spPr>
        <p:txBody>
          <a:bodyPr>
            <a:normAutofit lnSpcReduction="10000"/>
          </a:bodyPr>
          <a:lstStyle/>
          <a:p>
            <a:pPr algn="just"/>
            <a:r>
              <a:rPr lang="fr-FR" dirty="0" smtClean="0"/>
              <a:t>Le fonctionnement en entreprise conduit les professionnels de spécialité différentes à échanger souvent leurs connaissances compte-tenu  de la complexité des tâches.</a:t>
            </a:r>
          </a:p>
          <a:p>
            <a:pPr algn="just"/>
            <a:r>
              <a:rPr lang="fr-FR" dirty="0" smtClean="0"/>
              <a:t>En entreprise toute promotion ultérieure peut passer par la gestion des hommes.</a:t>
            </a:r>
          </a:p>
          <a:p>
            <a:pPr algn="just"/>
            <a:r>
              <a:rPr lang="fr-FR" dirty="0" smtClean="0"/>
              <a:t>Participer activement à la vie d’un groupe.</a:t>
            </a:r>
          </a:p>
          <a:p>
            <a:pPr algn="just"/>
            <a:r>
              <a:rPr lang="fr-FR" dirty="0" smtClean="0"/>
              <a:t>L’animer en tant que responsable.</a:t>
            </a:r>
          </a:p>
          <a:p>
            <a:pPr algn="just">
              <a:buNone/>
            </a:pPr>
            <a:r>
              <a:rPr lang="fr-FR" dirty="0" smtClean="0"/>
              <a:t>Cela ne s’improvise pas…les aptitudes personnelles jouent un rôle mais il est indispensable de connaître un certain nombre de données fondamentales et de règles de fonctionnement d’un groupe humain.</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Caractéristiques générales d’un groupe</a:t>
            </a:r>
            <a:endParaRPr lang="fr-FR" b="1" dirty="0"/>
          </a:p>
        </p:txBody>
      </p:sp>
      <p:sp>
        <p:nvSpPr>
          <p:cNvPr id="3" name="Espace réservé du contenu 2"/>
          <p:cNvSpPr>
            <a:spLocks noGrp="1"/>
          </p:cNvSpPr>
          <p:nvPr>
            <p:ph sz="quarter" idx="1"/>
          </p:nvPr>
        </p:nvSpPr>
        <p:spPr/>
        <p:txBody>
          <a:bodyPr/>
          <a:lstStyle/>
          <a:p>
            <a:pPr algn="just"/>
            <a:r>
              <a:rPr lang="fr-FR" dirty="0" smtClean="0"/>
              <a:t>A partir des études de </a:t>
            </a:r>
            <a:r>
              <a:rPr lang="fr-FR" b="1" dirty="0" smtClean="0"/>
              <a:t>Kurt Lewin,</a:t>
            </a:r>
            <a:r>
              <a:rPr lang="fr-FR" dirty="0" smtClean="0"/>
              <a:t> psychologue</a:t>
            </a:r>
          </a:p>
          <a:p>
            <a:pPr algn="just"/>
            <a:r>
              <a:rPr lang="fr-FR" dirty="0" smtClean="0"/>
              <a:t>La définition du groupe, 3 données:</a:t>
            </a:r>
          </a:p>
          <a:p>
            <a:pPr lvl="1" algn="just"/>
            <a:r>
              <a:rPr lang="fr-FR" dirty="0" smtClean="0"/>
              <a:t>- un ensemble de personnes</a:t>
            </a:r>
          </a:p>
          <a:p>
            <a:pPr lvl="1" algn="just"/>
            <a:r>
              <a:rPr lang="fr-FR" dirty="0" smtClean="0"/>
              <a:t>- en interaction mutuelle </a:t>
            </a:r>
          </a:p>
          <a:p>
            <a:pPr lvl="1" algn="just"/>
            <a:r>
              <a:rPr lang="fr-FR" dirty="0" smtClean="0"/>
              <a:t>- ayant un objectif commun ( donnée importante en situation professionnelle)</a:t>
            </a:r>
          </a:p>
          <a:p>
            <a:pPr lvl="1" algn="just">
              <a:buNone/>
            </a:pPr>
            <a:r>
              <a:rPr lang="fr-FR" dirty="0" smtClean="0"/>
              <a:t>Le groupe doit clairement percevoir ses objectifs, car ils représentent la justification profonde de son existence.</a:t>
            </a:r>
          </a:p>
        </p:txBody>
      </p:sp>
      <p:sp>
        <p:nvSpPr>
          <p:cNvPr id="4" name="Rectangle 3"/>
          <p:cNvSpPr/>
          <p:nvPr/>
        </p:nvSpPr>
        <p:spPr>
          <a:xfrm>
            <a:off x="7541314" y="-184080"/>
            <a:ext cx="481222" cy="707886"/>
          </a:xfrm>
          <a:prstGeom prst="rect">
            <a:avLst/>
          </a:prstGeom>
        </p:spPr>
        <p:txBody>
          <a:bodyPr wrap="none">
            <a:spAutoFit/>
          </a:bodyPr>
          <a:lstStyle/>
          <a:p>
            <a:r>
              <a:rPr lang="fr-FR" sz="4000" dirty="0">
                <a:solidFill>
                  <a:srgbClr val="696464"/>
                </a:solidFill>
                <a:latin typeface="Franklin Gothic Book"/>
                <a:ea typeface="+mj-ea"/>
                <a:cs typeface="+mj-cs"/>
              </a:rPr>
              <a:t>C</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r>
              <a:rPr lang="fr-FR" dirty="0" smtClean="0"/>
              <a:t>On distingue:</a:t>
            </a:r>
          </a:p>
          <a:p>
            <a:pPr>
              <a:buNone/>
            </a:pPr>
            <a:endParaRPr lang="fr-FR" dirty="0" smtClean="0"/>
          </a:p>
          <a:p>
            <a:r>
              <a:rPr lang="fr-FR" b="1" dirty="0" smtClean="0"/>
              <a:t>Le groupe primaire</a:t>
            </a:r>
            <a:r>
              <a:rPr lang="fr-FR" dirty="0" smtClean="0"/>
              <a:t>: ensemble restreint  de personnes unies par des liens affectifs, de type  communauté</a:t>
            </a:r>
          </a:p>
          <a:p>
            <a:pPr>
              <a:buNone/>
            </a:pPr>
            <a:endParaRPr lang="fr-FR" dirty="0" smtClean="0"/>
          </a:p>
          <a:p>
            <a:r>
              <a:rPr lang="fr-FR" b="1" dirty="0" smtClean="0"/>
              <a:t>Le groupe secondaire</a:t>
            </a:r>
            <a:r>
              <a:rPr lang="fr-FR" dirty="0" smtClean="0"/>
              <a:t>: dans lequel l’union est assurée par des règles formelles, comme le cas de l’entreprise</a:t>
            </a:r>
          </a:p>
          <a:p>
            <a:pPr>
              <a:buNone/>
            </a:pP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b="1" dirty="0" smtClean="0"/>
              <a:t>Le groupe et la norme: </a:t>
            </a:r>
            <a:r>
              <a:rPr lang="fr-FR" dirty="0" smtClean="0"/>
              <a:t>tout groupe structuré tend à renforcer sa cohésion interne par une adaptation plus ou moins consciente, plus ou moins formelle, d’habitudes collectives, de valeurs.</a:t>
            </a:r>
          </a:p>
          <a:p>
            <a:pPr algn="just"/>
            <a:endParaRPr lang="fr-FR" dirty="0" smtClean="0"/>
          </a:p>
          <a:p>
            <a:pPr algn="just">
              <a:buNone/>
            </a:pPr>
            <a:r>
              <a:rPr lang="fr-FR" dirty="0" smtClean="0"/>
              <a:t>Ex: mode de comportement ou d’habillement, façon de parler, activités collectives, valeurs partagées…</a:t>
            </a:r>
          </a:p>
          <a:p>
            <a:pPr algn="just">
              <a:buNone/>
            </a:pPr>
            <a:r>
              <a:rPr lang="fr-FR" dirty="0" smtClean="0"/>
              <a:t>C’est ce que  l’on nomme </a:t>
            </a:r>
            <a:r>
              <a:rPr lang="fr-FR" b="1" dirty="0" smtClean="0"/>
              <a:t>la culture d’entreprise</a:t>
            </a:r>
            <a:endParaRPr lang="fr-F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pPr algn="just"/>
            <a:r>
              <a:rPr lang="fr-FR" b="1" dirty="0" smtClean="0"/>
              <a:t>Le groupe et le développement</a:t>
            </a:r>
            <a:r>
              <a:rPr lang="fr-FR" dirty="0" smtClean="0"/>
              <a:t>:  groupe et individu sont en relation dialectique. Le groupe permet souvent à l’individu de s’épanouir. Le groupe est facteur de développement personnel. L’individu permet au groupe de se développer.</a:t>
            </a:r>
          </a:p>
          <a:p>
            <a:pPr algn="just"/>
            <a:r>
              <a:rPr lang="fr-FR" b="1" dirty="0" smtClean="0"/>
              <a:t>Le groupe et l’efficacité: </a:t>
            </a:r>
            <a:r>
              <a:rPr lang="fr-FR" dirty="0" smtClean="0"/>
              <a:t>dans l’entreprise, l’organisation de tâches est effectuée vers l’efficacité. Il important de réfléchir selon les tâches à l’apport du travail de groupe.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 vie du groupe</a:t>
            </a:r>
            <a:endParaRPr lang="fr-FR" b="1" dirty="0"/>
          </a:p>
        </p:txBody>
      </p:sp>
      <p:sp>
        <p:nvSpPr>
          <p:cNvPr id="3" name="Espace réservé du contenu 2"/>
          <p:cNvSpPr>
            <a:spLocks noGrp="1"/>
          </p:cNvSpPr>
          <p:nvPr>
            <p:ph sz="quarter" idx="1"/>
          </p:nvPr>
        </p:nvSpPr>
        <p:spPr/>
        <p:txBody>
          <a:bodyPr/>
          <a:lstStyle/>
          <a:p>
            <a:r>
              <a:rPr lang="fr-FR" dirty="0" smtClean="0"/>
              <a:t>La constitution d’un nouveau groupe obéit à des règles:</a:t>
            </a:r>
          </a:p>
          <a:p>
            <a:pPr lvl="1" algn="just"/>
            <a:r>
              <a:rPr lang="fr-FR" dirty="0" smtClean="0"/>
              <a:t>- </a:t>
            </a:r>
            <a:r>
              <a:rPr lang="fr-FR" b="1" dirty="0" smtClean="0"/>
              <a:t>La naissance – Insécurité: </a:t>
            </a:r>
            <a:r>
              <a:rPr lang="fr-FR" dirty="0" smtClean="0"/>
              <a:t>quand les personnes ne se connaissent pas, situation inconnue, les interlocuteurs ne cernant pas leurs personnalités respectives, sentiment d’insécurité ( blocage, silence, faible participation, tendance à se refermer, à se dissimuler derrière son statut social, pagaille , brouhaha, le groupe est animé par des pulsions infantiles…</a:t>
            </a:r>
          </a:p>
          <a:p>
            <a:pPr lvl="1" algn="just">
              <a:buNone/>
            </a:pPr>
            <a:endParaRPr lang="fr-FR" dirty="0" smtClean="0"/>
          </a:p>
          <a:p>
            <a:pPr lvl="1" algn="just">
              <a:buNone/>
            </a:pPr>
            <a:r>
              <a:rPr lang="fr-FR" dirty="0" smtClean="0"/>
              <a:t>C’est un phénomène normal , cela va changer au fil de la vie du groupe.</a:t>
            </a:r>
          </a:p>
          <a:p>
            <a:pPr lvl="1" algn="just"/>
            <a:endParaRPr lang="fr-FR"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L’enfance- Développement de la confiance en soi: </a:t>
            </a:r>
            <a:r>
              <a:rPr lang="fr-FR" dirty="0" smtClean="0"/>
              <a:t>premiers contacts qui suscitent la confiance chez les partenaires. Prise de parole plus facile, attention à l’écoute car c’est souvent le temps où  l’on exprime son opinion mais peu attentif à celle des autres, émergence d’un leader qui veut faire adopter son point de vue à tous, l’organisateur souhaite apporter plus de sérénité et de rigueur aux débats</a:t>
            </a:r>
          </a:p>
          <a:p>
            <a:pPr algn="just"/>
            <a:endParaRPr lang="fr-FR" dirty="0" smtClean="0"/>
          </a:p>
          <a:p>
            <a:pPr algn="just"/>
            <a:r>
              <a:rPr lang="fr-FR" dirty="0" smtClean="0"/>
              <a:t>Ce stade n’est encore qu’une juxtaposition d’individus</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La croissance- A la recherche d’une vie rêvée</a:t>
            </a:r>
            <a:r>
              <a:rPr lang="fr-FR" dirty="0" smtClean="0"/>
              <a:t>: prise de conscience d’appartenir à un groupe, les interlocuteurs participent plus volontiers, l’atmosphère est plus sereine même si chacun hésite encore à exprimer ses désaccords  par crainte de voir exploser le groupe, illusion de la décision commune donc faire valider individuellement les décisions;</a:t>
            </a:r>
          </a:p>
          <a:p>
            <a:pPr algn="just"/>
            <a:endParaRPr lang="fr-FR" dirty="0" smtClean="0"/>
          </a:p>
          <a:p>
            <a:pPr algn="just">
              <a:buNone/>
            </a:pPr>
            <a:r>
              <a:rPr lang="fr-FR" dirty="0" smtClean="0"/>
              <a:t>Etape de la vie du groupe car c’est l’occasion de progresser, de chercher ses manques, de déterminer ses règles de fonctionnement.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Les relation interindividuelles</a:t>
            </a:r>
            <a:endParaRPr lang="fr-FR" b="1" dirty="0"/>
          </a:p>
        </p:txBody>
      </p:sp>
      <p:sp>
        <p:nvSpPr>
          <p:cNvPr id="3" name="Espace réservé du contenu 2"/>
          <p:cNvSpPr>
            <a:spLocks noGrp="1"/>
          </p:cNvSpPr>
          <p:nvPr>
            <p:ph sz="quarter" idx="1"/>
          </p:nvPr>
        </p:nvSpPr>
        <p:spPr/>
        <p:txBody>
          <a:bodyPr/>
          <a:lstStyle/>
          <a:p>
            <a:pPr>
              <a:buNone/>
            </a:pPr>
            <a:r>
              <a:rPr lang="fr-FR" dirty="0" smtClean="0"/>
              <a:t>Lorsqu’un interlocuteur:</a:t>
            </a:r>
          </a:p>
          <a:p>
            <a:pPr lvl="1"/>
            <a:r>
              <a:rPr lang="fr-FR" dirty="0" smtClean="0"/>
              <a:t>Propose une remarque</a:t>
            </a:r>
          </a:p>
          <a:p>
            <a:pPr lvl="1"/>
            <a:r>
              <a:rPr lang="fr-FR" dirty="0" smtClean="0"/>
              <a:t>Formule une demande</a:t>
            </a:r>
          </a:p>
          <a:p>
            <a:pPr lvl="1"/>
            <a:r>
              <a:rPr lang="fr-FR" dirty="0" smtClean="0"/>
              <a:t>Appelle à l’aide pour résoudre une difficulté personnelle ou professionnelle</a:t>
            </a:r>
          </a:p>
          <a:p>
            <a:pPr lvl="1" algn="just">
              <a:buNone/>
            </a:pPr>
            <a:r>
              <a:rPr lang="fr-FR" dirty="0" smtClean="0"/>
              <a:t>Tout être humain répond spontanément et sans réflexion particulière (personnalité, réaction inconsciente, pertinence ou pas de la réaction)</a:t>
            </a:r>
          </a:p>
          <a:p>
            <a:pPr lvl="1" algn="just"/>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L’adolescence- Les inévitables confrontations: </a:t>
            </a:r>
            <a:r>
              <a:rPr lang="fr-FR" dirty="0" smtClean="0"/>
              <a:t>le groupe prend conscience  qu’une solution facile et unanime est une utopie, les oppositions s’expriment librement (créations de tensions), apparitions de clans avec leader, oppositions nécessaires et créatives pour parvenir à une décision finale plus riche. Si le groupe ne surmonte pas ces divergences , il éclate mais s’il parvient à réguler ses oppositions, il atteint sa maturité.</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L’âge adulte- La maturité:</a:t>
            </a:r>
            <a:r>
              <a:rPr lang="fr-FR" dirty="0" smtClean="0"/>
              <a:t> le groupe se reconnaît à certaines modalités de fonctionnement, autonome, sait se positionner par rapport  à d’autres éventuels groupes extérieurs, définit ses propres règles de fonctionnements internes, chacun y joue un rôle au profit du collectif, chacun exprime ses opinions, le groupe peut prendre en compte les oppositions internes, il tend vers un accord acceptable par tous .</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Les rôles fonctionnels dans un groupe</a:t>
            </a:r>
            <a:endParaRPr lang="fr-FR" b="1" dirty="0"/>
          </a:p>
        </p:txBody>
      </p:sp>
      <p:sp>
        <p:nvSpPr>
          <p:cNvPr id="3" name="Espace réservé du contenu 2"/>
          <p:cNvSpPr>
            <a:spLocks noGrp="1"/>
          </p:cNvSpPr>
          <p:nvPr>
            <p:ph sz="quarter" idx="1"/>
          </p:nvPr>
        </p:nvSpPr>
        <p:spPr/>
        <p:txBody>
          <a:bodyPr/>
          <a:lstStyle/>
          <a:p>
            <a:pPr algn="just"/>
            <a:r>
              <a:rPr lang="fr-FR" b="1" dirty="0" smtClean="0"/>
              <a:t>Rôles:</a:t>
            </a:r>
            <a:r>
              <a:rPr lang="fr-FR" dirty="0" smtClean="0"/>
              <a:t> attitudes fréquentes qui apparaissent chez les membres d’un groupe, rôles assumés, consciemment ou inconsciemment, mais peuvent devenir volontaires et contrôlés.</a:t>
            </a:r>
          </a:p>
          <a:p>
            <a:pPr algn="just"/>
            <a:r>
              <a:rPr lang="fr-FR" i="1" dirty="0" smtClean="0"/>
              <a:t>Les principaux rôles positifs (positifs utiles à la vie et au développement du groupe)</a:t>
            </a:r>
          </a:p>
          <a:p>
            <a:pPr algn="just"/>
            <a:r>
              <a:rPr lang="fr-FR" b="1" dirty="0" smtClean="0"/>
              <a:t>Le leader: </a:t>
            </a:r>
            <a:r>
              <a:rPr lang="fr-FR" dirty="0" smtClean="0"/>
              <a:t>celui dont les idées sont adoptées. C’est l’attitude du groupe envers lui qui lui confère cette position.</a:t>
            </a:r>
          </a:p>
          <a:p>
            <a:pPr algn="ctr"/>
            <a:r>
              <a:rPr lang="fr-FR" b="1" dirty="0" smtClean="0"/>
              <a:t>Être leader est l’aptitude à être suivi par autrui</a:t>
            </a:r>
            <a:endParaRPr lang="fr-F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b="1" dirty="0" smtClean="0"/>
              <a:t>Les organisateurs:  </a:t>
            </a:r>
            <a:r>
              <a:rPr lang="fr-FR" dirty="0" smtClean="0"/>
              <a:t>rôles importants pour la structuration et la vie du groupe.</a:t>
            </a:r>
          </a:p>
          <a:p>
            <a:pPr algn="just"/>
            <a:r>
              <a:rPr lang="fr-FR" dirty="0" smtClean="0"/>
              <a:t>Deux types d’organisateur:</a:t>
            </a:r>
          </a:p>
          <a:p>
            <a:pPr algn="just"/>
            <a:r>
              <a:rPr lang="fr-FR" dirty="0" smtClean="0"/>
              <a:t>- </a:t>
            </a:r>
            <a:r>
              <a:rPr lang="fr-FR" b="1" dirty="0" smtClean="0"/>
              <a:t>l’organisateur de la tâche </a:t>
            </a:r>
            <a:r>
              <a:rPr lang="fr-FR" dirty="0" smtClean="0"/>
              <a:t>(efficacité /gestion du temps)</a:t>
            </a:r>
          </a:p>
          <a:p>
            <a:pPr algn="just"/>
            <a:r>
              <a:rPr lang="fr-FR" dirty="0" smtClean="0"/>
              <a:t>-</a:t>
            </a:r>
            <a:r>
              <a:rPr lang="fr-FR" b="1" dirty="0" smtClean="0"/>
              <a:t>l’organisateur de la participation </a:t>
            </a:r>
            <a:r>
              <a:rPr lang="fr-FR" dirty="0" smtClean="0"/>
              <a:t>(réparti la parole, facilite la participation, reformule les idées)</a:t>
            </a:r>
          </a:p>
          <a:p>
            <a:pPr algn="just">
              <a:buNone/>
            </a:pPr>
            <a:r>
              <a:rPr lang="fr-FR" dirty="0" smtClean="0"/>
              <a:t>Le leader et l’organisateur  sont des rôles qui peuvent être tenus par la même personne</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L’agent d’ambiance: </a:t>
            </a:r>
            <a:r>
              <a:rPr lang="fr-FR" dirty="0" smtClean="0"/>
              <a:t>la collaboration entraîne forcément la confrontation d’idées, voire des affrontements personnels. Il  est important que quelqu’un régule l’atmosphère et les tensions du groupe. Interventions par légèreté, l’ironie, l’humour. Rôle qui n’est pas accessoire car il évite au groupe d’éclater.</a:t>
            </a:r>
          </a:p>
          <a:p>
            <a:pPr algn="just"/>
            <a:r>
              <a:rPr lang="fr-FR" b="1" dirty="0" smtClean="0"/>
              <a:t>Le spécialiste:</a:t>
            </a:r>
            <a:r>
              <a:rPr lang="fr-FR" dirty="0" smtClean="0"/>
              <a:t> il fait peu d’intervention mais il intervient pour proposer des avis pertinents et fiables sur des sujets particulièrement pointus, connaissances précises dans des domaines spécialisés.</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Le clarificateur</a:t>
            </a:r>
            <a:r>
              <a:rPr lang="fr-FR" dirty="0" smtClean="0"/>
              <a:t>: Il est celui qui ne laissera dans l’ombre aucun aspect du problème soulevé, grâce à lui le problème est analysé plus profondément.</a:t>
            </a:r>
          </a:p>
          <a:p>
            <a:pPr algn="just"/>
            <a:r>
              <a:rPr lang="fr-FR" b="1" dirty="0" smtClean="0"/>
              <a:t>Le stimulateur:</a:t>
            </a:r>
            <a:r>
              <a:rPr lang="fr-FR" dirty="0" smtClean="0"/>
              <a:t> il est celui qui consulte régulièrement son montre et suggère fermement aux collègues d’avancer plus vite.</a:t>
            </a:r>
          </a:p>
          <a:p>
            <a:pPr algn="just"/>
            <a:r>
              <a:rPr lang="fr-FR" b="1" dirty="0" smtClean="0"/>
              <a:t>Le secrétaire: </a:t>
            </a:r>
            <a:r>
              <a:rPr lang="fr-FR" dirty="0" smtClean="0"/>
              <a:t>le secrétaire est la mémoire vivante du groupe (synthèses claires des travaux du groupe), le secrétaire dispose de nombreux informations .</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i="1" dirty="0" smtClean="0"/>
              <a:t>Les principaux rôles négatifs ( attitudes qui contrarient le fonctionnement du groupe)</a:t>
            </a:r>
          </a:p>
          <a:p>
            <a:pPr algn="just"/>
            <a:r>
              <a:rPr lang="fr-FR" b="1" dirty="0" smtClean="0"/>
              <a:t>Le marginal: </a:t>
            </a:r>
            <a:r>
              <a:rPr lang="fr-FR" dirty="0" smtClean="0"/>
              <a:t>il est celui qui ne se sent pas concerné par le travail de groupe; il est indifférent.</a:t>
            </a:r>
          </a:p>
          <a:p>
            <a:pPr algn="just"/>
            <a:r>
              <a:rPr lang="fr-FR" u="sng" dirty="0" smtClean="0"/>
              <a:t>Pourquoi cette attitude?  </a:t>
            </a:r>
          </a:p>
          <a:p>
            <a:pPr lvl="1" algn="just"/>
            <a:r>
              <a:rPr lang="fr-FR" dirty="0" smtClean="0"/>
              <a:t>- </a:t>
            </a:r>
            <a:r>
              <a:rPr lang="fr-FR" i="1" dirty="0" smtClean="0"/>
              <a:t>la situation de communication: </a:t>
            </a:r>
            <a:r>
              <a:rPr lang="fr-FR" dirty="0" smtClean="0"/>
              <a:t>hostile au travail de groupe</a:t>
            </a:r>
          </a:p>
          <a:p>
            <a:pPr lvl="1" algn="just"/>
            <a:r>
              <a:rPr lang="fr-FR" dirty="0" smtClean="0"/>
              <a:t>- </a:t>
            </a:r>
            <a:r>
              <a:rPr lang="fr-FR" i="1" dirty="0" smtClean="0"/>
              <a:t>le contenu</a:t>
            </a:r>
            <a:r>
              <a:rPr lang="fr-FR" dirty="0" smtClean="0"/>
              <a:t>: il s’oppose aux thèmes abordés</a:t>
            </a:r>
          </a:p>
          <a:p>
            <a:pPr lvl="1" algn="just"/>
            <a:r>
              <a:rPr lang="fr-FR" dirty="0" smtClean="0"/>
              <a:t>-</a:t>
            </a:r>
            <a:r>
              <a:rPr lang="fr-FR" i="1" dirty="0" smtClean="0"/>
              <a:t>les participants</a:t>
            </a:r>
            <a:r>
              <a:rPr lang="fr-FR" dirty="0" smtClean="0"/>
              <a:t>: soit hostile à l’égard des autres membres du groupe, soit peur du jugement d’autrui et de la prise de parole en public.</a:t>
            </a:r>
          </a:p>
          <a:p>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pPr algn="just"/>
            <a:r>
              <a:rPr lang="fr-FR" sz="2400" b="1" dirty="0" smtClean="0"/>
              <a:t>Le silencieux</a:t>
            </a:r>
            <a:r>
              <a:rPr lang="fr-FR" sz="2400" dirty="0" smtClean="0"/>
              <a:t>: il  est intéressé à l’inverse du marginal; il ne doit en aucun cas être négligé.</a:t>
            </a:r>
          </a:p>
          <a:p>
            <a:pPr algn="just"/>
            <a:r>
              <a:rPr lang="fr-FR" sz="2400" u="sng" dirty="0" smtClean="0"/>
              <a:t>Pourquoi absence de prise de parole? </a:t>
            </a:r>
          </a:p>
          <a:p>
            <a:pPr lvl="2" algn="just"/>
            <a:r>
              <a:rPr lang="fr-FR" sz="2400" dirty="0" smtClean="0"/>
              <a:t>- </a:t>
            </a:r>
            <a:r>
              <a:rPr lang="fr-FR" sz="2400" i="1" dirty="0" smtClean="0"/>
              <a:t>les participants</a:t>
            </a:r>
            <a:r>
              <a:rPr lang="fr-FR" sz="2400" dirty="0" smtClean="0"/>
              <a:t>: le nombre impressionne , n’ose pas parler au sein d’un groupe important, les autres membres parlent beaucoup ou le groupe est silencieux ce qui ne l’encourage pas à prendre la parole</a:t>
            </a:r>
          </a:p>
          <a:p>
            <a:pPr lvl="2" algn="just"/>
            <a:r>
              <a:rPr lang="fr-FR" sz="2400" dirty="0" smtClean="0"/>
              <a:t>- </a:t>
            </a:r>
            <a:r>
              <a:rPr lang="fr-FR" sz="2400" i="1" dirty="0" smtClean="0"/>
              <a:t>soi-même:</a:t>
            </a:r>
            <a:r>
              <a:rPr lang="fr-FR" sz="2400" dirty="0" smtClean="0"/>
              <a:t> image dévalorisée de de lui-même</a:t>
            </a:r>
            <a:endParaRPr lang="fr-F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L’opposant systématique</a:t>
            </a:r>
            <a:r>
              <a:rPr lang="fr-FR" dirty="0" smtClean="0"/>
              <a:t>: il s’oppose quais-systématiquement à toute idée qui semblerait rassembler les suffrages. C’est pour des raisons psychologiques que l’opposant se manifeste ( se singulariser aux yeux des autres ou par rapport à lui-même). C’est une attitude qui ralentit la progression du groupe.</a:t>
            </a:r>
          </a:p>
          <a:p>
            <a:pPr algn="just"/>
            <a:r>
              <a:rPr lang="fr-FR" b="1" dirty="0" smtClean="0"/>
              <a:t>Le pessimiste: </a:t>
            </a:r>
            <a:r>
              <a:rPr lang="fr-FR" dirty="0" smtClean="0"/>
              <a:t>le pessimiste explique à longueur de temps la vanité des choses (le travail du groupe est inefficace, le discussions n’arrivent à aucun résultat…)</a:t>
            </a:r>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755576" y="1412776"/>
            <a:ext cx="7772400" cy="4572000"/>
          </a:xfrm>
        </p:spPr>
        <p:txBody>
          <a:bodyPr/>
          <a:lstStyle/>
          <a:p>
            <a:pPr algn="just"/>
            <a:r>
              <a:rPr lang="fr-FR" b="1" dirty="0" smtClean="0"/>
              <a:t>Le rigolo: </a:t>
            </a:r>
            <a:r>
              <a:rPr lang="fr-FR" dirty="0" smtClean="0"/>
              <a:t>le comportement du rigolo devient franchement nuisible au-delà d’une certaine quantité d’interventions car le groupe risque  de perdre son objectif.</a:t>
            </a:r>
          </a:p>
          <a:p>
            <a:pPr algn="just"/>
            <a:r>
              <a:rPr lang="fr-FR" b="1" dirty="0" smtClean="0"/>
              <a:t>L’agressif: </a:t>
            </a:r>
            <a:r>
              <a:rPr lang="fr-FR" dirty="0" smtClean="0"/>
              <a:t>il est  dangereux pour la cohérence du groupe. Son attitude ne peut qu’encourager l’agressivité d’autrui.</a:t>
            </a:r>
          </a:p>
          <a:p>
            <a:pPr algn="just"/>
            <a:r>
              <a:rPr lang="fr-FR" b="1" dirty="0" smtClean="0"/>
              <a:t>Le prétentieux</a:t>
            </a:r>
            <a:r>
              <a:rPr lang="fr-FR" dirty="0" smtClean="0"/>
              <a:t>: souvent bavard, il pourrait être considéré comme un spécialiste mais plutôt que de faire bénéficier le groupe de ses connaissances, il cherche à se valoriser constamment (angoisse, besoin d’être reconnu…)</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Les attitudes de Porter</a:t>
            </a:r>
            <a:br>
              <a:rPr lang="fr-FR" b="1" dirty="0" smtClean="0"/>
            </a:br>
            <a:r>
              <a:rPr lang="fr-FR" sz="2400" b="1" dirty="0" smtClean="0"/>
              <a:t>Grille d’analyse des relations interpersonnelles</a:t>
            </a:r>
            <a:endParaRPr lang="fr-FR" sz="2400" b="1" dirty="0"/>
          </a:p>
        </p:txBody>
      </p:sp>
      <p:sp>
        <p:nvSpPr>
          <p:cNvPr id="3" name="Espace réservé du contenu 2"/>
          <p:cNvSpPr>
            <a:spLocks noGrp="1"/>
          </p:cNvSpPr>
          <p:nvPr>
            <p:ph sz="quarter" idx="1"/>
          </p:nvPr>
        </p:nvSpPr>
        <p:spPr/>
        <p:txBody>
          <a:bodyPr/>
          <a:lstStyle/>
          <a:p>
            <a:pPr algn="just"/>
            <a:r>
              <a:rPr lang="fr-FR" dirty="0" smtClean="0"/>
              <a:t>L’analyse des ses réactions a été  étudiée depuis longtemps par le psychologue américain </a:t>
            </a:r>
            <a:r>
              <a:rPr lang="fr-FR" b="1" dirty="0" smtClean="0"/>
              <a:t>Elias Porter </a:t>
            </a:r>
            <a:r>
              <a:rPr lang="fr-FR" dirty="0" smtClean="0"/>
              <a:t>qui a </a:t>
            </a:r>
            <a:r>
              <a:rPr lang="fr-FR" b="1" i="1" dirty="0" smtClean="0"/>
              <a:t>six attitudes possibles chez celui qui réagit aux paroles d’autrui.</a:t>
            </a:r>
          </a:p>
          <a:p>
            <a:pPr algn="just"/>
            <a:r>
              <a:rPr lang="fr-FR" dirty="0" smtClean="0"/>
              <a:t>Toute personne en situation professionnelle, notamment tout responsable, a d’autant plus intérêt à les connaître et à les maîtriser que leurs avantages et inconvénients peuvent apparaître à court terme comme à long terme et avoir des retentissements professionnels sur les relations entre les partenaires, sur l’atmosphère du groupe quel que soit sa taille.</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Le manipulateur:</a:t>
            </a:r>
            <a:r>
              <a:rPr lang="fr-FR" dirty="0" smtClean="0"/>
              <a:t>  le manipulateur au lieu de travailler au profit du groupe , cherche à tirer parti du travail de groupe pour se valoriser aux yeux de certains participants ou de la hiérarchie.</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dirty="0" smtClean="0"/>
              <a:t>Un </a:t>
            </a:r>
            <a:r>
              <a:rPr lang="fr-FR" smtClean="0"/>
              <a:t>individu </a:t>
            </a:r>
            <a:r>
              <a:rPr lang="fr-FR" smtClean="0"/>
              <a:t>peut </a:t>
            </a:r>
            <a:r>
              <a:rPr lang="fr-FR" dirty="0" smtClean="0"/>
              <a:t>assumer au sein d’un même groupe plusieurs rôles (organisateurs de parole et agent d’ambiance) ou plusieurs individus peuvent y assumer le même rôle.</a:t>
            </a:r>
          </a:p>
          <a:p>
            <a:pPr algn="just"/>
            <a:endParaRPr lang="fr-FR" dirty="0" smtClean="0"/>
          </a:p>
          <a:p>
            <a:pPr algn="just"/>
            <a:r>
              <a:rPr lang="fr-FR" dirty="0" smtClean="0"/>
              <a:t>Le rôle principal joué par tout individu peut être différent en fonction du groupe auquel celui-ci participe.</a:t>
            </a:r>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dirty="0" smtClean="0"/>
              <a:t>La connaissance de ces rôles doit permettre d’adopter deux comportements parallèles:</a:t>
            </a:r>
          </a:p>
          <a:p>
            <a:pPr algn="just"/>
            <a:r>
              <a:rPr lang="fr-FR" u="sng" dirty="0" smtClean="0"/>
              <a:t>Par rapport à soi-même:</a:t>
            </a:r>
            <a:r>
              <a:rPr lang="fr-FR" dirty="0" smtClean="0"/>
              <a:t> travail d’auto-analyse permet de réfléchir à ses comportements passés ou actuels en groupe afin de déduire le rôle qu’on assume spontanément.</a:t>
            </a:r>
          </a:p>
          <a:p>
            <a:pPr algn="just"/>
            <a:r>
              <a:rPr lang="fr-FR" u="sng" dirty="0" smtClean="0"/>
              <a:t>Par rapport à autrui: </a:t>
            </a:r>
            <a:r>
              <a:rPr lang="fr-FR" dirty="0" smtClean="0"/>
              <a:t>il peut détecter et nommer les rôles qu’il verra assurés par d’autres que lui . Cela permet de mieux réagir à certaines situations délicates.</a:t>
            </a:r>
          </a:p>
          <a:p>
            <a:pPr algn="just"/>
            <a:r>
              <a:rPr lang="fr-FR" dirty="0" smtClean="0"/>
              <a:t>Attitudes à adopter par rapport aux rôles négatifs:  les neutraliser, diminuer leur influence néfaste.</a:t>
            </a:r>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conditions d’un fonctionnement harmonieux</a:t>
            </a:r>
            <a:endParaRPr lang="fr-FR" dirty="0"/>
          </a:p>
        </p:txBody>
      </p:sp>
      <p:sp>
        <p:nvSpPr>
          <p:cNvPr id="3" name="Espace réservé du contenu 2"/>
          <p:cNvSpPr>
            <a:spLocks noGrp="1"/>
          </p:cNvSpPr>
          <p:nvPr>
            <p:ph sz="quarter" idx="1"/>
          </p:nvPr>
        </p:nvSpPr>
        <p:spPr/>
        <p:txBody>
          <a:bodyPr/>
          <a:lstStyle/>
          <a:p>
            <a:r>
              <a:rPr lang="fr-FR" dirty="0" smtClean="0"/>
              <a:t>Quelques règles de bon fonctionnement d’un groupe:</a:t>
            </a:r>
          </a:p>
          <a:p>
            <a:endParaRPr lang="fr-FR" dirty="0" smtClean="0"/>
          </a:p>
          <a:p>
            <a:r>
              <a:rPr lang="fr-FR" b="1" dirty="0" smtClean="0"/>
              <a:t>Ecouter plus que parler</a:t>
            </a:r>
            <a:r>
              <a:rPr lang="fr-FR" dirty="0" smtClean="0"/>
              <a:t>: prendra la parole pour affirmer son point de vue  et sa personnalité. MAIS surtout écouter, utiliser la reformulation= écouter comprendre autrui.</a:t>
            </a:r>
          </a:p>
          <a:p>
            <a:r>
              <a:rPr lang="fr-FR" b="1" dirty="0" smtClean="0"/>
              <a:t>S’affirmer sereinement</a:t>
            </a:r>
            <a:r>
              <a:rPr lang="fr-FR" dirty="0" smtClean="0"/>
              <a:t>: écouter c’est peser les arguments entendus et les comparer aux siens afin de pouvoir affirmer son avis.</a:t>
            </a:r>
          </a:p>
          <a:p>
            <a:r>
              <a:rPr lang="fr-FR" dirty="0" smtClean="0"/>
              <a:t>Absence d’agressivité</a:t>
            </a:r>
          </a:p>
          <a:p>
            <a:endParaRPr lang="fr-FR" dirty="0" smtClean="0"/>
          </a:p>
          <a:p>
            <a:endParaRPr lang="fr-FR" dirty="0" smtClean="0"/>
          </a:p>
          <a:p>
            <a:endParaRPr lang="fr-F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b="1" dirty="0" smtClean="0"/>
              <a:t>Clarté et logique</a:t>
            </a:r>
            <a:r>
              <a:rPr lang="fr-FR" dirty="0" smtClean="0"/>
              <a:t>: exprimer précisément toute opinion, justifier ses arguments.</a:t>
            </a:r>
          </a:p>
          <a:p>
            <a:r>
              <a:rPr lang="fr-FR" dirty="0" smtClean="0"/>
              <a:t>L’attitude alors mise ne œuvre se nomme </a:t>
            </a:r>
            <a:r>
              <a:rPr lang="fr-FR" b="1" dirty="0" smtClean="0"/>
              <a:t>assertivité </a:t>
            </a:r>
            <a:r>
              <a:rPr lang="fr-FR" dirty="0" smtClean="0"/>
              <a:t>ou aptitude à présenter ses idées avec calme et fermeté.</a:t>
            </a:r>
          </a:p>
          <a:p>
            <a:r>
              <a:rPr lang="fr-FR" b="1" dirty="0" smtClean="0"/>
              <a:t>Savoir accepter et refuser</a:t>
            </a:r>
            <a:r>
              <a:rPr lang="fr-FR" dirty="0" smtClean="0"/>
              <a:t>: la souplesse , critère de succès pour le travail de groupe;</a:t>
            </a:r>
          </a:p>
          <a:p>
            <a:r>
              <a:rPr lang="fr-FR" b="1" dirty="0" smtClean="0"/>
              <a:t>Savoir concéder</a:t>
            </a:r>
            <a:r>
              <a:rPr lang="fr-FR" dirty="0" smtClean="0"/>
              <a:t>: par contre ne pas accepter de transiger sur ses convictions les plus profondes.</a:t>
            </a:r>
          </a:p>
          <a:p>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pPr algn="just"/>
            <a:r>
              <a:rPr lang="fr-FR" b="1" dirty="0" smtClean="0"/>
              <a:t>Refuser les stratégies du vainqueur-vaincu</a:t>
            </a:r>
            <a:r>
              <a:rPr lang="fr-FR" dirty="0" smtClean="0"/>
              <a:t>: le bon accord issu du travail de groupe est celui pour lequel chacun a certes fait des concessions mais pas sur l’essentiel, et pour lequel il trouve une majorité de sujets de satisfactions.</a:t>
            </a:r>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sz="quarter" idx="1"/>
          </p:nvPr>
        </p:nvSpPr>
        <p:spPr/>
        <p:txBody>
          <a:bodyPr/>
          <a:lstStyle/>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L’attitude d’ordre ou de conseil</a:t>
            </a:r>
            <a:endParaRPr lang="fr-FR" b="1" dirty="0"/>
          </a:p>
        </p:txBody>
      </p:sp>
      <p:sp>
        <p:nvSpPr>
          <p:cNvPr id="3" name="Espace réservé du contenu 2"/>
          <p:cNvSpPr>
            <a:spLocks noGrp="1"/>
          </p:cNvSpPr>
          <p:nvPr>
            <p:ph sz="quarter" idx="1"/>
          </p:nvPr>
        </p:nvSpPr>
        <p:spPr/>
        <p:txBody>
          <a:bodyPr>
            <a:normAutofit/>
          </a:bodyPr>
          <a:lstStyle/>
          <a:p>
            <a:pPr algn="just"/>
            <a:r>
              <a:rPr lang="fr-FR" sz="2400" dirty="0" smtClean="0"/>
              <a:t>La plus fréquente (quand relation hiérarchique / inégalitaire)</a:t>
            </a:r>
          </a:p>
          <a:p>
            <a:pPr algn="just"/>
            <a:r>
              <a:rPr lang="fr-FR" sz="2400" dirty="0" smtClean="0"/>
              <a:t>Elle donne la solution, à dire ce qu’il faut faire.</a:t>
            </a:r>
          </a:p>
          <a:p>
            <a:pPr algn="just"/>
            <a:r>
              <a:rPr lang="fr-FR" sz="2400" dirty="0" smtClean="0"/>
              <a:t>Pragmatique, elle satisfait l’émetteur par sa rapidité</a:t>
            </a:r>
          </a:p>
          <a:p>
            <a:pPr algn="just">
              <a:buNone/>
            </a:pPr>
            <a:r>
              <a:rPr lang="fr-FR" sz="2400" dirty="0" smtClean="0"/>
              <a:t>Le récepteur est heureux de trouver une solution à sa difficulté.</a:t>
            </a:r>
          </a:p>
          <a:p>
            <a:pPr algn="just">
              <a:buNone/>
            </a:pPr>
            <a:r>
              <a:rPr lang="fr-FR" sz="2400" b="1" dirty="0" smtClean="0"/>
              <a:t>Attention</a:t>
            </a:r>
            <a:r>
              <a:rPr lang="fr-FR" sz="2400" dirty="0" smtClean="0"/>
              <a:t> , répétée ,elle conduit à la passivité, à la dépendance du plaignant, absence d’autonomie, renforce le processus d’influence de l’un sur l’autre.</a:t>
            </a:r>
          </a:p>
          <a:p>
            <a:pPr algn="just">
              <a:buNone/>
            </a:pPr>
            <a:r>
              <a:rPr lang="fr-FR" sz="2400" u="sng" dirty="0" smtClean="0"/>
              <a:t>Dans un groupe</a:t>
            </a:r>
            <a:r>
              <a:rPr lang="fr-FR" sz="2400" dirty="0" smtClean="0"/>
              <a:t>: soit passivité (le groupe allant toujours dans le sens du chef, absence d’initiative)</a:t>
            </a:r>
          </a:p>
          <a:p>
            <a:pPr algn="just">
              <a:buNone/>
            </a:pPr>
            <a:r>
              <a:rPr lang="fr-FR" sz="2400" dirty="0" smtClean="0"/>
              <a:t>			 soit la révolte (le groupe se rebelle contre le chef)</a:t>
            </a:r>
            <a:endParaRPr lang="fr-F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L’attitude d’aide ou de soutien</a:t>
            </a:r>
            <a:endParaRPr lang="fr-FR" b="1" dirty="0"/>
          </a:p>
        </p:txBody>
      </p:sp>
      <p:sp>
        <p:nvSpPr>
          <p:cNvPr id="3" name="Espace réservé du contenu 2"/>
          <p:cNvSpPr>
            <a:spLocks noGrp="1"/>
          </p:cNvSpPr>
          <p:nvPr>
            <p:ph sz="quarter" idx="1"/>
          </p:nvPr>
        </p:nvSpPr>
        <p:spPr/>
        <p:txBody>
          <a:bodyPr/>
          <a:lstStyle/>
          <a:p>
            <a:r>
              <a:rPr lang="fr-FR" dirty="0" smtClean="0"/>
              <a:t>Elle vise à remonter le moral de celui qui appelle au secours (minimise le problème, le généralise donc réduit la portée de la gravité… je connais beaucoup de gens…)</a:t>
            </a:r>
          </a:p>
          <a:p>
            <a:r>
              <a:rPr lang="fr-FR" dirty="0" smtClean="0"/>
              <a:t>Utile lorsqu’elle est adoptée face à quelqu’un de fragile, de démoralisé.</a:t>
            </a:r>
          </a:p>
          <a:p>
            <a:r>
              <a:rPr lang="fr-FR" dirty="0" smtClean="0"/>
              <a:t>Elle n’apporte pas de solution sur le fond.</a:t>
            </a:r>
          </a:p>
          <a:p>
            <a:r>
              <a:rPr lang="fr-FR" dirty="0" smtClean="0"/>
              <a:t>Si rejetée, elle peut créer un lien de dépendance</a:t>
            </a:r>
          </a:p>
          <a:p>
            <a:pPr>
              <a:buNone/>
            </a:pPr>
            <a:r>
              <a:rPr lang="fr-FR" dirty="0" smtClean="0"/>
              <a:t>(rejet si l’autre ressent comme de la pitié)</a:t>
            </a:r>
          </a:p>
          <a:p>
            <a:pPr>
              <a:buNone/>
            </a:pPr>
            <a:r>
              <a:rPr lang="fr-FR" dirty="0" smtClean="0"/>
              <a:t>Elle est superficielle et temporaire</a:t>
            </a:r>
          </a:p>
          <a:p>
            <a:pPr>
              <a:buNone/>
            </a:pPr>
            <a:endParaRPr lang="fr-F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L’attitude de jugement ou d’évaluation</a:t>
            </a:r>
            <a:endParaRPr lang="fr-FR" b="1" dirty="0"/>
          </a:p>
        </p:txBody>
      </p:sp>
      <p:sp>
        <p:nvSpPr>
          <p:cNvPr id="3" name="Espace réservé du contenu 2"/>
          <p:cNvSpPr>
            <a:spLocks noGrp="1"/>
          </p:cNvSpPr>
          <p:nvPr>
            <p:ph sz="quarter" idx="1"/>
          </p:nvPr>
        </p:nvSpPr>
        <p:spPr/>
        <p:txBody>
          <a:bodyPr/>
          <a:lstStyle/>
          <a:p>
            <a:pPr algn="just"/>
            <a:r>
              <a:rPr lang="fr-FR" dirty="0" smtClean="0"/>
              <a:t>Très tôt, nous sommes jugés:</a:t>
            </a:r>
          </a:p>
          <a:p>
            <a:pPr lvl="1" algn="just"/>
            <a:r>
              <a:rPr lang="fr-FR" dirty="0" smtClean="0"/>
              <a:t>D’ordre moral (c’est bien , c’est mal)</a:t>
            </a:r>
          </a:p>
          <a:p>
            <a:pPr lvl="1" algn="just"/>
            <a:r>
              <a:rPr lang="fr-FR" dirty="0" smtClean="0"/>
              <a:t>D’ordre logique (c’est vrai, c’est faux)</a:t>
            </a:r>
          </a:p>
          <a:p>
            <a:pPr lvl="1" algn="just"/>
            <a:r>
              <a:rPr lang="fr-FR" dirty="0" smtClean="0"/>
              <a:t>D’ordre personnel( à mon avis , tu es stupide)</a:t>
            </a:r>
          </a:p>
          <a:p>
            <a:pPr lvl="1" algn="just">
              <a:buNone/>
            </a:pPr>
            <a:r>
              <a:rPr lang="fr-FR" dirty="0" smtClean="0"/>
              <a:t>L’évaluation fait partie intégrante de la relation humaine. Elle est nécessaire car enfants et adultes y puisent les repères indispensables concernant leurs compétences ou l’acceptabilité de leur comportement.</a:t>
            </a:r>
          </a:p>
          <a:p>
            <a:pPr lvl="1" algn="just">
              <a:buNone/>
            </a:pPr>
            <a:r>
              <a:rPr lang="fr-FR" dirty="0" smtClean="0"/>
              <a:t>- Systématisée, elle est source de blocage, rébellion (chez celui qui ne reçoit que des jugements négatifs) . Elle peut susciter chez le récepteur un comportement d’angoisse.</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L’attitude d’enquête</a:t>
            </a:r>
            <a:endParaRPr lang="fr-FR" b="1" dirty="0"/>
          </a:p>
        </p:txBody>
      </p:sp>
      <p:sp>
        <p:nvSpPr>
          <p:cNvPr id="3" name="Espace réservé du contenu 2"/>
          <p:cNvSpPr>
            <a:spLocks noGrp="1"/>
          </p:cNvSpPr>
          <p:nvPr>
            <p:ph sz="quarter" idx="1"/>
          </p:nvPr>
        </p:nvSpPr>
        <p:spPr/>
        <p:txBody>
          <a:bodyPr/>
          <a:lstStyle/>
          <a:p>
            <a:pPr algn="just"/>
            <a:r>
              <a:rPr lang="fr-FR" dirty="0" smtClean="0"/>
              <a:t>Elle consiste  à poser à autrui une ou plusieurs questions destinées à mieux cerner ses difficultés.</a:t>
            </a:r>
          </a:p>
          <a:p>
            <a:pPr algn="just"/>
            <a:r>
              <a:rPr lang="fr-FR" dirty="0" smtClean="0"/>
              <a:t>Elle permet un approfondissement du problème du plaignant.</a:t>
            </a:r>
          </a:p>
          <a:p>
            <a:pPr algn="just"/>
            <a:r>
              <a:rPr lang="fr-FR" dirty="0" smtClean="0"/>
              <a:t>Mal présentée, elle peut être ressentie comme indiscrète, inquisitrice.</a:t>
            </a:r>
          </a:p>
          <a:p>
            <a:pPr algn="just"/>
            <a:r>
              <a:rPr lang="fr-FR" dirty="0" smtClean="0"/>
              <a:t>Elle peut se révéler manipulatoire, c’est toujours le même qui pose  les questions. Le récepteur tend à devenir passif.</a:t>
            </a:r>
          </a:p>
          <a:p>
            <a:pPr algn="just"/>
            <a:r>
              <a:rPr lang="fr-FR" dirty="0" smtClean="0"/>
              <a:t>L’émetteur doit avoir beaucoup de tact pour qu’elle soit efficace.</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L’attitude d’interprétation</a:t>
            </a:r>
            <a:endParaRPr lang="fr-FR" b="1" dirty="0"/>
          </a:p>
        </p:txBody>
      </p:sp>
      <p:sp>
        <p:nvSpPr>
          <p:cNvPr id="3" name="Espace réservé du contenu 2"/>
          <p:cNvSpPr>
            <a:spLocks noGrp="1"/>
          </p:cNvSpPr>
          <p:nvPr>
            <p:ph sz="quarter" idx="1"/>
          </p:nvPr>
        </p:nvSpPr>
        <p:spPr/>
        <p:txBody>
          <a:bodyPr/>
          <a:lstStyle/>
          <a:p>
            <a:pPr algn="just"/>
            <a:r>
              <a:rPr lang="fr-FR" dirty="0" smtClean="0"/>
              <a:t>Elle vise  à donner l’explication, la raison profonde du problème soulevé par autrui.</a:t>
            </a:r>
          </a:p>
          <a:p>
            <a:pPr algn="just"/>
            <a:r>
              <a:rPr lang="fr-FR" dirty="0" smtClean="0"/>
              <a:t>Elle est précieuse à deux conditions:</a:t>
            </a:r>
          </a:p>
          <a:p>
            <a:pPr lvl="1" algn="just"/>
            <a:r>
              <a:rPr lang="fr-FR" dirty="0" smtClean="0"/>
              <a:t>- être valide</a:t>
            </a:r>
          </a:p>
          <a:p>
            <a:pPr lvl="1" algn="just"/>
            <a:r>
              <a:rPr lang="fr-FR" dirty="0" smtClean="0"/>
              <a:t>- être acceptable</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L’attitude de reformulation</a:t>
            </a:r>
            <a:br>
              <a:rPr lang="fr-FR" b="1" dirty="0" smtClean="0"/>
            </a:br>
            <a:r>
              <a:rPr lang="fr-FR" b="1" dirty="0" smtClean="0"/>
              <a:t> ou de compréhension</a:t>
            </a:r>
            <a:endParaRPr lang="fr-FR" b="1" dirty="0"/>
          </a:p>
        </p:txBody>
      </p:sp>
      <p:sp>
        <p:nvSpPr>
          <p:cNvPr id="3" name="Espace réservé du contenu 2"/>
          <p:cNvSpPr>
            <a:spLocks noGrp="1"/>
          </p:cNvSpPr>
          <p:nvPr>
            <p:ph sz="quarter" idx="1"/>
          </p:nvPr>
        </p:nvSpPr>
        <p:spPr/>
        <p:txBody>
          <a:bodyPr/>
          <a:lstStyle/>
          <a:p>
            <a:pPr algn="just"/>
            <a:r>
              <a:rPr lang="fr-FR" dirty="0" smtClean="0"/>
              <a:t>Mise au point par le psychologue Carl Roger, elle consiste à comprendre le plus profondément possible le problème d’autrui et à le reformuler.</a:t>
            </a:r>
          </a:p>
          <a:p>
            <a:pPr algn="just"/>
            <a:r>
              <a:rPr lang="fr-FR" dirty="0" smtClean="0"/>
              <a:t>Elle n’est pas spontanée comme les autres.</a:t>
            </a:r>
          </a:p>
          <a:p>
            <a:pPr algn="just"/>
            <a:r>
              <a:rPr lang="fr-FR" dirty="0" smtClean="0"/>
              <a:t>Elle est fondée sur l’empathie, sur l’aptitude à écouter activement, à ressentir et à verbaliser les pensées d’autrui.</a:t>
            </a:r>
          </a:p>
          <a:p>
            <a:pPr algn="just"/>
            <a:r>
              <a:rPr lang="fr-FR" dirty="0" smtClean="0"/>
              <a:t>Elle agit comme un miroir.</a:t>
            </a:r>
          </a:p>
          <a:p>
            <a:pPr algn="just"/>
            <a:r>
              <a:rPr lang="fr-FR" dirty="0" smtClean="0"/>
              <a:t>Elle exclut tout jugement, tout interprétation, tout ordre.</a:t>
            </a:r>
          </a:p>
          <a:p>
            <a:pPr algn="just"/>
            <a:r>
              <a:rPr lang="fr-FR" dirty="0" smtClean="0"/>
              <a:t>Elle implique le récepteur dans sa capacité de compréhension, c’est le but recherché.</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260</TotalTime>
  <Words>2335</Words>
  <Application>Microsoft Office PowerPoint</Application>
  <PresentationFormat>Affichage à l'écran (4:3)</PresentationFormat>
  <Paragraphs>150</Paragraphs>
  <Slides>36</Slides>
  <Notes>1</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Capitaux</vt:lpstr>
      <vt:lpstr>Les relation interindividuelles</vt:lpstr>
      <vt:lpstr>Les relation interindividuelles</vt:lpstr>
      <vt:lpstr>Les attitudes de Porter Grille d’analyse des relations interpersonnelles</vt:lpstr>
      <vt:lpstr>L’attitude d’ordre ou de conseil</vt:lpstr>
      <vt:lpstr>L’attitude d’aide ou de soutien</vt:lpstr>
      <vt:lpstr>L’attitude de jugement ou d’évaluation</vt:lpstr>
      <vt:lpstr>L’attitude d’enquête</vt:lpstr>
      <vt:lpstr>L’attitude d’interprétation</vt:lpstr>
      <vt:lpstr>L’attitude de reformulation  ou de compréhension</vt:lpstr>
      <vt:lpstr>Diapositive 10</vt:lpstr>
      <vt:lpstr>Diapositive 11</vt:lpstr>
      <vt:lpstr>Le groupe</vt:lpstr>
      <vt:lpstr>Caractéristiques générales d’un groupe</vt:lpstr>
      <vt:lpstr>Diapositive 14</vt:lpstr>
      <vt:lpstr>Diapositive 15</vt:lpstr>
      <vt:lpstr>Diapositive 16</vt:lpstr>
      <vt:lpstr>La vie du groupe</vt:lpstr>
      <vt:lpstr>Diapositive 18</vt:lpstr>
      <vt:lpstr>Diapositive 19</vt:lpstr>
      <vt:lpstr>Diapositive 20</vt:lpstr>
      <vt:lpstr>Diapositive 21</vt:lpstr>
      <vt:lpstr>Les rôles fonctionnels dans un groupe</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Les conditions d’un fonctionnement harmonieux</vt:lpstr>
      <vt:lpstr>Diapositive 34</vt:lpstr>
      <vt:lpstr>Diapositive 35</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relation interindividuelles</dc:title>
  <dc:creator>dalila lounissi</dc:creator>
  <cp:lastModifiedBy>dalila lounissi</cp:lastModifiedBy>
  <cp:revision>50</cp:revision>
  <dcterms:created xsi:type="dcterms:W3CDTF">2019-01-13T19:58:30Z</dcterms:created>
  <dcterms:modified xsi:type="dcterms:W3CDTF">2020-03-05T20:59:37Z</dcterms:modified>
</cp:coreProperties>
</file>