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39" autoAdjust="0"/>
    <p:restoredTop sz="55874"/>
  </p:normalViewPr>
  <p:slideViewPr>
    <p:cSldViewPr snapToGrid="0">
      <p:cViewPr varScale="1">
        <p:scale>
          <a:sx n="66" d="100"/>
          <a:sy n="66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1C111-ECAF-6941-91AA-197CDE46220D}" type="datetimeFigureOut">
              <a:rPr kumimoji="1" lang="zh-CN" altLang="en-US" smtClean="0"/>
              <a:t>2022/8/2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BA290-6FB1-6248-BBF6-0FB0C2A5F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65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。很多不是很垂直 </a:t>
            </a:r>
            <a:r>
              <a:rPr kumimoji="1" lang="en-US" altLang="zh-CN" dirty="0"/>
              <a:t>overview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A290-6FB1-6248-BBF6-0FB0C2A5F5C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731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MVs interaction </a:t>
            </a:r>
            <a:r>
              <a:rPr kumimoji="1" lang="zh-CN" altLang="en-US" dirty="0"/>
              <a:t>很老。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/>
              <a:t>Size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manual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另外的角度 </a:t>
            </a:r>
            <a:r>
              <a:rPr kumimoji="1" lang="en-US" altLang="zh-CN" dirty="0"/>
              <a:t>==》Nebula</a:t>
            </a:r>
            <a:r>
              <a:rPr kumimoji="1" lang="zh-CN" altLang="en-US" dirty="0"/>
              <a:t>， 如何生成</a:t>
            </a:r>
            <a:r>
              <a:rPr kumimoji="1" lang="en-US" altLang="zh-CN" dirty="0"/>
              <a:t>coordination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685800" lvl="1" indent="-228600">
              <a:buAutoNum type="arabicPeriod"/>
            </a:pPr>
            <a:r>
              <a:rPr kumimoji="1" lang="en-US" altLang="zh-CN" dirty="0"/>
              <a:t>Interaction</a:t>
            </a:r>
            <a:r>
              <a:rPr kumimoji="1" lang="zh-CN" altLang="en-US" dirty="0"/>
              <a:t>的定义非常</a:t>
            </a:r>
            <a:r>
              <a:rPr kumimoji="1" lang="en-US" altLang="zh-CN" dirty="0"/>
              <a:t>low-level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 works and how b changes accordingly</a:t>
            </a:r>
          </a:p>
          <a:p>
            <a:pPr marL="685800" lvl="1" indent="-228600">
              <a:buAutoNum type="arabicPeriod"/>
            </a:pPr>
            <a:r>
              <a:rPr kumimoji="1" lang="en-US" altLang="zh-CN" dirty="0" err="1"/>
              <a:t>Nubula</a:t>
            </a:r>
            <a:r>
              <a:rPr kumimoji="1" lang="en-US" altLang="zh-CN" dirty="0"/>
              <a:t>: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 view A, and then highlight view B).</a:t>
            </a:r>
          </a:p>
          <a:p>
            <a:pPr marL="685800" lvl="1" indent="-228600">
              <a:buAutoNum type="arabicPeriod"/>
            </a:pPr>
            <a:r>
              <a:rPr kumimoji="1" lang="en-US" altLang="zh-CN" dirty="0"/>
              <a:t> high-level, </a:t>
            </a:r>
            <a:r>
              <a:rPr kumimoji="1" lang="zh-CN" altLang="en-US" dirty="0"/>
              <a:t>对</a:t>
            </a:r>
            <a:r>
              <a:rPr kumimoji="1" lang="en-US" altLang="zh-CN" dirty="0"/>
              <a:t>coordination</a:t>
            </a:r>
            <a:r>
              <a:rPr kumimoji="1" lang="zh-CN" altLang="en-US" dirty="0"/>
              <a:t>做</a:t>
            </a:r>
            <a:r>
              <a:rPr kumimoji="1" lang="en-US" altLang="zh-CN" dirty="0"/>
              <a:t>summary</a:t>
            </a:r>
            <a:r>
              <a:rPr kumimoji="1" lang="zh-CN" altLang="en-US" dirty="0"/>
              <a:t>。</a:t>
            </a:r>
            <a:r>
              <a:rPr kumimoji="1" lang="en-US" altLang="zh-CN" dirty="0">
                <a:sym typeface="Wingdings" pitchFamily="2" charset="2"/>
              </a:rPr>
              <a:t> </a:t>
            </a:r>
            <a:r>
              <a:rPr kumimoji="1" lang="en-US" altLang="zh-CN" b="1" dirty="0">
                <a:sym typeface="Wingdings" pitchFamily="2" charset="2"/>
              </a:rPr>
              <a:t>semantics</a:t>
            </a:r>
            <a:r>
              <a:rPr kumimoji="1" lang="en-US" altLang="zh-CN" dirty="0">
                <a:sym typeface="Wingdings" pitchFamily="2" charset="2"/>
              </a:rPr>
              <a:t>?? High-level patterns. ()</a:t>
            </a:r>
          </a:p>
          <a:p>
            <a:pPr marL="228600" lvl="0" indent="-228600">
              <a:buAutoNum type="arabicPeriod"/>
            </a:pPr>
            <a:endParaRPr kumimoji="1" lang="en-US" altLang="zh-CN" dirty="0">
              <a:sym typeface="Wingdings" pitchFamily="2" charset="2"/>
            </a:endParaRPr>
          </a:p>
          <a:p>
            <a:pPr marL="228600" lvl="0" indent="-228600">
              <a:buAutoNum type="arabicPeriod"/>
            </a:pPr>
            <a:r>
              <a:rPr kumimoji="1" lang="zh-CN" altLang="en-US" dirty="0">
                <a:sym typeface="Wingdings" pitchFamily="2" charset="2"/>
              </a:rPr>
              <a:t>从</a:t>
            </a:r>
            <a:r>
              <a:rPr kumimoji="1" lang="en-US" altLang="zh-CN" dirty="0">
                <a:sym typeface="Wingdings" pitchFamily="2" charset="2"/>
              </a:rPr>
              <a:t>low-level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translated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to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high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level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==》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summarization</a:t>
            </a:r>
            <a:r>
              <a:rPr kumimoji="1" lang="zh-CN" altLang="en-US" dirty="0">
                <a:sym typeface="Wingdings" pitchFamily="2" charset="2"/>
              </a:rPr>
              <a:t>。 </a:t>
            </a:r>
            <a:r>
              <a:rPr kumimoji="1" lang="en-US" altLang="zh-CN" dirty="0">
                <a:sym typeface="Wingdings" pitchFamily="2" charset="2"/>
              </a:rPr>
              <a:t>==〉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pattern</a:t>
            </a:r>
            <a:r>
              <a:rPr kumimoji="1" lang="zh-CN" altLang="en-US" dirty="0">
                <a:sym typeface="Wingdings" pitchFamily="2" charset="2"/>
              </a:rPr>
              <a:t>是</a:t>
            </a:r>
            <a:r>
              <a:rPr kumimoji="1" lang="en-US" altLang="zh-CN" dirty="0">
                <a:sym typeface="Wingdings" pitchFamily="2" charset="2"/>
              </a:rPr>
              <a:t>high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level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patterns</a:t>
            </a:r>
            <a:r>
              <a:rPr kumimoji="1" lang="zh-CN" altLang="en-US" dirty="0">
                <a:sym typeface="Wingdings" pitchFamily="2" charset="2"/>
              </a:rPr>
              <a:t>， </a:t>
            </a:r>
            <a:r>
              <a:rPr kumimoji="1" lang="en-US" altLang="zh-CN" dirty="0">
                <a:sym typeface="Wingdings" pitchFamily="2" charset="2"/>
              </a:rPr>
              <a:t>like human-made high-level guidelines</a:t>
            </a:r>
          </a:p>
          <a:p>
            <a:pPr marL="228600" lvl="0" indent="-228600">
              <a:buAutoNum type="arabicPeriod"/>
            </a:pPr>
            <a:r>
              <a:rPr kumimoji="1" lang="en-US" altLang="zh-CN" dirty="0">
                <a:sym typeface="Wingdings" pitchFamily="2" charset="2"/>
              </a:rPr>
              <a:t>Expert guidelines ==&gt; </a:t>
            </a:r>
          </a:p>
          <a:p>
            <a:pPr marL="228600" lvl="0" indent="-228600">
              <a:buAutoNum type="arabicPeriod"/>
            </a:pPr>
            <a:endParaRPr kumimoji="1" lang="en-US" altLang="zh-CN" dirty="0">
              <a:sym typeface="Wingdings" pitchFamily="2" charset="2"/>
            </a:endParaRPr>
          </a:p>
          <a:p>
            <a:pPr marL="228600" lvl="0" indent="-228600">
              <a:buAutoNum type="arabicPeriod"/>
            </a:pPr>
            <a:r>
              <a:rPr kumimoji="1" lang="en-US" altLang="zh-CN" dirty="0">
                <a:sym typeface="Wingdings" pitchFamily="2" charset="2"/>
              </a:rPr>
              <a:t>Vis </a:t>
            </a:r>
            <a:r>
              <a:rPr kumimoji="1" lang="zh-CN" altLang="en-US" dirty="0">
                <a:sym typeface="Wingdings" pitchFamily="2" charset="2"/>
              </a:rPr>
              <a:t>不</a:t>
            </a:r>
            <a:r>
              <a:rPr kumimoji="1" lang="en-US" altLang="zh-CN" dirty="0">
                <a:sym typeface="Wingdings" pitchFamily="2" charset="2"/>
              </a:rPr>
              <a:t>buy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Hard-code information</a:t>
            </a:r>
            <a:r>
              <a:rPr kumimoji="1" lang="zh-CN" altLang="en-US" dirty="0">
                <a:sym typeface="Wingdings" pitchFamily="2" charset="2"/>
              </a:rPr>
              <a:t>， </a:t>
            </a:r>
            <a:r>
              <a:rPr kumimoji="1" lang="en-US" altLang="zh-CN" dirty="0">
                <a:sym typeface="Wingdings" pitchFamily="2" charset="2"/>
              </a:rPr>
              <a:t>so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what??</a:t>
            </a:r>
          </a:p>
          <a:p>
            <a:pPr marL="685800" lvl="1" indent="-228600">
              <a:buAutoNum type="arabicPeriod"/>
            </a:pPr>
            <a:r>
              <a:rPr kumimoji="1" lang="zh-CN" altLang="en-US" dirty="0">
                <a:sym typeface="Wingdings" pitchFamily="2" charset="2"/>
              </a:rPr>
              <a:t>有没有什么</a:t>
            </a:r>
            <a:r>
              <a:rPr kumimoji="1" lang="en-US" altLang="zh-CN" b="1" dirty="0">
                <a:sym typeface="Wingdings" pitchFamily="2" charset="2"/>
              </a:rPr>
              <a:t>reflections</a:t>
            </a:r>
            <a:r>
              <a:rPr kumimoji="1" lang="zh-CN" altLang="en-US" b="1" dirty="0">
                <a:sym typeface="Wingdings" pitchFamily="2" charset="2"/>
              </a:rPr>
              <a:t> </a:t>
            </a:r>
            <a:r>
              <a:rPr kumimoji="1" lang="en-US" altLang="zh-CN" b="1" dirty="0">
                <a:sym typeface="Wingdings" pitchFamily="2" charset="2"/>
              </a:rPr>
              <a:t>or</a:t>
            </a:r>
            <a:r>
              <a:rPr kumimoji="1" lang="zh-CN" altLang="en-US" b="1" dirty="0">
                <a:sym typeface="Wingdings" pitchFamily="2" charset="2"/>
              </a:rPr>
              <a:t> </a:t>
            </a:r>
            <a:r>
              <a:rPr kumimoji="1" lang="en-US" altLang="zh-CN" b="1" dirty="0">
                <a:sym typeface="Wingdings" pitchFamily="2" charset="2"/>
              </a:rPr>
              <a:t>insights/feedbacks</a:t>
            </a:r>
          </a:p>
          <a:p>
            <a:pPr marL="685800" lvl="1" indent="-228600">
              <a:buAutoNum type="arabicPeriod"/>
            </a:pPr>
            <a:endParaRPr kumimoji="1" lang="en-US" altLang="zh-CN" b="1" dirty="0">
              <a:sym typeface="Wingdings" pitchFamily="2" charset="2"/>
            </a:endParaRPr>
          </a:p>
          <a:p>
            <a:pPr marL="228600" lvl="0" indent="-228600">
              <a:buAutoNum type="arabicPeriod"/>
            </a:pPr>
            <a:r>
              <a:rPr kumimoji="1" lang="zh-CN" altLang="en-US" b="1" dirty="0">
                <a:sym typeface="Wingdings" pitchFamily="2" charset="2"/>
              </a:rPr>
              <a:t>真的解决了什么问题？？ </a:t>
            </a:r>
            <a:r>
              <a:rPr kumimoji="1" lang="en-US" altLang="zh-CN" b="1" dirty="0">
                <a:sym typeface="Wingdings" pitchFamily="2" charset="2"/>
              </a:rPr>
              <a:t>Focus</a:t>
            </a:r>
            <a:r>
              <a:rPr kumimoji="1" lang="zh-CN" altLang="en-US" b="1" dirty="0">
                <a:sym typeface="Wingdings" pitchFamily="2" charset="2"/>
              </a:rPr>
              <a:t> </a:t>
            </a:r>
            <a:r>
              <a:rPr kumimoji="1" lang="en-US" altLang="zh-CN" b="1" dirty="0">
                <a:sym typeface="Wingdings" pitchFamily="2" charset="2"/>
              </a:rPr>
              <a:t>on human rather than AI.</a:t>
            </a:r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A290-6FB1-6248-BBF6-0FB0C2A5F5C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52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是一个现象。不是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从现象 到 </a:t>
            </a:r>
            <a:r>
              <a:rPr kumimoji="1" lang="en-US" altLang="zh-CN" dirty="0"/>
              <a:t>insights/</a:t>
            </a:r>
            <a:r>
              <a:rPr kumimoji="1" lang="zh-CN" altLang="en-US" dirty="0"/>
              <a:t>结论 </a:t>
            </a:r>
            <a:r>
              <a:rPr kumimoji="1" lang="en-US" altLang="zh-CN" dirty="0"/>
              <a:t>==》</a:t>
            </a:r>
            <a:r>
              <a:rPr kumimoji="1" lang="zh-CN" altLang="en-US" dirty="0"/>
              <a:t> 是两码事、是引申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X\Y </a:t>
            </a:r>
            <a:r>
              <a:rPr kumimoji="1" lang="zh-CN" altLang="en-US" dirty="0"/>
              <a:t>轴的比较 （哪些是人看的， 哪些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）</a:t>
            </a:r>
            <a:r>
              <a:rPr kumimoji="1" lang="en-US" altLang="zh-CN" dirty="0"/>
              <a:t>==〉</a:t>
            </a:r>
            <a:r>
              <a:rPr kumimoji="1" lang="zh-CN" altLang="en-US" dirty="0"/>
              <a:t> 什么地方合理 什么地方不合理 </a:t>
            </a:r>
            <a:r>
              <a:rPr kumimoji="1" lang="en-US" altLang="zh-CN" dirty="0"/>
              <a:t>==》</a:t>
            </a:r>
            <a:r>
              <a:rPr kumimoji="1" lang="zh-CN" altLang="en-US" dirty="0"/>
              <a:t> 可以得到什么</a:t>
            </a:r>
            <a:r>
              <a:rPr kumimoji="1" lang="en-US" altLang="zh-CN" dirty="0"/>
              <a:t>potential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guidelines</a:t>
            </a:r>
            <a:r>
              <a:rPr kumimoji="1" lang="zh-CN" altLang="en-US" dirty="0"/>
              <a:t>的话， 会是什么？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Pilot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==〉</a:t>
            </a:r>
            <a:r>
              <a:rPr kumimoji="1" lang="zh-CN" altLang="en-US" dirty="0"/>
              <a:t> 组内 感受一些。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A290-6FB1-6248-BBF6-0FB0C2A5F5C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282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Pattern</a:t>
            </a:r>
            <a:r>
              <a:rPr kumimoji="1" lang="zh-CN" altLang="en-US" dirty="0"/>
              <a:t> 是</a:t>
            </a:r>
            <a:r>
              <a:rPr kumimoji="1" lang="en-US" altLang="zh-CN" dirty="0"/>
              <a:t>AI</a:t>
            </a:r>
            <a:r>
              <a:rPr kumimoji="1" lang="zh-CN" altLang="en-US" dirty="0"/>
              <a:t> 学到的， 没有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需要人 </a:t>
            </a:r>
            <a:r>
              <a:rPr kumimoji="1" lang="en-US" altLang="zh-CN" dirty="0"/>
              <a:t>sense-making</a:t>
            </a:r>
            <a:r>
              <a:rPr kumimoji="1" lang="zh-CN" altLang="en-US" dirty="0"/>
              <a:t>， 让</a:t>
            </a:r>
            <a:r>
              <a:rPr kumimoji="1" lang="en-US" altLang="zh-CN" dirty="0"/>
              <a:t>experts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justify</a:t>
            </a:r>
            <a:r>
              <a:rPr kumimoji="1" lang="zh-CN" altLang="en-US" dirty="0"/>
              <a:t> 为什么会出现 </a:t>
            </a:r>
            <a:r>
              <a:rPr kumimoji="1" lang="en-US" altLang="zh-CN" dirty="0"/>
              <a:t>==》</a:t>
            </a:r>
            <a:r>
              <a:rPr kumimoji="1" lang="zh-CN" altLang="en-US" dirty="0"/>
              <a:t> 专家总结出来是</a:t>
            </a:r>
            <a:r>
              <a:rPr kumimoji="1" lang="en-US" altLang="zh-CN" dirty="0"/>
              <a:t>guidelines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--〉</a:t>
            </a:r>
            <a:r>
              <a:rPr kumimoji="1" lang="zh-CN" altLang="en-US" dirty="0"/>
              <a:t> 合理：吃西瓜</a:t>
            </a:r>
            <a:endParaRPr kumimoji="1" lang="en-US" altLang="zh-CN" dirty="0"/>
          </a:p>
          <a:p>
            <a:r>
              <a:rPr kumimoji="1" lang="en-US" altLang="zh-CN" dirty="0"/>
              <a:t>--》</a:t>
            </a:r>
            <a:r>
              <a:rPr kumimoji="1" lang="zh-CN" altLang="en-US" dirty="0"/>
              <a:t> 不合理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和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相结合，越</a:t>
            </a:r>
            <a:r>
              <a:rPr kumimoji="1" lang="en-US" altLang="zh-CN" dirty="0"/>
              <a:t>detailed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encode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fileds</a:t>
            </a:r>
            <a:r>
              <a:rPr kumimoji="1" lang="zh-CN" altLang="en-US" dirty="0"/>
              <a:t>更多，越靠近</a:t>
            </a:r>
            <a:r>
              <a:rPr kumimoji="1" lang="en-US" altLang="zh-CN" dirty="0"/>
              <a:t>y=3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A290-6FB1-6248-BBF6-0FB0C2A5F5C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49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pie</a:t>
            </a:r>
            <a:r>
              <a:rPr kumimoji="1" lang="zh-CN" altLang="en-US" dirty="0"/>
              <a:t>能认同， （</a:t>
            </a:r>
            <a:r>
              <a:rPr kumimoji="1" lang="en-US" altLang="zh-CN" dirty="0"/>
              <a:t>7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Information</a:t>
            </a:r>
            <a:r>
              <a:rPr kumimoji="1" lang="zh-CN" altLang="en-US" dirty="0"/>
              <a:t> 很多的不能</a:t>
            </a:r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=1.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Heatmap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map</a:t>
            </a:r>
            <a:r>
              <a:rPr kumimoji="1" lang="zh-CN" altLang="en-US" dirty="0"/>
              <a:t>、等高线</a:t>
            </a:r>
            <a:r>
              <a:rPr kumimoji="1" lang="en-US" altLang="zh-CN" dirty="0"/>
              <a:t>contour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 err="1"/>
              <a:t>datasource</a:t>
            </a:r>
            <a:r>
              <a:rPr kumimoji="1" lang="zh-CN" altLang="en-US" dirty="0"/>
              <a:t>的问题， 会有</a:t>
            </a:r>
            <a:r>
              <a:rPr kumimoji="1" lang="en-US" altLang="zh-CN" dirty="0"/>
              <a:t>bias</a:t>
            </a:r>
            <a:r>
              <a:rPr kumimoji="1" lang="zh-CN" altLang="en-US" dirty="0"/>
              <a:t>）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A290-6FB1-6248-BBF6-0FB0C2A5F5C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418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不是很合理。 </a:t>
            </a:r>
            <a:r>
              <a:rPr kumimoji="1" lang="en-US" altLang="zh-CN" dirty="0"/>
              <a:t>Y = 1 </a:t>
            </a:r>
            <a:r>
              <a:rPr kumimoji="1" lang="zh-CN" altLang="en-US" dirty="0"/>
              <a:t>比较高分数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A290-6FB1-6248-BBF6-0FB0C2A5F5C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84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有些</a:t>
            </a:r>
            <a:r>
              <a:rPr kumimoji="1" lang="en-US" altLang="zh-CN" dirty="0"/>
              <a:t>dashboard</a:t>
            </a:r>
            <a:r>
              <a:rPr kumimoji="1" lang="zh-CN" altLang="en-US" dirty="0"/>
              <a:t> 事一个单独的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不需要任何交互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A290-6FB1-6248-BBF6-0FB0C2A5F5C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84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左上 （</a:t>
            </a:r>
            <a:r>
              <a:rPr kumimoji="1" lang="en-US" altLang="zh-CN" dirty="0"/>
              <a:t>6-7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右下 （</a:t>
            </a:r>
            <a:r>
              <a:rPr kumimoji="1" lang="en-US" altLang="zh-CN" dirty="0"/>
              <a:t>1-2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Training</a:t>
            </a:r>
            <a:r>
              <a:rPr kumimoji="1" lang="zh-CN" altLang="en-US" dirty="0"/>
              <a:t>。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又</a:t>
            </a:r>
            <a:r>
              <a:rPr kumimoji="1" lang="en-US" altLang="zh-CN" dirty="0" err="1"/>
              <a:t>bais</a:t>
            </a:r>
            <a:r>
              <a:rPr kumimoji="1" lang="zh-CN" altLang="en-US" dirty="0"/>
              <a:t>， 方向学不出来。 </a:t>
            </a:r>
            <a:r>
              <a:rPr kumimoji="1" lang="en-US" altLang="zh-CN" dirty="0"/>
              <a:t>==》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 会根据这些使用情况的一些</a:t>
            </a:r>
            <a:r>
              <a:rPr kumimoji="1" lang="en-US" altLang="zh-CN" dirty="0"/>
              <a:t>vias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A290-6FB1-6248-BBF6-0FB0C2A5F5C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84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对人类没有语义信息。（）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A290-6FB1-6248-BBF6-0FB0C2A5F5C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86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Tableau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resource</a:t>
            </a:r>
            <a:r>
              <a:rPr kumimoji="1" lang="zh-CN" altLang="en-US" dirty="0"/>
              <a:t> 总结出来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 做</a:t>
            </a:r>
            <a:r>
              <a:rPr kumimoji="1" lang="en-US" altLang="zh-CN" dirty="0"/>
              <a:t>tableau</a:t>
            </a:r>
            <a:r>
              <a:rPr kumimoji="1" lang="zh-CN" altLang="en-US" dirty="0"/>
              <a:t>的人和</a:t>
            </a:r>
            <a:r>
              <a:rPr kumimoji="1" lang="en-US" altLang="zh-CN" dirty="0"/>
              <a:t>experts</a:t>
            </a:r>
            <a:r>
              <a:rPr kumimoji="1" lang="zh-CN" altLang="en-US" dirty="0"/>
              <a:t>的人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A290-6FB1-6248-BBF6-0FB0C2A5F5C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54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Poster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describe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clound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annotations,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(world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cloud??)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A290-6FB1-6248-BBF6-0FB0C2A5F5C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349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r>
              <a:rPr kumimoji="1" lang="zh-CN" altLang="en-US" dirty="0"/>
              <a:t>一定是简单的。不会特别的复杂，用到的列 相对少一些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overview</a:t>
            </a:r>
            <a:r>
              <a:rPr kumimoji="1" lang="zh-CN" altLang="en-US" dirty="0"/>
              <a:t>。</a:t>
            </a:r>
            <a:r>
              <a:rPr kumimoji="1" lang="en-US" altLang="zh-CN" dirty="0"/>
              <a:t>Scatterplot</a:t>
            </a:r>
            <a:r>
              <a:rPr kumimoji="1" lang="zh-CN" altLang="en-US" dirty="0"/>
              <a:t> （可能需要所有维度 做一个将为度）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A290-6FB1-6248-BBF6-0FB0C2A5F5C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6655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Reflection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scope</a:t>
            </a:r>
            <a:r>
              <a:rPr kumimoji="1" lang="zh-CN" altLang="en-US" dirty="0"/>
              <a:t> 有一定的</a:t>
            </a:r>
            <a:r>
              <a:rPr kumimoji="1" lang="en-US" altLang="zh-CN" dirty="0"/>
              <a:t>limitations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===》</a:t>
            </a:r>
            <a:r>
              <a:rPr kumimoji="1" lang="zh-CN" altLang="en-US" dirty="0"/>
              <a:t> 哪些</a:t>
            </a:r>
            <a:r>
              <a:rPr kumimoji="1" lang="en-US" altLang="zh-CN" dirty="0"/>
              <a:t>limitations</a:t>
            </a:r>
            <a:r>
              <a:rPr kumimoji="1" lang="zh-CN" altLang="en-US" dirty="0"/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A290-6FB1-6248-BBF6-0FB0C2A5F5C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362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775335"/>
            <a:ext cx="11004550" cy="147193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pattern 1:If view A highlights view B, then view A tend to have the height or width as 3 or 4.</a:t>
            </a:r>
            <a:r>
              <a:rPr lang="zh-CN" altLang="en-US" sz="4000" dirty="0"/>
              <a:t>  （</a:t>
            </a:r>
            <a:r>
              <a:rPr lang="en-US" altLang="zh-CN" sz="4000" dirty="0"/>
              <a:t>4</a:t>
            </a:r>
            <a:r>
              <a:rPr lang="zh-CN" altLang="en-US" sz="4000" dirty="0"/>
              <a:t>）</a:t>
            </a:r>
            <a:endParaRPr lang="en-US" altLang="zh-CN" sz="4000" dirty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3115510"/>
              </p:ext>
            </p:extLst>
          </p:nvPr>
        </p:nvGraphicFramePr>
        <p:xfrm>
          <a:off x="1537335" y="2782570"/>
          <a:ext cx="8920480" cy="333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44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occupies more than 3 grids and width!=4, the view A highlights other views.</a:t>
                      </a: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has the width as 3.</a:t>
                      </a: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has the width as 4.</a:t>
                      </a: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has the height as 3.</a:t>
                      </a: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has the height as 4.</a:t>
                      </a: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6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has the height as 4.</a:t>
                      </a: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4660" y="47942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10:Text view is</a:t>
            </a:r>
            <a:r>
              <a:rPr lang="zh-CN" altLang="en-US" sz="4000" dirty="0"/>
              <a:t> </a:t>
            </a:r>
            <a:r>
              <a:rPr lang="en-US" altLang="zh-CN" sz="4000" dirty="0"/>
              <a:t>the top right, top left, and top of other view types.</a:t>
            </a:r>
            <a:r>
              <a:rPr lang="zh-CN" altLang="en-US" sz="4000" dirty="0"/>
              <a:t> </a:t>
            </a:r>
            <a:r>
              <a:rPr lang="en-US" altLang="zh-CN" sz="4000" dirty="0"/>
              <a:t>(Number:5,</a:t>
            </a:r>
            <a:r>
              <a:rPr lang="zh-CN" altLang="en-US" sz="4000" dirty="0"/>
              <a:t> </a:t>
            </a:r>
            <a:r>
              <a:rPr lang="en-US" altLang="zh-CN" sz="4000" dirty="0"/>
              <a:t>word</a:t>
            </a:r>
            <a:r>
              <a:rPr lang="zh-CN" altLang="en-US" sz="4000" dirty="0"/>
              <a:t> </a:t>
            </a:r>
            <a:r>
              <a:rPr lang="en-US" altLang="zh-CN" sz="4000" dirty="0"/>
              <a:t>cloud:</a:t>
            </a:r>
            <a:r>
              <a:rPr lang="zh-CN" altLang="en-US" sz="4000" dirty="0"/>
              <a:t> </a:t>
            </a:r>
            <a:r>
              <a:rPr lang="en-US" altLang="zh-CN" sz="4000" dirty="0"/>
              <a:t>3)</a:t>
            </a:r>
            <a:br>
              <a:rPr lang="en-US" altLang="zh-CN" sz="4000" dirty="0"/>
            </a:br>
            <a:r>
              <a:rPr lang="en-US" altLang="zh-CN" sz="4000" dirty="0"/>
              <a:t> Text</a:t>
            </a:r>
            <a:r>
              <a:rPr lang="zh-CN" altLang="en-US" sz="4000" dirty="0"/>
              <a:t> </a:t>
            </a:r>
            <a:r>
              <a:rPr lang="en-US" altLang="zh-CN" sz="4000" dirty="0"/>
              <a:t>view</a:t>
            </a:r>
            <a:r>
              <a:rPr lang="zh-CN" altLang="en-US" sz="4000" dirty="0"/>
              <a:t> </a:t>
            </a:r>
            <a:r>
              <a:rPr lang="en-US" altLang="zh-CN" sz="4000" dirty="0"/>
              <a:t>is</a:t>
            </a:r>
            <a:r>
              <a:rPr lang="zh-CN" altLang="en-US" sz="4000" dirty="0"/>
              <a:t> </a:t>
            </a:r>
            <a:r>
              <a:rPr lang="en-US" altLang="zh-CN" sz="4000" dirty="0"/>
              <a:t>side-by-side with Text view.</a:t>
            </a:r>
            <a:r>
              <a:rPr lang="zh-CN" altLang="en-US" sz="4000" dirty="0"/>
              <a:t> </a:t>
            </a:r>
            <a:r>
              <a:rPr lang="en-US" altLang="zh-CN" sz="4000" dirty="0"/>
              <a:t>(text</a:t>
            </a:r>
            <a:r>
              <a:rPr lang="zh-CN" altLang="en-US" sz="4000" dirty="0"/>
              <a:t> </a:t>
            </a:r>
            <a:r>
              <a:rPr lang="en-US" altLang="zh-CN" sz="4000" dirty="0"/>
              <a:t>view</a:t>
            </a:r>
            <a:r>
              <a:rPr lang="zh-CN" altLang="en-US" sz="4000" dirty="0"/>
              <a:t> </a:t>
            </a:r>
            <a:r>
              <a:rPr lang="en-US" altLang="zh-CN" sz="4000" dirty="0"/>
              <a:t>types:</a:t>
            </a:r>
            <a:r>
              <a:rPr lang="zh-CN" altLang="en-US" sz="4000" dirty="0"/>
              <a:t> </a:t>
            </a:r>
            <a:r>
              <a:rPr lang="en-US" altLang="zh-CN" sz="4000" dirty="0"/>
              <a:t>4)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69365" y="2062480"/>
          <a:ext cx="9469120" cy="458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has 0 fields on the y-axis, then view A tend to be on the top of other views.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has 0 fields on the y-axis, then view A tend to be on the top  of other views.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not Map, and view B is Text,then view B tend to be on the top left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it uses less than 21 aggregated fields, then view A tend to be on the top left of other views.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view B is Text,then view B tend to be on the right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6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has 0 fields on the y-axis, then view A tend to be on the top left of other views.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7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has 0 fields on the y-axis, then view A tend to be on the top right of other views.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8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view B is not Text,then view B tend to be on the bottom left of view B.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9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not Text, and view B is Text,then view B tend to be on the top right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657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11:If view A has more fields than view B,</a:t>
            </a:r>
            <a:r>
              <a:rPr lang="zh-CN" altLang="en-US" sz="4000" dirty="0"/>
              <a:t> </a:t>
            </a:r>
            <a:r>
              <a:rPr lang="en-US" altLang="zh-CN" sz="4000" dirty="0"/>
              <a:t>then view A is</a:t>
            </a:r>
            <a:r>
              <a:rPr lang="zh-CN" altLang="en-US" sz="4000" dirty="0"/>
              <a:t> </a:t>
            </a:r>
            <a:r>
              <a:rPr lang="en-US" altLang="zh-CN" sz="4000" dirty="0"/>
              <a:t>on the bottom</a:t>
            </a:r>
            <a:r>
              <a:rPr lang="zh-CN" altLang="en-US" sz="4000" dirty="0"/>
              <a:t> </a:t>
            </a:r>
            <a:r>
              <a:rPr lang="en-US" altLang="zh-CN" sz="4000" dirty="0"/>
              <a:t>right</a:t>
            </a:r>
            <a:r>
              <a:rPr lang="zh-CN" altLang="en-US" sz="4000" dirty="0"/>
              <a:t> </a:t>
            </a:r>
            <a:r>
              <a:rPr lang="en-US" altLang="zh-CN" sz="4000" dirty="0"/>
              <a:t>or bottom of view B.</a:t>
            </a:r>
            <a:r>
              <a:rPr lang="zh-CN" altLang="en-US" sz="4000" dirty="0"/>
              <a:t> </a:t>
            </a:r>
            <a:r>
              <a:rPr lang="en-US" altLang="zh-CN" sz="4000" dirty="0"/>
              <a:t>(5</a:t>
            </a:r>
            <a:r>
              <a:rPr lang="zh-CN" altLang="en-US" sz="4000" dirty="0"/>
              <a:t>，</a:t>
            </a:r>
            <a:r>
              <a:rPr lang="en-US" altLang="zh-CN" sz="4000" dirty="0"/>
              <a:t>)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1621790" y="2244725"/>
          <a:ext cx="8862695" cy="409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more fileds and has same fileds on Y-axis than view B, then view B occupies grid0_0.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more fields on Y-axis, and does not have same encoding with view B,then view B tend to be on the top left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fields on X-axis and view B has no fields on Y-axis, then view B tend to be on the top right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same </a:t>
                      </a:r>
                      <a:r>
                        <a:rPr lang="en-US" altLang="zh-CN" sz="1600" b="0" dirty="0" err="1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fileds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 on X-axis but has more aggregated fields than view </a:t>
                      </a:r>
                      <a:r>
                        <a:rPr lang="en-US" altLang="zh-CN" sz="1600" b="0" dirty="0" err="1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B,then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 view B tend to be on the top of view A.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more fields on Y-axis, and the fields of view A does not intersect with that of view B,then view B tend to be on the top left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12:If view A and view B are the same chart type, they have equal width, or height, or size. </a:t>
            </a:r>
            <a:r>
              <a:rPr lang="zh-CN" altLang="en-US" sz="4000" dirty="0"/>
              <a:t>（</a:t>
            </a:r>
            <a:r>
              <a:rPr lang="en-US" altLang="zh-CN" sz="4000" dirty="0"/>
              <a:t>3</a:t>
            </a:r>
            <a:r>
              <a:rPr lang="zh-CN" altLang="en-US" sz="4000" dirty="0"/>
              <a:t>）</a:t>
            </a:r>
            <a:endParaRPr lang="en-US" altLang="zh-CN" sz="4000" dirty="0"/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1719580" y="2247265"/>
          <a:ext cx="9059545" cy="474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6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uses the same number of aggregated fields with view B  and view A and view B are the same chart type , then view A and view B will have the equal size.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7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are the same chart type  and view A and view B use the same number of fields on Y-axis , then view A and view B will have the equal width.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B is Bar and view A is Bar, then view A and view B will have the equal width.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3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B is Bar and view A is Bar, then view A and view B will have the equal size.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B is Text and view A is Text, then view A and view B will have the equal height.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7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6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uses the same number of aggregated fields with view B  and view A and view B are the same chart type , then view A and view B will have the equal width.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7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are the same chart type  and view A and view B use the same fields on Y-axis , then view A and view B will have the equal height.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995" y="112712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13:If view A and view B are in the same chart type, and they use the same </a:t>
            </a:r>
            <a:r>
              <a:rPr lang="en-US" altLang="zh-CN" sz="4000" dirty="0" err="1"/>
              <a:t>fileds</a:t>
            </a:r>
            <a:r>
              <a:rPr lang="en-US" altLang="zh-CN" sz="4000" dirty="0"/>
              <a:t> on Y-axis, then they tend to be positioned side-by-side horizontally.</a:t>
            </a:r>
            <a:r>
              <a:rPr lang="zh-CN" altLang="en-US" sz="4000" dirty="0"/>
              <a:t>（</a:t>
            </a:r>
            <a:r>
              <a:rPr lang="en-US" altLang="zh-CN" sz="4000" dirty="0"/>
              <a:t>6, Y</a:t>
            </a:r>
            <a:r>
              <a:rPr lang="zh-CN" altLang="en-US" sz="4000" dirty="0"/>
              <a:t>一样，</a:t>
            </a:r>
            <a:r>
              <a:rPr lang="en-US" altLang="zh-CN" sz="4000" dirty="0"/>
              <a:t>comparison</a:t>
            </a:r>
            <a:r>
              <a:rPr lang="zh-CN" altLang="en-US" sz="4000" dirty="0"/>
              <a:t>）</a:t>
            </a:r>
            <a:endParaRPr lang="en-US" altLang="zh-CN" sz="4000" dirty="0"/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941320"/>
          <a:ext cx="8300085" cy="211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7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8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7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are in the same chart type, and they use the same fileds on Y-axis, then view B will be on the right  of  view A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are in the same chart type, and they use the same fileds on Y-axis, then view B will be on the left  of  view A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626" y="112395"/>
            <a:ext cx="12366081" cy="1402715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14:</a:t>
            </a:r>
            <a:r>
              <a:rPr lang="en-US" altLang="zh-CN" sz="2800" dirty="0"/>
              <a:t>The size/width/height of a view is positively related to the number of the used fields. The more/equal the fields on */X-axis/Y-axis, the larger/same the size/width/height.</a:t>
            </a:r>
            <a:r>
              <a:rPr lang="zh-CN" altLang="en-US" sz="2800" dirty="0"/>
              <a:t> （</a:t>
            </a:r>
            <a:r>
              <a:rPr lang="en-US" altLang="zh-CN" sz="2800" dirty="0"/>
              <a:t>6</a:t>
            </a:r>
            <a:r>
              <a:rPr lang="zh-CN" altLang="en-US" sz="2800" dirty="0"/>
              <a:t>，必然， </a:t>
            </a:r>
            <a:r>
              <a:rPr lang="en-US" altLang="zh-CN" sz="2800" dirty="0"/>
              <a:t>encode</a:t>
            </a:r>
            <a:r>
              <a:rPr lang="zh-CN" altLang="en-US" sz="2800" dirty="0"/>
              <a:t> </a:t>
            </a:r>
            <a:r>
              <a:rPr lang="en-US" altLang="zh-CN" sz="2800" dirty="0"/>
              <a:t>information</a:t>
            </a:r>
            <a:r>
              <a:rPr lang="zh-CN" altLang="en-US" sz="2800" dirty="0"/>
              <a:t>越多，越大）</a:t>
            </a:r>
            <a:endParaRPr lang="en-US" altLang="zh-CN" sz="2800" dirty="0"/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7541556"/>
              </p:ext>
            </p:extLst>
          </p:nvPr>
        </p:nvGraphicFramePr>
        <p:xfrm>
          <a:off x="695325" y="1515110"/>
          <a:ext cx="11068685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are the same chart type  and view A and view B use the same fields on Y-axis , then view A and view B will have the equal size.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has no fields on Y-axis, then view A and view B will have the equal size.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has no fields on Y-axis, then view A and view B will have the equal size.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some common and also some different fileds   and view A has more fields on Y-axis than view B, then view A will have the larger height.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the fields used in view A are not the subset of the fileds in view B  and view A has more fields on Y-axis than view B, then view A will have the larger height.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6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the fields used in view A are not the subset of the fileds in view B  andview A uses more fields on X-axis than view B , then view A will have the larger width.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7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no common fields on Y-axis with view B and view A uses more fields on X-axis than view B , then view A will have the larger width.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8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more aggregated fields than view B,  and view A and view B are different chart types , then view A will have the larger height.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9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uses the same number of fields with view B  and view A and view B use the same number of fields on Y-axis , then view A and view B will have the equal height.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10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some common and also some different fileds   and view A has more aggregated fields than view B , then view A will have the larger width.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some common and also some different fileds   and view A has more fields on Y-axis than view B, then view A will have the larger size.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12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more fields on X-axis but does not have more aggregated fields than view B, then view A has width = 4.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13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the fields used in view A are not the subset of the fileds in view B  and view A has more fields on Y-axis than view B, then view A will have the larger size.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14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the fields used in view A and view B has common </a:t>
                      </a:r>
                      <a:r>
                        <a:rPr lang="en-US" altLang="zh-CN" sz="1600" b="0" dirty="0" err="1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fileds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 and they have the same number of fields on Y-axis , then view A and view B will have the equal height.</a:t>
                      </a: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657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15:If view A and view B have unequal number of fields on Y-axis, view A or view B will be on y=3.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1931670" y="2247265"/>
          <a:ext cx="8524875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0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different mark type with view B, and view A has more fields on Y-axis, then view A tend to be on y=3.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no common fields and have different number of fields on Y-axis, then the distance between them are larger than 0.5.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share some common fileds on Y-axis, then view A tend to be on the y = 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use same number of fields on X-axis, but different number of fields on Y-axis, then the distance between A and B is larger than 2.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same fileds on X-axis but different number of fields on Y-axis,then view B tend to be on y = 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6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same chart type but different number of fields on Y-axis than view B, then view A tend to be on y = 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657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16:If view A don‘t have fields on X-axis</a:t>
            </a:r>
            <a:r>
              <a:rPr lang="zh-CN" altLang="en-US" sz="4000" dirty="0"/>
              <a:t> （</a:t>
            </a:r>
            <a:r>
              <a:rPr lang="en-US" altLang="zh-CN" sz="4000" dirty="0"/>
              <a:t>text view, pie,  </a:t>
            </a:r>
            <a:r>
              <a:rPr lang="en-US" altLang="zh-CN" sz="4000" dirty="0" err="1"/>
              <a:t>treemap</a:t>
            </a:r>
            <a:r>
              <a:rPr lang="en-US" altLang="zh-CN" sz="4000" dirty="0"/>
              <a:t>), then view A is with width=1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453640"/>
          <a:ext cx="8328660" cy="378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6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55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not Circle, and has no fields on X-axis, then view A tend to be with width=1.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5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no fields on x-axis and does not use ordinal fields, then view A tend to be with width=1.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5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no common fields, and they don't have fields on X-axis, then view A tend to be on the width=1.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55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no common fields, and they don't have fields on X-axis, then view A tend to be on the width=1.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055" y="-110490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/>
              <a:t>pattern 17--26:</a:t>
            </a:r>
            <a:endParaRPr lang="en-US" altLang="zh-CN" sz="16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4608026"/>
              </p:ext>
            </p:extLst>
          </p:nvPr>
        </p:nvGraphicFramePr>
        <p:xfrm>
          <a:off x="1013248" y="1555750"/>
          <a:ext cx="8481695" cy="530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9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0454">
                  <a:extLst>
                    <a:ext uri="{9D8B030D-6E8A-4147-A177-3AD203B41FA5}">
                      <a16:colId xmlns:a16="http://schemas.microsoft.com/office/drawing/2014/main" val="2839439375"/>
                    </a:ext>
                  </a:extLst>
                </a:gridCol>
              </a:tblGrid>
              <a:tr h="5353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17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view A is Map, and view A has more than 1 ordinal columns, then view A in on x=2.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        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3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18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view A is not Bar, and view A has more than 1 ordinal columns, then view A in on y=3.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     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3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3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19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view A is Line, and view B has fields on X-axis,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then view B tend to be on the top  of view A.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     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3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view A is Text, and view B has no fields on Y-axis, then view B tend to be on the left of view A.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      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2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view A has no fields on y-axis and has ordinal fields, then view A tend to be on the y=1.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   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3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view A is Circle, and  has fields on X-axis, then view A tend to be on x=3.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    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Map(5-6) Scatterplot(2)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23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view A is Text, and view B has fields on Y-axis, the distance between A and B is larger than 2.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  3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3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24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view A is Line chart, and it uses less than 3 fields, then the distance between view A and other views is larger than 2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  4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25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view B don‘t have fields on X-axis,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then view B tend to be on the x=3.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  Pie() Text(x) 3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53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26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view A shares some common and some different fields on Y-axis with view B, the view B is on the y=1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  3 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775335"/>
            <a:ext cx="11004550" cy="147193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pattern 2:If view A highlights view B, then view A and view B are positioned horizontally or vertically.</a:t>
            </a:r>
            <a:r>
              <a:rPr lang="zh-CN" altLang="en-US" sz="4000" dirty="0"/>
              <a:t> （</a:t>
            </a:r>
            <a:r>
              <a:rPr lang="en-US" altLang="zh-CN" sz="4000" dirty="0"/>
              <a:t>5</a:t>
            </a:r>
            <a:r>
              <a:rPr lang="zh-CN" altLang="en-US" sz="4000" dirty="0"/>
              <a:t>）</a:t>
            </a:r>
            <a:endParaRPr lang="en-US" altLang="zh-CN" sz="4000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50060" y="2575560"/>
          <a:ext cx="869315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6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B,then view B tend to be on the left of the view A.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B,then view B tend to be on the left of the view A.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B,then view B tend to be on the right of the view A.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B,then view B tend to be on the right of the view A.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B,then view B tend to be on the bottom of the view A.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6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B,then view B tend to be on the top of the view A.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3725" y="448764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3:If view A highlights view B, view A is on y=1, or occupies grid1_3, or grid3_0, or grid3_3.</a:t>
            </a:r>
            <a:r>
              <a:rPr lang="zh-CN" altLang="en-US" sz="4000" dirty="0"/>
              <a:t> （</a:t>
            </a:r>
            <a:r>
              <a:rPr lang="en-US" altLang="zh-CN" sz="4000" dirty="0"/>
              <a:t>3</a:t>
            </a:r>
            <a:r>
              <a:rPr lang="zh-CN" altLang="en-US" sz="4000" dirty="0"/>
              <a:t>）</a:t>
            </a:r>
            <a:endParaRPr lang="en-US" altLang="zh-CN" sz="4000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4687279"/>
              </p:ext>
            </p:extLst>
          </p:nvPr>
        </p:nvGraphicFramePr>
        <p:xfrm>
          <a:off x="2100580" y="2697480"/>
          <a:ext cx="8470265" cy="343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1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occupies the grid3_0.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occupies the grid3_3.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occupies the grid1_3.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tend to be on y=1.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6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42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occupies the grid1_2, and with height as 1, then view A highlights view B.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3725" y="489857"/>
            <a:ext cx="11004550" cy="1757408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4:The view on the top-left most should be equipped with interactions that is either filter or highlights.</a:t>
            </a:r>
            <a:r>
              <a:rPr lang="zh-CN" altLang="en-US" sz="4000" dirty="0"/>
              <a:t> （</a:t>
            </a:r>
            <a:r>
              <a:rPr lang="en-US" altLang="zh-CN" sz="4000" dirty="0"/>
              <a:t>6</a:t>
            </a:r>
            <a:r>
              <a:rPr lang="zh-CN" altLang="en-US" sz="4000" dirty="0"/>
              <a:t>）</a:t>
            </a:r>
            <a:endParaRPr lang="en-US" altLang="zh-CN" sz="4000" dirty="0"/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2134397"/>
              </p:ext>
            </p:extLst>
          </p:nvPr>
        </p:nvGraphicFramePr>
        <p:xfrm>
          <a:off x="2100580" y="2819400"/>
          <a:ext cx="8836025" cy="3119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5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4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</a:t>
                      </a: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highlights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 view B , then view A will occupy grid0_0.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3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7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occupies grid0_0  and view A is not with the height=1, then view A </a:t>
                      </a: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filters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 other views.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3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</a:t>
                      </a: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filters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 view B , then view A will occupy grid0_0.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3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</a:t>
                      </a: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filters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 view B , then view A will occupy grid0_0.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3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5:If view A and View B share more than 50% same fields and encode the same fields on color, they will highlight each other. (5)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941320"/>
          <a:ext cx="839978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2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more than 50% columns same to view B, and share the same color encoding, then view A highlights view B.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2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B has more than 50% columns similar to view A, and share the same color encoding, then view B highlights view A.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775335"/>
            <a:ext cx="11004550" cy="147193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pattern 6:If view A and view B have the equal size and is neighbor to each other, then view A highlights view B.</a:t>
            </a:r>
            <a:r>
              <a:rPr kumimoji="1" lang="zh-CN" altLang="en-US" sz="4000" dirty="0"/>
              <a:t>左上 （</a:t>
            </a:r>
            <a:r>
              <a:rPr kumimoji="1" lang="en-US" altLang="zh-CN" sz="4000" dirty="0"/>
              <a:t>6-7</a:t>
            </a:r>
            <a:r>
              <a:rPr kumimoji="1" lang="zh-CN" altLang="en-US" sz="4000" dirty="0"/>
              <a:t>）、右下 （</a:t>
            </a:r>
            <a:r>
              <a:rPr kumimoji="1" lang="en-US" altLang="zh-CN" sz="4000" dirty="0"/>
              <a:t>1-2</a:t>
            </a:r>
            <a:r>
              <a:rPr kumimoji="1" lang="zh-CN" altLang="en-US" sz="4000" dirty="0"/>
              <a:t>）</a:t>
            </a:r>
            <a:endParaRPr lang="en-US" altLang="zh-CN" sz="4000" dirty="0"/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941320"/>
          <a:ext cx="8468995" cy="2383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18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the equal height and width, then view A highlights view B.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18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the equal size and is neighbor to each other,then view A highlights view B.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126809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7:If view A and view B encode the same fields on color, and they did not use the same fields on Y-axis, then the height of view A or view B is 3.</a:t>
            </a:r>
            <a:r>
              <a:rPr lang="zh-CN" altLang="en-US" sz="4000" dirty="0"/>
              <a:t> （</a:t>
            </a:r>
            <a:r>
              <a:rPr lang="en-US" altLang="zh-CN" sz="4000" dirty="0"/>
              <a:t>3</a:t>
            </a:r>
            <a:r>
              <a:rPr lang="zh-CN" altLang="en-US" sz="4000" dirty="0"/>
              <a:t>）</a:t>
            </a:r>
            <a:endParaRPr lang="en-US" altLang="zh-CN" sz="4000" dirty="0"/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941320"/>
          <a:ext cx="8541385" cy="248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14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encode the same fields on color, and they did not use the same fileds on Y-axis, then the height of view A is 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14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encode the same fields on color, and they did not use the same fileds on Y-axis, then the height of view B is 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300627"/>
            <a:ext cx="11004550" cy="2196465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8:Text view tends to have the smallest height or width. (</a:t>
            </a:r>
            <a:r>
              <a:rPr lang="zh-CN" altLang="en-US" sz="4000" dirty="0"/>
              <a:t>没有太多意义， 所以一般</a:t>
            </a:r>
            <a:r>
              <a:rPr lang="en-US" altLang="zh-CN" sz="4000" dirty="0"/>
              <a:t>1</a:t>
            </a:r>
            <a:r>
              <a:rPr lang="zh-CN" altLang="en-US" sz="4000" dirty="0"/>
              <a:t>*</a:t>
            </a:r>
            <a:r>
              <a:rPr lang="en-US" altLang="zh-CN" sz="4000" dirty="0"/>
              <a:t>1</a:t>
            </a:r>
            <a:r>
              <a:rPr lang="zh-CN" altLang="en-US" sz="4000" dirty="0"/>
              <a:t>）（</a:t>
            </a:r>
            <a:r>
              <a:rPr lang="en-US" altLang="zh-CN" sz="4000" dirty="0"/>
              <a:t>7</a:t>
            </a:r>
            <a:r>
              <a:rPr lang="zh-CN" altLang="en-US" sz="4000" dirty="0"/>
              <a:t>）</a:t>
            </a:r>
            <a:br>
              <a:rPr lang="en-US" altLang="zh-CN" sz="4000" dirty="0"/>
            </a:br>
            <a:r>
              <a:rPr lang="en-US" altLang="zh-CN" sz="4000" dirty="0"/>
              <a:t>Text view tends to have less or equal height than other views.</a:t>
            </a:r>
            <a:r>
              <a:rPr lang="zh-CN" altLang="en-US" sz="4000" dirty="0"/>
              <a:t>  （）</a:t>
            </a:r>
            <a:endParaRPr lang="en-US" altLang="zh-CN" sz="4000" dirty="0"/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453640"/>
          <a:ext cx="8441690" cy="363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use less than 50% fields, then view A with the height as 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has 0 field on the y-axis, then view A with the width as 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has 0 field on the y-axis, then view A with the height as 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B is Text and view A is not Text, then view A will have the larger height.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5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B has no fields on Y-axis and view B is Text, then view A will have the larger height.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9057" y="1460862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9:If view A is Text, it tends to be on the top left. </a:t>
            </a:r>
            <a:r>
              <a:rPr lang="zh-CN" altLang="en-US" sz="4000" dirty="0"/>
              <a:t> （</a:t>
            </a:r>
            <a:r>
              <a:rPr lang="en-US" altLang="zh-CN" sz="4000" dirty="0"/>
              <a:t>5</a:t>
            </a:r>
            <a:r>
              <a:rPr lang="zh-CN" altLang="en-US" sz="4000" dirty="0"/>
              <a:t>，</a:t>
            </a:r>
            <a:r>
              <a:rPr lang="en-US" altLang="zh-CN" sz="4000" dirty="0"/>
              <a:t>text</a:t>
            </a:r>
            <a:r>
              <a:rPr lang="zh-CN" altLang="en-US" sz="4000" dirty="0"/>
              <a:t>也会放在正中间。）</a:t>
            </a:r>
            <a:br>
              <a:rPr lang="en-US" altLang="zh-CN" sz="4000" dirty="0"/>
            </a:br>
            <a:r>
              <a:rPr lang="en-US" altLang="zh-CN" sz="4000" dirty="0"/>
              <a:t>While if view A is text table, it tends to be on  the bottom-right most.</a:t>
            </a:r>
            <a:r>
              <a:rPr lang="zh-CN" altLang="en-US" sz="4000" dirty="0"/>
              <a:t> （</a:t>
            </a:r>
            <a:r>
              <a:rPr lang="en-US" altLang="zh-CN" sz="4000" dirty="0"/>
              <a:t>4</a:t>
            </a:r>
            <a:r>
              <a:rPr lang="zh-CN" altLang="en-US" sz="4000" dirty="0"/>
              <a:t>，</a:t>
            </a:r>
            <a:r>
              <a:rPr lang="en-US" altLang="zh-CN" sz="4000" dirty="0"/>
              <a:t>bottom</a:t>
            </a:r>
            <a:r>
              <a:rPr lang="zh-CN" altLang="en-US" sz="4000" dirty="0"/>
              <a:t>没毛病，但是</a:t>
            </a:r>
            <a:r>
              <a:rPr lang="en-US" altLang="zh-CN" sz="4000" dirty="0"/>
              <a:t>right</a:t>
            </a:r>
            <a:r>
              <a:rPr lang="zh-CN" altLang="en-US" sz="4000" dirty="0"/>
              <a:t>有问题）</a:t>
            </a:r>
            <a:endParaRPr lang="en-US" altLang="zh-CN" sz="4000" dirty="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8574747"/>
              </p:ext>
            </p:extLst>
          </p:nvPr>
        </p:nvGraphicFramePr>
        <p:xfrm>
          <a:off x="2100580" y="2697480"/>
          <a:ext cx="8582025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8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some fields on Y-axis  and view A is Text, then view A will occupy the grid3_3.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no fields on Y-axis and view A is Text, then view A will occupy the grid0_2.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 and view A uses at most 2 fields, then view A will occupy the grid0_1.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f86dec1-7fd6-4d44-9f2b-75eb61e3970e}"/>
  <p:tag name="TABLE_ENDDRAG_ORIGIN_RECT" val="702*267"/>
  <p:tag name="TABLE_ENDDRAG_RECT" val="121*219*702*2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1159162-dbc1-4e0e-b57b-b1434aa47dec}"/>
  <p:tag name="TABLE_ENDDRAG_ORIGIN_RECT" val="680*360"/>
  <p:tag name="TABLE_ENDDRAG_RECT" val="99*162*745*3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52dc3b7-0896-4dea-8b57-c00a2ab15fe4}"/>
  <p:tag name="TABLE_ENDDRAG_ORIGIN_RECT" val="695*315"/>
  <p:tag name="TABLE_ENDDRAG_RECT" val="127*176*697*3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b516244-49d3-4290-a91d-3f5e3f2b19e6}"/>
  <p:tag name="TABLE_ENDDRAG_ORIGIN_RECT" val="686*378"/>
  <p:tag name="TABLE_ENDDRAG_RECT" val="135*176*713*3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f2d31e3-a0f0-471f-8626-55a729c644e7}"/>
  <p:tag name="TABLE_ENDDRAG_ORIGIN_RECT" val="648*157"/>
  <p:tag name="TABLE_ENDDRAG_RECT" val="165*231*653*16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e9b8768-5f7b-4c1b-a95a-20d4f29b5686}"/>
  <p:tag name="TABLE_ENDDRAG_ORIGIN_RECT" val="871*510"/>
  <p:tag name="TABLE_ENDDRAG_RECT" val="54*119*871*53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3a9ccd7-a75e-4143-991d-22b2b7c32c32}"/>
  <p:tag name="TABLE_ENDDRAG_ORIGIN_RECT" val="671*336"/>
  <p:tag name="TABLE_ENDDRAG_RECT" val="152*176*671*33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96698b5-389c-4b89-8bc1-15f6a0ff6e97}"/>
  <p:tag name="TABLE_ENDDRAG_ORIGIN_RECT" val="629*272"/>
  <p:tag name="TABLE_ENDDRAG_RECT" val="165*193*655*29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effbc0b-eb1d-46ca-bcf8-08d7d5c829fd}"/>
  <p:tag name="TABLE_ENDDRAG_ORIGIN_RECT" val="665*398"/>
  <p:tag name="TABLE_ENDDRAG_RECT" val="170*119*667*4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9bd178e-08a4-4353-9826-9d1296d3fc1d}"/>
  <p:tag name="TABLE_ENDDRAG_ORIGIN_RECT" val="684*256"/>
  <p:tag name="TABLE_ENDDRAG_RECT" val="137*202*684*2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47c78c3-4484-415c-87cf-c6665d47c437}"/>
  <p:tag name="TABLE_ENDDRAG_ORIGIN_RECT" val="629*115"/>
  <p:tag name="TABLE_ENDDRAG_RECT" val="165*212*666*27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a2575c2-a5bd-466b-bde4-7a208523f7cb}"/>
  <p:tag name="TABLE_ENDDRAG_ORIGIN_RECT" val="629*96"/>
  <p:tag name="TABLE_ENDDRAG_RECT" val="165*222*695*24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0397d2a-7581-43c1-bf0d-4513d48f754b}"/>
  <p:tag name="TABLE_ENDDRAG_ORIGIN_RECT" val="629*76"/>
  <p:tag name="TABLE_ENDDRAG_RECT" val="165*231*665*2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5cd3907-0b33-4413-aa1c-bec229104464}"/>
  <p:tag name="TABLE_ENDDRAG_ORIGIN_RECT" val="666*191"/>
  <p:tag name="TABLE_ENDDRAG_RECT" val="165*231*666*18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8f0d9a3-9732-4fed-97bc-4471c071a08f}"/>
  <p:tag name="TABLE_ENDDRAG_ORIGIN_RECT" val="629*76"/>
  <p:tag name="TABLE_ENDDRAG_RECT" val="165*231*673*1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65802c4-a318-4b39-ba37-27a54b5a9810}"/>
  <p:tag name="TABLE_ENDDRAG_ORIGIN_RECT" val="629*153"/>
  <p:tag name="TABLE_ENDDRAG_RECT" val="165*193*664*27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1b25c0b-e05e-4c6d-89b2-5c0056f410df}"/>
  <p:tag name="TABLE_ENDDRAG_ORIGIN_RECT" val="629*115"/>
  <p:tag name="TABLE_ENDDRAG_RECT" val="165*212*675*24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3577</Words>
  <Application>Microsoft Macintosh PowerPoint</Application>
  <PresentationFormat>宽屏</PresentationFormat>
  <Paragraphs>280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Calibri</vt:lpstr>
      <vt:lpstr>Calibri Light</vt:lpstr>
      <vt:lpstr>Office 主题</vt:lpstr>
      <vt:lpstr>pattern 1:If view A highlights view B, then view A tend to have the height or width as 3 or 4.  （4）</vt:lpstr>
      <vt:lpstr>pattern 2:If view A highlights view B, then view A and view B are positioned horizontally or vertically. （5）</vt:lpstr>
      <vt:lpstr>pattern 3:If view A highlights view B, view A is on y=1, or occupies grid1_3, or grid3_0, or grid3_3. （3）</vt:lpstr>
      <vt:lpstr>pattern 4:The view on the top-left most should be equipped with interactions that is either filter or highlights. （6）</vt:lpstr>
      <vt:lpstr>pattern 5:If view A and View B share more than 50% same fields and encode the same fields on color, they will highlight each other. (5)</vt:lpstr>
      <vt:lpstr>pattern 6:If view A and view B have the equal size and is neighbor to each other, then view A highlights view B.左上 （6-7）、右下 （1-2）</vt:lpstr>
      <vt:lpstr>pattern 7:If view A and view B encode the same fields on color, and they did not use the same fields on Y-axis, then the height of view A or view B is 3. （3）</vt:lpstr>
      <vt:lpstr>pattern 8:Text view tends to have the smallest height or width. (没有太多意义， 所以一般1*1）（7） Text view tends to have less or equal height than other views.  （）</vt:lpstr>
      <vt:lpstr>pattern 9:If view A is Text, it tends to be on the top left.  （5，text也会放在正中间。） While if view A is text table, it tends to be on  the bottom-right most. （4，bottom没毛病，但是right有问题）</vt:lpstr>
      <vt:lpstr>pattern 10:Text view is the top right, top left, and top of other view types. (Number:5, word cloud: 3)  Text view is side-by-side with Text view. (text view types: 4)</vt:lpstr>
      <vt:lpstr>pattern 11:If view A has more fields than view B, then view A is on the bottom right or bottom of view B. (5，)</vt:lpstr>
      <vt:lpstr>pattern 12:If view A and view B are the same chart type, they have equal width, or height, or size. （3）</vt:lpstr>
      <vt:lpstr>pattern 13:If view A and view B are in the same chart type, and they use the same fileds on Y-axis, then they tend to be positioned side-by-side horizontally.（6, Y一样，comparison）</vt:lpstr>
      <vt:lpstr>pattern 14:The size/width/height of a view is positively related to the number of the used fields. The more/equal the fields on */X-axis/Y-axis, the larger/same the size/width/height. （6，必然， encode information越多，越大）</vt:lpstr>
      <vt:lpstr>pattern 15:If view A and view B have unequal number of fields on Y-axis, view A or view B will be on y=3.</vt:lpstr>
      <vt:lpstr>pattern 16:If view A don‘t have fields on X-axis （text view, pie,  treemap), then view A is with width=1</vt:lpstr>
      <vt:lpstr>pattern 17--26: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black</dc:creator>
  <cp:lastModifiedBy>LIN Yanna</cp:lastModifiedBy>
  <cp:revision>7</cp:revision>
  <dcterms:created xsi:type="dcterms:W3CDTF">2022-07-31T05:06:01Z</dcterms:created>
  <dcterms:modified xsi:type="dcterms:W3CDTF">2022-08-03T06:42:20Z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