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4251"/>
  </p:normalViewPr>
  <p:slideViewPr>
    <p:cSldViewPr snapToGrid="0">
      <p:cViewPr varScale="1">
        <p:scale>
          <a:sx n="93" d="100"/>
          <a:sy n="93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9EDB-EBE4-5549-B58D-D4A22B0CC9ED}" type="datetimeFigureOut">
              <a:rPr kumimoji="1" lang="zh-CN" altLang="en-US" smtClean="0"/>
              <a:t>2022/8/4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222A7-33AA-CB46-B471-B30D87DAD4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89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细化的话， 两个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连在一起， 比较合理。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是多个关系， 中间多了一个</a:t>
            </a:r>
            <a:r>
              <a:rPr kumimoji="1" lang="en-US" altLang="zh-CN" dirty="0"/>
              <a:t>C</a:t>
            </a:r>
            <a:r>
              <a:rPr kumimoji="1" lang="zh-CN" altLang="en-US" dirty="0"/>
              <a:t> ， 右下这种方位也可以的，主要看数据的关系。 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11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/>
              <a:t>1.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 如果是统计信息，在上面合理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2.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table + table </a:t>
            </a:r>
            <a:r>
              <a:rPr kumimoji="1" lang="zh-CN" altLang="en-US" dirty="0"/>
              <a:t>很少见，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应该是少见，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一般看成一个</a:t>
            </a:r>
            <a:r>
              <a:rPr kumimoji="1" lang="en-US" altLang="zh-CN" dirty="0"/>
              <a:t>view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à"/>
            </a:pP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）</a:t>
            </a:r>
            <a:r>
              <a:rPr kumimoji="1" lang="en-US" altLang="zh-CN" dirty="0">
                <a:sym typeface="Wingdings" pitchFamily="2" charset="2"/>
              </a:rPr>
              <a:t>B</a:t>
            </a:r>
            <a:r>
              <a:rPr kumimoji="1" lang="zh-CN" altLang="en-US" dirty="0">
                <a:sym typeface="Wingdings" pitchFamily="2" charset="2"/>
              </a:rPr>
              <a:t>的粒度比</a:t>
            </a:r>
            <a:r>
              <a:rPr kumimoji="1" lang="en-US" altLang="zh-CN" dirty="0">
                <a:sym typeface="Wingdings" pitchFamily="2" charset="2"/>
              </a:rPr>
              <a:t>A</a:t>
            </a:r>
            <a:r>
              <a:rPr kumimoji="1" lang="zh-CN" altLang="en-US" dirty="0">
                <a:sym typeface="Wingdings" pitchFamily="2" charset="2"/>
              </a:rPr>
              <a:t>细致， 通常会放在下方，另外一个是可能没有太大关系，右下方。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zh-CN" dirty="0">
                <a:sym typeface="Wingdings" pitchFamily="2" charset="2"/>
              </a:rPr>
              <a:t>guidelines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97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 同样的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type,</a:t>
            </a:r>
            <a:r>
              <a:rPr kumimoji="1" lang="zh-CN" altLang="en-US" dirty="0"/>
              <a:t> 对比关系， 递进、不同信息 会尽量选择不同的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Guidelines</a:t>
            </a:r>
            <a:r>
              <a:rPr kumimoji="1" lang="zh-CN" altLang="en-US" dirty="0"/>
              <a:t>：对比关系，一样的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、一样的大小。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03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）对比、正常左右。（左右比上下常见）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88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合理：很多数据在设计上没有很多层级的时候，在三级以内： 足够的面积去展示信息。当</a:t>
            </a:r>
            <a:r>
              <a:rPr kumimoji="1" lang="en-US" altLang="zh-CN" dirty="0"/>
              <a:t>views</a:t>
            </a:r>
            <a:r>
              <a:rPr kumimoji="1" lang="zh-CN" altLang="en-US" dirty="0"/>
              <a:t>越多的时候，面积不够分的情况下，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不一定是最多的信息，但面积可能最大。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系统设计有关。可能中间的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是主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， 就算纬度不是很多， 那可能大小也比较大。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反例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成绩筛选（挑选竞赛学生）（面积不需要很大）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个纬度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学生做题时间、范围、内容得分点，纬度偏多，主视图大。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纬度多很多，但差不多。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12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）不是很固定的事情。因为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比较多，</a:t>
            </a:r>
            <a:r>
              <a:rPr kumimoji="1" lang="en-US" altLang="zh-CN" dirty="0"/>
              <a:t>1:2:1</a:t>
            </a:r>
            <a:r>
              <a:rPr kumimoji="1" lang="zh-CN" altLang="en-US" dirty="0"/>
              <a:t>（三层）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49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 (2)</a:t>
            </a:r>
            <a:r>
              <a:rPr kumimoji="1" lang="en-US" altLang="zh-CN" dirty="0" err="1"/>
              <a:t>Treemap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不能负荷这个规则。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也可以竖着看，</a:t>
            </a:r>
            <a:r>
              <a:rPr kumimoji="1" lang="en-US" altLang="zh-CN" dirty="0"/>
              <a:t>Pie</a:t>
            </a:r>
            <a:r>
              <a:rPr kumimoji="1" lang="zh-CN" altLang="en-US" dirty="0"/>
              <a:t>：不确定是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或者中间的</a:t>
            </a:r>
            <a:r>
              <a:rPr kumimoji="1" lang="en-US" altLang="zh-CN" dirty="0"/>
              <a:t>view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889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17.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是一种筛选过程， 比较倾向于在左边。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作为数据补充的情况（是一种没有办法得到直接数据的视图， 很少作数据补充， 不是很常见）</a:t>
            </a:r>
            <a:endParaRPr kumimoji="1" lang="en-US" altLang="zh-CN" dirty="0"/>
          </a:p>
          <a:p>
            <a:r>
              <a:rPr kumimoji="1" lang="en-US" altLang="zh-CN" dirty="0"/>
              <a:t>18.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）没办法判断。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也很多符合这个条件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）可遵循可不遵循。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也有可能。 （因果关系不明显）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 更倾向于在下方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 跟</a:t>
            </a:r>
            <a:r>
              <a:rPr kumimoji="1" lang="en-US" altLang="zh-CN" dirty="0"/>
              <a:t>26</a:t>
            </a:r>
            <a:r>
              <a:rPr kumimoji="1" lang="zh-CN" altLang="en-US" dirty="0"/>
              <a:t>差不多，得跟系统的任务有关，是否能吧</a:t>
            </a:r>
            <a:r>
              <a:rPr kumimoji="1" lang="en-US" altLang="zh-CN" dirty="0"/>
              <a:t>y=1</a:t>
            </a:r>
            <a:r>
              <a:rPr kumimoji="1" lang="zh-CN" altLang="en-US" dirty="0"/>
              <a:t>腾空出来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同</a:t>
            </a:r>
            <a:r>
              <a:rPr kumimoji="1" lang="en-US" altLang="zh-CN" dirty="0"/>
              <a:t>17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scatterplot</a:t>
            </a:r>
            <a:r>
              <a:rPr kumimoji="1" lang="zh-CN" altLang="en-US" dirty="0"/>
              <a:t>也差不多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）感觉也没有因果关系。</a:t>
            </a:r>
            <a:r>
              <a:rPr kumimoji="1" lang="en-US" altLang="zh-CN" dirty="0" err="1"/>
              <a:t>Mainview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比较近。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 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）纬度很小， 只是展现很小的部分。不会放在</a:t>
            </a:r>
            <a:r>
              <a:rPr kumimoji="1" lang="en-US" altLang="zh-CN" dirty="0"/>
              <a:t>0.0</a:t>
            </a:r>
            <a:r>
              <a:rPr kumimoji="1" lang="zh-CN" altLang="en-US" dirty="0"/>
              <a:t>位置，补充展示</a:t>
            </a:r>
            <a:r>
              <a:rPr kumimoji="1" lang="en-US" altLang="zh-CN" dirty="0"/>
              <a:t>/</a:t>
            </a:r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/>
              <a:t>text </a:t>
            </a:r>
            <a:r>
              <a:rPr kumimoji="1" lang="zh-CN" altLang="en-US" dirty="0"/>
              <a:t>不合适放右边；</a:t>
            </a:r>
            <a:r>
              <a:rPr kumimoji="1" lang="en-US" altLang="zh-CN" dirty="0" err="1"/>
              <a:t>Treemap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通常是筛选，会比较倾向放桌边</a:t>
            </a:r>
            <a:r>
              <a:rPr kumimoji="1" lang="en-US" altLang="zh-CN" dirty="0"/>
              <a:t>  pie</a:t>
            </a:r>
          </a:p>
          <a:p>
            <a:pPr marL="228600" indent="-228600">
              <a:buAutoNum type="arabicPeriod" startAt="19"/>
            </a:pP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占两个格子，</a:t>
            </a:r>
            <a:r>
              <a:rPr kumimoji="1" lang="en-US" altLang="zh-CN" dirty="0"/>
              <a:t>y=1</a:t>
            </a:r>
            <a:r>
              <a:rPr kumimoji="1" lang="zh-CN" altLang="en-US" dirty="0"/>
              <a:t>都沾满了，系统不会固定使用这样的模式（最上面一行有个数据）</a:t>
            </a:r>
            <a:r>
              <a:rPr kumimoji="1" lang="en-US" altLang="zh-CN" dirty="0"/>
              <a:t>---》</a:t>
            </a:r>
            <a:r>
              <a:rPr kumimoji="1" lang="zh-CN" altLang="en-US" dirty="0"/>
              <a:t>合理： </a:t>
            </a: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en-US" altLang="zh-CN" dirty="0"/>
          </a:p>
          <a:p>
            <a:pPr marL="228600" indent="-228600">
              <a:buAutoNum type="arabicPeriod" startAt="19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45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Demographic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2.5</a:t>
            </a:r>
            <a:r>
              <a:rPr kumimoji="1" lang="zh-CN" altLang="en-US" dirty="0"/>
              <a:t>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4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比较合理， </a:t>
            </a: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4</a:t>
            </a:r>
            <a:r>
              <a:rPr kumimoji="1" lang="zh-CN" altLang="en-US" dirty="0"/>
              <a:t> 横向很长整一个左边， 左视图在左边。 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5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/>
              <a:t>Y = 1 </a:t>
            </a:r>
            <a:r>
              <a:rPr kumimoji="1" lang="zh-CN" altLang="en-US" dirty="0"/>
              <a:t>不合理的。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在左边， 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的优先级</a:t>
            </a:r>
            <a:r>
              <a:rPr kumimoji="1" lang="en-US" altLang="zh-CN" dirty="0"/>
              <a:t>》B</a:t>
            </a:r>
            <a:r>
              <a:rPr kumimoji="1" lang="zh-CN" altLang="en-US" dirty="0"/>
              <a:t>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 优先）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Grid0_0.</a:t>
            </a:r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从左到右，上面有一</a:t>
            </a:r>
            <a:r>
              <a:rPr kumimoji="1" lang="zh-CN" altLang="en-US" b="1" dirty="0"/>
              <a:t>个选择项，</a:t>
            </a:r>
            <a:r>
              <a:rPr kumimoji="1" lang="zh-CN" altLang="en-US" dirty="0"/>
              <a:t>导致主视图下移动。 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做边</a:t>
            </a:r>
            <a:r>
              <a:rPr kumimoji="1" lang="en-US" altLang="zh-CN" dirty="0"/>
              <a:t>panel</a:t>
            </a:r>
            <a:r>
              <a:rPr kumimoji="1" lang="zh-CN" altLang="en-US" dirty="0"/>
              <a:t>、进行筛选项的话，也是占领左边。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在某一种限定项，</a:t>
            </a:r>
            <a:r>
              <a:rPr kumimoji="1" lang="en-US" altLang="zh-CN" dirty="0"/>
              <a:t>3_3</a:t>
            </a:r>
            <a:r>
              <a:rPr kumimoji="1" lang="zh-CN" altLang="en-US" dirty="0"/>
              <a:t>基本不会放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88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选择项、</a:t>
            </a:r>
            <a:r>
              <a:rPr kumimoji="1" lang="en-US" altLang="zh-CN" dirty="0"/>
              <a:t>panel</a:t>
            </a:r>
            <a:r>
              <a:rPr kumimoji="1" lang="zh-CN" altLang="en-US" dirty="0"/>
              <a:t>压着顶点放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将更多精力 （数据力度最细的图放在左上角） ， 数据颗粒比较大的放在左边，所需要交互越多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Overview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</a:t>
            </a:r>
            <a:r>
              <a:rPr kumimoji="1" lang="zh-CN" altLang="en-US" dirty="0"/>
              <a:t>，从左到右、从上到下。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76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 ，做了比不做要好，特别是颜色多的情况下，更倾向于同色同关系， 然后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帮助快速获取信息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共享数据比较多，可能不是细化关系，可能是并列关系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==〉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guidelines</a:t>
            </a:r>
            <a:r>
              <a:rPr kumimoji="1" lang="zh-CN" altLang="en-US" dirty="0"/>
              <a:t>：如果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比较多， 就需要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帮忙</a:t>
            </a:r>
            <a:r>
              <a:rPr kumimoji="1" lang="en-US" altLang="zh-CN" dirty="0"/>
              <a:t>explore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17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）不是很合理， 一样的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 可能是</a:t>
            </a:r>
            <a:r>
              <a:rPr kumimoji="1" lang="zh-CN" altLang="en-US" b="1" dirty="0"/>
              <a:t>对比关系</a:t>
            </a:r>
            <a:r>
              <a:rPr kumimoji="1" lang="zh-CN" altLang="en-US" dirty="0"/>
              <a:t>，所设计颜色、数据相同， 做了交互会增加工作量。 （大小已经可以帮忙对比了、交互反而没什么必要、已经很直观）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展现出来可能是不同的信息。</a:t>
            </a:r>
            <a:endParaRPr kumimoji="1" lang="en-US" altLang="zh-CN" dirty="0"/>
          </a:p>
          <a:p>
            <a:r>
              <a:rPr kumimoji="1" lang="en-US" altLang="zh-CN" dirty="0"/>
              <a:t>==〉</a:t>
            </a:r>
            <a:r>
              <a:rPr kumimoji="1" lang="zh-CN" altLang="en-US" dirty="0"/>
              <a:t> 合理： 两边都是散点图，有不同类别，不同的位置， 为了放大（看了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中的部分单</a:t>
            </a:r>
            <a:r>
              <a:rPr kumimoji="1" lang="en-US" altLang="zh-CN" dirty="0"/>
              <a:t>B</a:t>
            </a:r>
            <a:r>
              <a:rPr kumimoji="1" lang="zh-CN" altLang="en-US" dirty="0"/>
              <a:t>很小）、可以看出占比。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不是细化关系。（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太多才需要帮忙找到</a:t>
            </a:r>
            <a:r>
              <a:rPr kumimoji="1" lang="en-US" altLang="zh-CN" dirty="0"/>
              <a:t>poi</a:t>
            </a:r>
            <a:r>
              <a:rPr kumimoji="1" lang="zh-CN" altLang="en-US" dirty="0"/>
              <a:t>，其他比较直观不需要帮忙）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21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其中有一块相对偏大。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同等色块， </a:t>
            </a:r>
            <a:r>
              <a:rPr kumimoji="1" lang="en-US" altLang="zh-CN" dirty="0"/>
              <a:t>Y</a:t>
            </a:r>
            <a:r>
              <a:rPr kumimoji="1" lang="zh-CN" altLang="en-US" dirty="0"/>
              <a:t>不一样，有数据关良，摆放关联，比较倾向于细化关系。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Y</a:t>
            </a:r>
            <a:r>
              <a:rPr kumimoji="1" lang="zh-CN" altLang="en-US" dirty="0"/>
              <a:t>不一样，他们是垂直放，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尽量比</a:t>
            </a:r>
            <a:r>
              <a:rPr kumimoji="1" lang="en-US" altLang="zh-CN" dirty="0"/>
              <a:t>B</a:t>
            </a:r>
            <a:r>
              <a:rPr kumimoji="1" lang="zh-CN" altLang="en-US" dirty="0"/>
              <a:t>大。</a:t>
            </a:r>
            <a:r>
              <a:rPr kumimoji="1" lang="en-US" altLang="zh-CN" dirty="0"/>
              <a:t>3:1</a:t>
            </a:r>
            <a:r>
              <a:rPr kumimoji="1" lang="zh-CN" altLang="en-US" dirty="0"/>
              <a:t> 可以对比出细化关系（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Guidelines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从面积上体现视图关系 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（进行了筛选、高亮，数据细化， </a:t>
            </a:r>
            <a:r>
              <a:rPr kumimoji="1" lang="en-US" altLang="zh-CN" dirty="0"/>
              <a:t>A</a:t>
            </a:r>
            <a:r>
              <a:rPr kumimoji="1" lang="zh-CN" altLang="en-US" dirty="0"/>
              <a:t>药进行筛选才到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 那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</a:t>
            </a:r>
            <a:r>
              <a:rPr kumimoji="1" lang="zh-CN" altLang="en-US" b="1" dirty="0"/>
              <a:t>层级关系</a:t>
            </a:r>
            <a:r>
              <a:rPr kumimoji="1" lang="zh-CN" altLang="en-US" dirty="0"/>
              <a:t>体现用面积表示。）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9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Text (Label, Tag) </a:t>
            </a:r>
            <a:r>
              <a:rPr kumimoji="1" lang="en-US" altLang="zh-CN" dirty="0">
                <a:sym typeface="Wingdings" pitchFamily="2" charset="2"/>
              </a:rPr>
              <a:t> </a:t>
            </a:r>
            <a:r>
              <a:rPr kumimoji="1" lang="zh-CN" altLang="en-US" dirty="0">
                <a:sym typeface="Wingdings" pitchFamily="2" charset="2"/>
              </a:rPr>
              <a:t>去解释某样东西。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ym typeface="Wingdings" pitchFamily="2" charset="2"/>
              </a:rPr>
              <a:t>Word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cloud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==》</a:t>
            </a:r>
            <a:r>
              <a:rPr kumimoji="1" lang="zh-CN" altLang="en-US" dirty="0">
                <a:sym typeface="Wingdings" pitchFamily="2" charset="2"/>
              </a:rPr>
              <a:t> 数据粒度比较小  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kumimoji="1" lang="zh-CN" altLang="en-US" dirty="0">
                <a:sym typeface="Wingdings" pitchFamily="2" charset="2"/>
              </a:rPr>
              <a:t>最重要的占比， 可能不是最小。（</a:t>
            </a:r>
            <a:r>
              <a:rPr kumimoji="1" lang="en-US" altLang="zh-CN" dirty="0">
                <a:sym typeface="Wingdings" pitchFamily="2" charset="2"/>
              </a:rPr>
              <a:t>3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kumimoji="1" lang="zh-CN" altLang="en-US" dirty="0">
                <a:sym typeface="Wingdings" pitchFamily="2" charset="2"/>
              </a:rPr>
              <a:t>统计信息的</a:t>
            </a:r>
            <a:r>
              <a:rPr kumimoji="1" lang="en-US" altLang="zh-CN" dirty="0">
                <a:sym typeface="Wingdings" pitchFamily="2" charset="2"/>
              </a:rPr>
              <a:t>Text</a:t>
            </a:r>
            <a:r>
              <a:rPr kumimoji="1" lang="zh-CN" altLang="en-US" dirty="0">
                <a:sym typeface="Wingdings" pitchFamily="2" charset="2"/>
              </a:rPr>
              <a:t>展示过程在最顶上、最小格 （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0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zh-CN" altLang="en-US" dirty="0"/>
              <a:t>统计信息在左上角（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在最下方、最右就可以，作为一个补充信息 （不是系统重点）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数据统计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粒度越大，左上 </a:t>
            </a:r>
            <a:r>
              <a:rPr kumimoji="1" lang="en-US" altLang="zh-CN" dirty="0"/>
              <a:t>overview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细粒度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22A7-33AA-CB46-B471-B30D87DAD42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28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2:If view A highlights view B, then view A and view B are positioned horizontally or vertically.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50060" y="2575560"/>
          <a:ext cx="869315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bottom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top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660" y="4794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10:Text view tends to be the  top right, top left, and top of other view types, </a:t>
            </a:r>
            <a:r>
              <a:rPr lang="zh-CN" altLang="en-US" sz="4000" dirty="0"/>
              <a:t> （</a:t>
            </a:r>
            <a:r>
              <a:rPr lang="en-US" altLang="zh-CN" sz="4000" dirty="0"/>
              <a:t>Number</a:t>
            </a:r>
            <a:r>
              <a:rPr lang="zh-CN" altLang="en-US" sz="4000" dirty="0"/>
              <a:t>）</a:t>
            </a:r>
            <a:br>
              <a:rPr lang="en-US" altLang="zh-CN" sz="4000" dirty="0"/>
            </a:br>
            <a:r>
              <a:rPr lang="en-US" altLang="zh-CN" sz="4000" dirty="0"/>
              <a:t>Text is side-by-side with Text view.</a:t>
            </a:r>
            <a:r>
              <a:rPr lang="zh-CN" altLang="en-US" sz="4000" dirty="0"/>
              <a:t> （</a:t>
            </a:r>
            <a:r>
              <a:rPr lang="en-US" altLang="zh-CN" sz="4000" dirty="0"/>
              <a:t>Number</a:t>
            </a:r>
            <a:r>
              <a:rPr lang="zh-CN" altLang="en-US" sz="4000" dirty="0"/>
              <a:t> </a:t>
            </a:r>
            <a:r>
              <a:rPr lang="en-US" altLang="zh-CN" sz="4000" dirty="0"/>
              <a:t>+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9365" y="2062480"/>
          <a:ext cx="9469120" cy="458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Map, and view B is Text,then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it uses less than 21 aggregated fields,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Text,then view B tend to be on the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right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not Text,then view B tend to be on the bottom left of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Text, and view B is Text,then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11:If view A has more fields than view B, then view A tend to be on the bottom right or bottom of view B.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621790" y="2244725"/>
          <a:ext cx="8862695" cy="409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fileds and has same fileds on Y-axis than view B, then view B occupies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does not have same encoding with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fields on X-axis and view B has no fields on Y-axis, 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fileds on X-axis but has more aggregated fields than view B,then view B tend to be on the top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the fields of view A does not intersect with that of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12:If view A and view B are the same chart type, they tend to have equal width, or height, or size. 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719580" y="2247265"/>
          <a:ext cx="9059545" cy="474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number of fields on Y-axis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Text,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995" y="11271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13:If view A and view B are in the same chart type, and they use the same </a:t>
            </a:r>
            <a:r>
              <a:rPr lang="en-US" altLang="zh-CN" sz="4000" dirty="0" err="1"/>
              <a:t>fileds</a:t>
            </a:r>
            <a:r>
              <a:rPr lang="en-US" altLang="zh-CN" sz="4000" dirty="0"/>
              <a:t> on Y-axis, then they tend to be positioned side-by-side horizontally.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00085" cy="211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right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left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405" y="113030"/>
            <a:ext cx="11745595" cy="140271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14:</a:t>
            </a:r>
            <a:r>
              <a:rPr lang="en-US" altLang="zh-CN" sz="2800" dirty="0"/>
              <a:t>The size/width/height of a view is positively related to the number of the used fields. The more/equal the fields on */X-axis/Y-axis, the larger/same the size/width/height.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695325" y="1515110"/>
          <a:ext cx="1106868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common fields on Y-axis with view B and 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aggregated fields than view B,  and view A and view B are different chart types 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fields with view B  and view A and view B use the same number of fields on Y-axis , then view A and view B will have the equal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aggregated fields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X-axis but does not have more aggregated fields than view B, then view A has width =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and view B has common fileds and they have the same number of fields on Y-axis , then view A and view B will have the equal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15:If view A and view B have unequal number of fields on Y-axis, view A or view B will be on y=3.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931670" y="2247265"/>
          <a:ext cx="852487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different mark type with view B, and view A has more fields on Y-axis, then view A tend to be on y=3.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 and have different number of fields on Y-axis, then the distance between them are larger than 0.5.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share some common fileds on Y-axis, then view A tend to be on the y = 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use same number of fields on X-axis, but different number of fields on Y-axis, then the distance between A and B is larger than 2.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same fileds on X-axis but different number of fields on Y-axis,then view B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chart type but different number of fields on Y-axis than view B, then view A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16:If view A don‘t have fields on X-axis</a:t>
            </a:r>
            <a:r>
              <a:rPr lang="zh-CN" altLang="en-US" sz="4000" dirty="0"/>
              <a:t> （</a:t>
            </a:r>
            <a:r>
              <a:rPr lang="en-US" altLang="zh-CN" sz="4000" dirty="0"/>
              <a:t>pie, Text Number, </a:t>
            </a:r>
            <a:r>
              <a:rPr lang="en-US" altLang="zh-CN" sz="4000" dirty="0" err="1"/>
              <a:t>treemap</a:t>
            </a:r>
            <a:r>
              <a:rPr lang="en-US" altLang="zh-CN" sz="4000" dirty="0"/>
              <a:t>), then view A tend to be on the width=1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328660" cy="378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Circle, and has no fields on X-axis, then view A tend to be with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x-axis and does not use ordinal fields, then view A tend to be with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055" y="-110490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17--26:</a:t>
            </a:r>
            <a:endParaRPr lang="en-US" altLang="zh-CN" sz="16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7500324"/>
              </p:ext>
            </p:extLst>
          </p:nvPr>
        </p:nvGraphicFramePr>
        <p:xfrm>
          <a:off x="682278" y="1547900"/>
          <a:ext cx="8481695" cy="508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574">
                  <a:extLst>
                    <a:ext uri="{9D8B030D-6E8A-4147-A177-3AD203B41FA5}">
                      <a16:colId xmlns:a16="http://schemas.microsoft.com/office/drawing/2014/main" val="2067954983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Map, and view A has more than 1 ordinal columns, then view A in on x=2.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（）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Bar, and view A has more than 1 ordinal columns, then view A in on y=3.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Line, and view B has fields on X-axis,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then view B tend to be on the top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has no fields on Y-axis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(pie, text number,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treemap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), then view B tend to be on the left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y-axis and has ordinal fields, then view A tend to be on the y=1.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Circle, and has fields on X-axis, then view A tend to be on x=3.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has fields on Y-axis, the distance between A and B is larger than 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Line chart, and it uses less than 3 fields, then the distance between view A and other views is larger than 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don’t have fields on X-axis,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then view A tend to be on the x=3.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shares some common and some different fields on Y-axis with view B, the view B is on the y=1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293A6-EE69-3C1D-4CB0-413ADB43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r>
              <a:rPr kumimoji="1" lang="zh-CN" altLang="en-US" dirty="0"/>
              <a:t>系统友好型。（需要和用户使用习惯比较想符合）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Comments</a:t>
            </a:r>
            <a:r>
              <a:rPr kumimoji="1" lang="zh-CN" altLang="en-US" dirty="0"/>
              <a:t>：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1-16</a:t>
            </a:r>
            <a:r>
              <a:rPr kumimoji="1" lang="zh-CN" altLang="en-US" dirty="0"/>
              <a:t> 基本都可以遵循基本的可视化原则，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页比较小，可能是</a:t>
            </a:r>
            <a:r>
              <a:rPr kumimoji="1" lang="en-US" altLang="zh-CN" dirty="0"/>
              <a:t>AI</a:t>
            </a:r>
            <a:r>
              <a:rPr kumimoji="1" lang="zh-CN" altLang="en-US" dirty="0"/>
              <a:t>过拟合的结果。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可以细化初学者 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concept</a:t>
            </a:r>
            <a:r>
              <a:rPr kumimoji="1" lang="zh-CN" altLang="en-US" dirty="0"/>
              <a:t>， 会有一个明确的概念。但是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r>
              <a:rPr kumimoji="1" lang="zh-CN" altLang="en-US" dirty="0"/>
              <a:t>有一定局限性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坐标调整比较大（一些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得重新调整）。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跟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r>
              <a:rPr kumimoji="1" lang="zh-CN" altLang="en-US" dirty="0"/>
              <a:t> 没有太大的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会更好一点。方向概念表述会更好一点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用坐标轴限定、用户理解会比较难理解。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1:If view A highlights view B, then view A has the height or width as 3 or 4.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37335" y="2782570"/>
          <a:ext cx="8920480" cy="3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more than 3 grids and width!=4, the view A highlights other views.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3.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3.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3:If view A highlights view B, view A tends to be on y=1, or occupies grid1_3, or grid3_0, or grid3_3.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00580" y="2697480"/>
          <a:ext cx="8470265" cy="343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grid1_3.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tend to be on y=1.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the grid1_2, and with height as 1,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3725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4:The view on the top-left most should be equipped with interactions that is either filter or highlights.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819400"/>
          <a:ext cx="8836025" cy="311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grid0_0  and view A is not with the height=1, then view A filters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filters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filters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5:If view A and View B share more than 50% same fields and encodes the same </a:t>
            </a:r>
            <a:r>
              <a:rPr lang="en-US" altLang="zh-CN" sz="4000" dirty="0" err="1"/>
              <a:t>fileds</a:t>
            </a:r>
            <a:r>
              <a:rPr lang="en-US" altLang="zh-CN" sz="4000" dirty="0"/>
              <a:t> on color, they will highlight each other.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997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than 50% columns same to view B, and share the same color encoding,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more than 50% columns similar to view A, and share the same color encoding, then view B highlights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6:If view A and view B have equal size and are </a:t>
            </a:r>
            <a:r>
              <a:rPr lang="en-US" altLang="zh-CN" sz="4000" dirty="0" err="1"/>
              <a:t>neighbour</a:t>
            </a:r>
            <a:r>
              <a:rPr lang="en-US" altLang="zh-CN" sz="4000" dirty="0"/>
              <a:t> to each other,</a:t>
            </a:r>
            <a:r>
              <a:rPr lang="zh-CN" altLang="en-US" sz="4000" dirty="0"/>
              <a:t> </a:t>
            </a:r>
            <a:r>
              <a:rPr lang="en-US" altLang="zh-CN" sz="4000" dirty="0"/>
              <a:t>then view A highlights view B.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468995" cy="238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height and width,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size and is neighbor to each other,then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126809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7:If view A and view B encode the same fields on color, and they did not use the same fields on Y-axis, then the height of view A or view B is 3.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541385" cy="24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A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B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8:Text view tends to have the smallest height or width.</a:t>
            </a:r>
            <a:r>
              <a:rPr lang="zh-CN" altLang="en-US" sz="4000" dirty="0"/>
              <a:t>（</a:t>
            </a:r>
            <a:r>
              <a:rPr lang="en-US" altLang="zh-CN" sz="4000" dirty="0"/>
              <a:t>and it tends to have less or equal height than other views.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441690" cy="363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use less than 50% fields,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width as 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not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no fields on Y-axis and view B is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9:If view A is Text, it tends to be on the top left. While if view A is text table, it is bottom-right most.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00580" y="2697480"/>
          <a:ext cx="85820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some fields on Y-axis  and view A is Text, then view A will occupy the grid3_3.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Y-axis and view A is Text, then view A will occupy the grid0_2.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 and view A uses at most 2 fields, then view A will occupy the grid0_1.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bd178e-08a4-4353-9826-9d1296d3fc1d}"/>
  <p:tag name="TABLE_ENDDRAG_ORIGIN_RECT" val="684*256"/>
  <p:tag name="TABLE_ENDDRAG_RECT" val="137*202*684*2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159162-dbc1-4e0e-b57b-b1434aa47dec}"/>
  <p:tag name="TABLE_ENDDRAG_ORIGIN_RECT" val="680*360"/>
  <p:tag name="TABLE_ENDDRAG_RECT" val="99*162*745*3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2dc3b7-0896-4dea-8b57-c00a2ab15fe4}"/>
  <p:tag name="TABLE_ENDDRAG_ORIGIN_RECT" val="695*315"/>
  <p:tag name="TABLE_ENDDRAG_RECT" val="127*176*697*3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516244-49d3-4290-a91d-3f5e3f2b19e6}"/>
  <p:tag name="TABLE_ENDDRAG_ORIGIN_RECT" val="686*378"/>
  <p:tag name="TABLE_ENDDRAG_RECT" val="135*176*713*3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2d31e3-a0f0-471f-8626-55a729c644e7}"/>
  <p:tag name="TABLE_ENDDRAG_ORIGIN_RECT" val="648*157"/>
  <p:tag name="TABLE_ENDDRAG_RECT" val="165*231*653*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9b8768-5f7b-4c1b-a95a-20d4f29b5686}"/>
  <p:tag name="TABLE_ENDDRAG_ORIGIN_RECT" val="871*510"/>
  <p:tag name="TABLE_ENDDRAG_RECT" val="54*119*871*5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a9ccd7-a75e-4143-991d-22b2b7c32c32}"/>
  <p:tag name="TABLE_ENDDRAG_ORIGIN_RECT" val="671*336"/>
  <p:tag name="TABLE_ENDDRAG_RECT" val="152*176*671*3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6698b5-389c-4b89-8bc1-15f6a0ff6e97}"/>
  <p:tag name="TABLE_ENDDRAG_ORIGIN_RECT" val="629*272"/>
  <p:tag name="TABLE_ENDDRAG_RECT" val="165*193*655*2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ffbc0b-eb1d-46ca-bcf8-08d7d5c829fd}"/>
  <p:tag name="TABLE_ENDDRAG_ORIGIN_RECT" val="665*398"/>
  <p:tag name="TABLE_ENDDRAG_RECT" val="170*119*667*4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86dec1-7fd6-4d44-9f2b-75eb61e3970e}"/>
  <p:tag name="TABLE_ENDDRAG_ORIGIN_RECT" val="702*267"/>
  <p:tag name="TABLE_ENDDRAG_RECT" val="121*219*702*2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7c78c3-4484-415c-87cf-c6665d47c437}"/>
  <p:tag name="TABLE_ENDDRAG_ORIGIN_RECT" val="629*115"/>
  <p:tag name="TABLE_ENDDRAG_RECT" val="165*212*666*2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2575c2-a5bd-466b-bde4-7a208523f7cb}"/>
  <p:tag name="TABLE_ENDDRAG_ORIGIN_RECT" val="629*96"/>
  <p:tag name="TABLE_ENDDRAG_RECT" val="165*222*695*2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397d2a-7581-43c1-bf0d-4513d48f754b}"/>
  <p:tag name="TABLE_ENDDRAG_ORIGIN_RECT" val="629*76"/>
  <p:tag name="TABLE_ENDDRAG_RECT" val="165*231*665*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cd3907-0b33-4413-aa1c-bec229104464}"/>
  <p:tag name="TABLE_ENDDRAG_ORIGIN_RECT" val="666*191"/>
  <p:tag name="TABLE_ENDDRAG_RECT" val="165*231*666*1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f0d9a3-9732-4fed-97bc-4471c071a08f}"/>
  <p:tag name="TABLE_ENDDRAG_ORIGIN_RECT" val="629*76"/>
  <p:tag name="TABLE_ENDDRAG_RECT" val="165*231*673*1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5802c4-a318-4b39-ba37-27a54b5a9810}"/>
  <p:tag name="TABLE_ENDDRAG_ORIGIN_RECT" val="629*153"/>
  <p:tag name="TABLE_ENDDRAG_RECT" val="165*193*664*2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b25c0b-e05e-4c6d-89b2-5c0056f410df}"/>
  <p:tag name="TABLE_ENDDRAG_ORIGIN_RECT" val="629*115"/>
  <p:tag name="TABLE_ENDDRAG_RECT" val="165*212*675*24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4239</Words>
  <Application>Microsoft Macintosh PowerPoint</Application>
  <PresentationFormat>宽屏</PresentationFormat>
  <Paragraphs>302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Wingdings</vt:lpstr>
      <vt:lpstr>Office 主题</vt:lpstr>
      <vt:lpstr>pattern 2:If view A highlights view B, then view A and view B are positioned horizontally or vertically.</vt:lpstr>
      <vt:lpstr>pattern 1:If view A highlights view B, then view A has the height or width as 3 or 4.</vt:lpstr>
      <vt:lpstr>pattern 3:If view A highlights view B, view A tends to be on y=1, or occupies grid1_3, or grid3_0, or grid3_3.</vt:lpstr>
      <vt:lpstr>pattern 4:The view on the top-left most should be equipped with interactions that is either filter or highlights.</vt:lpstr>
      <vt:lpstr>pattern 5:If view A and View B share more than 50% same fields and encodes the same fileds on color, they will highlight each other.</vt:lpstr>
      <vt:lpstr>pattern 6:If view A and view B have equal size and are neighbour to each other, then view A highlights view B.</vt:lpstr>
      <vt:lpstr>pattern 7:If view A and view B encode the same fields on color, and they did not use the same fields on Y-axis, then the height of view A or view B is 3.</vt:lpstr>
      <vt:lpstr>pattern 8:Text view tends to have the smallest height or width.（and it tends to have less or equal height than other views.）</vt:lpstr>
      <vt:lpstr>pattern 9:If view A is Text, it tends to be on the top left. While if view A is text table, it is bottom-right most.</vt:lpstr>
      <vt:lpstr>pattern 10:Text view tends to be the  top right, top left, and top of other view types,  （Number） Text is side-by-side with Text view. （Number + table）</vt:lpstr>
      <vt:lpstr>pattern 11:If view A has more fields than view B, then view A tend to be on the bottom right or bottom of view B.</vt:lpstr>
      <vt:lpstr>pattern 12:If view A and view B are the same chart type, they tend to have equal width, or height, or size. </vt:lpstr>
      <vt:lpstr>pattern 13:If view A and view B are in the same chart type, and they use the same fileds on Y-axis, then they tend to be positioned side-by-side horizontally.</vt:lpstr>
      <vt:lpstr>pattern 14:The size/width/height of a view is positively related to the number of the used fields. The more/equal the fields on */X-axis/Y-axis, the larger/same the size/width/height.</vt:lpstr>
      <vt:lpstr>pattern 15:If view A and view B have unequal number of fields on Y-axis, view A or view B will be on y=3.</vt:lpstr>
      <vt:lpstr>pattern 16:If view A don‘t have fields on X-axis （pie, Text Number, treemap), then view A tend to be on the width=1</vt:lpstr>
      <vt:lpstr>pattern 17--26: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black</dc:creator>
  <cp:lastModifiedBy>LIN Yanna</cp:lastModifiedBy>
  <cp:revision>6</cp:revision>
  <dcterms:created xsi:type="dcterms:W3CDTF">2022-07-31T05:06:01Z</dcterms:created>
  <dcterms:modified xsi:type="dcterms:W3CDTF">2022-08-04T12:35:40Z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