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39" autoAdjust="0"/>
    <p:restoredTop sz="86233"/>
  </p:normalViewPr>
  <p:slideViewPr>
    <p:cSldViewPr snapToGrid="0">
      <p:cViewPr varScale="1">
        <p:scale>
          <a:sx n="51" d="100"/>
          <a:sy n="51" d="100"/>
        </p:scale>
        <p:origin x="224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C6CFB-F51B-C94C-8F29-3CBDBA087C45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ED9C6-8A77-614D-9338-7635C28F1A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22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</a:t>
            </a:r>
            <a:r>
              <a:rPr kumimoji="1" lang="zh-CN" altLang="en-US" dirty="0"/>
              <a:t> 不太合理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和</a:t>
            </a:r>
            <a:r>
              <a:rPr kumimoji="1" lang="en-US" altLang="zh-CN" dirty="0"/>
              <a:t>4</a:t>
            </a:r>
            <a:r>
              <a:rPr kumimoji="1" lang="zh-CN" altLang="en-US" dirty="0"/>
              <a:t>， 太大了。被发起的视图太小了。（多视图上）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Linking</a:t>
            </a:r>
            <a:r>
              <a:rPr kumimoji="1" lang="zh-CN" altLang="en-US" dirty="0"/>
              <a:t>的视图之间， 发起的是个小图， 收到的才是大图 （接受的视图提供更详细的信息） 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258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è"/>
            </a:pPr>
            <a:r>
              <a:rPr kumimoji="1" lang="en-US" altLang="zh-CN" dirty="0">
                <a:sym typeface="Wingdings" pitchFamily="2" charset="2"/>
              </a:rPr>
              <a:t>Text view </a:t>
            </a:r>
            <a:r>
              <a:rPr kumimoji="1" lang="zh-CN" altLang="en-US" dirty="0">
                <a:sym typeface="Wingdings" pitchFamily="2" charset="2"/>
              </a:rPr>
              <a:t>总结、强调， 放在</a:t>
            </a:r>
            <a:r>
              <a:rPr kumimoji="1" lang="en-US" altLang="zh-CN" dirty="0">
                <a:sym typeface="Wingdings" pitchFamily="2" charset="2"/>
              </a:rPr>
              <a:t>top</a:t>
            </a:r>
            <a:r>
              <a:rPr kumimoji="1" lang="zh-CN" altLang="en-US" dirty="0">
                <a:sym typeface="Wingdings" pitchFamily="2" charset="2"/>
              </a:rPr>
              <a:t>没有问题</a:t>
            </a: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è"/>
            </a:pPr>
            <a:r>
              <a:rPr kumimoji="1" lang="zh-CN" altLang="en-US" dirty="0">
                <a:sym typeface="Wingdings" pitchFamily="2" charset="2"/>
              </a:rPr>
              <a:t>多个并列排放。（</a:t>
            </a:r>
            <a:r>
              <a:rPr kumimoji="1" lang="en-US" altLang="zh-CN" dirty="0">
                <a:sym typeface="Wingdings" pitchFamily="2" charset="2"/>
              </a:rPr>
              <a:t>7</a:t>
            </a:r>
            <a:r>
              <a:rPr kumimoji="1" lang="zh-CN" altLang="en-US" dirty="0">
                <a:sym typeface="Wingdings" pitchFamily="2" charset="2"/>
              </a:rPr>
              <a:t>）</a:t>
            </a: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è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84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合理： 从上往下，越来越来细节（越来多的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）。 从左往右，</a:t>
            </a:r>
            <a:r>
              <a:rPr kumimoji="1" lang="en-US" altLang="zh-CN" dirty="0"/>
              <a:t>overview</a:t>
            </a:r>
            <a:r>
              <a:rPr kumimoji="1" lang="zh-CN" altLang="en-US" dirty="0"/>
              <a:t> 到</a:t>
            </a:r>
            <a:r>
              <a:rPr kumimoji="1" lang="en-US" altLang="zh-CN" dirty="0"/>
              <a:t>detail</a:t>
            </a:r>
            <a:r>
              <a:rPr kumimoji="1" lang="zh-CN" altLang="en-US" dirty="0"/>
              <a:t>（</a:t>
            </a:r>
            <a:r>
              <a:rPr kumimoji="1" lang="en-US" altLang="zh-CN" dirty="0"/>
              <a:t>6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06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大小 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 代表重要性。 然后同一个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，有一样的重要性， 有一样的大小 </a:t>
            </a:r>
            <a:endParaRPr kumimoji="1" lang="en-US" altLang="zh-CN" dirty="0"/>
          </a:p>
          <a:p>
            <a:r>
              <a:rPr kumimoji="1" lang="en-US" altLang="zh-CN" dirty="0"/>
              <a:t>==》</a:t>
            </a:r>
            <a:r>
              <a:rPr kumimoji="1" lang="zh-CN" altLang="en-US" dirty="0"/>
              <a:t> 跟</a:t>
            </a:r>
            <a:r>
              <a:rPr kumimoji="1" lang="en-US" altLang="zh-CN" dirty="0" err="1"/>
              <a:t>sp</a:t>
            </a:r>
            <a:r>
              <a:rPr kumimoji="1" lang="zh-CN" altLang="en-US" dirty="0"/>
              <a:t>某种程度上抑制（</a:t>
            </a:r>
            <a:r>
              <a:rPr kumimoji="1" lang="en-US" altLang="zh-CN" dirty="0"/>
              <a:t>6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134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轴， 进行比较（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682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显示更多信息 就应该有更大面积显示。</a:t>
            </a:r>
            <a:endParaRPr kumimoji="1" lang="en-US" altLang="zh-CN" dirty="0"/>
          </a:p>
          <a:p>
            <a:r>
              <a:rPr kumimoji="1" lang="en-US" altLang="zh-CN" dirty="0"/>
              <a:t>==〉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guidelines</a:t>
            </a:r>
            <a:r>
              <a:rPr kumimoji="1" lang="zh-CN" altLang="en-US" dirty="0"/>
              <a:t>：视图大小应该适配信息量（</a:t>
            </a:r>
            <a:r>
              <a:rPr kumimoji="1" lang="en-US" altLang="zh-CN" dirty="0"/>
              <a:t>6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053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在没法判断关系的情况下，放在哪里是随机的事情。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647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è"/>
            </a:pPr>
            <a:r>
              <a:rPr kumimoji="1" lang="zh-CN" altLang="en-US" dirty="0">
                <a:sym typeface="Wingdings" pitchFamily="2" charset="2"/>
              </a:rPr>
              <a:t>太绝对了， 根据需求。根据信息量 和其他视图的关系。 （</a:t>
            </a:r>
            <a:r>
              <a:rPr kumimoji="1" lang="en-US" altLang="zh-CN" dirty="0">
                <a:sym typeface="Wingdings" pitchFamily="2" charset="2"/>
              </a:rPr>
              <a:t>2</a:t>
            </a:r>
            <a:r>
              <a:rPr kumimoji="1" lang="zh-CN" altLang="en-US" dirty="0">
                <a:sym typeface="Wingdings" pitchFamily="2" charset="2"/>
              </a:rPr>
              <a:t>）</a:t>
            </a: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è"/>
            </a:pP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è"/>
            </a:pPr>
            <a:endParaRPr kumimoji="1" lang="en-US" altLang="zh-CN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è"/>
            </a:pPr>
            <a:r>
              <a:rPr kumimoji="1" lang="zh-CN" altLang="en-US" dirty="0">
                <a:sym typeface="Wingdings" pitchFamily="2" charset="2"/>
              </a:rPr>
              <a:t>捷径学习 </a:t>
            </a:r>
            <a:r>
              <a:rPr kumimoji="1" lang="en-US" altLang="zh-CN" dirty="0">
                <a:sym typeface="Wingdings" pitchFamily="2" charset="2"/>
              </a:rPr>
              <a:t>==》</a:t>
            </a:r>
            <a:r>
              <a:rPr kumimoji="1" lang="zh-CN" altLang="en-US" dirty="0">
                <a:sym typeface="Wingdings" pitchFamily="2" charset="2"/>
              </a:rPr>
              <a:t> 预测兔子 </a:t>
            </a:r>
            <a:r>
              <a:rPr kumimoji="1" lang="en-US" altLang="zh-CN" dirty="0">
                <a:sym typeface="Wingdings" pitchFamily="2" charset="2"/>
              </a:rPr>
              <a:t>==〉</a:t>
            </a:r>
            <a:r>
              <a:rPr kumimoji="1" lang="zh-CN" altLang="en-US" dirty="0">
                <a:sym typeface="Wingdings" pitchFamily="2" charset="2"/>
              </a:rPr>
              <a:t> 草地</a:t>
            </a:r>
            <a:r>
              <a:rPr kumimoji="1" lang="en-US" altLang="zh-CN" dirty="0">
                <a:sym typeface="Wingdings" pitchFamily="2" charset="2"/>
              </a:rPr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84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C000"/>
                </a:highlight>
                <a:latin typeface="等线" charset="0"/>
                <a:cs typeface="等线" charset="0"/>
              </a:rPr>
              <a:t>Scatterplot</a:t>
            </a:r>
            <a:r>
              <a:rPr lang="zh-CN" altLang="en-US" sz="1200" b="0" dirty="0">
                <a:solidFill>
                  <a:srgbClr val="000000"/>
                </a:solidFill>
                <a:highlight>
                  <a:srgbClr val="FFC000"/>
                </a:highlight>
                <a:latin typeface="等线" charset="0"/>
                <a:cs typeface="等线" charset="0"/>
              </a:rPr>
              <a:t>倾向于最右边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417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32, 8</a:t>
            </a:r>
            <a:r>
              <a:rPr kumimoji="1" lang="zh-CN" altLang="en-US" dirty="0"/>
              <a:t>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2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/>
              <a:t>》</a:t>
            </a:r>
            <a:r>
              <a:rPr kumimoji="1" lang="zh-CN" altLang="en-US" dirty="0"/>
              <a:t> 可能合理。如果联动的两个视图 应该先考虑水平布局 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 其他布局距离比较远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23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没法判断， 发起</a:t>
            </a:r>
            <a:r>
              <a:rPr kumimoji="1" lang="en-US" altLang="zh-CN" dirty="0"/>
              <a:t>linking</a:t>
            </a:r>
            <a:r>
              <a:rPr kumimoji="1" lang="zh-CN" altLang="en-US" dirty="0"/>
              <a:t> 是要考虑跟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的关系 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50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从左往右从上往下， 左上角引导后面的</a:t>
            </a:r>
            <a:r>
              <a:rPr kumimoji="1" lang="en-US" altLang="zh-CN" dirty="0"/>
              <a:t>exploration</a:t>
            </a:r>
            <a:r>
              <a:rPr kumimoji="1" lang="zh-CN" altLang="en-US" dirty="0"/>
              <a:t>。 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0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两个图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的信息太多重复，很奇怪</a:t>
            </a:r>
            <a:endParaRPr kumimoji="1" lang="en-US" altLang="zh-CN" dirty="0"/>
          </a:p>
          <a:p>
            <a:r>
              <a:rPr kumimoji="1" lang="en-US" altLang="zh-CN" dirty="0"/>
              <a:t>==〉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Highlight</a:t>
            </a:r>
            <a:r>
              <a:rPr kumimoji="1" lang="zh-CN" altLang="en-US" dirty="0"/>
              <a:t> 的是不同的信息。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==》</a:t>
            </a:r>
            <a:r>
              <a:rPr kumimoji="1" lang="zh-CN" altLang="en-US" dirty="0"/>
              <a:t> 合理，多视图， 同样的数据，多视图需要观测同样的数据， 这种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identify</a:t>
            </a:r>
            <a:r>
              <a:rPr kumimoji="1" lang="zh-CN" altLang="en-US" dirty="0"/>
              <a:t> 一样的数据在其他视图的位置 </a:t>
            </a:r>
            <a:endParaRPr kumimoji="1" lang="en-US" altLang="zh-CN" dirty="0"/>
          </a:p>
          <a:p>
            <a:r>
              <a:rPr kumimoji="1" lang="en-US" altLang="zh-CN" dirty="0"/>
              <a:t>==》</a:t>
            </a:r>
            <a:r>
              <a:rPr kumimoji="1" lang="zh-CN" altLang="en-US" dirty="0"/>
              <a:t> 不同视图的同一个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应该有</a:t>
            </a:r>
            <a:r>
              <a:rPr kumimoji="1" lang="en-US" altLang="zh-CN" dirty="0"/>
              <a:t>linkage</a:t>
            </a:r>
            <a:r>
              <a:rPr kumimoji="1" lang="zh-CN" altLang="en-US" dirty="0"/>
              <a:t>去帮忙</a:t>
            </a:r>
            <a:r>
              <a:rPr kumimoji="1" lang="en-US" altLang="zh-CN" dirty="0" err="1"/>
              <a:t>wxplore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7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940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是想领的更好。</a:t>
            </a:r>
            <a:endParaRPr kumimoji="1" lang="en-US" altLang="zh-CN" dirty="0"/>
          </a:p>
          <a:p>
            <a:r>
              <a:rPr kumimoji="1" lang="en-US" altLang="zh-CN" dirty="0"/>
              <a:t>==〉</a:t>
            </a:r>
            <a:r>
              <a:rPr kumimoji="1" lang="zh-CN" altLang="en-US" dirty="0"/>
              <a:t>有关联性的靠近会更好（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118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8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文本一般是说明性的，占的空间比较小 （辅助说明行，不是主要视图，够用就行） 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6</a:t>
            </a:r>
            <a:r>
              <a:rPr kumimoji="1" lang="zh-CN" altLang="en-US" dirty="0"/>
              <a:t>）</a:t>
            </a:r>
            <a:br>
              <a:rPr kumimoji="1" lang="en-US" altLang="zh-CN" dirty="0"/>
            </a:b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92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==》</a:t>
            </a:r>
            <a:r>
              <a:rPr kumimoji="1" lang="zh-CN" altLang="en-US" dirty="0"/>
              <a:t> 词云不能算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？ 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 </a:t>
            </a:r>
            <a:r>
              <a:rPr kumimoji="1" lang="en-US" altLang="zh-CN" dirty="0"/>
              <a:t>glyph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==》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一个</a:t>
            </a:r>
            <a:r>
              <a:rPr kumimoji="1" lang="en-US" altLang="zh-CN" dirty="0" err="1"/>
              <a:t>inisght</a:t>
            </a:r>
            <a:r>
              <a:rPr kumimoji="1" lang="zh-CN" altLang="en-US" dirty="0"/>
              <a:t> 是数字， 左上角，起一个总的说明 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 高亮、高度总结</a:t>
            </a:r>
            <a:endParaRPr kumimoji="1" lang="en-US" altLang="zh-CN" dirty="0"/>
          </a:p>
          <a:p>
            <a:r>
              <a:rPr kumimoji="1" lang="en-US" altLang="zh-CN" dirty="0"/>
              <a:t>==》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作为一个细节说明，在最后作为一个补充说明 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ED9C6-8A77-614D-9338-7635C28F1AB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28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pattern 1:If view A highlights view B, then view A has the height or width as 3 or 4.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537335" y="2782570"/>
          <a:ext cx="8920480" cy="333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4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occupies more than 3 grids and width!=4, the view A highlights other views.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width as 3.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width as 4.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height as 3.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height as 4.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has the height as 4.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4660" y="47942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10:Text view tends to be the  top right, top left, and top of other view types, or be side-by-side with Text view.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69365" y="2062480"/>
          <a:ext cx="9469120" cy="458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Map, and view B is Text,then view B tend to be on the top left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it uses less than 21 aggregated fields, then view A tend to be on the top left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view B is Text,then view B tend to be on the right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left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7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fields on the y-axis, then view A tend to be on the top right of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view B is not Text,then view B tend to be on the bottom left of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Text, and view B is Text,then view B tend to be on the top right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11:If view A has more fields than view B, then view A is on the bottom right or bottom of view B.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621790" y="2244725"/>
          <a:ext cx="8862695" cy="409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fileds and has same fileds on Y-axis than view B, then view B occupies grid0_0.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fields on Y-axis, and does not have same encoding with view B,then view B tend to be on the top left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fields on X-axis and view B has no fields on Y-axis, then view B tend to be on the top right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same fileds on X-axis but has more aggregated fields than view B,then view B tend to be on the top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fields on Y-axis, and the fields of view A does not intersect with that of view B,then view B tend to be on the top left of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/>
              <a:t>pattern 12:If view A and view B are the same chart type, they tend to have equal width, or height, or size. 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719580" y="2247265"/>
          <a:ext cx="9059545" cy="474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uses the same number of aggregated fields with view B  and view A and view B are the same chart type , then view A and view B will have the equal size.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the same chart type  and view A and view B use the same number of fields on Y-axis , then view A and view B will have the equal width.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Bar and view A is Bar, then view A and view B will have the equal width.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Bar and view A is Bar, then view A and view B will have the equal size.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Text and view A is Text, then view A and view B will have the equal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uses the same number of aggregated fields with view B  and view A and view B are the same chart type , then view A and view B will have the equal width.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7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the same chart type  and view A and view B use the same fields on Y-axis , then view A and view B will have the equal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995" y="112712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/>
              <a:t>pattern 13:If view A and view B are in the same chart type, and they use the same fileds on Y-axis, then they tend to be positioned side-by-side horizontally.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300085" cy="211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7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in the same chart type, and they use the same fileds on Y-axis, then view B will be on the right  of  view A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9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in the same chart type, and they use the same fileds on Y-axis, then view B will be on the left  of  view A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6405" y="113030"/>
            <a:ext cx="11745595" cy="140271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14:</a:t>
            </a:r>
            <a:r>
              <a:rPr lang="en-US" altLang="zh-CN" sz="2800" dirty="0"/>
              <a:t>The size/width/height of a view is positively related to the number of the used fields. The more/equal the fields on */X-axis/Y-axis, the larger/same the size/width/height.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695325" y="1515110"/>
          <a:ext cx="1106868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are the same chart type  and view A and view B use the same fields on Y-axis , then view A and view B will have the equal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has no fields on Y-axis, then view A and view B will have the equal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has no fields on Y-axis, then view A and view B will have the equal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some common and also some different fileds   and view A has more fields on Y-axis than view B, then view A will have the larger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are not the subset of the fileds in view B  and view A has more fields on Y-axis than view B, then view A will have the larger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are not the subset of the fileds in view B  andview A uses more fields on X-axis than view B , then view A will have the larger width.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7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common fields on Y-axis with view B and view A uses more fields on X-axis than view B , then view A will have the larger width.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8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aggregated fields than view B,  and view A and view B are different chart types , then view A will have the larger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9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uses the same number of fields with view B  and view A and view B use the same number of fields on Y-axis , then view A and view B will have the equal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10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some common and also some different fileds   and view A has more aggregated fields than view B , then view A will have the larger width.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some common and also some different fileds   and view A has more fields on Y-axis than view B, then view A will have the larger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fields on X-axis but does not have more aggregated fields than view B, then view A has width = 4.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are not the subset of the fileds in view B  and view A has more fields on Y-axis than view B, then view A will have the larger size.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the fields used in view A and view B has common fileds and they have the same number of fields on Y-axis , then view A and view B will have the equal height.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/>
              <a:t>pattern 15:If view A and view B have unequal number of fields on Y-axis, view A or view B will be on y=3.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1931670" y="2247265"/>
          <a:ext cx="8524875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different mark type with view B, and view A has more fields on Y-axis, then view A tend to be on y=3.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no common fields and have different number of fields on Y-axis, then the distance between them are larger than 0.5.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share some common fileds on Y-axis, then view A tend to be on the y = 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use same number of fields on X-axis, but different number of fields on Y-axis, then the distance between A and B is larger than 2.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same fileds on X-axis but different number of fields on Y-axis,then view B tend to be on y =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same chart type but different number of fields on Y-axis than view B, then view A tend to be on y =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16:If view A don‘t have fields on X-axis</a:t>
            </a:r>
            <a:r>
              <a:rPr lang="zh-CN" altLang="en-US" sz="4000" dirty="0"/>
              <a:t> （</a:t>
            </a:r>
            <a:r>
              <a:rPr lang="en-US" altLang="zh-CN" sz="4000" dirty="0"/>
              <a:t>text, pie, </a:t>
            </a:r>
            <a:r>
              <a:rPr lang="en-US" altLang="zh-CN" sz="4000" dirty="0" err="1"/>
              <a:t>treemap</a:t>
            </a:r>
            <a:r>
              <a:rPr lang="en-US" altLang="zh-CN" sz="4000" dirty="0"/>
              <a:t>), then view A tend to be on the width=1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453640"/>
          <a:ext cx="8328660" cy="378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not Circle, and has no fields on X-axis, then view A tend to be with width=1.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fields on x-axis and does not use ordinal fields, then view A tend to be with width=1.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no common fields, and they don't have fields on X-axis, then view A tend to be on the width=1.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no common fields, and they don't have fields on X-axis, then view A tend to be on the width=1.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1004550" cy="65805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17--26:</a:t>
            </a:r>
            <a:endParaRPr lang="en-US" altLang="zh-CN" sz="16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8551933"/>
              </p:ext>
            </p:extLst>
          </p:nvPr>
        </p:nvGraphicFramePr>
        <p:xfrm>
          <a:off x="140678" y="658055"/>
          <a:ext cx="10423673" cy="683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350">
                  <a:extLst>
                    <a:ext uri="{9D8B030D-6E8A-4147-A177-3AD203B41FA5}">
                      <a16:colId xmlns:a16="http://schemas.microsoft.com/office/drawing/2014/main" val="2649345452"/>
                    </a:ext>
                  </a:extLst>
                </a:gridCol>
              </a:tblGrid>
              <a:tr h="5480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17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Map, and view A has more than 1 ordinal columns, then view A in on x=2.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）判断不了。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Map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一般放在右边是为了说明。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18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not Bar, and view A has more than 1 ordinal columns, then view A in on y=3.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 确定不了。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90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19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Line, and view B has fields on X-axis,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then view B tend to be on the top  of view A.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5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）同一个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scale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的， 很有可能需要对齐做关联分析。太抽象了。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==》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90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Text, and view B has no fields on Y-axis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pie, text, </a:t>
                      </a:r>
                      <a:r>
                        <a:rPr lang="en-US" altLang="zh-CN" sz="1600" b="0" dirty="0" err="1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treemap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), then view B tend to be on the left of view A.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）不一定，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Text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会在左边的情况比较多 引入式说明。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90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has no fields on y-axis and has ordinal fields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pie, text, </a:t>
                      </a:r>
                      <a:r>
                        <a:rPr lang="en-US" altLang="zh-CN" sz="1600" b="0" dirty="0" err="1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treemap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, then view A tend to be on the y=1.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）确定不了。想不到原因为什么会放在这里。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Circle, and  has fields on X-axis, then view A tend to be on x=3.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scatterplot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）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）在右上是可以接受的。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90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23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Text, and view B has fields on Y-axis, the distance between A and B is larger than 2.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）太抽象了。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890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is Line chart, and it uses less than 3 fields, then the distance between view A and other views is larger than 2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5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）一些补充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chart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在四周的情况也见过。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90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view B don‘t have fields on X-axis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pie, text, </a:t>
                      </a:r>
                      <a:r>
                        <a:rPr lang="en-US" altLang="zh-CN" sz="1600" b="0" dirty="0" err="1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treemap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),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then view B tend to be on the x=3.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4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）作补充解释说明， 放在最右边（</a:t>
                      </a:r>
                      <a:r>
                        <a:rPr lang="en-US" altLang="zh-CN" sz="1600" b="0" dirty="0" err="1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pie+treemap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90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ea typeface="等线" charset="0"/>
                          <a:cs typeface="等线" charset="0"/>
                        </a:rPr>
                        <a:t>26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cs typeface="等线" charset="0"/>
                        </a:rPr>
                        <a:t>If view A shares some common and some different fields on Y-axis with view B, the view B is on the y=1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3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）无法确定 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==》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取决于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A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在哪里</a:t>
                      </a:r>
                      <a:endParaRPr lang="en-US" altLang="zh-CN" sz="1600" b="0" dirty="0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等线" charset="0"/>
                        <a:ea typeface="等线" charset="0"/>
                        <a:cs typeface="等线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  （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6</a:t>
                      </a:r>
                      <a:r>
                        <a:rPr lang="zh-CN" altLang="en-US" sz="1600" b="0" dirty="0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等线" charset="0"/>
                          <a:ea typeface="等线" charset="0"/>
                          <a:cs typeface="等线" charset="0"/>
                        </a:rPr>
                        <a:t>） 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72B7A-ECE4-52E4-E847-70AE73FE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F204B-2E47-90F9-1CB1-D264D7EC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结合具体的需求</a:t>
            </a:r>
            <a:r>
              <a:rPr kumimoji="1" lang="en-US" altLang="zh-CN" dirty="0"/>
              <a:t>==》</a:t>
            </a:r>
            <a:r>
              <a:rPr kumimoji="1" lang="zh-CN" altLang="en-US" dirty="0"/>
              <a:t>网络结构</a:t>
            </a:r>
            <a:r>
              <a:rPr kumimoji="1" lang="en-US" altLang="zh-CN" dirty="0"/>
              <a:t>==〉</a:t>
            </a:r>
            <a:r>
              <a:rPr kumimoji="1" lang="zh-CN" altLang="en-US" dirty="0"/>
              <a:t> 需求上有一定关系。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有向图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从下往上 会满足一些特殊需求。</a:t>
            </a:r>
          </a:p>
        </p:txBody>
      </p:sp>
    </p:spTree>
    <p:extLst>
      <p:ext uri="{BB962C8B-B14F-4D97-AF65-F5344CB8AC3E}">
        <p14:creationId xmlns:p14="http://schemas.microsoft.com/office/powerpoint/2010/main" val="37898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pattern 2:If view A highlight  view B, then view A and view B are positioned horizontally or vertically.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4444414"/>
              </p:ext>
            </p:extLst>
          </p:nvPr>
        </p:nvGraphicFramePr>
        <p:xfrm>
          <a:off x="1066800" y="2575560"/>
          <a:ext cx="937641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9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left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left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right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right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bottom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6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B,then view B tend to be on the top of the view A.</a:t>
                      </a:r>
                      <a:endParaRPr lang="en-US" altLang="zh-CN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/>
              <a:t>pattern 3:If view A highlights view B, view A tends to be on y=1, or occupies grid1_3, or grid3_0, or grid3_3.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00580" y="2697480"/>
          <a:ext cx="8470265" cy="343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occupies the grid3_0.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occupies the grid3_3.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occupies the grid1_3.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B, then view A tend to be on y=1.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2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occupies the grid1_2, and with height as 1, then view A highlights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3725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/>
              <a:t>pattern 4:The view on the top-left most should be equipped with interactions that is either filter or highlights.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819400"/>
          <a:ext cx="8836025" cy="311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highlights view B , then view A will occupy grid0_0.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7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occupies grid0_0  and view A is not with the height=1, then view A filters other views.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filters view B , then view A will occupy grid0_0.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filters view B , then view A will occupy grid0_0.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5:If view A and View B share more than 50% same fields and encodes the same fields on color, they will link each other.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39978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2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more than 50% columns same to view B, and share the same color encoding, then view A highlights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has more than 50% columns similar to view A, and share the same color encoding, then view B highlights view A.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6:If view A and view B have the equal size and is neighbor to each other,</a:t>
            </a:r>
            <a:r>
              <a:rPr lang="zh-CN" altLang="en-US" sz="4000" dirty="0"/>
              <a:t> </a:t>
            </a:r>
            <a:r>
              <a:rPr lang="en-US" altLang="zh-CN" sz="4000" dirty="0"/>
              <a:t>then view A links view B.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468995" cy="238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1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the equal height and width, then view A highlights view B.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8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have the equal size and is neighbor to each </a:t>
                      </a:r>
                      <a:r>
                        <a:rPr lang="en-US" altLang="zh-CN" sz="1600" b="0" dirty="0" err="1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other,then</a:t>
                      </a:r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 view A highlights view B.</a:t>
                      </a: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126809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7:If view A and view B encode the same fields on color, and they did not use the same </a:t>
            </a:r>
            <a:r>
              <a:rPr lang="en-US" altLang="zh-CN" sz="4000" dirty="0" err="1"/>
              <a:t>fileds</a:t>
            </a:r>
            <a:r>
              <a:rPr lang="en-US" altLang="zh-CN" sz="4000" dirty="0"/>
              <a:t> on Y-axis, then the height of view A or view B is 3.</a:t>
            </a:r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941320"/>
          <a:ext cx="8541385" cy="24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1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encode the same fields on color, and they did not use the same fileds on Y-axis, then the height of view A is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1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and view B encode the same fields on color, and they did not use the same fileds on Y-axis, then the height of view B is 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8:Text view tends to have the smallest height or width</a:t>
            </a:r>
            <a:r>
              <a:rPr lang="zh-CN" altLang="en-US" sz="4000" dirty="0"/>
              <a:t> </a:t>
            </a:r>
            <a:r>
              <a:rPr lang="en-US" altLang="zh-CN" sz="4000" dirty="0"/>
              <a:t>=</a:t>
            </a:r>
            <a:r>
              <a:rPr lang="zh-CN" altLang="en-US" sz="4000" dirty="0"/>
              <a:t> </a:t>
            </a:r>
            <a:r>
              <a:rPr lang="en-US" altLang="zh-CN" sz="4000" dirty="0"/>
              <a:t>1, </a:t>
            </a:r>
            <a:r>
              <a:rPr lang="zh-CN" altLang="en-US" sz="4000" dirty="0"/>
              <a:t>（</a:t>
            </a:r>
            <a:r>
              <a:rPr lang="en-US" altLang="zh-CN" sz="4000" dirty="0"/>
              <a:t>and it tends to have less or equal height than other views</a:t>
            </a:r>
            <a:r>
              <a:rPr lang="zh-CN" altLang="en-US" sz="4000" dirty="0"/>
              <a:t>）</a:t>
            </a:r>
            <a:endParaRPr lang="en-US" altLang="zh-CN" sz="4000" dirty="0"/>
          </a:p>
        </p:txBody>
      </p:sp>
      <p:graphicFrame>
        <p:nvGraphicFramePr>
          <p:cNvPr id="3" name="表格 -1"/>
          <p:cNvGraphicFramePr/>
          <p:nvPr>
            <p:custDataLst>
              <p:tags r:id="rId1"/>
            </p:custDataLst>
          </p:nvPr>
        </p:nvGraphicFramePr>
        <p:xfrm>
          <a:off x="2100580" y="2453640"/>
          <a:ext cx="8441690" cy="363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use less than 50% fields, then view A with the height as 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 on the y-axis, then view A with the width as 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Text, and has 0 field on the y-axis, then view A with the height as 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4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is Text and view A is not Text, then view A will have the larger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5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B has no fields on Y-axis and view B is Text, then view A will have the larger height.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algn="l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600" y="775335"/>
            <a:ext cx="11004550" cy="147193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pattern 9:If view A is Text, it tends to be on the top left. While if view A is text table, it tends to be on  the bottom-right most.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6962742"/>
              </p:ext>
            </p:extLst>
          </p:nvPr>
        </p:nvGraphicFramePr>
        <p:xfrm>
          <a:off x="2100580" y="2697480"/>
          <a:ext cx="858202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1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some fields on Y-axis  and view A is Text, then view A will occupy the grid3_3.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2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has no fields on Y-axis and view A is Text, then view A will occupy the grid0_2.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3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等线" charset="0"/>
                          <a:cs typeface="等线" charset="0"/>
                        </a:rPr>
                        <a:t>If view A is Text and view A uses at most 2 fields, then view A will occupy the grid0_1.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45" indent="0" fontAlgn="auto">
                        <a:buNone/>
                      </a:pPr>
                      <a:endParaRPr lang="zh-CN" altLang="en-US" sz="1600" b="0" dirty="0">
                        <a:solidFill>
                          <a:srgbClr val="000000"/>
                        </a:solidFill>
                        <a:latin typeface="等线" charset="0"/>
                        <a:ea typeface="等线" charset="0"/>
                        <a:cs typeface="等线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f86dec1-7fd6-4d44-9f2b-75eb61e3970e}"/>
  <p:tag name="TABLE_ENDDRAG_ORIGIN_RECT" val="702*267"/>
  <p:tag name="TABLE_ENDDRAG_RECT" val="121*219*702*2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1159162-dbc1-4e0e-b57b-b1434aa47dec}"/>
  <p:tag name="TABLE_ENDDRAG_ORIGIN_RECT" val="680*360"/>
  <p:tag name="TABLE_ENDDRAG_RECT" val="99*162*745*3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52dc3b7-0896-4dea-8b57-c00a2ab15fe4}"/>
  <p:tag name="TABLE_ENDDRAG_ORIGIN_RECT" val="695*315"/>
  <p:tag name="TABLE_ENDDRAG_RECT" val="127*176*697*3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516244-49d3-4290-a91d-3f5e3f2b19e6}"/>
  <p:tag name="TABLE_ENDDRAG_ORIGIN_RECT" val="686*378"/>
  <p:tag name="TABLE_ENDDRAG_RECT" val="135*176*713*3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2d31e3-a0f0-471f-8626-55a729c644e7}"/>
  <p:tag name="TABLE_ENDDRAG_ORIGIN_RECT" val="648*157"/>
  <p:tag name="TABLE_ENDDRAG_RECT" val="165*231*653*1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e9b8768-5f7b-4c1b-a95a-20d4f29b5686}"/>
  <p:tag name="TABLE_ENDDRAG_ORIGIN_RECT" val="871*510"/>
  <p:tag name="TABLE_ENDDRAG_RECT" val="54*119*871*5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3a9ccd7-a75e-4143-991d-22b2b7c32c32}"/>
  <p:tag name="TABLE_ENDDRAG_ORIGIN_RECT" val="671*336"/>
  <p:tag name="TABLE_ENDDRAG_RECT" val="152*176*671*3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6698b5-389c-4b89-8bc1-15f6a0ff6e97}"/>
  <p:tag name="TABLE_ENDDRAG_ORIGIN_RECT" val="629*272"/>
  <p:tag name="TABLE_ENDDRAG_RECT" val="165*193*655*2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effbc0b-eb1d-46ca-bcf8-08d7d5c829fd}"/>
  <p:tag name="TABLE_ENDDRAG_ORIGIN_RECT" val="665*398"/>
  <p:tag name="TABLE_ENDDRAG_RECT" val="170*119*667*4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bd178e-08a4-4353-9826-9d1296d3fc1d}"/>
  <p:tag name="TABLE_ENDDRAG_ORIGIN_RECT" val="684*256"/>
  <p:tag name="TABLE_ENDDRAG_RECT" val="137*202*684*2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7c78c3-4484-415c-87cf-c6665d47c437}"/>
  <p:tag name="TABLE_ENDDRAG_ORIGIN_RECT" val="629*115"/>
  <p:tag name="TABLE_ENDDRAG_RECT" val="165*212*666*2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a2575c2-a5bd-466b-bde4-7a208523f7cb}"/>
  <p:tag name="TABLE_ENDDRAG_ORIGIN_RECT" val="629*96"/>
  <p:tag name="TABLE_ENDDRAG_RECT" val="165*222*695*24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397d2a-7581-43c1-bf0d-4513d48f754b}"/>
  <p:tag name="TABLE_ENDDRAG_ORIGIN_RECT" val="629*76"/>
  <p:tag name="TABLE_ENDDRAG_RECT" val="165*231*665*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cd3907-0b33-4413-aa1c-bec229104464}"/>
  <p:tag name="TABLE_ENDDRAG_ORIGIN_RECT" val="666*191"/>
  <p:tag name="TABLE_ENDDRAG_RECT" val="165*231*666*1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f0d9a3-9732-4fed-97bc-4471c071a08f}"/>
  <p:tag name="TABLE_ENDDRAG_ORIGIN_RECT" val="629*76"/>
  <p:tag name="TABLE_ENDDRAG_RECT" val="165*231*673*1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65802c4-a318-4b39-ba37-27a54b5a9810}"/>
  <p:tag name="TABLE_ENDDRAG_ORIGIN_RECT" val="629*153"/>
  <p:tag name="TABLE_ENDDRAG_RECT" val="165*193*664*2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1b25c0b-e05e-4c6d-89b2-5c0056f410df}"/>
  <p:tag name="TABLE_ENDDRAG_ORIGIN_RECT" val="629*115"/>
  <p:tag name="TABLE_ENDDRAG_RECT" val="165*212*675*24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3649</Words>
  <Application>Microsoft Macintosh PowerPoint</Application>
  <PresentationFormat>宽屏</PresentationFormat>
  <Paragraphs>270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Wingdings</vt:lpstr>
      <vt:lpstr>Office 主题</vt:lpstr>
      <vt:lpstr>pattern 1:If view A highlights view B, then view A has the height or width as 3 or 4.</vt:lpstr>
      <vt:lpstr>pattern 2:If view A highlight  view B, then view A and view B are positioned horizontally or vertically.</vt:lpstr>
      <vt:lpstr>pattern 3:If view A highlights view B, view A tends to be on y=1, or occupies grid1_3, or grid3_0, or grid3_3.</vt:lpstr>
      <vt:lpstr>pattern 4:The view on the top-left most should be equipped with interactions that is either filter or highlights.</vt:lpstr>
      <vt:lpstr>pattern 5:If view A and View B share more than 50% same fields and encodes the same fields on color, they will link each other.</vt:lpstr>
      <vt:lpstr>pattern 6:If view A and view B have the equal size and is neighbor to each other, then view A links view B.</vt:lpstr>
      <vt:lpstr>pattern 7:If view A and view B encode the same fields on color, and they did not use the same fileds on Y-axis, then the height of view A or view B is 3.</vt:lpstr>
      <vt:lpstr>pattern 8:Text view tends to have the smallest height or width = 1, （and it tends to have less or equal height than other views）</vt:lpstr>
      <vt:lpstr>pattern 9:If view A is Text, it tends to be on the top left. While if view A is text table, it tends to be on  the bottom-right most.</vt:lpstr>
      <vt:lpstr>pattern 10:Text view tends to be the  top right, top left, and top of other view types, or be side-by-side with Text view.</vt:lpstr>
      <vt:lpstr>pattern 11:If view A has more fields than view B, then view A is on the bottom right or bottom of view B.</vt:lpstr>
      <vt:lpstr>pattern 12:If view A and view B are the same chart type, they tend to have equal width, or height, or size. </vt:lpstr>
      <vt:lpstr>pattern 13:If view A and view B are in the same chart type, and they use the same fileds on Y-axis, then they tend to be positioned side-by-side horizontally.</vt:lpstr>
      <vt:lpstr>pattern 14:The size/width/height of a view is positively related to the number of the used fields. The more/equal the fields on */X-axis/Y-axis, the larger/same the size/width/height.</vt:lpstr>
      <vt:lpstr>pattern 15:If view A and view B have unequal number of fields on Y-axis, view A or view B will be on y=3.</vt:lpstr>
      <vt:lpstr>pattern 16:If view A don‘t have fields on X-axis （text, pie, treemap), then view A tend to be on the width=1</vt:lpstr>
      <vt:lpstr>pattern 17--26: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black</dc:creator>
  <cp:lastModifiedBy>LIN Yanna</cp:lastModifiedBy>
  <cp:revision>7</cp:revision>
  <dcterms:created xsi:type="dcterms:W3CDTF">2022-07-31T05:06:01Z</dcterms:created>
  <dcterms:modified xsi:type="dcterms:W3CDTF">2022-08-07T03:33:07Z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