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OpenSans-italic.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OpenSans-bold.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9" Type="http://schemas.openxmlformats.org/officeDocument/2006/relationships/customXml" Target="../customXml/item2.xml"/><Relationship Id="rId24" Type="http://schemas.openxmlformats.org/officeDocument/2006/relationships/font" Target="fonts/OpenSans-regular.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PTSansNarrow-bold.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PTSansNarrow-regular.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OpenSans-boldItalic.fntdata"/><Relationship Id="rId14" Type="http://schemas.openxmlformats.org/officeDocument/2006/relationships/slide" Target="slides/slide9.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1ff111b1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1ff111b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1ff111b1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1ff111b1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1ff111b1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1ff111b1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1ff111b1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1ff111b1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1ff111b1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1ff111b1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1ff111b1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1ff111b1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1ff111b1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1ff111b1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c0ec65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c0ec65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1ff111b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1ff111b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1ff111b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1ff111b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1ff111b1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1ff111b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1ff111b1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1ff111b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ff111b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ff111b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ff111b1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ff111b1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1ff111b1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1ff111b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datasets/vishakhdapat/waiter-tip-predi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Machine Learning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pt-BR" sz="1800"/>
              <a:t>Me. Fernando Nemec</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59709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Out of Bag</a:t>
            </a:r>
            <a:endParaRPr/>
          </a:p>
        </p:txBody>
      </p:sp>
      <p:sp>
        <p:nvSpPr>
          <p:cNvPr id="125" name="Google Shape;12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Já no Out Of Bag, algumas observações são deixadas de lado e, assim, subamostras criadas. </a:t>
            </a:r>
            <a:endParaRPr/>
          </a:p>
          <a:p>
            <a:pPr indent="0" lvl="0" marL="0" rtl="0" algn="l">
              <a:spcBef>
                <a:spcPts val="1200"/>
              </a:spcBef>
              <a:spcAft>
                <a:spcPts val="0"/>
              </a:spcAft>
              <a:buNone/>
            </a:pPr>
            <a:r>
              <a:rPr lang="pt-BR"/>
              <a:t>O algoritmo então tenta realizar a previsão dos valores das observações deixadas de lado, criando assim uma excelente forma para determinar a qualidade da Random Forest que  é </a:t>
            </a:r>
            <a:r>
              <a:rPr lang="pt-BR"/>
              <a:t>o</a:t>
            </a:r>
            <a:r>
              <a:rPr b="1" lang="pt-BR"/>
              <a:t> oob_score_</a:t>
            </a:r>
            <a:r>
              <a:rPr lang="pt-BR"/>
              <a:t>.</a:t>
            </a:r>
            <a:endParaRPr/>
          </a:p>
          <a:p>
            <a:pPr indent="0" lvl="0" marL="0" rtl="0" algn="l">
              <a:spcBef>
                <a:spcPts val="1200"/>
              </a:spcBef>
              <a:spcAft>
                <a:spcPts val="1200"/>
              </a:spcAft>
              <a:buNone/>
            </a:pPr>
            <a:r>
              <a:rPr lang="pt-BR"/>
              <a:t>Evidentemente, por ser um classificador, a floresta aleatória utilizando OOB pode ser verificada através de métricas usuais para classificadores.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Vantagens e Desvantagens</a:t>
            </a:r>
            <a:endParaRPr/>
          </a:p>
        </p:txBody>
      </p:sp>
      <p:sp>
        <p:nvSpPr>
          <p:cNvPr id="131" name="Google Shape;13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Vantagens:</a:t>
            </a:r>
            <a:r>
              <a:rPr lang="pt-BR"/>
              <a:t> </a:t>
            </a:r>
            <a:endParaRPr/>
          </a:p>
          <a:p>
            <a:pPr indent="-342900" lvl="0" marL="457200" rtl="0" algn="l">
              <a:spcBef>
                <a:spcPts val="1200"/>
              </a:spcBef>
              <a:spcAft>
                <a:spcPts val="0"/>
              </a:spcAft>
              <a:buSzPts val="1800"/>
              <a:buAutoNum type="arabicPeriod"/>
            </a:pPr>
            <a:r>
              <a:rPr lang="pt-BR"/>
              <a:t>Resistente a outliers</a:t>
            </a:r>
            <a:endParaRPr/>
          </a:p>
          <a:p>
            <a:pPr indent="-342900" lvl="0" marL="457200" rtl="0" algn="l">
              <a:spcBef>
                <a:spcPts val="0"/>
              </a:spcBef>
              <a:spcAft>
                <a:spcPts val="0"/>
              </a:spcAft>
              <a:buSzPts val="1800"/>
              <a:buAutoNum type="arabicPeriod"/>
            </a:pPr>
            <a:r>
              <a:rPr lang="pt-BR"/>
              <a:t>Boa performance para classificação e regressão</a:t>
            </a:r>
            <a:endParaRPr/>
          </a:p>
          <a:p>
            <a:pPr indent="0" lvl="0" marL="0" rtl="0" algn="l">
              <a:spcBef>
                <a:spcPts val="1200"/>
              </a:spcBef>
              <a:spcAft>
                <a:spcPts val="0"/>
              </a:spcAft>
              <a:buNone/>
            </a:pPr>
            <a:r>
              <a:rPr b="1" lang="pt-BR"/>
              <a:t>Desvantagens:</a:t>
            </a:r>
            <a:endParaRPr b="1"/>
          </a:p>
          <a:p>
            <a:pPr indent="-342900" lvl="0" marL="457200" rtl="0" algn="l">
              <a:spcBef>
                <a:spcPts val="1200"/>
              </a:spcBef>
              <a:spcAft>
                <a:spcPts val="0"/>
              </a:spcAft>
              <a:buSzPts val="1800"/>
              <a:buAutoNum type="arabicPeriod"/>
            </a:pPr>
            <a:r>
              <a:rPr lang="pt-BR"/>
              <a:t>Sujeito a overfitting</a:t>
            </a:r>
            <a:endParaRPr/>
          </a:p>
          <a:p>
            <a:pPr indent="-342900" lvl="0" marL="457200" rtl="0" algn="l">
              <a:spcBef>
                <a:spcPts val="0"/>
              </a:spcBef>
              <a:spcAft>
                <a:spcPts val="0"/>
              </a:spcAft>
              <a:buSzPts val="1800"/>
              <a:buAutoNum type="arabicPeriod"/>
            </a:pPr>
            <a:r>
              <a:rPr lang="pt-BR"/>
              <a:t>Alto custo computacional</a:t>
            </a:r>
            <a:endParaRPr/>
          </a:p>
          <a:p>
            <a:pPr indent="-342900" lvl="0" marL="457200" rtl="0" algn="l">
              <a:spcBef>
                <a:spcPts val="0"/>
              </a:spcBef>
              <a:spcAft>
                <a:spcPts val="0"/>
              </a:spcAft>
              <a:buSzPts val="1800"/>
              <a:buAutoNum type="arabicPeriod"/>
            </a:pPr>
            <a:r>
              <a:rPr lang="pt-BR"/>
              <a:t>Dificuldade de interpretação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Treino</a:t>
            </a:r>
            <a:endParaRPr/>
          </a:p>
        </p:txBody>
      </p:sp>
      <p:sp>
        <p:nvSpPr>
          <p:cNvPr id="137" name="Google Shape;137;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Vamos usar esta base:</a:t>
            </a:r>
            <a:endParaRPr/>
          </a:p>
          <a:p>
            <a:pPr indent="0" lvl="0" marL="0" rtl="0" algn="l">
              <a:spcBef>
                <a:spcPts val="1200"/>
              </a:spcBef>
              <a:spcAft>
                <a:spcPts val="0"/>
              </a:spcAft>
              <a:buNone/>
            </a:pPr>
            <a:r>
              <a:rPr lang="pt-BR"/>
              <a:t> </a:t>
            </a:r>
            <a:r>
              <a:rPr lang="pt-BR" u="sng">
                <a:solidFill>
                  <a:schemeClr val="hlink"/>
                </a:solidFill>
                <a:hlinkClick r:id="rId3"/>
              </a:rPr>
              <a:t>https://www.kaggle.com/datasets/vishakhdapat/waiter-tip-prediction</a:t>
            </a:r>
            <a:endParaRPr/>
          </a:p>
          <a:p>
            <a:pPr indent="0" lvl="0" marL="0" rtl="0" algn="l">
              <a:spcBef>
                <a:spcPts val="1200"/>
              </a:spcBef>
              <a:spcAft>
                <a:spcPts val="0"/>
              </a:spcAft>
              <a:buNone/>
            </a:pPr>
            <a:r>
              <a:rPr b="1" lang="pt-BR"/>
              <a:t>Preparação da base</a:t>
            </a:r>
            <a:endParaRPr b="1"/>
          </a:p>
          <a:p>
            <a:pPr indent="-342900" lvl="0" marL="457200" rtl="0" algn="l">
              <a:spcBef>
                <a:spcPts val="1200"/>
              </a:spcBef>
              <a:spcAft>
                <a:spcPts val="0"/>
              </a:spcAft>
              <a:buSzPts val="1800"/>
              <a:buAutoNum type="arabicPeriod"/>
            </a:pPr>
            <a:r>
              <a:rPr lang="pt-BR"/>
              <a:t>Transformar todas as variáveis categóricas em variáveis dummy. </a:t>
            </a:r>
            <a:endParaRPr/>
          </a:p>
          <a:p>
            <a:pPr indent="-342900" lvl="0" marL="457200" rtl="0" algn="l">
              <a:spcBef>
                <a:spcPts val="0"/>
              </a:spcBef>
              <a:spcAft>
                <a:spcPts val="0"/>
              </a:spcAft>
              <a:buSzPts val="1800"/>
              <a:buAutoNum type="arabicPeriod"/>
            </a:pPr>
            <a:r>
              <a:rPr lang="pt-BR"/>
              <a:t>Criar uma nova variável indicando o percentual da gorjeta em relação ao valor total da refeição. </a:t>
            </a:r>
            <a:endParaRPr/>
          </a:p>
          <a:p>
            <a:pPr indent="-342900" lvl="0" marL="457200" rtl="0" algn="l">
              <a:spcBef>
                <a:spcPts val="0"/>
              </a:spcBef>
              <a:spcAft>
                <a:spcPts val="0"/>
              </a:spcAft>
              <a:buSzPts val="1800"/>
              <a:buAutoNum type="arabicPeriod"/>
            </a:pPr>
            <a:r>
              <a:rPr lang="pt-BR"/>
              <a:t>Encontrar um valor limite para a nova variável que balanceie a amostra em 50%/50%. </a:t>
            </a:r>
            <a:endParaRPr/>
          </a:p>
          <a:p>
            <a:pPr indent="-342900" lvl="0" marL="457200" rtl="0" algn="l">
              <a:spcBef>
                <a:spcPts val="0"/>
              </a:spcBef>
              <a:spcAft>
                <a:spcPts val="0"/>
              </a:spcAft>
              <a:buSzPts val="1800"/>
              <a:buAutoNum type="arabicPeriod"/>
            </a:pPr>
            <a:r>
              <a:rPr lang="pt-BR"/>
              <a:t>Criar uma nova variável de classificação utilizando esse valor limite.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Treino</a:t>
            </a:r>
            <a:endParaRPr/>
          </a:p>
        </p:txBody>
      </p:sp>
      <p:sp>
        <p:nvSpPr>
          <p:cNvPr id="143" name="Google Shape;14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Árvore de Decisão</a:t>
            </a:r>
            <a:endParaRPr b="1"/>
          </a:p>
          <a:p>
            <a:pPr indent="-342900" lvl="0" marL="457200" rtl="0" algn="l">
              <a:spcBef>
                <a:spcPts val="1200"/>
              </a:spcBef>
              <a:spcAft>
                <a:spcPts val="0"/>
              </a:spcAft>
              <a:buSzPts val="1800"/>
              <a:buAutoNum type="arabicPeriod"/>
            </a:pPr>
            <a:r>
              <a:rPr lang="pt-BR"/>
              <a:t>Criar um algoritmo de árvore de decisão que tente prever  se a gorjeta foi alta ou baixa, a partir do valor limite descoberto.</a:t>
            </a:r>
            <a:endParaRPr/>
          </a:p>
          <a:p>
            <a:pPr indent="-342900" lvl="0" marL="457200" rtl="0" algn="l">
              <a:spcBef>
                <a:spcPts val="0"/>
              </a:spcBef>
              <a:spcAft>
                <a:spcPts val="0"/>
              </a:spcAft>
              <a:buSzPts val="1800"/>
              <a:buAutoNum type="arabicPeriod"/>
            </a:pPr>
            <a:r>
              <a:rPr lang="pt-BR"/>
              <a:t>Verifique qual o melhor critério para ser utilizado na árvore de decisão a partir da métrica </a:t>
            </a:r>
            <a:r>
              <a:rPr b="1" lang="pt-BR"/>
              <a:t>accuracy</a:t>
            </a:r>
            <a:r>
              <a:rPr lang="pt-BR"/>
              <a:t>.</a:t>
            </a:r>
            <a:endParaRPr/>
          </a:p>
          <a:p>
            <a:pPr indent="-342900" lvl="0" marL="457200" rtl="0" algn="l">
              <a:spcBef>
                <a:spcPts val="0"/>
              </a:spcBef>
              <a:spcAft>
                <a:spcPts val="0"/>
              </a:spcAft>
              <a:buSzPts val="1800"/>
              <a:buAutoNum type="arabicPeriod"/>
            </a:pPr>
            <a:r>
              <a:rPr lang="pt-BR"/>
              <a:t>Teste valores de 1 a 10 para o hiperparâmetro </a:t>
            </a:r>
            <a:r>
              <a:rPr b="1" i="1" lang="pt-BR"/>
              <a:t>max_depth</a:t>
            </a:r>
            <a:r>
              <a:rPr lang="pt-BR"/>
              <a:t>. Analise a curva de métrica accuracy com o deslocamento do </a:t>
            </a:r>
            <a:r>
              <a:rPr b="1" i="1" lang="pt-BR"/>
              <a:t>max_depth</a:t>
            </a:r>
            <a:r>
              <a:rPr lang="pt-BR"/>
              <a:t>. Para a sua análise, inclua o hiperparâmetro </a:t>
            </a:r>
            <a:r>
              <a:rPr b="1" i="1" lang="pt-BR"/>
              <a:t>random_state</a:t>
            </a:r>
            <a:r>
              <a:rPr lang="pt-B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Treino</a:t>
            </a:r>
            <a:endParaRPr/>
          </a:p>
        </p:txBody>
      </p:sp>
      <p:sp>
        <p:nvSpPr>
          <p:cNvPr id="149" name="Google Shape;149;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Floresta Aleatória</a:t>
            </a:r>
            <a:endParaRPr b="1"/>
          </a:p>
          <a:p>
            <a:pPr indent="-342900" lvl="0" marL="457200" rtl="0" algn="l">
              <a:spcBef>
                <a:spcPts val="1200"/>
              </a:spcBef>
              <a:spcAft>
                <a:spcPts val="0"/>
              </a:spcAft>
              <a:buSzPts val="1800"/>
              <a:buAutoNum type="arabicPeriod"/>
            </a:pPr>
            <a:r>
              <a:rPr lang="pt-BR"/>
              <a:t>Crie um algoritmo de floresta aleatória, testando os valores 10, 100 e 1000 no hiperparâmetro n_estimators. </a:t>
            </a:r>
            <a:endParaRPr/>
          </a:p>
          <a:p>
            <a:pPr indent="-342900" lvl="0" marL="457200" rtl="0" algn="l">
              <a:spcBef>
                <a:spcPts val="0"/>
              </a:spcBef>
              <a:spcAft>
                <a:spcPts val="0"/>
              </a:spcAft>
              <a:buSzPts val="1800"/>
              <a:buAutoNum type="arabicPeriod"/>
            </a:pPr>
            <a:r>
              <a:rPr lang="pt-BR"/>
              <a:t>Teste diferentes critérios para a floresta (gini e log_loss). </a:t>
            </a:r>
            <a:endParaRPr/>
          </a:p>
          <a:p>
            <a:pPr indent="-342900" lvl="0" marL="457200" rtl="0" algn="l">
              <a:spcBef>
                <a:spcPts val="0"/>
              </a:spcBef>
              <a:spcAft>
                <a:spcPts val="0"/>
              </a:spcAft>
              <a:buSzPts val="1800"/>
              <a:buAutoNum type="arabicPeriod"/>
            </a:pPr>
            <a:r>
              <a:rPr lang="pt-BR"/>
              <a:t>Teste diferentes critérios para o parâmetro max_depth, tal como foi feito para a árvore de decisão.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Treino</a:t>
            </a:r>
            <a:endParaRPr/>
          </a:p>
        </p:txBody>
      </p:sp>
      <p:sp>
        <p:nvSpPr>
          <p:cNvPr id="155" name="Google Shape;155;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Qual algoritmo e com quais hiperparâmetros tiveram a melhor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a:t>
            </a:r>
            <a:r>
              <a:rPr lang="pt-BR"/>
              <a:t>: Introdução</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Como o próprio nome diz, uma floresta aleatória nada mais é do que um conjunto de árvores de decisão. </a:t>
            </a:r>
            <a:endParaRPr/>
          </a:p>
          <a:p>
            <a:pPr indent="0" lvl="0" marL="0" rtl="0" algn="l">
              <a:spcBef>
                <a:spcPts val="1200"/>
              </a:spcBef>
              <a:spcAft>
                <a:spcPts val="0"/>
              </a:spcAft>
              <a:buNone/>
            </a:pPr>
            <a:r>
              <a:rPr lang="pt-BR"/>
              <a:t>Ocorre que em uma árvore de decisão ficamos limitados pela escolha do algoritmo para o root </a:t>
            </a:r>
            <a:r>
              <a:rPr i="1" lang="pt-BR"/>
              <a:t>branch</a:t>
            </a:r>
            <a:r>
              <a:rPr lang="pt-BR"/>
              <a:t> e todos os outros </a:t>
            </a:r>
            <a:r>
              <a:rPr i="1" lang="pt-BR"/>
              <a:t>branches</a:t>
            </a:r>
            <a:r>
              <a:rPr lang="pt-BR"/>
              <a:t> subsequentes. </a:t>
            </a:r>
            <a:endParaRPr/>
          </a:p>
          <a:p>
            <a:pPr indent="0" lvl="0" marL="0" rtl="0" algn="l">
              <a:spcBef>
                <a:spcPts val="1200"/>
              </a:spcBef>
              <a:spcAft>
                <a:spcPts val="1200"/>
              </a:spcAft>
              <a:buNone/>
            </a:pPr>
            <a:r>
              <a:rPr lang="pt-BR"/>
              <a:t>E se houvesse uma forma de não haver essa limitação de escolha?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Introdução</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Uma forma de alcançar esse objetivo é utilizar florestas. Ou seja, são construídas várias árvores de decisão e é feito um processo de decisão do termo de respostas de todas as árvores para decidir o termo de resposta do algoritmo de floresta aleatória.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82500" y="4388025"/>
            <a:ext cx="8379000" cy="6105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pt-BR" sz="1200"/>
              <a:t>Fonte: Will Koehrsen, 2017, </a:t>
            </a:r>
            <a:r>
              <a:rPr lang="pt-BR" sz="1200"/>
              <a:t>medium.com.</a:t>
            </a:r>
            <a:endParaRPr sz="1200"/>
          </a:p>
        </p:txBody>
      </p:sp>
      <p:pic>
        <p:nvPicPr>
          <p:cNvPr id="85" name="Google Shape;85;p16"/>
          <p:cNvPicPr preferRelativeResize="0"/>
          <p:nvPr/>
        </p:nvPicPr>
        <p:blipFill>
          <a:blip r:embed="rId3">
            <a:alphaModFix/>
          </a:blip>
          <a:stretch>
            <a:fillRect/>
          </a:stretch>
        </p:blipFill>
        <p:spPr>
          <a:xfrm>
            <a:off x="1752600" y="158925"/>
            <a:ext cx="5638800" cy="422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Teoria</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Existem implicações importantes </a:t>
            </a:r>
            <a:r>
              <a:rPr lang="pt-BR"/>
              <a:t>neste</a:t>
            </a:r>
            <a:r>
              <a:rPr lang="pt-BR"/>
              <a:t> método:</a:t>
            </a:r>
            <a:endParaRPr/>
          </a:p>
          <a:p>
            <a:pPr indent="-342900" lvl="0" marL="457200" rtl="0" algn="l">
              <a:spcBef>
                <a:spcPts val="1200"/>
              </a:spcBef>
              <a:spcAft>
                <a:spcPts val="0"/>
              </a:spcAft>
              <a:buSzPts val="1800"/>
              <a:buAutoNum type="arabicPeriod"/>
            </a:pPr>
            <a:r>
              <a:rPr lang="pt-BR"/>
              <a:t>Como determinar qual será o termo de resposta do algoritmo todo?</a:t>
            </a:r>
            <a:endParaRPr/>
          </a:p>
          <a:p>
            <a:pPr indent="-342900" lvl="0" marL="457200" rtl="0" algn="l">
              <a:spcBef>
                <a:spcPts val="0"/>
              </a:spcBef>
              <a:spcAft>
                <a:spcPts val="0"/>
              </a:spcAft>
              <a:buSzPts val="1800"/>
              <a:buAutoNum type="arabicPeriod"/>
            </a:pPr>
            <a:r>
              <a:rPr lang="pt-BR"/>
              <a:t>Como provocar o algoritmo para criar árvores diferentes, considerando que a árvore de decisão utiliza algoritmos pré-determinados para obter os melhores </a:t>
            </a:r>
            <a:r>
              <a:rPr i="1" lang="pt-BR"/>
              <a:t>branches</a:t>
            </a:r>
            <a:r>
              <a:rPr lang="pt-B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Teoria</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 processo de escolha do termo de resposta da floresta aleatória é tão simples quanto uma votação. De fato, o Classificador escolhe a resposta mais obtida entre os classificadores criados. </a:t>
            </a:r>
            <a:endParaRPr/>
          </a:p>
          <a:p>
            <a:pPr indent="0" lvl="0" marL="0" rtl="0" algn="l">
              <a:spcBef>
                <a:spcPts val="1200"/>
              </a:spcBef>
              <a:spcAft>
                <a:spcPts val="0"/>
              </a:spcAft>
              <a:buNone/>
            </a:pPr>
            <a:r>
              <a:rPr lang="pt-BR"/>
              <a:t>Dificilmente se chega a uma situação de empate na votação, pois isso significaria que existe uma forte entropia em alguns dos nós de decisão e, certamente, essa entropia seria diminuída em cada termo de resposta das árvores individuais.</a:t>
            </a:r>
            <a:endParaRPr/>
          </a:p>
          <a:p>
            <a:pPr indent="0" lvl="0" marL="0" rtl="0" algn="l">
              <a:spcBef>
                <a:spcPts val="1200"/>
              </a:spcBef>
              <a:spcAft>
                <a:spcPts val="1200"/>
              </a:spcAft>
              <a:buNone/>
            </a:pPr>
            <a:r>
              <a:rPr lang="pt-BR"/>
              <a:t>Em um regressor, o termo de resposta é a média dos termos de resposta de todas as árvores.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Teoria</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Para provocar a criação de diferentes árvores, o </a:t>
            </a:r>
            <a:r>
              <a:rPr lang="pt-BR"/>
              <a:t>algoritmo</a:t>
            </a:r>
            <a:r>
              <a:rPr lang="pt-BR"/>
              <a:t> utiliza diferentes amostras de dados. Com dados diferentes, forçosamente o algoritmo irá gerar também termos de resposta diferentes e escolhas de branches também diferentes. </a:t>
            </a:r>
            <a:endParaRPr/>
          </a:p>
          <a:p>
            <a:pPr indent="0" lvl="0" marL="0" rtl="0" algn="l">
              <a:spcBef>
                <a:spcPts val="1200"/>
              </a:spcBef>
              <a:spcAft>
                <a:spcPts val="0"/>
              </a:spcAft>
              <a:buNone/>
            </a:pPr>
            <a:r>
              <a:rPr lang="pt-BR"/>
              <a:t>A escolha das amostras utilizados pode seguir a técnica de Bootstraping ou a técnica de Out of Bag. </a:t>
            </a:r>
            <a:endParaRPr/>
          </a:p>
          <a:p>
            <a:pPr indent="0" lvl="0" marL="0" rtl="0" algn="l">
              <a:spcBef>
                <a:spcPts val="1200"/>
              </a:spcBef>
              <a:spcAft>
                <a:spcPts val="1200"/>
              </a:spcAft>
              <a:buNone/>
            </a:pPr>
            <a:r>
              <a:rPr lang="pt-BR"/>
              <a:t>Ambas técnicas são similares num primeiro momento, mas carregam características próprias.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143000" y="208825"/>
            <a:ext cx="6858000" cy="399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Random Forest: Boostraping</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No Bootstraping (não confundir com Bagging) são geradas amostras aleatórias a partir da amostra principal, podendo haver repetição de amostras. </a:t>
            </a:r>
            <a:endParaRPr/>
          </a:p>
          <a:p>
            <a:pPr indent="0" lvl="0" marL="0" rtl="0" algn="l">
              <a:spcBef>
                <a:spcPts val="1200"/>
              </a:spcBef>
              <a:spcAft>
                <a:spcPts val="1200"/>
              </a:spcAft>
              <a:buNone/>
            </a:pPr>
            <a:r>
              <a:rPr lang="pt-BR"/>
              <a:t>Pelo Bootstraping é possível garantir que as mesmas propriedades da amostra principal são passadas para as subamostras, como viés, variância, intervalos de confiança, erros, entre outros).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3DA578DE33E44E8DD11C312C11F0C0" ma:contentTypeVersion="14" ma:contentTypeDescription="Create a new document." ma:contentTypeScope="" ma:versionID="c55f29c0ea49955fefc34e8d62a3076c">
  <xsd:schema xmlns:xsd="http://www.w3.org/2001/XMLSchema" xmlns:xs="http://www.w3.org/2001/XMLSchema" xmlns:p="http://schemas.microsoft.com/office/2006/metadata/properties" xmlns:ns2="7bc641a7-997f-4048-a412-d593c6319208" xmlns:ns3="7e3d2bc7-1e8b-4412-b9e4-2111d76bd9c9" targetNamespace="http://schemas.microsoft.com/office/2006/metadata/properties" ma:root="true" ma:fieldsID="05bc9cc1259e160cfef6d66d00d3f1b2" ns2:_="" ns3:_="">
    <xsd:import namespace="7bc641a7-997f-4048-a412-d593c6319208"/>
    <xsd:import namespace="7e3d2bc7-1e8b-4412-b9e4-2111d76bd9c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c641a7-997f-4048-a412-d593c631920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3d2bc7-1e8b-4412-b9e4-2111d76bd9c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4ac8c0e-aed2-4f6a-8b60-68d35fcc4b84}" ma:internalName="TaxCatchAll" ma:showField="CatchAllData" ma:web="7e3d2bc7-1e8b-4412-b9e4-2111d76bd9c9">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e3d2bc7-1e8b-4412-b9e4-2111d76bd9c9" xsi:nil="true"/>
    <lcf76f155ced4ddcb4097134ff3c332f xmlns="7bc641a7-997f-4048-a412-d593c631920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509B0A6-DFAC-417E-AE2F-D66072A310C9}"/>
</file>

<file path=customXml/itemProps2.xml><?xml version="1.0" encoding="utf-8"?>
<ds:datastoreItem xmlns:ds="http://schemas.openxmlformats.org/officeDocument/2006/customXml" ds:itemID="{5029D505-C3FC-4276-A849-43AC13408369}"/>
</file>

<file path=customXml/itemProps3.xml><?xml version="1.0" encoding="utf-8"?>
<ds:datastoreItem xmlns:ds="http://schemas.openxmlformats.org/officeDocument/2006/customXml" ds:itemID="{D61FA6D3-B8F4-4409-95D5-54083055ECC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0x010100223DA578DE33E44E8DD11C312C11F0C0</vt:lpwstr>
  </property>
</Properties>
</file>