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331" r:id="rId2"/>
    <p:sldId id="470" r:id="rId3"/>
    <p:sldId id="404" r:id="rId4"/>
    <p:sldId id="393" r:id="rId5"/>
    <p:sldId id="316" r:id="rId6"/>
    <p:sldId id="456" r:id="rId7"/>
    <p:sldId id="457" r:id="rId8"/>
    <p:sldId id="394" r:id="rId9"/>
    <p:sldId id="414" r:id="rId10"/>
    <p:sldId id="412" r:id="rId11"/>
    <p:sldId id="439" r:id="rId12"/>
    <p:sldId id="440" r:id="rId13"/>
    <p:sldId id="265" r:id="rId14"/>
    <p:sldId id="442" r:id="rId15"/>
    <p:sldId id="443" r:id="rId16"/>
    <p:sldId id="444" r:id="rId17"/>
    <p:sldId id="445" r:id="rId18"/>
    <p:sldId id="446" r:id="rId19"/>
    <p:sldId id="447" r:id="rId20"/>
    <p:sldId id="450" r:id="rId21"/>
    <p:sldId id="374" r:id="rId22"/>
    <p:sldId id="460" r:id="rId23"/>
    <p:sldId id="461" r:id="rId24"/>
    <p:sldId id="462" r:id="rId25"/>
    <p:sldId id="463" r:id="rId26"/>
    <p:sldId id="464" r:id="rId27"/>
    <p:sldId id="465" r:id="rId28"/>
    <p:sldId id="466" r:id="rId29"/>
    <p:sldId id="46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80"/>
    <a:srgbClr val="2EC6D6"/>
    <a:srgbClr val="2DC6D6"/>
    <a:srgbClr val="616161"/>
    <a:srgbClr val="000000"/>
    <a:srgbClr val="E5E5E5"/>
    <a:srgbClr val="E9EDF4"/>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p:restoredTop sz="82423" autoAdjust="0"/>
  </p:normalViewPr>
  <p:slideViewPr>
    <p:cSldViewPr snapToGrid="0" snapToObjects="1">
      <p:cViewPr varScale="1">
        <p:scale>
          <a:sx n="107" d="100"/>
          <a:sy n="107" d="100"/>
        </p:scale>
        <p:origin x="2280" y="160"/>
      </p:cViewPr>
      <p:guideLst>
        <p:guide orient="horz" pos="2160"/>
        <p:guide pos="2880"/>
      </p:guideLst>
    </p:cSldViewPr>
  </p:slideViewPr>
  <p:outlineViewPr>
    <p:cViewPr>
      <p:scale>
        <a:sx n="33" d="100"/>
        <a:sy n="33" d="100"/>
      </p:scale>
      <p:origin x="0" y="-16744"/>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710FB4-CD92-E843-A770-164BBE95230A}" type="datetimeFigureOut">
              <a:rPr lang="en-US" smtClean="0"/>
              <a:t>10/16/23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04A7C4-34D7-1745-A856-E0192B4A9EE6}" type="slidenum">
              <a:rPr lang="en-US" smtClean="0"/>
              <a:t>‹#›</a:t>
            </a:fld>
            <a:endParaRPr lang="en-US"/>
          </a:p>
        </p:txBody>
      </p:sp>
    </p:spTree>
    <p:extLst>
      <p:ext uri="{BB962C8B-B14F-4D97-AF65-F5344CB8AC3E}">
        <p14:creationId xmlns:p14="http://schemas.microsoft.com/office/powerpoint/2010/main" val="1764900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F2E0D-C41A-004A-B7CE-2840F4E36B78}" type="datetimeFigureOut">
              <a:rPr lang="en-US" smtClean="0"/>
              <a:t>10/16/23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7160B-563F-B64B-B67D-C250EFBFF54C}" type="slidenum">
              <a:rPr lang="en-US" smtClean="0"/>
              <a:t>‹#›</a:t>
            </a:fld>
            <a:endParaRPr lang="en-US"/>
          </a:p>
        </p:txBody>
      </p:sp>
    </p:spTree>
    <p:extLst>
      <p:ext uri="{BB962C8B-B14F-4D97-AF65-F5344CB8AC3E}">
        <p14:creationId xmlns:p14="http://schemas.microsoft.com/office/powerpoint/2010/main" val="19584539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13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AU" dirty="0">
                <a:latin typeface="Times New Roman" pitchFamily="18" charset="0"/>
              </a:rPr>
              <a:t>DFDs should be completed before the threat modelling meeting. The PM and the dev should work together to get it into good shape and distribute it to the team in advance of the meeting.</a:t>
            </a:r>
          </a:p>
          <a:p>
            <a:pPr eaLnBrk="1" hangingPunct="1">
              <a:spcBef>
                <a:spcPct val="0"/>
              </a:spcBef>
            </a:pPr>
            <a:endParaRPr lang="en-AU" dirty="0">
              <a:latin typeface="Times New Roman" pitchFamily="18" charset="0"/>
            </a:endParaRPr>
          </a:p>
          <a:p>
            <a:pPr eaLnBrk="1" hangingPunct="1">
              <a:spcBef>
                <a:spcPct val="0"/>
              </a:spcBef>
            </a:pPr>
            <a:r>
              <a:rPr lang="en-AU" dirty="0">
                <a:latin typeface="Times New Roman" pitchFamily="18" charset="0"/>
              </a:rPr>
              <a:t>Data flows across trust boundaries are where the bad stuff gets in and causes the really nasty bugs (elevation of privilege, denial of service, etc.) and where the good stuff leaks out (information disclosure / privacy). Flows across other kinds of boundaries (</a:t>
            </a:r>
            <a:r>
              <a:rPr lang="en-AU" dirty="0" err="1">
                <a:latin typeface="Times New Roman" pitchFamily="18" charset="0"/>
              </a:rPr>
              <a:t>eg</a:t>
            </a:r>
            <a:r>
              <a:rPr lang="en-AU" dirty="0">
                <a:latin typeface="Times New Roman" pitchFamily="18" charset="0"/>
              </a:rPr>
              <a:t> machine boundaries) are also interesting if the communication channel is not secure</a:t>
            </a:r>
          </a:p>
          <a:p>
            <a:pPr eaLnBrk="1" hangingPunct="1">
              <a:spcBef>
                <a:spcPct val="0"/>
              </a:spcBef>
            </a:pPr>
            <a:endParaRPr lang="en-AU" dirty="0">
              <a:latin typeface="Times New Roman" pitchFamily="18" charset="0"/>
            </a:endParaRPr>
          </a:p>
          <a:p>
            <a:pPr eaLnBrk="1" hangingPunct="1">
              <a:spcBef>
                <a:spcPct val="0"/>
              </a:spcBef>
            </a:pPr>
            <a:r>
              <a:rPr lang="en-AU" dirty="0">
                <a:latin typeface="Times New Roman" pitchFamily="18" charset="0"/>
              </a:rPr>
              <a:t>Once inside the trusted system, look for defence-in-depth measures (sanity checking, verification, auditing, etc) to help reduce the impact of bugs in other parts of the system</a:t>
            </a:r>
          </a:p>
        </p:txBody>
      </p:sp>
    </p:spTree>
    <p:extLst>
      <p:ext uri="{BB962C8B-B14F-4D97-AF65-F5344CB8AC3E}">
        <p14:creationId xmlns:p14="http://schemas.microsoft.com/office/powerpoint/2010/main" val="165660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bwMode="auto">
          <a:xfrm>
            <a:off x="1141413" y="684213"/>
            <a:ext cx="4575175" cy="3430587"/>
          </a:xfrm>
          <a:noFill/>
          <a:ln>
            <a:solidFill>
              <a:srgbClr val="000000"/>
            </a:solidFill>
            <a:miter lim="800000"/>
            <a:headEnd/>
            <a:tailEnd/>
          </a:ln>
        </p:spPr>
      </p:sp>
      <p:sp>
        <p:nvSpPr>
          <p:cNvPr id="143363" name="Rectangle 3"/>
          <p:cNvSpPr>
            <a:spLocks noGrp="1" noChangeArrowheads="1"/>
          </p:cNvSpPr>
          <p:nvPr>
            <p:ph type="body" idx="1"/>
          </p:nvPr>
        </p:nvSpPr>
        <p:spPr bwMode="auto">
          <a:xfrm>
            <a:off x="914400" y="4341813"/>
            <a:ext cx="5029200" cy="4117975"/>
          </a:xfrm>
          <a:noFill/>
        </p:spPr>
        <p:txBody>
          <a:bodyPr wrap="square" numCol="1" anchor="t" anchorCtr="0" compatLnSpc="1">
            <a:prstTxWarp prst="textNoShape">
              <a:avLst/>
            </a:prstTxWarp>
          </a:bodyPr>
          <a:lstStyle/>
          <a:p>
            <a:pPr eaLnBrk="1" hangingPunct="1">
              <a:spcBef>
                <a:spcPct val="0"/>
              </a:spcBef>
            </a:pPr>
            <a:endParaRPr lang="en-US">
              <a:latin typeface="Times New Roman" pitchFamily="18" charset="0"/>
            </a:endParaRPr>
          </a:p>
        </p:txBody>
      </p:sp>
    </p:spTree>
    <p:extLst>
      <p:ext uri="{BB962C8B-B14F-4D97-AF65-F5344CB8AC3E}">
        <p14:creationId xmlns:p14="http://schemas.microsoft.com/office/powerpoint/2010/main" val="338408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C2C7160B-563F-B64B-B67D-C250EFBFF54C}" type="slidenum">
              <a:rPr lang="en-US" smtClean="0"/>
              <a:t>24</a:t>
            </a:fld>
            <a:endParaRPr lang="en-US"/>
          </a:p>
        </p:txBody>
      </p:sp>
    </p:spTree>
    <p:extLst>
      <p:ext uri="{BB962C8B-B14F-4D97-AF65-F5344CB8AC3E}">
        <p14:creationId xmlns:p14="http://schemas.microsoft.com/office/powerpoint/2010/main" val="4291791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6964" y="2130425"/>
            <a:ext cx="8001000" cy="1470025"/>
          </a:xfrm>
        </p:spPr>
        <p:txBody>
          <a:bodyPr/>
          <a:lstStyle>
            <a:lvl1pPr>
              <a:defRPr>
                <a:solidFill>
                  <a:srgbClr val="2EC6D6"/>
                </a:solidFill>
              </a:defRPr>
            </a:lvl1pPr>
          </a:lstStyle>
          <a:p>
            <a:r>
              <a:rPr lang="en-US" dirty="0"/>
              <a:t>Click to edit Master title style</a:t>
            </a:r>
          </a:p>
        </p:txBody>
      </p:sp>
      <p:sp>
        <p:nvSpPr>
          <p:cNvPr id="3" name="Subtitle 2"/>
          <p:cNvSpPr>
            <a:spLocks noGrp="1"/>
          </p:cNvSpPr>
          <p:nvPr>
            <p:ph type="subTitle" idx="1"/>
          </p:nvPr>
        </p:nvSpPr>
        <p:spPr>
          <a:xfrm>
            <a:off x="516964" y="3886200"/>
            <a:ext cx="7315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9325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FD0BAD-EDB4-BF48-B5DA-A7E15AE1BBA8}" type="slidenum">
              <a:rPr lang="en-US" smtClean="0"/>
              <a:t>‹#›</a:t>
            </a:fld>
            <a:endParaRPr lang="en-US"/>
          </a:p>
        </p:txBody>
      </p:sp>
    </p:spTree>
    <p:extLst>
      <p:ext uri="{BB962C8B-B14F-4D97-AF65-F5344CB8AC3E}">
        <p14:creationId xmlns:p14="http://schemas.microsoft.com/office/powerpoint/2010/main" val="3803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2055224"/>
            <a:ext cx="8229600" cy="4070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FD0BAD-EDB4-BF48-B5DA-A7E15AE1BBA8}" type="slidenum">
              <a:rPr lang="en-US" smtClean="0"/>
              <a:t>‹#›</a:t>
            </a:fld>
            <a:endParaRPr lang="en-US"/>
          </a:p>
        </p:txBody>
      </p:sp>
      <p:sp>
        <p:nvSpPr>
          <p:cNvPr id="7" name="Text Placeholder 20"/>
          <p:cNvSpPr>
            <a:spLocks noGrp="1"/>
          </p:cNvSpPr>
          <p:nvPr>
            <p:ph type="body" sz="quarter" idx="15"/>
          </p:nvPr>
        </p:nvSpPr>
        <p:spPr>
          <a:xfrm>
            <a:off x="458787" y="1282531"/>
            <a:ext cx="8228012" cy="511629"/>
          </a:xfrm>
          <a:prstGeom prst="rect">
            <a:avLst/>
          </a:prstGeom>
        </p:spPr>
        <p:txBody>
          <a:bodyPr vert="horz" tIns="0" anchor="t" anchorCtr="0">
            <a:noAutofit/>
          </a:bodyPr>
          <a:lstStyle>
            <a:lvl1pPr marL="0" indent="0">
              <a:buFontTx/>
              <a:buNone/>
              <a:defRPr sz="3200" b="1">
                <a:solidFill>
                  <a:schemeClr val="bg1">
                    <a:lumMod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FD0BAD-EDB4-BF48-B5DA-A7E15AE1BBA8}" type="slidenum">
              <a:rPr lang="en-US" smtClean="0"/>
              <a:t>‹#›</a:t>
            </a:fld>
            <a:endParaRPr lang="en-US"/>
          </a:p>
        </p:txBody>
      </p:sp>
    </p:spTree>
    <p:extLst>
      <p:ext uri="{BB962C8B-B14F-4D97-AF65-F5344CB8AC3E}">
        <p14:creationId xmlns:p14="http://schemas.microsoft.com/office/powerpoint/2010/main" val="202441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FD0BAD-EDB4-BF48-B5DA-A7E15AE1BBA8}" type="slidenum">
              <a:rPr lang="en-US" smtClean="0"/>
              <a:t>‹#›</a:t>
            </a:fld>
            <a:endParaRPr lang="en-US"/>
          </a:p>
        </p:txBody>
      </p:sp>
    </p:spTree>
    <p:extLst>
      <p:ext uri="{BB962C8B-B14F-4D97-AF65-F5344CB8AC3E}">
        <p14:creationId xmlns:p14="http://schemas.microsoft.com/office/powerpoint/2010/main" val="317729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2463817"/>
            <a:ext cx="8037513" cy="1362075"/>
          </a:xfrm>
        </p:spPr>
        <p:txBody>
          <a:bodyPr anchor="b"/>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457200" y="3825892"/>
            <a:ext cx="8037513" cy="1500187"/>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2237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FD0BAD-EDB4-BF48-B5DA-A7E15AE1BBA8}" type="slidenum">
              <a:rPr lang="en-US" smtClean="0"/>
              <a:t>‹#›</a:t>
            </a:fld>
            <a:endParaRPr lang="en-US"/>
          </a:p>
        </p:txBody>
      </p:sp>
    </p:spTree>
    <p:extLst>
      <p:ext uri="{BB962C8B-B14F-4D97-AF65-F5344CB8AC3E}">
        <p14:creationId xmlns:p14="http://schemas.microsoft.com/office/powerpoint/2010/main" val="219826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FD0BAD-EDB4-BF48-B5DA-A7E15AE1BBA8}" type="slidenum">
              <a:rPr lang="en-US" smtClean="0"/>
              <a:t>‹#›</a:t>
            </a:fld>
            <a:endParaRPr lang="en-US"/>
          </a:p>
        </p:txBody>
      </p:sp>
      <p:sp>
        <p:nvSpPr>
          <p:cNvPr id="7" name="Text Placeholder 20"/>
          <p:cNvSpPr>
            <a:spLocks noGrp="1"/>
          </p:cNvSpPr>
          <p:nvPr>
            <p:ph type="body" sz="quarter" idx="15"/>
          </p:nvPr>
        </p:nvSpPr>
        <p:spPr>
          <a:xfrm>
            <a:off x="458787" y="1282531"/>
            <a:ext cx="8228012" cy="511629"/>
          </a:xfrm>
          <a:prstGeom prst="rect">
            <a:avLst/>
          </a:prstGeom>
        </p:spPr>
        <p:txBody>
          <a:bodyPr vert="horz" tIns="0" anchor="t" anchorCtr="0">
            <a:noAutofit/>
          </a:bodyPr>
          <a:lstStyle>
            <a:lvl1pPr marL="0" indent="0">
              <a:buFontTx/>
              <a:buNone/>
              <a:defRPr sz="3200" b="1">
                <a:solidFill>
                  <a:schemeClr val="bg1">
                    <a:lumMod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FD0BAD-EDB4-BF48-B5DA-A7E15AE1BBA8}" type="slidenum">
              <a:rPr lang="en-US" smtClean="0"/>
              <a:t>‹#›</a:t>
            </a:fld>
            <a:endParaRPr lang="en-US"/>
          </a:p>
        </p:txBody>
      </p:sp>
    </p:spTree>
    <p:extLst>
      <p:ext uri="{BB962C8B-B14F-4D97-AF65-F5344CB8AC3E}">
        <p14:creationId xmlns:p14="http://schemas.microsoft.com/office/powerpoint/2010/main" val="26148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0811"/>
            <a:ext cx="8229600" cy="7370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527228"/>
            <a:ext cx="8229600" cy="45989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084652" y="6356350"/>
            <a:ext cx="602147" cy="365125"/>
          </a:xfrm>
          <a:prstGeom prst="rect">
            <a:avLst/>
          </a:prstGeom>
        </p:spPr>
        <p:txBody>
          <a:bodyPr vert="horz" lIns="91440" tIns="45720" rIns="91440" bIns="45720" rtlCol="0" anchor="ctr"/>
          <a:lstStyle>
            <a:lvl1pPr algn="r">
              <a:defRPr sz="1400">
                <a:solidFill>
                  <a:schemeClr val="bg1">
                    <a:lumMod val="50000"/>
                  </a:schemeClr>
                </a:solidFill>
              </a:defRPr>
            </a:lvl1pPr>
          </a:lstStyle>
          <a:p>
            <a:fld id="{41FD0BAD-EDB4-BF48-B5DA-A7E15AE1BBA8}" type="slidenum">
              <a:rPr lang="en-US" smtClean="0"/>
              <a:pPr/>
              <a:t>‹#›</a:t>
            </a:fld>
            <a:endParaRPr lang="en-US"/>
          </a:p>
        </p:txBody>
      </p:sp>
      <p:sp>
        <p:nvSpPr>
          <p:cNvPr id="24" name="Date Placeholder 3"/>
          <p:cNvSpPr>
            <a:spLocks noGrp="1"/>
          </p:cNvSpPr>
          <p:nvPr>
            <p:ph type="dt" sz="half" idx="2"/>
          </p:nvPr>
        </p:nvSpPr>
        <p:spPr>
          <a:xfrm>
            <a:off x="457200" y="6356350"/>
            <a:ext cx="2133600" cy="365125"/>
          </a:xfrm>
          <a:prstGeom prst="rect">
            <a:avLst/>
          </a:prstGeom>
        </p:spPr>
        <p:txBody>
          <a:bodyPr/>
          <a:lstStyle>
            <a:lvl1pPr>
              <a:defRPr sz="1400">
                <a:solidFill>
                  <a:schemeClr val="bg1">
                    <a:lumMod val="50000"/>
                  </a:schemeClr>
                </a:solidFill>
              </a:defRPr>
            </a:lvl1pPr>
          </a:lstStyle>
          <a:p>
            <a:endParaRPr lang="en-US"/>
          </a:p>
        </p:txBody>
      </p:sp>
      <p:sp>
        <p:nvSpPr>
          <p:cNvPr id="25" name="Footer Placeholder 4"/>
          <p:cNvSpPr>
            <a:spLocks noGrp="1"/>
          </p:cNvSpPr>
          <p:nvPr>
            <p:ph type="ftr" sz="quarter" idx="3"/>
          </p:nvPr>
        </p:nvSpPr>
        <p:spPr>
          <a:xfrm>
            <a:off x="3124200" y="6358370"/>
            <a:ext cx="2895600" cy="365125"/>
          </a:xfrm>
          <a:prstGeom prst="rect">
            <a:avLst/>
          </a:prstGeom>
        </p:spPr>
        <p:txBody>
          <a:bodyPr/>
          <a:lstStyle>
            <a:lvl1pPr algn="ctr">
              <a:defRPr sz="1400">
                <a:solidFill>
                  <a:schemeClr val="bg1">
                    <a:lumMod val="50000"/>
                  </a:schemeClr>
                </a:solidFill>
              </a:defRPr>
            </a:lvl1pPr>
          </a:lstStyle>
          <a:p>
            <a:endParaRPr lang="en-US"/>
          </a:p>
        </p:txBody>
      </p:sp>
      <p:cxnSp>
        <p:nvCxnSpPr>
          <p:cNvPr id="11" name="Rak 11"/>
          <p:cNvCxnSpPr/>
          <p:nvPr userDrawn="1"/>
        </p:nvCxnSpPr>
        <p:spPr bwMode="auto">
          <a:xfrm>
            <a:off x="0" y="506685"/>
            <a:ext cx="9144000" cy="1588"/>
          </a:xfrm>
          <a:prstGeom prst="line">
            <a:avLst/>
          </a:prstGeom>
          <a:solidFill>
            <a:schemeClr val="accent1"/>
          </a:solidFill>
          <a:ln w="3175" cap="flat" cmpd="sng" algn="ctr">
            <a:solidFill>
              <a:srgbClr val="2EC6D6"/>
            </a:solidFill>
            <a:prstDash val="solid"/>
            <a:round/>
            <a:headEnd type="none" w="med" len="med"/>
            <a:tailEnd type="none" w="med" len="med"/>
          </a:ln>
          <a:effectLst/>
        </p:spPr>
      </p:cxnSp>
      <p:pic>
        <p:nvPicPr>
          <p:cNvPr id="5" name="Picture 4">
            <a:extLst>
              <a:ext uri="{FF2B5EF4-FFF2-40B4-BE49-F238E27FC236}">
                <a16:creationId xmlns:a16="http://schemas.microsoft.com/office/drawing/2014/main" id="{F89F58E8-BA08-624B-ABFF-225C07C720E9}"/>
              </a:ext>
            </a:extLst>
          </p:cNvPr>
          <p:cNvPicPr>
            <a:picLocks noChangeAspect="1"/>
          </p:cNvPicPr>
          <p:nvPr userDrawn="1"/>
        </p:nvPicPr>
        <p:blipFill rotWithShape="1">
          <a:blip r:embed="rId11"/>
          <a:srcRect l="13038" t="40338" r="25190" b="40084"/>
          <a:stretch/>
        </p:blipFill>
        <p:spPr>
          <a:xfrm>
            <a:off x="457200" y="-5068"/>
            <a:ext cx="1614668" cy="511753"/>
          </a:xfrm>
          <a:prstGeom prst="rect">
            <a:avLst/>
          </a:prstGeom>
        </p:spPr>
      </p:pic>
      <p:pic>
        <p:nvPicPr>
          <p:cNvPr id="10" name="Grafik 16">
            <a:extLst>
              <a:ext uri="{FF2B5EF4-FFF2-40B4-BE49-F238E27FC236}">
                <a16:creationId xmlns:a16="http://schemas.microsoft.com/office/drawing/2014/main" id="{3B92576A-F981-8F41-9606-B8056669BE89}"/>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818010" y="65650"/>
            <a:ext cx="1149179" cy="37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203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2" r:id="rId4"/>
    <p:sldLayoutId id="2147483653" r:id="rId5"/>
    <p:sldLayoutId id="2147483651" r:id="rId6"/>
    <p:sldLayoutId id="2147483654" r:id="rId7"/>
    <p:sldLayoutId id="2147483661" r:id="rId8"/>
    <p:sldLayoutId id="2147483655" r:id="rId9"/>
  </p:sldLayoutIdLst>
  <p:hf hdr="0" ftr="0" dt="0"/>
  <p:txStyles>
    <p:titleStyle>
      <a:lvl1pPr algn="l" defTabSz="457200" rtl="0" eaLnBrk="1" latinLnBrk="0" hangingPunct="1">
        <a:spcBef>
          <a:spcPct val="0"/>
        </a:spcBef>
        <a:buNone/>
        <a:defRPr sz="4000" b="1" kern="1200">
          <a:solidFill>
            <a:srgbClr val="2DC6D6"/>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0DD425B-6137-D84B-82F1-C994491F9C26}"/>
              </a:ext>
            </a:extLst>
          </p:cNvPr>
          <p:cNvSpPr>
            <a:spLocks noGrp="1"/>
          </p:cNvSpPr>
          <p:nvPr>
            <p:ph type="ctrTitle"/>
          </p:nvPr>
        </p:nvSpPr>
        <p:spPr/>
        <p:txBody>
          <a:bodyPr/>
          <a:lstStyle/>
          <a:p>
            <a:r>
              <a:rPr lang="en-US" dirty="0"/>
              <a:t>Analyzing software architecture for security threats</a:t>
            </a:r>
            <a:endParaRPr lang="sv-SE" dirty="0"/>
          </a:p>
        </p:txBody>
      </p:sp>
      <p:sp>
        <p:nvSpPr>
          <p:cNvPr id="4" name="Title 8">
            <a:extLst>
              <a:ext uri="{FF2B5EF4-FFF2-40B4-BE49-F238E27FC236}">
                <a16:creationId xmlns:a16="http://schemas.microsoft.com/office/drawing/2014/main" id="{05C38B2B-C404-6045-95EB-FED89D552530}"/>
              </a:ext>
            </a:extLst>
          </p:cNvPr>
          <p:cNvSpPr txBox="1">
            <a:spLocks/>
          </p:cNvSpPr>
          <p:nvPr/>
        </p:nvSpPr>
        <p:spPr>
          <a:xfrm>
            <a:off x="516964" y="5924550"/>
            <a:ext cx="8001000" cy="73501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4000" b="1" kern="1200">
                <a:solidFill>
                  <a:srgbClr val="FF0080"/>
                </a:solidFill>
                <a:latin typeface="Calibri"/>
                <a:ea typeface="+mj-ea"/>
                <a:cs typeface="Calibri"/>
              </a:defRPr>
            </a:lvl1pPr>
          </a:lstStyle>
          <a:p>
            <a:r>
              <a:rPr lang="sv-SE" sz="1800" dirty="0">
                <a:solidFill>
                  <a:srgbClr val="616161"/>
                </a:solidFill>
              </a:rPr>
              <a:t>IIW </a:t>
            </a:r>
            <a:r>
              <a:rPr lang="sv-SE" sz="1800" dirty="0" err="1">
                <a:solidFill>
                  <a:srgbClr val="616161"/>
                </a:solidFill>
              </a:rPr>
              <a:t>Praktikum</a:t>
            </a:r>
            <a:endParaRPr lang="sv-SE" sz="1800" dirty="0">
              <a:solidFill>
                <a:srgbClr val="616161"/>
              </a:solidFill>
            </a:endParaRPr>
          </a:p>
        </p:txBody>
      </p:sp>
      <p:sp>
        <p:nvSpPr>
          <p:cNvPr id="7" name="Subtitle 9">
            <a:extLst>
              <a:ext uri="{FF2B5EF4-FFF2-40B4-BE49-F238E27FC236}">
                <a16:creationId xmlns:a16="http://schemas.microsoft.com/office/drawing/2014/main" id="{2505E77C-905D-AC4F-A60A-5279F49F2D17}"/>
              </a:ext>
            </a:extLst>
          </p:cNvPr>
          <p:cNvSpPr>
            <a:spLocks noGrp="1"/>
          </p:cNvSpPr>
          <p:nvPr>
            <p:ph type="subTitle" idx="1"/>
          </p:nvPr>
        </p:nvSpPr>
        <p:spPr/>
        <p:txBody>
          <a:bodyPr>
            <a:normAutofit fontScale="85000" lnSpcReduction="10000"/>
          </a:bodyPr>
          <a:lstStyle/>
          <a:p>
            <a:r>
              <a:rPr lang="sv-SE" b="1" dirty="0"/>
              <a:t>Riccardo </a:t>
            </a:r>
            <a:r>
              <a:rPr lang="sv-SE" b="1" dirty="0" err="1"/>
              <a:t>Scandariato</a:t>
            </a:r>
            <a:endParaRPr lang="sv-SE" b="1" dirty="0"/>
          </a:p>
          <a:p>
            <a:pPr>
              <a:spcAft>
                <a:spcPts val="1200"/>
              </a:spcAft>
            </a:pPr>
            <a:r>
              <a:rPr lang="sv-SE" dirty="0" err="1"/>
              <a:t>Institute</a:t>
            </a:r>
            <a:r>
              <a:rPr lang="sv-SE" dirty="0"/>
              <a:t> </a:t>
            </a:r>
            <a:r>
              <a:rPr lang="sv-SE" dirty="0" err="1"/>
              <a:t>of</a:t>
            </a:r>
            <a:r>
              <a:rPr lang="sv-SE" dirty="0"/>
              <a:t> Software </a:t>
            </a:r>
            <a:r>
              <a:rPr lang="sv-SE" dirty="0" err="1"/>
              <a:t>Security</a:t>
            </a:r>
            <a:r>
              <a:rPr lang="sv-SE" dirty="0"/>
              <a:t>, TUHH, </a:t>
            </a:r>
            <a:r>
              <a:rPr lang="sv-SE" dirty="0" err="1"/>
              <a:t>Germany</a:t>
            </a:r>
            <a:endParaRPr lang="sv-SE" dirty="0"/>
          </a:p>
          <a:p>
            <a:r>
              <a:rPr lang="de-DE" sz="3000" dirty="0" err="1">
                <a:solidFill>
                  <a:schemeClr val="tx1">
                    <a:lumMod val="50000"/>
                    <a:lumOff val="50000"/>
                  </a:schemeClr>
                </a:solidFill>
              </a:rPr>
              <a:t>ric</a:t>
            </a:r>
            <a:r>
              <a:rPr lang="de-DE" sz="3000" dirty="0">
                <a:solidFill>
                  <a:schemeClr val="tx1">
                    <a:lumMod val="50000"/>
                    <a:lumOff val="50000"/>
                  </a:schemeClr>
                </a:solidFill>
              </a:rPr>
              <a:t>***do </a:t>
            </a:r>
            <a:r>
              <a:rPr lang="de-DE" sz="3000" b="1" dirty="0">
                <a:solidFill>
                  <a:schemeClr val="tx1">
                    <a:lumMod val="50000"/>
                    <a:lumOff val="50000"/>
                  </a:schemeClr>
                </a:solidFill>
              </a:rPr>
              <a:t>. </a:t>
            </a:r>
            <a:r>
              <a:rPr lang="de-DE" sz="3000" dirty="0" err="1">
                <a:solidFill>
                  <a:schemeClr val="tx1">
                    <a:lumMod val="50000"/>
                    <a:lumOff val="50000"/>
                  </a:schemeClr>
                </a:solidFill>
              </a:rPr>
              <a:t>scanda</a:t>
            </a:r>
            <a:r>
              <a:rPr lang="de-DE" sz="3000" dirty="0">
                <a:solidFill>
                  <a:schemeClr val="tx1">
                    <a:lumMod val="50000"/>
                    <a:lumOff val="50000"/>
                  </a:schemeClr>
                </a:solidFill>
              </a:rPr>
              <a:t>***</a:t>
            </a:r>
            <a:r>
              <a:rPr lang="de-DE" sz="3000" dirty="0" err="1">
                <a:solidFill>
                  <a:schemeClr val="tx1">
                    <a:lumMod val="50000"/>
                    <a:lumOff val="50000"/>
                  </a:schemeClr>
                </a:solidFill>
              </a:rPr>
              <a:t>to</a:t>
            </a:r>
            <a:r>
              <a:rPr lang="de-DE" sz="3000" dirty="0">
                <a:solidFill>
                  <a:schemeClr val="tx1">
                    <a:lumMod val="50000"/>
                    <a:lumOff val="50000"/>
                  </a:schemeClr>
                </a:solidFill>
              </a:rPr>
              <a:t> @ </a:t>
            </a:r>
            <a:r>
              <a:rPr lang="de-DE" sz="3000" dirty="0" err="1">
                <a:solidFill>
                  <a:schemeClr val="tx1">
                    <a:lumMod val="50000"/>
                    <a:lumOff val="50000"/>
                  </a:schemeClr>
                </a:solidFill>
              </a:rPr>
              <a:t>tuhh</a:t>
            </a:r>
            <a:r>
              <a:rPr lang="de-DE" sz="3000" b="1" dirty="0" err="1">
                <a:solidFill>
                  <a:schemeClr val="tx1">
                    <a:lumMod val="50000"/>
                    <a:lumOff val="50000"/>
                  </a:schemeClr>
                </a:solidFill>
              </a:rPr>
              <a:t>.</a:t>
            </a:r>
            <a:r>
              <a:rPr lang="de-DE" sz="3000" dirty="0" err="1">
                <a:solidFill>
                  <a:schemeClr val="tx1">
                    <a:lumMod val="50000"/>
                    <a:lumOff val="50000"/>
                  </a:schemeClr>
                </a:solidFill>
              </a:rPr>
              <a:t>de</a:t>
            </a:r>
            <a:endParaRPr lang="sv-SE" sz="3000" dirty="0">
              <a:solidFill>
                <a:schemeClr val="tx1">
                  <a:lumMod val="50000"/>
                  <a:lumOff val="50000"/>
                </a:schemeClr>
              </a:solidFill>
            </a:endParaRPr>
          </a:p>
        </p:txBody>
      </p:sp>
    </p:spTree>
    <p:extLst>
      <p:ext uri="{BB962C8B-B14F-4D97-AF65-F5344CB8AC3E}">
        <p14:creationId xmlns:p14="http://schemas.microsoft.com/office/powerpoint/2010/main" val="120837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DFD (heuristics)</a:t>
            </a:r>
          </a:p>
        </p:txBody>
      </p:sp>
      <p:sp>
        <p:nvSpPr>
          <p:cNvPr id="3" name="Content Placeholder 2"/>
          <p:cNvSpPr>
            <a:spLocks noGrp="1"/>
          </p:cNvSpPr>
          <p:nvPr>
            <p:ph idx="1"/>
          </p:nvPr>
        </p:nvSpPr>
        <p:spPr/>
        <p:txBody>
          <a:bodyPr>
            <a:normAutofit fontScale="92500" lnSpcReduction="20000"/>
          </a:bodyPr>
          <a:lstStyle/>
          <a:p>
            <a:r>
              <a:rPr lang="en-US" dirty="0"/>
              <a:t>Derive </a:t>
            </a:r>
            <a:r>
              <a:rPr lang="en-US" dirty="0">
                <a:solidFill>
                  <a:srgbClr val="FF0080"/>
                </a:solidFill>
              </a:rPr>
              <a:t>data flows</a:t>
            </a:r>
            <a:r>
              <a:rPr lang="en-US" dirty="0"/>
              <a:t> from </a:t>
            </a:r>
            <a:r>
              <a:rPr lang="en-US" i="1" dirty="0"/>
              <a:t>interfaces, links, connectors</a:t>
            </a:r>
          </a:p>
          <a:p>
            <a:endParaRPr lang="en-US" dirty="0"/>
          </a:p>
          <a:p>
            <a:r>
              <a:rPr lang="en-US" dirty="0"/>
              <a:t>Use </a:t>
            </a:r>
            <a:r>
              <a:rPr lang="en-US" i="1" dirty="0"/>
              <a:t>main component diagram </a:t>
            </a:r>
            <a:r>
              <a:rPr lang="en-US" dirty="0"/>
              <a:t>and </a:t>
            </a:r>
            <a:r>
              <a:rPr lang="en-US" i="1" dirty="0"/>
              <a:t>decompositions</a:t>
            </a:r>
            <a:r>
              <a:rPr lang="en-US" dirty="0"/>
              <a:t> to </a:t>
            </a:r>
            <a:r>
              <a:rPr lang="en-US" dirty="0">
                <a:solidFill>
                  <a:srgbClr val="FF0080"/>
                </a:solidFill>
              </a:rPr>
              <a:t>refine</a:t>
            </a:r>
            <a:r>
              <a:rPr lang="en-US" dirty="0"/>
              <a:t> the DFD (if necessary!)</a:t>
            </a:r>
          </a:p>
          <a:p>
            <a:pPr lvl="1"/>
            <a:r>
              <a:rPr lang="en-US" dirty="0"/>
              <a:t>Ignore the inner workings </a:t>
            </a:r>
          </a:p>
          <a:p>
            <a:pPr lvl="1"/>
            <a:r>
              <a:rPr lang="en-US" dirty="0"/>
              <a:t>Security-relevant processes need to be shown</a:t>
            </a:r>
          </a:p>
          <a:p>
            <a:endParaRPr lang="en-US" dirty="0"/>
          </a:p>
          <a:p>
            <a:pPr lvl="0"/>
            <a:r>
              <a:rPr lang="en-US" dirty="0"/>
              <a:t>Add </a:t>
            </a:r>
            <a:r>
              <a:rPr lang="en-US" dirty="0">
                <a:solidFill>
                  <a:srgbClr val="FF0080"/>
                </a:solidFill>
              </a:rPr>
              <a:t>trust boundaries </a:t>
            </a:r>
            <a:r>
              <a:rPr lang="en-US" dirty="0"/>
              <a:t>(each boundary box should have a label inside it)</a:t>
            </a:r>
          </a:p>
          <a:p>
            <a:endParaRPr lang="en-US" dirty="0">
              <a:solidFill>
                <a:srgbClr val="FF0080"/>
              </a:solidFill>
            </a:endParaRPr>
          </a:p>
          <a:p>
            <a:endParaRPr lang="en-US" dirty="0"/>
          </a:p>
        </p:txBody>
      </p:sp>
      <p:sp>
        <p:nvSpPr>
          <p:cNvPr id="4" name="Slide Number Placeholder 3"/>
          <p:cNvSpPr>
            <a:spLocks noGrp="1"/>
          </p:cNvSpPr>
          <p:nvPr>
            <p:ph type="sldNum" sz="quarter" idx="12"/>
          </p:nvPr>
        </p:nvSpPr>
        <p:spPr/>
        <p:txBody>
          <a:bodyPr/>
          <a:lstStyle/>
          <a:p>
            <a:fld id="{41FD0BAD-EDB4-BF48-B5DA-A7E15AE1BBA8}" type="slidenum">
              <a:rPr lang="en-US" smtClean="0"/>
              <a:t>10</a:t>
            </a:fld>
            <a:endParaRPr lang="en-US"/>
          </a:p>
        </p:txBody>
      </p:sp>
    </p:spTree>
    <p:extLst>
      <p:ext uri="{BB962C8B-B14F-4D97-AF65-F5344CB8AC3E}">
        <p14:creationId xmlns:p14="http://schemas.microsoft.com/office/powerpoint/2010/main" val="258784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normAutofit/>
          </a:bodyPr>
          <a:lstStyle/>
          <a:p>
            <a:pPr eaLnBrk="1" hangingPunct="1"/>
            <a:r>
              <a:rPr lang="en-US" dirty="0"/>
              <a:t>Well-formed DFD</a:t>
            </a:r>
          </a:p>
        </p:txBody>
      </p:sp>
      <p:sp>
        <p:nvSpPr>
          <p:cNvPr id="81924" name="Rectangle 3"/>
          <p:cNvSpPr>
            <a:spLocks noGrp="1" noChangeArrowheads="1"/>
          </p:cNvSpPr>
          <p:nvPr>
            <p:ph type="body" idx="1"/>
          </p:nvPr>
        </p:nvSpPr>
        <p:spPr/>
        <p:txBody>
          <a:bodyPr/>
          <a:lstStyle/>
          <a:p>
            <a:pPr eaLnBrk="1" hangingPunct="1"/>
            <a:r>
              <a:rPr lang="en-US" dirty="0"/>
              <a:t>Data flows are </a:t>
            </a:r>
            <a:r>
              <a:rPr lang="en-US" b="1" dirty="0">
                <a:solidFill>
                  <a:srgbClr val="FF0080"/>
                </a:solidFill>
              </a:rPr>
              <a:t>NOT ALLOWED</a:t>
            </a:r>
            <a:r>
              <a:rPr lang="en-US" dirty="0"/>
              <a:t> between</a:t>
            </a:r>
          </a:p>
          <a:p>
            <a:pPr lvl="1"/>
            <a:r>
              <a:rPr lang="en-US" dirty="0"/>
              <a:t>External entity </a:t>
            </a:r>
            <a:r>
              <a:rPr lang="en-US" dirty="0">
                <a:latin typeface="Wingdings"/>
                <a:ea typeface="Wingdings"/>
                <a:cs typeface="Wingdings"/>
                <a:sym typeface="Wingdings"/>
              </a:rPr>
              <a:t></a:t>
            </a:r>
            <a:r>
              <a:rPr lang="en-US" dirty="0"/>
              <a:t> Data store</a:t>
            </a:r>
          </a:p>
          <a:p>
            <a:pPr lvl="1"/>
            <a:r>
              <a:rPr lang="en-US" dirty="0"/>
              <a:t>Data store </a:t>
            </a:r>
            <a:r>
              <a:rPr lang="en-US" dirty="0">
                <a:latin typeface="Wingdings"/>
                <a:ea typeface="Wingdings"/>
                <a:cs typeface="Wingdings"/>
                <a:sym typeface="Wingdings"/>
              </a:rPr>
              <a:t></a:t>
            </a:r>
            <a:r>
              <a:rPr lang="en-US" dirty="0"/>
              <a:t> Data store</a:t>
            </a:r>
          </a:p>
          <a:p>
            <a:pPr marL="457200" lvl="1" indent="0">
              <a:spcBef>
                <a:spcPts val="1872"/>
              </a:spcBef>
              <a:buNone/>
            </a:pPr>
            <a:r>
              <a:rPr lang="en-US" i="1" dirty="0"/>
              <a:t>Show the process that moves the data</a:t>
            </a:r>
          </a:p>
          <a:p>
            <a:pPr lvl="1"/>
            <a:endParaRPr lang="en-US" dirty="0"/>
          </a:p>
          <a:p>
            <a:r>
              <a:rPr lang="en-US" dirty="0"/>
              <a:t>All </a:t>
            </a:r>
            <a:r>
              <a:rPr lang="en-US" dirty="0">
                <a:solidFill>
                  <a:srgbClr val="FF0080"/>
                </a:solidFill>
              </a:rPr>
              <a:t>processes</a:t>
            </a:r>
            <a:r>
              <a:rPr lang="en-US" dirty="0"/>
              <a:t> must have at least </a:t>
            </a:r>
            <a:r>
              <a:rPr lang="en-US" dirty="0">
                <a:solidFill>
                  <a:srgbClr val="FF0080"/>
                </a:solidFill>
              </a:rPr>
              <a:t>one entry </a:t>
            </a:r>
            <a:r>
              <a:rPr lang="en-US" dirty="0"/>
              <a:t>data flow and </a:t>
            </a:r>
            <a:r>
              <a:rPr lang="en-US" dirty="0">
                <a:solidFill>
                  <a:srgbClr val="FF0080"/>
                </a:solidFill>
              </a:rPr>
              <a:t>one exit </a:t>
            </a:r>
            <a:r>
              <a:rPr lang="en-US" dirty="0"/>
              <a:t>data flow </a:t>
            </a:r>
          </a:p>
        </p:txBody>
      </p:sp>
      <p:sp>
        <p:nvSpPr>
          <p:cNvPr id="2" name="Slide Number Placeholder 1"/>
          <p:cNvSpPr>
            <a:spLocks noGrp="1"/>
          </p:cNvSpPr>
          <p:nvPr>
            <p:ph type="sldNum" sz="quarter" idx="12"/>
          </p:nvPr>
        </p:nvSpPr>
        <p:spPr/>
        <p:txBody>
          <a:bodyPr/>
          <a:lstStyle/>
          <a:p>
            <a:fld id="{41FD0BAD-EDB4-BF48-B5DA-A7E15AE1BBA8}" type="slidenum">
              <a:rPr lang="en-US" smtClean="0"/>
              <a:t>11</a:t>
            </a:fld>
            <a:endParaRPr lang="en-US"/>
          </a:p>
        </p:txBody>
      </p:sp>
    </p:spTree>
    <p:extLst>
      <p:ext uri="{BB962C8B-B14F-4D97-AF65-F5344CB8AC3E}">
        <p14:creationId xmlns:p14="http://schemas.microsoft.com/office/powerpoint/2010/main" val="132412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STRIDE</a:t>
            </a:r>
          </a:p>
        </p:txBody>
      </p:sp>
      <p:sp>
        <p:nvSpPr>
          <p:cNvPr id="3" name="Subtitle 2"/>
          <p:cNvSpPr>
            <a:spLocks noGrp="1"/>
          </p:cNvSpPr>
          <p:nvPr>
            <p:ph type="subTitle" idx="1"/>
          </p:nvPr>
        </p:nvSpPr>
        <p:spPr/>
        <p:txBody>
          <a:bodyPr>
            <a:normAutofit/>
          </a:bodyPr>
          <a:lstStyle/>
          <a:p>
            <a:r>
              <a:rPr lang="en-US" sz="2600" dirty="0"/>
              <a:t>Riccardo Scandariato</a:t>
            </a:r>
            <a:endParaRPr lang="en-US" sz="2600" dirty="0">
              <a:solidFill>
                <a:schemeClr val="tx1">
                  <a:lumMod val="50000"/>
                  <a:lumOff val="50000"/>
                </a:schemeClr>
              </a:solidFill>
            </a:endParaRPr>
          </a:p>
        </p:txBody>
      </p:sp>
    </p:spTree>
    <p:extLst>
      <p:ext uri="{BB962C8B-B14F-4D97-AF65-F5344CB8AC3E}">
        <p14:creationId xmlns:p14="http://schemas.microsoft.com/office/powerpoint/2010/main" val="51875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STRIDE</a:t>
            </a:r>
          </a:p>
        </p:txBody>
      </p:sp>
      <p:sp>
        <p:nvSpPr>
          <p:cNvPr id="3" name="Content Placeholder 2"/>
          <p:cNvSpPr>
            <a:spLocks noGrp="1"/>
          </p:cNvSpPr>
          <p:nvPr>
            <p:ph idx="1"/>
          </p:nvPr>
        </p:nvSpPr>
        <p:spPr/>
        <p:txBody>
          <a:bodyPr>
            <a:normAutofit fontScale="70000" lnSpcReduction="20000"/>
          </a:bodyPr>
          <a:lstStyle/>
          <a:p>
            <a:pPr>
              <a:buClr>
                <a:schemeClr val="tx1"/>
              </a:buClr>
            </a:pPr>
            <a:r>
              <a:rPr lang="en-US" b="1" dirty="0">
                <a:solidFill>
                  <a:srgbClr val="FF0080"/>
                </a:solidFill>
              </a:rPr>
              <a:t>S</a:t>
            </a:r>
            <a:r>
              <a:rPr lang="en-US" b="1" dirty="0"/>
              <a:t>poofing</a:t>
            </a:r>
            <a:r>
              <a:rPr lang="en-US" dirty="0"/>
              <a:t> is pretending to be something or someone you’re not.</a:t>
            </a:r>
          </a:p>
          <a:p>
            <a:pPr>
              <a:buClr>
                <a:schemeClr val="tx1"/>
              </a:buClr>
            </a:pPr>
            <a:r>
              <a:rPr lang="en-US" b="1" dirty="0">
                <a:solidFill>
                  <a:srgbClr val="FF0080"/>
                </a:solidFill>
              </a:rPr>
              <a:t>T</a:t>
            </a:r>
            <a:r>
              <a:rPr lang="en-US" b="1" dirty="0"/>
              <a:t>ampering</a:t>
            </a:r>
            <a:r>
              <a:rPr lang="en-US" dirty="0"/>
              <a:t> is modifying something you’re not supposed to modify. It can include packets on the wire (or wireless), bits on disk, or the bits in memory</a:t>
            </a:r>
          </a:p>
          <a:p>
            <a:pPr>
              <a:buClr>
                <a:schemeClr val="tx1"/>
              </a:buClr>
            </a:pPr>
            <a:r>
              <a:rPr lang="en-US" b="1" dirty="0">
                <a:solidFill>
                  <a:srgbClr val="FF0080"/>
                </a:solidFill>
              </a:rPr>
              <a:t>R</a:t>
            </a:r>
            <a:r>
              <a:rPr lang="en-US" b="1" dirty="0"/>
              <a:t>epudiation</a:t>
            </a:r>
            <a:r>
              <a:rPr lang="en-US" dirty="0"/>
              <a:t> is claiming you didn’t do something (regardless of whether you did or not)</a:t>
            </a:r>
          </a:p>
          <a:p>
            <a:pPr>
              <a:buClr>
                <a:schemeClr val="tx1"/>
              </a:buClr>
            </a:pPr>
            <a:r>
              <a:rPr lang="en-US" b="1" dirty="0">
                <a:solidFill>
                  <a:srgbClr val="FF0080"/>
                </a:solidFill>
              </a:rPr>
              <a:t>D</a:t>
            </a:r>
            <a:r>
              <a:rPr lang="en-US" b="1" dirty="0"/>
              <a:t>enial of Service </a:t>
            </a:r>
            <a:r>
              <a:rPr lang="en-US" dirty="0"/>
              <a:t>are attacks designed to prevent a system from providing service, including by crashing it, making it unusably slow, or filling all its storage</a:t>
            </a:r>
          </a:p>
          <a:p>
            <a:pPr>
              <a:buClr>
                <a:schemeClr val="tx1"/>
              </a:buClr>
            </a:pPr>
            <a:r>
              <a:rPr lang="en-US" b="1" dirty="0">
                <a:solidFill>
                  <a:srgbClr val="FF0080"/>
                </a:solidFill>
              </a:rPr>
              <a:t>I</a:t>
            </a:r>
            <a:r>
              <a:rPr lang="en-US" b="1" dirty="0"/>
              <a:t>nformation Disclosure </a:t>
            </a:r>
            <a:r>
              <a:rPr lang="en-US" dirty="0"/>
              <a:t>is about exposing information to people who are not authorized to see it</a:t>
            </a:r>
          </a:p>
          <a:p>
            <a:pPr>
              <a:buClr>
                <a:schemeClr val="tx1"/>
              </a:buClr>
            </a:pPr>
            <a:r>
              <a:rPr lang="en-US" b="1" dirty="0">
                <a:solidFill>
                  <a:srgbClr val="FF0080"/>
                </a:solidFill>
              </a:rPr>
              <a:t>E</a:t>
            </a:r>
            <a:r>
              <a:rPr lang="en-US" b="1" dirty="0"/>
              <a:t>levation of Privilege </a:t>
            </a:r>
            <a:r>
              <a:rPr lang="en-US" dirty="0"/>
              <a:t>is when a program or user is technically able to do things that they’re not supposed to do</a:t>
            </a:r>
          </a:p>
        </p:txBody>
      </p:sp>
      <p:sp>
        <p:nvSpPr>
          <p:cNvPr id="4" name="Slide Number Placeholder 3"/>
          <p:cNvSpPr>
            <a:spLocks noGrp="1"/>
          </p:cNvSpPr>
          <p:nvPr>
            <p:ph type="sldNum" sz="quarter" idx="12"/>
          </p:nvPr>
        </p:nvSpPr>
        <p:spPr/>
        <p:txBody>
          <a:bodyPr/>
          <a:lstStyle/>
          <a:p>
            <a:fld id="{41FD0BAD-EDB4-BF48-B5DA-A7E15AE1BBA8}" type="slidenum">
              <a:rPr lang="en-US" smtClean="0"/>
              <a:t>13</a:t>
            </a:fld>
            <a:endParaRPr lang="en-US"/>
          </a:p>
        </p:txBody>
      </p:sp>
      <p:sp>
        <p:nvSpPr>
          <p:cNvPr id="6" name="Text Placeholder 5"/>
          <p:cNvSpPr>
            <a:spLocks noGrp="1"/>
          </p:cNvSpPr>
          <p:nvPr>
            <p:ph type="body" sz="quarter" idx="15"/>
          </p:nvPr>
        </p:nvSpPr>
        <p:spPr/>
        <p:txBody>
          <a:bodyPr/>
          <a:lstStyle/>
          <a:p>
            <a:r>
              <a:rPr lang="en-US" dirty="0"/>
              <a:t>Security threat assessment</a:t>
            </a:r>
          </a:p>
        </p:txBody>
      </p:sp>
      <p:sp>
        <p:nvSpPr>
          <p:cNvPr id="5" name="TextBox 4"/>
          <p:cNvSpPr txBox="1"/>
          <p:nvPr/>
        </p:nvSpPr>
        <p:spPr>
          <a:xfrm>
            <a:off x="616038" y="6259494"/>
            <a:ext cx="6241538" cy="369332"/>
          </a:xfrm>
          <a:prstGeom prst="rect">
            <a:avLst/>
          </a:prstGeom>
          <a:noFill/>
          <a:ln>
            <a:solidFill>
              <a:srgbClr val="FF0080"/>
            </a:solidFill>
          </a:ln>
        </p:spPr>
        <p:txBody>
          <a:bodyPr wrap="none" rtlCol="0">
            <a:spAutoFit/>
          </a:bodyPr>
          <a:lstStyle/>
          <a:p>
            <a:r>
              <a:rPr lang="en-US" dirty="0"/>
              <a:t>A. </a:t>
            </a:r>
            <a:r>
              <a:rPr lang="en-US" dirty="0" err="1"/>
              <a:t>Shostack</a:t>
            </a:r>
            <a:r>
              <a:rPr lang="en-US" dirty="0"/>
              <a:t>, Threat Modeling : Designing for Security, Wiley 2014</a:t>
            </a:r>
          </a:p>
        </p:txBody>
      </p:sp>
      <p:pic>
        <p:nvPicPr>
          <p:cNvPr id="7" name="Picture 6" descr="threat-modeling-book-300.jpg">
            <a:extLst>
              <a:ext uri="{FF2B5EF4-FFF2-40B4-BE49-F238E27FC236}">
                <a16:creationId xmlns:a16="http://schemas.microsoft.com/office/drawing/2014/main" id="{B6CFC251-EE88-D745-8A88-D34191BC6B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98751" y="130039"/>
            <a:ext cx="1571802" cy="1791854"/>
          </a:xfrm>
          <a:prstGeom prst="rect">
            <a:avLst/>
          </a:prstGeom>
        </p:spPr>
      </p:pic>
    </p:spTree>
    <p:extLst>
      <p:ext uri="{BB962C8B-B14F-4D97-AF65-F5344CB8AC3E}">
        <p14:creationId xmlns:p14="http://schemas.microsoft.com/office/powerpoint/2010/main" val="132010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Threat categories: Spoofing</a:t>
            </a:r>
          </a:p>
        </p:txBody>
      </p:sp>
      <p:sp>
        <p:nvSpPr>
          <p:cNvPr id="4" name="Slide Number Placeholder 3"/>
          <p:cNvSpPr>
            <a:spLocks noGrp="1"/>
          </p:cNvSpPr>
          <p:nvPr>
            <p:ph type="sldNum" sz="quarter" idx="12"/>
          </p:nvPr>
        </p:nvSpPr>
        <p:spPr/>
        <p:txBody>
          <a:bodyPr/>
          <a:lstStyle/>
          <a:p>
            <a:fld id="{41FD0BAD-EDB4-BF48-B5DA-A7E15AE1BBA8}" type="slidenum">
              <a:rPr lang="en-US" smtClean="0"/>
              <a:t>14</a:t>
            </a:fld>
            <a:endParaRPr lang="en-US"/>
          </a:p>
        </p:txBody>
      </p:sp>
      <p:pic>
        <p:nvPicPr>
          <p:cNvPr id="7" name="Picture 6" descr="Screen Shot 2016-02-11 at 09.41.01.png"/>
          <p:cNvPicPr>
            <a:picLocks noChangeAspect="1"/>
          </p:cNvPicPr>
          <p:nvPr/>
        </p:nvPicPr>
        <p:blipFill rotWithShape="1">
          <a:blip r:embed="rId2">
            <a:extLst>
              <a:ext uri="{28A0092B-C50C-407E-A947-70E740481C1C}">
                <a14:useLocalDpi xmlns:a14="http://schemas.microsoft.com/office/drawing/2010/main" val="0"/>
              </a:ext>
            </a:extLst>
          </a:blip>
          <a:srcRect b="62990"/>
          <a:stretch/>
        </p:blipFill>
        <p:spPr>
          <a:xfrm>
            <a:off x="0" y="1680585"/>
            <a:ext cx="9144000" cy="2518277"/>
          </a:xfrm>
          <a:prstGeom prst="rect">
            <a:avLst/>
          </a:prstGeom>
        </p:spPr>
      </p:pic>
      <p:sp>
        <p:nvSpPr>
          <p:cNvPr id="5" name="TextBox 4"/>
          <p:cNvSpPr txBox="1"/>
          <p:nvPr/>
        </p:nvSpPr>
        <p:spPr>
          <a:xfrm>
            <a:off x="899200" y="4507587"/>
            <a:ext cx="3694986" cy="2031325"/>
          </a:xfrm>
          <a:prstGeom prst="rect">
            <a:avLst/>
          </a:prstGeom>
          <a:noFill/>
        </p:spPr>
        <p:txBody>
          <a:bodyPr wrap="none" rtlCol="0">
            <a:spAutoFit/>
          </a:bodyPr>
          <a:lstStyle/>
          <a:p>
            <a:r>
              <a:rPr lang="en-US" b="1" dirty="0"/>
              <a:t>Possible because</a:t>
            </a:r>
          </a:p>
          <a:p>
            <a:endParaRPr lang="en-US" dirty="0"/>
          </a:p>
          <a:p>
            <a:r>
              <a:rPr lang="en-US" dirty="0"/>
              <a:t>Lack of (or weak) </a:t>
            </a:r>
            <a:r>
              <a:rPr lang="en-US" dirty="0">
                <a:solidFill>
                  <a:srgbClr val="FF0080"/>
                </a:solidFill>
              </a:rPr>
              <a:t>authentication</a:t>
            </a:r>
            <a:r>
              <a:rPr lang="en-US" dirty="0"/>
              <a:t>:</a:t>
            </a:r>
          </a:p>
          <a:p>
            <a:pPr marL="285750" indent="-285750">
              <a:buFont typeface="Arial"/>
              <a:buChar char="•"/>
            </a:pPr>
            <a:r>
              <a:rPr lang="en-US" dirty="0"/>
              <a:t>Sender of a message (signature)</a:t>
            </a:r>
          </a:p>
          <a:p>
            <a:pPr marL="285750" indent="-285750">
              <a:buFont typeface="Arial"/>
              <a:buChar char="•"/>
            </a:pPr>
            <a:r>
              <a:rPr lang="en-US" dirty="0"/>
              <a:t>Identity of other party (certificate)</a:t>
            </a:r>
          </a:p>
          <a:p>
            <a:pPr marL="285750" indent="-285750">
              <a:buFont typeface="Arial"/>
              <a:buChar char="•"/>
            </a:pPr>
            <a:r>
              <a:rPr lang="en-US" dirty="0"/>
              <a:t>Identity of user (credentials)</a:t>
            </a:r>
          </a:p>
          <a:p>
            <a:pPr marL="285750" indent="-285750">
              <a:buFont typeface="Arial"/>
              <a:buChar char="•"/>
            </a:pPr>
            <a:r>
              <a:rPr lang="is-IS" dirty="0"/>
              <a:t>…</a:t>
            </a:r>
            <a:endParaRPr lang="en-US" dirty="0"/>
          </a:p>
        </p:txBody>
      </p:sp>
      <p:cxnSp>
        <p:nvCxnSpPr>
          <p:cNvPr id="3" name="Straight Arrow Connector 2"/>
          <p:cNvCxnSpPr/>
          <p:nvPr/>
        </p:nvCxnSpPr>
        <p:spPr>
          <a:xfrm flipV="1">
            <a:off x="1708879" y="2773180"/>
            <a:ext cx="569626" cy="1734407"/>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620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categories: Tampering</a:t>
            </a:r>
          </a:p>
        </p:txBody>
      </p:sp>
      <p:sp>
        <p:nvSpPr>
          <p:cNvPr id="4" name="Slide Number Placeholder 3"/>
          <p:cNvSpPr>
            <a:spLocks noGrp="1"/>
          </p:cNvSpPr>
          <p:nvPr>
            <p:ph type="sldNum" sz="quarter" idx="12"/>
          </p:nvPr>
        </p:nvSpPr>
        <p:spPr/>
        <p:txBody>
          <a:bodyPr/>
          <a:lstStyle/>
          <a:p>
            <a:fld id="{41FD0BAD-EDB4-BF48-B5DA-A7E15AE1BBA8}" type="slidenum">
              <a:rPr lang="en-US" smtClean="0"/>
              <a:t>15</a:t>
            </a:fld>
            <a:endParaRPr lang="en-US"/>
          </a:p>
        </p:txBody>
      </p:sp>
      <p:pic>
        <p:nvPicPr>
          <p:cNvPr id="7" name="Picture 6" descr="Screen Shot 2016-02-11 at 09.41.01.png"/>
          <p:cNvPicPr>
            <a:picLocks noChangeAspect="1"/>
          </p:cNvPicPr>
          <p:nvPr/>
        </p:nvPicPr>
        <p:blipFill rotWithShape="1">
          <a:blip r:embed="rId2">
            <a:extLst>
              <a:ext uri="{28A0092B-C50C-407E-A947-70E740481C1C}">
                <a14:useLocalDpi xmlns:a14="http://schemas.microsoft.com/office/drawing/2010/main" val="0"/>
              </a:ext>
            </a:extLst>
          </a:blip>
          <a:srcRect t="36061"/>
          <a:stretch/>
        </p:blipFill>
        <p:spPr>
          <a:xfrm>
            <a:off x="0" y="2313800"/>
            <a:ext cx="9144000" cy="4350691"/>
          </a:xfrm>
          <a:prstGeom prst="rect">
            <a:avLst/>
          </a:prstGeom>
        </p:spPr>
      </p:pic>
      <p:pic>
        <p:nvPicPr>
          <p:cNvPr id="5" name="Picture 4" descr="Screen Shot 2016-02-11 at 09.41.01.png"/>
          <p:cNvPicPr>
            <a:picLocks noChangeAspect="1"/>
          </p:cNvPicPr>
          <p:nvPr/>
        </p:nvPicPr>
        <p:blipFill rotWithShape="1">
          <a:blip r:embed="rId2">
            <a:extLst>
              <a:ext uri="{28A0092B-C50C-407E-A947-70E740481C1C}">
                <a14:useLocalDpi xmlns:a14="http://schemas.microsoft.com/office/drawing/2010/main" val="0"/>
              </a:ext>
            </a:extLst>
          </a:blip>
          <a:srcRect b="90536"/>
          <a:stretch/>
        </p:blipFill>
        <p:spPr>
          <a:xfrm>
            <a:off x="0" y="1680585"/>
            <a:ext cx="9144000" cy="643978"/>
          </a:xfrm>
          <a:prstGeom prst="rect">
            <a:avLst/>
          </a:prstGeom>
        </p:spPr>
      </p:pic>
      <p:sp>
        <p:nvSpPr>
          <p:cNvPr id="6" name="TextBox 5"/>
          <p:cNvSpPr txBox="1"/>
          <p:nvPr/>
        </p:nvSpPr>
        <p:spPr>
          <a:xfrm>
            <a:off x="618046" y="4633166"/>
            <a:ext cx="3998923" cy="1754326"/>
          </a:xfrm>
          <a:prstGeom prst="rect">
            <a:avLst/>
          </a:prstGeom>
          <a:noFill/>
        </p:spPr>
        <p:txBody>
          <a:bodyPr wrap="square" rtlCol="0">
            <a:spAutoFit/>
          </a:bodyPr>
          <a:lstStyle/>
          <a:p>
            <a:r>
              <a:rPr lang="en-US" b="1" dirty="0"/>
              <a:t>Possible because</a:t>
            </a:r>
          </a:p>
          <a:p>
            <a:endParaRPr lang="en-US" dirty="0"/>
          </a:p>
          <a:p>
            <a:r>
              <a:rPr lang="en-US" dirty="0"/>
              <a:t>Lack of (or weak) </a:t>
            </a:r>
            <a:r>
              <a:rPr lang="en-US" dirty="0">
                <a:solidFill>
                  <a:srgbClr val="FF0080"/>
                </a:solidFill>
              </a:rPr>
              <a:t>integrity mechanisms</a:t>
            </a:r>
            <a:r>
              <a:rPr lang="en-US" dirty="0"/>
              <a:t>:</a:t>
            </a:r>
          </a:p>
          <a:p>
            <a:pPr marL="285750" indent="-285750">
              <a:buFont typeface="Arial"/>
              <a:buChar char="•"/>
            </a:pPr>
            <a:r>
              <a:rPr lang="en-US" dirty="0"/>
              <a:t>Communication (crypto hash)</a:t>
            </a:r>
          </a:p>
          <a:p>
            <a:pPr marL="285750" indent="-285750">
              <a:buFont typeface="Arial"/>
              <a:buChar char="•"/>
            </a:pPr>
            <a:r>
              <a:rPr lang="en-US" dirty="0"/>
              <a:t>Data (crypto hash)</a:t>
            </a:r>
          </a:p>
          <a:p>
            <a:pPr marL="285750" indent="-285750">
              <a:buFont typeface="Arial"/>
              <a:buChar char="•"/>
            </a:pPr>
            <a:r>
              <a:rPr lang="is-IS" dirty="0"/>
              <a:t>…</a:t>
            </a:r>
            <a:endParaRPr lang="en-US" dirty="0"/>
          </a:p>
        </p:txBody>
      </p:sp>
      <p:cxnSp>
        <p:nvCxnSpPr>
          <p:cNvPr id="8" name="Straight Arrow Connector 7"/>
          <p:cNvCxnSpPr/>
          <p:nvPr/>
        </p:nvCxnSpPr>
        <p:spPr>
          <a:xfrm flipV="1">
            <a:off x="1603948" y="2818151"/>
            <a:ext cx="554636" cy="1738859"/>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029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Threat categories: Repudiation</a:t>
            </a:r>
          </a:p>
        </p:txBody>
      </p:sp>
      <p:sp>
        <p:nvSpPr>
          <p:cNvPr id="2" name="Slide Number Placeholder 1"/>
          <p:cNvSpPr>
            <a:spLocks noGrp="1"/>
          </p:cNvSpPr>
          <p:nvPr>
            <p:ph type="sldNum" sz="quarter" idx="12"/>
          </p:nvPr>
        </p:nvSpPr>
        <p:spPr/>
        <p:txBody>
          <a:bodyPr/>
          <a:lstStyle/>
          <a:p>
            <a:fld id="{41FD0BAD-EDB4-BF48-B5DA-A7E15AE1BBA8}" type="slidenum">
              <a:rPr lang="en-US" smtClean="0"/>
              <a:t>16</a:t>
            </a:fld>
            <a:endParaRPr lang="en-US"/>
          </a:p>
        </p:txBody>
      </p:sp>
      <p:pic>
        <p:nvPicPr>
          <p:cNvPr id="3" name="Picture 2" descr="Screen Shot 2016-02-11 at 09.41.14.png"/>
          <p:cNvPicPr>
            <a:picLocks noChangeAspect="1"/>
          </p:cNvPicPr>
          <p:nvPr/>
        </p:nvPicPr>
        <p:blipFill rotWithShape="1">
          <a:blip r:embed="rId2">
            <a:extLst>
              <a:ext uri="{28A0092B-C50C-407E-A947-70E740481C1C}">
                <a14:useLocalDpi xmlns:a14="http://schemas.microsoft.com/office/drawing/2010/main" val="0"/>
              </a:ext>
            </a:extLst>
          </a:blip>
          <a:srcRect b="45234"/>
          <a:stretch/>
        </p:blipFill>
        <p:spPr>
          <a:xfrm>
            <a:off x="10761" y="1680585"/>
            <a:ext cx="9129479" cy="3868891"/>
          </a:xfrm>
          <a:prstGeom prst="rect">
            <a:avLst/>
          </a:prstGeom>
        </p:spPr>
      </p:pic>
      <p:sp>
        <p:nvSpPr>
          <p:cNvPr id="6" name="TextBox 5"/>
          <p:cNvSpPr txBox="1"/>
          <p:nvPr/>
        </p:nvSpPr>
        <p:spPr>
          <a:xfrm>
            <a:off x="296014" y="4395314"/>
            <a:ext cx="3050579" cy="2308324"/>
          </a:xfrm>
          <a:prstGeom prst="rect">
            <a:avLst/>
          </a:prstGeom>
          <a:solidFill>
            <a:schemeClr val="bg1"/>
          </a:solidFill>
        </p:spPr>
        <p:txBody>
          <a:bodyPr wrap="none" rtlCol="0">
            <a:spAutoFit/>
          </a:bodyPr>
          <a:lstStyle/>
          <a:p>
            <a:r>
              <a:rPr lang="en-US" b="1" dirty="0"/>
              <a:t>Possible because</a:t>
            </a:r>
          </a:p>
          <a:p>
            <a:endParaRPr lang="en-US" dirty="0"/>
          </a:p>
          <a:p>
            <a:r>
              <a:rPr lang="en-US" dirty="0"/>
              <a:t>Lack of (or weak)</a:t>
            </a:r>
          </a:p>
          <a:p>
            <a:r>
              <a:rPr lang="en-US" dirty="0"/>
              <a:t> </a:t>
            </a:r>
            <a:r>
              <a:rPr lang="en-US" dirty="0">
                <a:solidFill>
                  <a:srgbClr val="FF0080"/>
                </a:solidFill>
              </a:rPr>
              <a:t>non-repudiation mechanisms</a:t>
            </a:r>
            <a:r>
              <a:rPr lang="en-US" dirty="0"/>
              <a:t>:</a:t>
            </a:r>
          </a:p>
          <a:p>
            <a:pPr marL="285750" indent="-285750">
              <a:buFont typeface="Arial"/>
              <a:buChar char="•"/>
            </a:pPr>
            <a:r>
              <a:rPr lang="en-US" dirty="0"/>
              <a:t>Audit trails</a:t>
            </a:r>
          </a:p>
          <a:p>
            <a:pPr marL="285750" indent="-285750">
              <a:buFont typeface="Arial"/>
              <a:buChar char="•"/>
            </a:pPr>
            <a:r>
              <a:rPr lang="en-US" dirty="0"/>
              <a:t>Signed requests</a:t>
            </a:r>
          </a:p>
          <a:p>
            <a:pPr marL="285750" indent="-285750">
              <a:buFont typeface="Arial"/>
              <a:buChar char="•"/>
            </a:pPr>
            <a:r>
              <a:rPr lang="is-IS" dirty="0"/>
              <a:t>Trusted third party</a:t>
            </a:r>
          </a:p>
          <a:p>
            <a:pPr marL="285750" indent="-285750">
              <a:buFont typeface="Arial"/>
              <a:buChar char="•"/>
            </a:pPr>
            <a:r>
              <a:rPr lang="is-IS" dirty="0"/>
              <a:t>…</a:t>
            </a:r>
            <a:endParaRPr lang="en-US" dirty="0"/>
          </a:p>
        </p:txBody>
      </p:sp>
      <p:cxnSp>
        <p:nvCxnSpPr>
          <p:cNvPr id="7" name="Straight Arrow Connector 6"/>
          <p:cNvCxnSpPr/>
          <p:nvPr/>
        </p:nvCxnSpPr>
        <p:spPr>
          <a:xfrm flipV="1">
            <a:off x="1484026" y="3087974"/>
            <a:ext cx="749508" cy="1307340"/>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002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Threat categories: Info disclosure</a:t>
            </a:r>
          </a:p>
        </p:txBody>
      </p:sp>
      <p:sp>
        <p:nvSpPr>
          <p:cNvPr id="2" name="Slide Number Placeholder 1"/>
          <p:cNvSpPr>
            <a:spLocks noGrp="1"/>
          </p:cNvSpPr>
          <p:nvPr>
            <p:ph type="sldNum" sz="quarter" idx="12"/>
          </p:nvPr>
        </p:nvSpPr>
        <p:spPr/>
        <p:txBody>
          <a:bodyPr/>
          <a:lstStyle/>
          <a:p>
            <a:fld id="{41FD0BAD-EDB4-BF48-B5DA-A7E15AE1BBA8}" type="slidenum">
              <a:rPr lang="en-US" smtClean="0"/>
              <a:t>17</a:t>
            </a:fld>
            <a:endParaRPr lang="en-US"/>
          </a:p>
        </p:txBody>
      </p:sp>
      <p:pic>
        <p:nvPicPr>
          <p:cNvPr id="4" name="Picture 3" descr="Screen Shot 2016-02-11 at 09.41.14.png"/>
          <p:cNvPicPr>
            <a:picLocks noChangeAspect="1"/>
          </p:cNvPicPr>
          <p:nvPr/>
        </p:nvPicPr>
        <p:blipFill rotWithShape="1">
          <a:blip r:embed="rId2">
            <a:extLst>
              <a:ext uri="{28A0092B-C50C-407E-A947-70E740481C1C}">
                <a14:useLocalDpi xmlns:a14="http://schemas.microsoft.com/office/drawing/2010/main" val="0"/>
              </a:ext>
            </a:extLst>
          </a:blip>
          <a:srcRect l="118" t="54385" r="-118" b="-239"/>
          <a:stretch/>
        </p:blipFill>
        <p:spPr>
          <a:xfrm>
            <a:off x="0" y="2342440"/>
            <a:ext cx="9129479" cy="3239322"/>
          </a:xfrm>
          <a:prstGeom prst="rect">
            <a:avLst/>
          </a:prstGeom>
        </p:spPr>
      </p:pic>
      <p:pic>
        <p:nvPicPr>
          <p:cNvPr id="5" name="Picture 4" descr="Screen Shot 2016-02-11 at 09.41.14.png"/>
          <p:cNvPicPr>
            <a:picLocks noChangeAspect="1"/>
          </p:cNvPicPr>
          <p:nvPr/>
        </p:nvPicPr>
        <p:blipFill rotWithShape="1">
          <a:blip r:embed="rId2">
            <a:extLst>
              <a:ext uri="{28A0092B-C50C-407E-A947-70E740481C1C}">
                <a14:useLocalDpi xmlns:a14="http://schemas.microsoft.com/office/drawing/2010/main" val="0"/>
              </a:ext>
            </a:extLst>
          </a:blip>
          <a:srcRect b="90327"/>
          <a:stretch/>
        </p:blipFill>
        <p:spPr>
          <a:xfrm>
            <a:off x="0" y="1680585"/>
            <a:ext cx="9129479" cy="683379"/>
          </a:xfrm>
          <a:prstGeom prst="rect">
            <a:avLst/>
          </a:prstGeom>
        </p:spPr>
      </p:pic>
      <p:sp>
        <p:nvSpPr>
          <p:cNvPr id="6" name="TextBox 5"/>
          <p:cNvSpPr txBox="1"/>
          <p:nvPr/>
        </p:nvSpPr>
        <p:spPr>
          <a:xfrm>
            <a:off x="303582" y="4413151"/>
            <a:ext cx="3170355" cy="2308324"/>
          </a:xfrm>
          <a:prstGeom prst="rect">
            <a:avLst/>
          </a:prstGeom>
          <a:solidFill>
            <a:schemeClr val="bg1"/>
          </a:solidFill>
        </p:spPr>
        <p:txBody>
          <a:bodyPr wrap="none" rtlCol="0">
            <a:spAutoFit/>
          </a:bodyPr>
          <a:lstStyle/>
          <a:p>
            <a:r>
              <a:rPr lang="en-US" b="1" dirty="0"/>
              <a:t>Possible because</a:t>
            </a:r>
          </a:p>
          <a:p>
            <a:endParaRPr lang="en-US" dirty="0"/>
          </a:p>
          <a:p>
            <a:r>
              <a:rPr lang="en-US" dirty="0"/>
              <a:t>Lack of (or weak) </a:t>
            </a:r>
          </a:p>
          <a:p>
            <a:r>
              <a:rPr lang="en-US" dirty="0">
                <a:solidFill>
                  <a:srgbClr val="FF0080"/>
                </a:solidFill>
              </a:rPr>
              <a:t>confidentiality mechanisms</a:t>
            </a:r>
            <a:r>
              <a:rPr lang="en-US" dirty="0"/>
              <a:t>:</a:t>
            </a:r>
          </a:p>
          <a:p>
            <a:pPr marL="285750" indent="-285750">
              <a:buFont typeface="Arial"/>
              <a:buChar char="•"/>
            </a:pPr>
            <a:r>
              <a:rPr lang="en-US" dirty="0"/>
              <a:t>Communication (encryption)</a:t>
            </a:r>
          </a:p>
          <a:p>
            <a:pPr marL="285750" indent="-285750">
              <a:buFont typeface="Arial"/>
              <a:buChar char="•"/>
            </a:pPr>
            <a:r>
              <a:rPr lang="en-US" dirty="0"/>
              <a:t>Storage (encryption)</a:t>
            </a:r>
          </a:p>
          <a:p>
            <a:pPr marL="285750" indent="-285750">
              <a:buFont typeface="Arial"/>
              <a:buChar char="•"/>
            </a:pPr>
            <a:r>
              <a:rPr lang="en-US" dirty="0"/>
              <a:t>Access control</a:t>
            </a:r>
          </a:p>
          <a:p>
            <a:pPr marL="285750" indent="-285750">
              <a:buFont typeface="Arial"/>
              <a:buChar char="•"/>
            </a:pPr>
            <a:r>
              <a:rPr lang="is-IS" dirty="0"/>
              <a:t>…</a:t>
            </a:r>
            <a:endParaRPr lang="en-US" dirty="0"/>
          </a:p>
        </p:txBody>
      </p:sp>
      <p:cxnSp>
        <p:nvCxnSpPr>
          <p:cNvPr id="8" name="Straight Arrow Connector 7"/>
          <p:cNvCxnSpPr/>
          <p:nvPr/>
        </p:nvCxnSpPr>
        <p:spPr>
          <a:xfrm flipV="1">
            <a:off x="1469036" y="2818151"/>
            <a:ext cx="839449" cy="1439056"/>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281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Threat categories: Denial of service</a:t>
            </a:r>
          </a:p>
        </p:txBody>
      </p:sp>
      <p:sp>
        <p:nvSpPr>
          <p:cNvPr id="2" name="Slide Number Placeholder 1"/>
          <p:cNvSpPr>
            <a:spLocks noGrp="1"/>
          </p:cNvSpPr>
          <p:nvPr>
            <p:ph type="sldNum" sz="quarter" idx="12"/>
          </p:nvPr>
        </p:nvSpPr>
        <p:spPr/>
        <p:txBody>
          <a:bodyPr/>
          <a:lstStyle/>
          <a:p>
            <a:fld id="{41FD0BAD-EDB4-BF48-B5DA-A7E15AE1BBA8}" type="slidenum">
              <a:rPr lang="en-US" smtClean="0"/>
              <a:t>18</a:t>
            </a:fld>
            <a:endParaRPr lang="en-US"/>
          </a:p>
        </p:txBody>
      </p:sp>
      <p:pic>
        <p:nvPicPr>
          <p:cNvPr id="4" name="Picture 3" descr="Screen Shot 2016-02-11 at 09.41.25.png"/>
          <p:cNvPicPr>
            <a:picLocks noChangeAspect="1"/>
          </p:cNvPicPr>
          <p:nvPr/>
        </p:nvPicPr>
        <p:blipFill rotWithShape="1">
          <a:blip r:embed="rId2">
            <a:extLst>
              <a:ext uri="{28A0092B-C50C-407E-A947-70E740481C1C}">
                <a14:useLocalDpi xmlns:a14="http://schemas.microsoft.com/office/drawing/2010/main" val="0"/>
              </a:ext>
            </a:extLst>
          </a:blip>
          <a:srcRect b="43378"/>
          <a:stretch/>
        </p:blipFill>
        <p:spPr>
          <a:xfrm>
            <a:off x="0" y="2303392"/>
            <a:ext cx="9144000" cy="2392627"/>
          </a:xfrm>
          <a:prstGeom prst="rect">
            <a:avLst/>
          </a:prstGeom>
        </p:spPr>
      </p:pic>
      <p:pic>
        <p:nvPicPr>
          <p:cNvPr id="5" name="Picture 4" descr="Screen Shot 2016-02-11 at 09.41.14.png"/>
          <p:cNvPicPr>
            <a:picLocks noChangeAspect="1"/>
          </p:cNvPicPr>
          <p:nvPr/>
        </p:nvPicPr>
        <p:blipFill rotWithShape="1">
          <a:blip r:embed="rId3">
            <a:extLst>
              <a:ext uri="{28A0092B-C50C-407E-A947-70E740481C1C}">
                <a14:useLocalDpi xmlns:a14="http://schemas.microsoft.com/office/drawing/2010/main" val="0"/>
              </a:ext>
            </a:extLst>
          </a:blip>
          <a:srcRect b="90742"/>
          <a:stretch/>
        </p:blipFill>
        <p:spPr>
          <a:xfrm>
            <a:off x="0" y="1680585"/>
            <a:ext cx="9144000" cy="655093"/>
          </a:xfrm>
          <a:prstGeom prst="rect">
            <a:avLst/>
          </a:prstGeom>
        </p:spPr>
      </p:pic>
      <p:sp>
        <p:nvSpPr>
          <p:cNvPr id="7" name="TextBox 6"/>
          <p:cNvSpPr txBox="1"/>
          <p:nvPr/>
        </p:nvSpPr>
        <p:spPr>
          <a:xfrm>
            <a:off x="569481" y="4967148"/>
            <a:ext cx="3173754" cy="1754326"/>
          </a:xfrm>
          <a:prstGeom prst="rect">
            <a:avLst/>
          </a:prstGeom>
          <a:noFill/>
        </p:spPr>
        <p:txBody>
          <a:bodyPr wrap="none" rtlCol="0">
            <a:spAutoFit/>
          </a:bodyPr>
          <a:lstStyle/>
          <a:p>
            <a:r>
              <a:rPr lang="en-US" b="1" dirty="0"/>
              <a:t>Possible because</a:t>
            </a:r>
          </a:p>
          <a:p>
            <a:endParaRPr lang="en-US" dirty="0"/>
          </a:p>
          <a:p>
            <a:r>
              <a:rPr lang="en-US" dirty="0"/>
              <a:t>Lack of </a:t>
            </a:r>
            <a:r>
              <a:rPr lang="en-US" dirty="0">
                <a:solidFill>
                  <a:srgbClr val="FF0080"/>
                </a:solidFill>
              </a:rPr>
              <a:t>availability mechanisms</a:t>
            </a:r>
            <a:r>
              <a:rPr lang="en-US" dirty="0"/>
              <a:t>:</a:t>
            </a:r>
          </a:p>
          <a:p>
            <a:pPr marL="285750" indent="-285750">
              <a:buFont typeface="Arial"/>
              <a:buChar char="•"/>
            </a:pPr>
            <a:r>
              <a:rPr lang="en-US" dirty="0"/>
              <a:t>Load balancing/replication</a:t>
            </a:r>
          </a:p>
          <a:p>
            <a:pPr marL="285750" indent="-285750">
              <a:buFont typeface="Arial"/>
              <a:buChar char="•"/>
            </a:pPr>
            <a:r>
              <a:rPr lang="en-US" dirty="0"/>
              <a:t>Lock-down</a:t>
            </a:r>
          </a:p>
          <a:p>
            <a:pPr marL="285750" indent="-285750">
              <a:buFont typeface="Arial"/>
              <a:buChar char="•"/>
            </a:pPr>
            <a:r>
              <a:rPr lang="is-IS" dirty="0"/>
              <a:t>…</a:t>
            </a:r>
            <a:endParaRPr lang="en-US" dirty="0"/>
          </a:p>
        </p:txBody>
      </p:sp>
      <p:cxnSp>
        <p:nvCxnSpPr>
          <p:cNvPr id="8" name="Straight Arrow Connector 7"/>
          <p:cNvCxnSpPr/>
          <p:nvPr/>
        </p:nvCxnSpPr>
        <p:spPr>
          <a:xfrm flipV="1">
            <a:off x="1439056" y="2848131"/>
            <a:ext cx="779488" cy="1993692"/>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399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Threat categories: Elevation of privilege</a:t>
            </a:r>
          </a:p>
        </p:txBody>
      </p:sp>
      <p:sp>
        <p:nvSpPr>
          <p:cNvPr id="2" name="Slide Number Placeholder 1"/>
          <p:cNvSpPr>
            <a:spLocks noGrp="1"/>
          </p:cNvSpPr>
          <p:nvPr>
            <p:ph type="sldNum" sz="quarter" idx="12"/>
          </p:nvPr>
        </p:nvSpPr>
        <p:spPr/>
        <p:txBody>
          <a:bodyPr/>
          <a:lstStyle/>
          <a:p>
            <a:fld id="{41FD0BAD-EDB4-BF48-B5DA-A7E15AE1BBA8}" type="slidenum">
              <a:rPr lang="en-US" smtClean="0"/>
              <a:t>19</a:t>
            </a:fld>
            <a:endParaRPr lang="en-US"/>
          </a:p>
        </p:txBody>
      </p:sp>
      <p:pic>
        <p:nvPicPr>
          <p:cNvPr id="4" name="Picture 3" descr="Screen Shot 2016-02-11 at 09.41.25.png"/>
          <p:cNvPicPr>
            <a:picLocks noChangeAspect="1"/>
          </p:cNvPicPr>
          <p:nvPr/>
        </p:nvPicPr>
        <p:blipFill rotWithShape="1">
          <a:blip r:embed="rId2">
            <a:extLst>
              <a:ext uri="{28A0092B-C50C-407E-A947-70E740481C1C}">
                <a14:useLocalDpi xmlns:a14="http://schemas.microsoft.com/office/drawing/2010/main" val="0"/>
              </a:ext>
            </a:extLst>
          </a:blip>
          <a:srcRect t="56112"/>
          <a:stretch/>
        </p:blipFill>
        <p:spPr>
          <a:xfrm>
            <a:off x="0" y="2324916"/>
            <a:ext cx="9144000" cy="1854533"/>
          </a:xfrm>
          <a:prstGeom prst="rect">
            <a:avLst/>
          </a:prstGeom>
        </p:spPr>
      </p:pic>
      <p:pic>
        <p:nvPicPr>
          <p:cNvPr id="5" name="Picture 4" descr="Screen Shot 2016-02-11 at 09.41.14.png"/>
          <p:cNvPicPr>
            <a:picLocks noChangeAspect="1"/>
          </p:cNvPicPr>
          <p:nvPr/>
        </p:nvPicPr>
        <p:blipFill rotWithShape="1">
          <a:blip r:embed="rId3">
            <a:extLst>
              <a:ext uri="{28A0092B-C50C-407E-A947-70E740481C1C}">
                <a14:useLocalDpi xmlns:a14="http://schemas.microsoft.com/office/drawing/2010/main" val="0"/>
              </a:ext>
            </a:extLst>
          </a:blip>
          <a:srcRect b="90742"/>
          <a:stretch/>
        </p:blipFill>
        <p:spPr>
          <a:xfrm>
            <a:off x="0" y="1680585"/>
            <a:ext cx="9144000" cy="655093"/>
          </a:xfrm>
          <a:prstGeom prst="rect">
            <a:avLst/>
          </a:prstGeom>
        </p:spPr>
      </p:pic>
      <p:sp>
        <p:nvSpPr>
          <p:cNvPr id="7" name="TextBox 6"/>
          <p:cNvSpPr txBox="1"/>
          <p:nvPr/>
        </p:nvSpPr>
        <p:spPr>
          <a:xfrm>
            <a:off x="457200" y="4823780"/>
            <a:ext cx="2610059" cy="1200329"/>
          </a:xfrm>
          <a:prstGeom prst="rect">
            <a:avLst/>
          </a:prstGeom>
          <a:noFill/>
        </p:spPr>
        <p:txBody>
          <a:bodyPr wrap="square" rtlCol="0">
            <a:spAutoFit/>
          </a:bodyPr>
          <a:lstStyle/>
          <a:p>
            <a:r>
              <a:rPr lang="en-US" b="1" dirty="0"/>
              <a:t>Possible because</a:t>
            </a:r>
          </a:p>
          <a:p>
            <a:endParaRPr lang="en-US" dirty="0"/>
          </a:p>
          <a:p>
            <a:r>
              <a:rPr lang="en-US" dirty="0"/>
              <a:t>Lack of </a:t>
            </a:r>
            <a:r>
              <a:rPr lang="en-US" dirty="0">
                <a:solidFill>
                  <a:srgbClr val="FF0080"/>
                </a:solidFill>
              </a:rPr>
              <a:t>authorization </a:t>
            </a:r>
            <a:r>
              <a:rPr lang="en-US" dirty="0"/>
              <a:t>and</a:t>
            </a:r>
            <a:r>
              <a:rPr lang="en-US" dirty="0">
                <a:solidFill>
                  <a:srgbClr val="FF0080"/>
                </a:solidFill>
              </a:rPr>
              <a:t> input validation</a:t>
            </a:r>
            <a:endParaRPr lang="en-US" dirty="0"/>
          </a:p>
        </p:txBody>
      </p:sp>
      <p:cxnSp>
        <p:nvCxnSpPr>
          <p:cNvPr id="8" name="Straight Arrow Connector 7"/>
          <p:cNvCxnSpPr/>
          <p:nvPr/>
        </p:nvCxnSpPr>
        <p:spPr>
          <a:xfrm flipV="1">
            <a:off x="1409075" y="2823964"/>
            <a:ext cx="899410" cy="1843771"/>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327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8F15-1B51-814B-B663-56F89200F8EC}"/>
              </a:ext>
            </a:extLst>
          </p:cNvPr>
          <p:cNvSpPr>
            <a:spLocks noGrp="1"/>
          </p:cNvSpPr>
          <p:nvPr>
            <p:ph type="title"/>
          </p:nvPr>
        </p:nvSpPr>
        <p:spPr/>
        <p:txBody>
          <a:bodyPr>
            <a:normAutofit/>
          </a:bodyPr>
          <a:lstStyle/>
          <a:p>
            <a:r>
              <a:rPr lang="en-US" dirty="0">
                <a:solidFill>
                  <a:srgbClr val="0070C0"/>
                </a:solidFill>
                <a:latin typeface="Calibri" charset="0"/>
                <a:ea typeface="Calibri" charset="0"/>
                <a:cs typeface="Calibri" charset="0"/>
              </a:rPr>
              <a:t>What is architectural threat analysis?</a:t>
            </a:r>
            <a:endParaRPr lang="sv-SE" dirty="0"/>
          </a:p>
        </p:txBody>
      </p:sp>
      <p:sp>
        <p:nvSpPr>
          <p:cNvPr id="3" name="Content Placeholder 2">
            <a:extLst>
              <a:ext uri="{FF2B5EF4-FFF2-40B4-BE49-F238E27FC236}">
                <a16:creationId xmlns:a16="http://schemas.microsoft.com/office/drawing/2014/main" id="{84AA5946-D88B-4C47-981D-40F93C502955}"/>
              </a:ext>
            </a:extLst>
          </p:cNvPr>
          <p:cNvSpPr>
            <a:spLocks noGrp="1"/>
          </p:cNvSpPr>
          <p:nvPr>
            <p:ph idx="1"/>
          </p:nvPr>
        </p:nvSpPr>
        <p:spPr/>
        <p:txBody>
          <a:bodyPr/>
          <a:lstStyle/>
          <a:p>
            <a:r>
              <a:rPr lang="en-US" dirty="0">
                <a:latin typeface="Calibri" charset="0"/>
                <a:ea typeface="Calibri" charset="0"/>
                <a:cs typeface="Calibri" charset="0"/>
              </a:rPr>
              <a:t>Systematic exploration of system architecture to </a:t>
            </a:r>
            <a:r>
              <a:rPr lang="en-US" b="1" dirty="0">
                <a:latin typeface="Calibri" charset="0"/>
                <a:ea typeface="Calibri" charset="0"/>
                <a:cs typeface="Calibri" charset="0"/>
              </a:rPr>
              <a:t>identify</a:t>
            </a:r>
            <a:r>
              <a:rPr lang="en-US" dirty="0">
                <a:latin typeface="Calibri" charset="0"/>
                <a:ea typeface="Calibri" charset="0"/>
                <a:cs typeface="Calibri" charset="0"/>
              </a:rPr>
              <a:t> and </a:t>
            </a:r>
            <a:r>
              <a:rPr lang="en-US" b="1" dirty="0">
                <a:latin typeface="Calibri" charset="0"/>
                <a:ea typeface="Calibri" charset="0"/>
                <a:cs typeface="Calibri" charset="0"/>
              </a:rPr>
              <a:t>mitigate</a:t>
            </a:r>
            <a:r>
              <a:rPr lang="en-US" dirty="0">
                <a:latin typeface="Calibri" charset="0"/>
                <a:ea typeface="Calibri" charset="0"/>
                <a:cs typeface="Calibri" charset="0"/>
              </a:rPr>
              <a:t> potential security risks</a:t>
            </a:r>
          </a:p>
        </p:txBody>
      </p:sp>
      <p:sp>
        <p:nvSpPr>
          <p:cNvPr id="4" name="Slide Number Placeholder 3">
            <a:extLst>
              <a:ext uri="{FF2B5EF4-FFF2-40B4-BE49-F238E27FC236}">
                <a16:creationId xmlns:a16="http://schemas.microsoft.com/office/drawing/2014/main" id="{B1E7436D-2A51-1846-9953-15854C27733A}"/>
              </a:ext>
            </a:extLst>
          </p:cNvPr>
          <p:cNvSpPr>
            <a:spLocks noGrp="1"/>
          </p:cNvSpPr>
          <p:nvPr>
            <p:ph type="sldNum" sz="quarter" idx="12"/>
          </p:nvPr>
        </p:nvSpPr>
        <p:spPr/>
        <p:txBody>
          <a:bodyPr/>
          <a:lstStyle/>
          <a:p>
            <a:fld id="{41FD0BAD-EDB4-BF48-B5DA-A7E15AE1BBA8}" type="slidenum">
              <a:rPr lang="en-US" smtClean="0"/>
              <a:t>2</a:t>
            </a:fld>
            <a:endParaRPr lang="en-US"/>
          </a:p>
        </p:txBody>
      </p:sp>
      <p:sp>
        <p:nvSpPr>
          <p:cNvPr id="5" name="Folded Corner 4">
            <a:extLst>
              <a:ext uri="{FF2B5EF4-FFF2-40B4-BE49-F238E27FC236}">
                <a16:creationId xmlns:a16="http://schemas.microsoft.com/office/drawing/2014/main" id="{9F470694-6419-D244-AF61-64298A6129A6}"/>
              </a:ext>
            </a:extLst>
          </p:cNvPr>
          <p:cNvSpPr/>
          <p:nvPr/>
        </p:nvSpPr>
        <p:spPr>
          <a:xfrm>
            <a:off x="325465" y="3726247"/>
            <a:ext cx="1777772" cy="1233877"/>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Architectural documentation</a:t>
            </a:r>
          </a:p>
        </p:txBody>
      </p:sp>
      <p:sp>
        <p:nvSpPr>
          <p:cNvPr id="10" name="TextBox 9">
            <a:extLst>
              <a:ext uri="{FF2B5EF4-FFF2-40B4-BE49-F238E27FC236}">
                <a16:creationId xmlns:a16="http://schemas.microsoft.com/office/drawing/2014/main" id="{1F390D96-E6BA-1947-84CB-56E017F453C4}"/>
              </a:ext>
            </a:extLst>
          </p:cNvPr>
          <p:cNvSpPr txBox="1"/>
          <p:nvPr/>
        </p:nvSpPr>
        <p:spPr>
          <a:xfrm>
            <a:off x="4394474" y="2890439"/>
            <a:ext cx="1506585" cy="1323439"/>
          </a:xfrm>
          <a:prstGeom prst="rect">
            <a:avLst/>
          </a:prstGeom>
          <a:noFill/>
        </p:spPr>
        <p:txBody>
          <a:bodyPr wrap="square" rtlCol="0">
            <a:spAutoFit/>
          </a:bodyPr>
          <a:lstStyle/>
          <a:p>
            <a:r>
              <a:rPr lang="en-US" sz="2000" dirty="0">
                <a:solidFill>
                  <a:schemeClr val="dk1"/>
                </a:solidFill>
                <a:latin typeface="Calibri" panose="020F0502020204030204" pitchFamily="34" charset="0"/>
                <a:cs typeface="Calibri" panose="020F0502020204030204" pitchFamily="34" charset="0"/>
              </a:rPr>
              <a:t>Security experts, domain experts</a:t>
            </a:r>
          </a:p>
        </p:txBody>
      </p:sp>
      <p:grpSp>
        <p:nvGrpSpPr>
          <p:cNvPr id="11" name="Group 10">
            <a:extLst>
              <a:ext uri="{FF2B5EF4-FFF2-40B4-BE49-F238E27FC236}">
                <a16:creationId xmlns:a16="http://schemas.microsoft.com/office/drawing/2014/main" id="{3D040813-BF9D-2B41-A1E1-AB661AB7A1BF}"/>
              </a:ext>
            </a:extLst>
          </p:cNvPr>
          <p:cNvGrpSpPr/>
          <p:nvPr/>
        </p:nvGrpSpPr>
        <p:grpSpPr>
          <a:xfrm>
            <a:off x="7112154" y="3537324"/>
            <a:ext cx="949754" cy="1250777"/>
            <a:chOff x="6502081" y="1352980"/>
            <a:chExt cx="650334" cy="890629"/>
          </a:xfrm>
        </p:grpSpPr>
        <p:grpSp>
          <p:nvGrpSpPr>
            <p:cNvPr id="12" name="Group 11">
              <a:extLst>
                <a:ext uri="{FF2B5EF4-FFF2-40B4-BE49-F238E27FC236}">
                  <a16:creationId xmlns:a16="http://schemas.microsoft.com/office/drawing/2014/main" id="{A0A7E181-661C-4C40-9A91-D39D1089D67C}"/>
                </a:ext>
              </a:extLst>
            </p:cNvPr>
            <p:cNvGrpSpPr/>
            <p:nvPr/>
          </p:nvGrpSpPr>
          <p:grpSpPr>
            <a:xfrm>
              <a:off x="6502081" y="1421292"/>
              <a:ext cx="650334" cy="822317"/>
              <a:chOff x="7198266" y="1351573"/>
              <a:chExt cx="994329" cy="1226783"/>
            </a:xfrm>
          </p:grpSpPr>
          <p:pic>
            <p:nvPicPr>
              <p:cNvPr id="14" name="Picture 13" descr="document-clipart-free.png">
                <a:extLst>
                  <a:ext uri="{FF2B5EF4-FFF2-40B4-BE49-F238E27FC236}">
                    <a16:creationId xmlns:a16="http://schemas.microsoft.com/office/drawing/2014/main" id="{3804B291-24A1-7344-A688-2681D3C7C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730" y="1600847"/>
                <a:ext cx="768865" cy="977509"/>
              </a:xfrm>
              <a:prstGeom prst="rect">
                <a:avLst/>
              </a:prstGeom>
            </p:spPr>
          </p:pic>
          <p:pic>
            <p:nvPicPr>
              <p:cNvPr id="15" name="Picture 14" descr="document-clipart-free.png">
                <a:extLst>
                  <a:ext uri="{FF2B5EF4-FFF2-40B4-BE49-F238E27FC236}">
                    <a16:creationId xmlns:a16="http://schemas.microsoft.com/office/drawing/2014/main" id="{4CCAAE0A-DD6B-794F-8D4F-146133738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499" y="1476210"/>
                <a:ext cx="768865" cy="977509"/>
              </a:xfrm>
              <a:prstGeom prst="rect">
                <a:avLst/>
              </a:prstGeom>
              <a:solidFill>
                <a:schemeClr val="bg1"/>
              </a:solidFill>
            </p:spPr>
          </p:pic>
          <p:pic>
            <p:nvPicPr>
              <p:cNvPr id="16" name="Picture 15" descr="document-clipart-free.png">
                <a:extLst>
                  <a:ext uri="{FF2B5EF4-FFF2-40B4-BE49-F238E27FC236}">
                    <a16:creationId xmlns:a16="http://schemas.microsoft.com/office/drawing/2014/main" id="{73AFF345-B706-2E48-AC7D-12EAAFED4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266" y="1351573"/>
                <a:ext cx="768865" cy="977509"/>
              </a:xfrm>
              <a:prstGeom prst="rect">
                <a:avLst/>
              </a:prstGeom>
              <a:solidFill>
                <a:schemeClr val="bg1"/>
              </a:solidFill>
            </p:spPr>
          </p:pic>
        </p:grpSp>
        <p:sp>
          <p:nvSpPr>
            <p:cNvPr id="13" name="TextBox 12">
              <a:extLst>
                <a:ext uri="{FF2B5EF4-FFF2-40B4-BE49-F238E27FC236}">
                  <a16:creationId xmlns:a16="http://schemas.microsoft.com/office/drawing/2014/main" id="{F72DAE58-DC77-5A4E-815F-DD9574FDC6A2}"/>
                </a:ext>
              </a:extLst>
            </p:cNvPr>
            <p:cNvSpPr txBox="1"/>
            <p:nvPr/>
          </p:nvSpPr>
          <p:spPr>
            <a:xfrm rot="18261200">
              <a:off x="6467401" y="1584412"/>
              <a:ext cx="739863" cy="276999"/>
            </a:xfrm>
            <a:prstGeom prst="rect">
              <a:avLst/>
            </a:prstGeom>
            <a:noFill/>
          </p:spPr>
          <p:txBody>
            <a:bodyPr wrap="square" rtlCol="0">
              <a:spAutoFit/>
            </a:bodyPr>
            <a:lstStyle/>
            <a:p>
              <a:r>
                <a:rPr lang="en-US" sz="1200" b="1" dirty="0">
                  <a:solidFill>
                    <a:srgbClr val="C00000"/>
                  </a:solidFill>
                </a:rPr>
                <a:t>REPORT</a:t>
              </a:r>
            </a:p>
          </p:txBody>
        </p:sp>
      </p:grpSp>
      <p:sp>
        <p:nvSpPr>
          <p:cNvPr id="17" name="TextBox 16">
            <a:extLst>
              <a:ext uri="{FF2B5EF4-FFF2-40B4-BE49-F238E27FC236}">
                <a16:creationId xmlns:a16="http://schemas.microsoft.com/office/drawing/2014/main" id="{7C5A2A87-C4EF-184B-93C8-A07D98135E8C}"/>
              </a:ext>
            </a:extLst>
          </p:cNvPr>
          <p:cNvSpPr txBox="1"/>
          <p:nvPr/>
        </p:nvSpPr>
        <p:spPr>
          <a:xfrm>
            <a:off x="6245816" y="4925165"/>
            <a:ext cx="2726879" cy="1323439"/>
          </a:xfrm>
          <a:prstGeom prst="rect">
            <a:avLst/>
          </a:prstGeom>
          <a:noFill/>
        </p:spPr>
        <p:txBody>
          <a:bodyPr wrap="square" rtlCol="0">
            <a:spAutoFit/>
          </a:bodyPr>
          <a:lstStyle/>
          <a:p>
            <a:pPr algn="ctr"/>
            <a:r>
              <a:rPr lang="en-US" sz="2000" dirty="0">
                <a:solidFill>
                  <a:schemeClr val="dk1"/>
                </a:solidFill>
                <a:latin typeface="Calibri" panose="020F0502020204030204" pitchFamily="34" charset="0"/>
                <a:cs typeface="Calibri" panose="020F0502020204030204" pitchFamily="34" charset="0"/>
              </a:rPr>
              <a:t>List of prioritized </a:t>
            </a:r>
            <a:br>
              <a:rPr lang="en-US" sz="2000" dirty="0">
                <a:solidFill>
                  <a:schemeClr val="dk1"/>
                </a:solidFill>
                <a:latin typeface="Calibri" panose="020F0502020204030204" pitchFamily="34" charset="0"/>
                <a:cs typeface="Calibri" panose="020F0502020204030204" pitchFamily="34" charset="0"/>
              </a:rPr>
            </a:br>
            <a:r>
              <a:rPr lang="en-US" sz="2000" dirty="0">
                <a:solidFill>
                  <a:schemeClr val="dk1"/>
                </a:solidFill>
                <a:latin typeface="Calibri" panose="020F0502020204030204" pitchFamily="34" charset="0"/>
                <a:cs typeface="Calibri" panose="020F0502020204030204" pitchFamily="34" charset="0"/>
              </a:rPr>
              <a:t>threats (or security requirements)</a:t>
            </a:r>
          </a:p>
          <a:p>
            <a:pPr algn="ctr"/>
            <a:r>
              <a:rPr lang="en-US" sz="2000" dirty="0">
                <a:solidFill>
                  <a:schemeClr val="dk1"/>
                </a:solidFill>
                <a:latin typeface="Calibri" panose="020F0502020204030204" pitchFamily="34" charset="0"/>
                <a:cs typeface="Calibri" panose="020F0502020204030204" pitchFamily="34" charset="0"/>
              </a:rPr>
              <a:t>+ mitigations</a:t>
            </a:r>
          </a:p>
        </p:txBody>
      </p:sp>
      <p:sp>
        <p:nvSpPr>
          <p:cNvPr id="18" name="Down Arrow 17">
            <a:extLst>
              <a:ext uri="{FF2B5EF4-FFF2-40B4-BE49-F238E27FC236}">
                <a16:creationId xmlns:a16="http://schemas.microsoft.com/office/drawing/2014/main" id="{C35E6998-A6FB-4145-B1AB-581D1C56A8FF}"/>
              </a:ext>
            </a:extLst>
          </p:cNvPr>
          <p:cNvSpPr/>
          <p:nvPr/>
        </p:nvSpPr>
        <p:spPr>
          <a:xfrm rot="16200000">
            <a:off x="5888792" y="3787662"/>
            <a:ext cx="551793" cy="1245832"/>
          </a:xfrm>
          <a:prstGeom prst="downArrow">
            <a:avLst/>
          </a:prstGeom>
          <a:solidFill>
            <a:schemeClr val="bg1">
              <a:lumMod val="85000"/>
            </a:schemeClr>
          </a:solidFill>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Down Arrow 18">
            <a:extLst>
              <a:ext uri="{FF2B5EF4-FFF2-40B4-BE49-F238E27FC236}">
                <a16:creationId xmlns:a16="http://schemas.microsoft.com/office/drawing/2014/main" id="{A935181F-F01D-1A44-8AD0-AE5952AE0131}"/>
              </a:ext>
            </a:extLst>
          </p:cNvPr>
          <p:cNvSpPr/>
          <p:nvPr/>
        </p:nvSpPr>
        <p:spPr>
          <a:xfrm rot="16200000">
            <a:off x="2475477" y="3823672"/>
            <a:ext cx="551793" cy="1072322"/>
          </a:xfrm>
          <a:prstGeom prst="downArrow">
            <a:avLst/>
          </a:prstGeom>
          <a:solidFill>
            <a:schemeClr val="bg1">
              <a:lumMod val="85000"/>
            </a:schemeClr>
          </a:solidFill>
          <a:effectLst>
            <a:outerShdw blurRad="50800" dist="762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3" name="Picture 22">
            <a:extLst>
              <a:ext uri="{FF2B5EF4-FFF2-40B4-BE49-F238E27FC236}">
                <a16:creationId xmlns:a16="http://schemas.microsoft.com/office/drawing/2014/main" id="{E9C662C5-4056-7F4C-948C-25194A4A24ED}"/>
              </a:ext>
            </a:extLst>
          </p:cNvPr>
          <p:cNvPicPr>
            <a:picLocks noChangeAspect="1"/>
          </p:cNvPicPr>
          <p:nvPr/>
        </p:nvPicPr>
        <p:blipFill>
          <a:blip r:embed="rId3"/>
          <a:stretch>
            <a:fillRect/>
          </a:stretch>
        </p:blipFill>
        <p:spPr>
          <a:xfrm>
            <a:off x="3094505" y="2934156"/>
            <a:ext cx="1244414" cy="985024"/>
          </a:xfrm>
          <a:prstGeom prst="rect">
            <a:avLst/>
          </a:prstGeom>
        </p:spPr>
      </p:pic>
      <p:pic>
        <p:nvPicPr>
          <p:cNvPr id="24" name="Picture 23">
            <a:extLst>
              <a:ext uri="{FF2B5EF4-FFF2-40B4-BE49-F238E27FC236}">
                <a16:creationId xmlns:a16="http://schemas.microsoft.com/office/drawing/2014/main" id="{42E08549-1996-6D47-9C89-65B6531AB641}"/>
              </a:ext>
            </a:extLst>
          </p:cNvPr>
          <p:cNvPicPr>
            <a:picLocks noChangeAspect="1"/>
          </p:cNvPicPr>
          <p:nvPr/>
        </p:nvPicPr>
        <p:blipFill rotWithShape="1">
          <a:blip r:embed="rId4"/>
          <a:srcRect b="42760"/>
          <a:stretch/>
        </p:blipFill>
        <p:spPr>
          <a:xfrm>
            <a:off x="3054452" y="4705584"/>
            <a:ext cx="1516731" cy="1241048"/>
          </a:xfrm>
          <a:prstGeom prst="rect">
            <a:avLst/>
          </a:prstGeom>
        </p:spPr>
      </p:pic>
      <p:sp>
        <p:nvSpPr>
          <p:cNvPr id="25" name="TextBox 24">
            <a:extLst>
              <a:ext uri="{FF2B5EF4-FFF2-40B4-BE49-F238E27FC236}">
                <a16:creationId xmlns:a16="http://schemas.microsoft.com/office/drawing/2014/main" id="{6250362E-966A-CA46-BD0D-12BC4E13839E}"/>
              </a:ext>
            </a:extLst>
          </p:cNvPr>
          <p:cNvSpPr txBox="1"/>
          <p:nvPr/>
        </p:nvSpPr>
        <p:spPr>
          <a:xfrm>
            <a:off x="4437710" y="4925165"/>
            <a:ext cx="1506585" cy="707886"/>
          </a:xfrm>
          <a:prstGeom prst="rect">
            <a:avLst/>
          </a:prstGeom>
          <a:noFill/>
        </p:spPr>
        <p:txBody>
          <a:bodyPr wrap="square" rtlCol="0">
            <a:spAutoFit/>
          </a:bodyPr>
          <a:lstStyle/>
          <a:p>
            <a:r>
              <a:rPr lang="en-US" sz="2000" dirty="0">
                <a:solidFill>
                  <a:schemeClr val="dk1"/>
                </a:solidFill>
                <a:latin typeface="Calibri" panose="020F0502020204030204" pitchFamily="34" charset="0"/>
                <a:cs typeface="Calibri" panose="020F0502020204030204" pitchFamily="34" charset="0"/>
              </a:rPr>
              <a:t>Automated tools</a:t>
            </a:r>
          </a:p>
        </p:txBody>
      </p:sp>
    </p:spTree>
    <p:extLst>
      <p:ext uri="{BB962C8B-B14F-4D97-AF65-F5344CB8AC3E}">
        <p14:creationId xmlns:p14="http://schemas.microsoft.com/office/powerpoint/2010/main" val="1610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dissolv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DFD elements to threat categories</a:t>
            </a:r>
          </a:p>
        </p:txBody>
      </p:sp>
      <p:sp>
        <p:nvSpPr>
          <p:cNvPr id="2" name="Content Placeholder 1"/>
          <p:cNvSpPr>
            <a:spLocks noGrp="1"/>
          </p:cNvSpPr>
          <p:nvPr>
            <p:ph idx="1"/>
          </p:nvPr>
        </p:nvSpPr>
        <p:spPr>
          <a:xfrm>
            <a:off x="457200" y="1527229"/>
            <a:ext cx="8229600" cy="994846"/>
          </a:xfrm>
        </p:spPr>
        <p:txBody>
          <a:bodyPr>
            <a:normAutofit fontScale="85000" lnSpcReduction="10000"/>
          </a:bodyPr>
          <a:lstStyle/>
          <a:p>
            <a:r>
              <a:rPr lang="en-US" dirty="0"/>
              <a:t>Only a </a:t>
            </a:r>
            <a:r>
              <a:rPr lang="en-US" dirty="0">
                <a:solidFill>
                  <a:srgbClr val="FF0080"/>
                </a:solidFill>
              </a:rPr>
              <a:t>subset</a:t>
            </a:r>
            <a:r>
              <a:rPr lang="en-US" dirty="0"/>
              <a:t> of threat categories are relevant</a:t>
            </a:r>
          </a:p>
          <a:p>
            <a:r>
              <a:rPr lang="en-US" u="sng" dirty="0"/>
              <a:t>Not</a:t>
            </a:r>
            <a:r>
              <a:rPr lang="en-US" dirty="0"/>
              <a:t> “everything” can go wrong (unless it’s a process)</a:t>
            </a:r>
          </a:p>
        </p:txBody>
      </p:sp>
      <p:sp>
        <p:nvSpPr>
          <p:cNvPr id="4" name="Slide Number Placeholder 3"/>
          <p:cNvSpPr>
            <a:spLocks noGrp="1"/>
          </p:cNvSpPr>
          <p:nvPr>
            <p:ph type="sldNum" sz="quarter" idx="12"/>
          </p:nvPr>
        </p:nvSpPr>
        <p:spPr/>
        <p:txBody>
          <a:bodyPr/>
          <a:lstStyle/>
          <a:p>
            <a:fld id="{41FD0BAD-EDB4-BF48-B5DA-A7E15AE1BBA8}" type="slidenum">
              <a:rPr lang="en-US" smtClean="0"/>
              <a:t>20</a:t>
            </a:fld>
            <a:endParaRPr lang="en-US"/>
          </a:p>
        </p:txBody>
      </p:sp>
      <p:pic>
        <p:nvPicPr>
          <p:cNvPr id="6" name="Picture 5" descr="Screen Shot 2016-02-11 at 14.38.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92" y="3034309"/>
            <a:ext cx="8686800" cy="2449354"/>
          </a:xfrm>
          <a:prstGeom prst="rect">
            <a:avLst/>
          </a:prstGeom>
        </p:spPr>
      </p:pic>
    </p:spTree>
    <p:extLst>
      <p:ext uri="{BB962C8B-B14F-4D97-AF65-F5344CB8AC3E}">
        <p14:creationId xmlns:p14="http://schemas.microsoft.com/office/powerpoint/2010/main" val="71605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406189" y="1636851"/>
            <a:ext cx="3737811" cy="2307079"/>
            <a:chOff x="5406189" y="1636851"/>
            <a:chExt cx="3737811" cy="2307079"/>
          </a:xfrm>
        </p:grpSpPr>
        <p:pic>
          <p:nvPicPr>
            <p:cNvPr id="21" name="Picture 20" descr="Screen Shot 2016-02-11 at 14.38.26.png"/>
            <p:cNvPicPr>
              <a:picLocks noChangeAspect="1"/>
            </p:cNvPicPr>
            <p:nvPr/>
          </p:nvPicPr>
          <p:blipFill rotWithShape="1">
            <a:blip r:embed="rId2">
              <a:extLst>
                <a:ext uri="{28A0092B-C50C-407E-A947-70E740481C1C}">
                  <a14:useLocalDpi xmlns:a14="http://schemas.microsoft.com/office/drawing/2010/main"/>
                </a:ext>
              </a:extLst>
            </a:blip>
            <a:srcRect l="10181"/>
            <a:stretch/>
          </p:blipFill>
          <p:spPr>
            <a:xfrm>
              <a:off x="5406189" y="1643064"/>
              <a:ext cx="1719916" cy="2300866"/>
            </a:xfrm>
            <a:prstGeom prst="rect">
              <a:avLst/>
            </a:prstGeom>
          </p:spPr>
        </p:pic>
        <p:pic>
          <p:nvPicPr>
            <p:cNvPr id="22" name="Picture 21" descr="Screen Shot 2016-02-11 at 14.38.26.png"/>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7126105" y="1643064"/>
              <a:ext cx="412104" cy="2300866"/>
            </a:xfrm>
            <a:prstGeom prst="rect">
              <a:avLst/>
            </a:prstGeom>
          </p:spPr>
        </p:pic>
        <p:pic>
          <p:nvPicPr>
            <p:cNvPr id="23" name="Picture 22" descr="Screen Shot 2016-02-11 at 14.38.26.png"/>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7524001" y="1643064"/>
              <a:ext cx="426315" cy="2300866"/>
            </a:xfrm>
            <a:prstGeom prst="rect">
              <a:avLst/>
            </a:prstGeom>
          </p:spPr>
        </p:pic>
        <p:pic>
          <p:nvPicPr>
            <p:cNvPr id="25" name="Picture 24" descr="Screen Shot 2016-02-11 at 14.38.26.png"/>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7932555" y="1643064"/>
              <a:ext cx="373025" cy="2300866"/>
            </a:xfrm>
            <a:prstGeom prst="rect">
              <a:avLst/>
            </a:prstGeom>
          </p:spPr>
        </p:pic>
        <p:pic>
          <p:nvPicPr>
            <p:cNvPr id="26" name="Picture 25" descr="Screen Shot 2016-02-11 at 14.38.26.png"/>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8248739" y="1643064"/>
              <a:ext cx="468947" cy="2300866"/>
            </a:xfrm>
            <a:prstGeom prst="rect">
              <a:avLst/>
            </a:prstGeom>
          </p:spPr>
        </p:pic>
        <p:pic>
          <p:nvPicPr>
            <p:cNvPr id="27" name="Picture 26" descr="Screen Shot 2016-02-11 at 14.38.26.png"/>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8717686" y="1643064"/>
              <a:ext cx="426314" cy="2300866"/>
            </a:xfrm>
            <a:prstGeom prst="rect">
              <a:avLst/>
            </a:prstGeom>
          </p:spPr>
        </p:pic>
        <p:pic>
          <p:nvPicPr>
            <p:cNvPr id="29" name="Picture 28" descr="Screen Shot 2016-02-11 at 14.38.26.png"/>
            <p:cNvPicPr>
              <a:picLocks noChangeAspect="1"/>
            </p:cNvPicPr>
            <p:nvPr/>
          </p:nvPicPr>
          <p:blipFill rotWithShape="1">
            <a:blip r:embed="rId8">
              <a:extLst>
                <a:ext uri="{28A0092B-C50C-407E-A947-70E740481C1C}">
                  <a14:useLocalDpi xmlns:a14="http://schemas.microsoft.com/office/drawing/2010/main"/>
                </a:ext>
              </a:extLst>
            </a:blip>
            <a:srcRect/>
            <a:stretch/>
          </p:blipFill>
          <p:spPr>
            <a:xfrm>
              <a:off x="5406189" y="1636851"/>
              <a:ext cx="2611182" cy="374530"/>
            </a:xfrm>
            <a:prstGeom prst="rect">
              <a:avLst/>
            </a:prstGeom>
          </p:spPr>
        </p:pic>
      </p:grpSp>
      <p:sp>
        <p:nvSpPr>
          <p:cNvPr id="41" name="Rectangle 40"/>
          <p:cNvSpPr/>
          <p:nvPr/>
        </p:nvSpPr>
        <p:spPr>
          <a:xfrm>
            <a:off x="6142791" y="4739433"/>
            <a:ext cx="277449" cy="379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a:t>STRIDE in action</a:t>
            </a:r>
          </a:p>
        </p:txBody>
      </p:sp>
      <p:sp>
        <p:nvSpPr>
          <p:cNvPr id="3" name="Slide Number Placeholder 2"/>
          <p:cNvSpPr>
            <a:spLocks noGrp="1"/>
          </p:cNvSpPr>
          <p:nvPr>
            <p:ph type="sldNum" sz="quarter" idx="12"/>
          </p:nvPr>
        </p:nvSpPr>
        <p:spPr/>
        <p:txBody>
          <a:bodyPr/>
          <a:lstStyle/>
          <a:p>
            <a:fld id="{41FD0BAD-EDB4-BF48-B5DA-A7E15AE1BBA8}" type="slidenum">
              <a:rPr lang="en-US" smtClean="0"/>
              <a:t>21</a:t>
            </a:fld>
            <a:endParaRPr lang="en-US"/>
          </a:p>
        </p:txBody>
      </p:sp>
      <p:sp>
        <p:nvSpPr>
          <p:cNvPr id="30" name="Oval 29"/>
          <p:cNvSpPr/>
          <p:nvPr/>
        </p:nvSpPr>
        <p:spPr>
          <a:xfrm>
            <a:off x="5131726" y="1163601"/>
            <a:ext cx="461415" cy="461415"/>
          </a:xfrm>
          <a:prstGeom prst="ellipse">
            <a:avLst/>
          </a:prstGeom>
          <a:solidFill>
            <a:srgbClr val="FF0080"/>
          </a:solidFill>
          <a:ln>
            <a:solidFill>
              <a:srgbClr val="004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49" name="Elbow Connector 48"/>
          <p:cNvCxnSpPr>
            <a:stCxn id="59" idx="3"/>
            <a:endCxn id="32" idx="6"/>
          </p:cNvCxnSpPr>
          <p:nvPr/>
        </p:nvCxnSpPr>
        <p:spPr>
          <a:xfrm flipV="1">
            <a:off x="6747849" y="2617998"/>
            <a:ext cx="373649" cy="3648260"/>
          </a:xfrm>
          <a:prstGeom prst="bentConnector3">
            <a:avLst>
              <a:gd name="adj1" fmla="val 161180"/>
            </a:avLst>
          </a:prstGeom>
          <a:ln>
            <a:solidFill>
              <a:srgbClr val="FF0080"/>
            </a:solidFill>
            <a:headEnd type="arrow" w="med" len="med"/>
            <a:tailEnd type="none" w="med" len="med"/>
          </a:ln>
        </p:spPr>
        <p:style>
          <a:lnRef idx="2">
            <a:schemeClr val="accent6"/>
          </a:lnRef>
          <a:fillRef idx="0">
            <a:schemeClr val="accent6"/>
          </a:fillRef>
          <a:effectRef idx="1">
            <a:schemeClr val="accent6"/>
          </a:effectRef>
          <a:fontRef idx="minor">
            <a:schemeClr val="tx1"/>
          </a:fontRef>
        </p:style>
      </p:cxnSp>
      <p:pic>
        <p:nvPicPr>
          <p:cNvPr id="59" name="Picture 58" descr="Screen Shot 2016-02-11 at 10.09.5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2151" y="4407468"/>
            <a:ext cx="3335698" cy="3717579"/>
          </a:xfrm>
          <a:prstGeom prst="rect">
            <a:avLst/>
          </a:prstGeom>
        </p:spPr>
      </p:pic>
      <p:sp>
        <p:nvSpPr>
          <p:cNvPr id="60" name="Oval 59"/>
          <p:cNvSpPr/>
          <p:nvPr/>
        </p:nvSpPr>
        <p:spPr>
          <a:xfrm>
            <a:off x="6380232" y="4407468"/>
            <a:ext cx="461415" cy="461415"/>
          </a:xfrm>
          <a:prstGeom prst="ellipse">
            <a:avLst/>
          </a:prstGeom>
          <a:solidFill>
            <a:srgbClr val="FF0080"/>
          </a:solidFill>
          <a:ln>
            <a:solidFill>
              <a:srgbClr val="004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pic>
        <p:nvPicPr>
          <p:cNvPr id="37" name="Picture 36" descr="Screen Shot 2016-02-12 at 09.50.18.png"/>
          <p:cNvPicPr>
            <a:picLocks noChangeAspect="1"/>
          </p:cNvPicPr>
          <p:nvPr/>
        </p:nvPicPr>
        <p:blipFill rotWithShape="1">
          <a:blip r:embed="rId10">
            <a:extLst>
              <a:ext uri="{28A0092B-C50C-407E-A947-70E740481C1C}">
                <a14:useLocalDpi xmlns:a14="http://schemas.microsoft.com/office/drawing/2010/main" val="0"/>
              </a:ext>
            </a:extLst>
          </a:blip>
          <a:srcRect b="31342"/>
          <a:stretch/>
        </p:blipFill>
        <p:spPr>
          <a:xfrm>
            <a:off x="105367" y="1438513"/>
            <a:ext cx="4727936" cy="2374088"/>
          </a:xfrm>
          <a:prstGeom prst="rect">
            <a:avLst/>
          </a:prstGeom>
        </p:spPr>
      </p:pic>
      <p:sp>
        <p:nvSpPr>
          <p:cNvPr id="38" name="Rectangle 37"/>
          <p:cNvSpPr/>
          <p:nvPr/>
        </p:nvSpPr>
        <p:spPr>
          <a:xfrm>
            <a:off x="4161833" y="1447394"/>
            <a:ext cx="542302" cy="436707"/>
          </a:xfrm>
          <a:prstGeom prst="rect">
            <a:avLst/>
          </a:prstGeom>
          <a:noFill/>
          <a:ln w="76200" cmpd="sng">
            <a:solidFill>
              <a:srgbClr val="FF008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1039434" y="1643064"/>
            <a:ext cx="461415" cy="461415"/>
          </a:xfrm>
          <a:prstGeom prst="ellipse">
            <a:avLst/>
          </a:prstGeom>
          <a:solidFill>
            <a:srgbClr val="FF0080"/>
          </a:solidFill>
          <a:ln>
            <a:solidFill>
              <a:srgbClr val="004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31" name="Rectangle 30"/>
          <p:cNvSpPr/>
          <p:nvPr/>
        </p:nvSpPr>
        <p:spPr>
          <a:xfrm>
            <a:off x="5406189" y="2407513"/>
            <a:ext cx="3737810" cy="360000"/>
          </a:xfrm>
          <a:prstGeom prst="rect">
            <a:avLst/>
          </a:prstGeom>
          <a:solidFill>
            <a:srgbClr val="FF0080">
              <a:alpha val="36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6752788" y="2456207"/>
            <a:ext cx="368710" cy="323582"/>
          </a:xfrm>
          <a:prstGeom prst="ellipse">
            <a:avLst/>
          </a:prstGeom>
          <a:noFill/>
          <a:ln>
            <a:solidFill>
              <a:srgbClr val="FF008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665C0CEB-F3F6-D44E-908A-390A7C173456}"/>
              </a:ext>
            </a:extLst>
          </p:cNvPr>
          <p:cNvSpPr txBox="1"/>
          <p:nvPr/>
        </p:nvSpPr>
        <p:spPr>
          <a:xfrm>
            <a:off x="949050" y="5785472"/>
            <a:ext cx="2458494" cy="830997"/>
          </a:xfrm>
          <a:prstGeom prst="rect">
            <a:avLst/>
          </a:prstGeom>
          <a:noFill/>
        </p:spPr>
        <p:txBody>
          <a:bodyPr wrap="none" rtlCol="0">
            <a:spAutoFit/>
          </a:bodyPr>
          <a:lstStyle/>
          <a:p>
            <a:pPr algn="ctr"/>
            <a:r>
              <a:rPr lang="sv-SE" sz="2400" b="1" dirty="0" err="1">
                <a:solidFill>
                  <a:srgbClr val="FF0080"/>
                </a:solidFill>
              </a:rPr>
              <a:t>Knowledge-based</a:t>
            </a:r>
            <a:endParaRPr lang="sv-SE" sz="2400" b="1" dirty="0">
              <a:solidFill>
                <a:srgbClr val="FF0080"/>
              </a:solidFill>
            </a:endParaRPr>
          </a:p>
          <a:p>
            <a:pPr algn="ctr"/>
            <a:r>
              <a:rPr lang="sv-SE" sz="2400" b="1" dirty="0">
                <a:solidFill>
                  <a:srgbClr val="FF0080"/>
                </a:solidFill>
              </a:rPr>
              <a:t>(</a:t>
            </a:r>
            <a:r>
              <a:rPr lang="sv-SE" sz="2400" b="1" dirty="0" err="1">
                <a:solidFill>
                  <a:srgbClr val="FF0080"/>
                </a:solidFill>
              </a:rPr>
              <a:t>Tables</a:t>
            </a:r>
            <a:r>
              <a:rPr lang="sv-SE" sz="2400" b="1" dirty="0">
                <a:solidFill>
                  <a:srgbClr val="FF0080"/>
                </a:solidFill>
              </a:rPr>
              <a:t> 3.2 – 3.7)</a:t>
            </a:r>
          </a:p>
        </p:txBody>
      </p:sp>
      <p:sp>
        <p:nvSpPr>
          <p:cNvPr id="28" name="TextBox 27">
            <a:extLst>
              <a:ext uri="{FF2B5EF4-FFF2-40B4-BE49-F238E27FC236}">
                <a16:creationId xmlns:a16="http://schemas.microsoft.com/office/drawing/2014/main" id="{752A3161-CA75-F048-A2FB-A3AD6E1765DD}"/>
              </a:ext>
            </a:extLst>
          </p:cNvPr>
          <p:cNvSpPr txBox="1"/>
          <p:nvPr/>
        </p:nvSpPr>
        <p:spPr>
          <a:xfrm>
            <a:off x="1260907" y="3764881"/>
            <a:ext cx="1871025" cy="461665"/>
          </a:xfrm>
          <a:prstGeom prst="rect">
            <a:avLst/>
          </a:prstGeom>
          <a:noFill/>
        </p:spPr>
        <p:txBody>
          <a:bodyPr wrap="none" rtlCol="0">
            <a:spAutoFit/>
          </a:bodyPr>
          <a:lstStyle/>
          <a:p>
            <a:pPr algn="ctr"/>
            <a:r>
              <a:rPr lang="sv-SE" sz="2400" b="1" dirty="0" err="1">
                <a:solidFill>
                  <a:srgbClr val="FF0080"/>
                </a:solidFill>
              </a:rPr>
              <a:t>Model-based</a:t>
            </a:r>
            <a:endParaRPr lang="sv-SE" sz="2400" b="1" dirty="0">
              <a:solidFill>
                <a:srgbClr val="FF0080"/>
              </a:solidFill>
            </a:endParaRPr>
          </a:p>
        </p:txBody>
      </p:sp>
    </p:spTree>
    <p:extLst>
      <p:ext uri="{BB962C8B-B14F-4D97-AF65-F5344CB8AC3E}">
        <p14:creationId xmlns:p14="http://schemas.microsoft.com/office/powerpoint/2010/main" val="408904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BASE OF</a:t>
            </a:r>
            <a:br>
              <a:rPr lang="en-US" dirty="0"/>
            </a:br>
            <a:r>
              <a:rPr lang="en-US" dirty="0"/>
              <a:t>Threat examples</a:t>
            </a:r>
          </a:p>
        </p:txBody>
      </p:sp>
      <p:sp>
        <p:nvSpPr>
          <p:cNvPr id="5" name="Text Placeholder 4"/>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8542338" y="6356350"/>
            <a:ext cx="601662" cy="365125"/>
          </a:xfrm>
        </p:spPr>
        <p:txBody>
          <a:bodyPr/>
          <a:lstStyle/>
          <a:p>
            <a:fld id="{41FD0BAD-EDB4-BF48-B5DA-A7E15AE1BBA8}" type="slidenum">
              <a:rPr lang="en-US" smtClean="0"/>
              <a:t>22</a:t>
            </a:fld>
            <a:endParaRPr lang="en-US"/>
          </a:p>
        </p:txBody>
      </p:sp>
    </p:spTree>
    <p:extLst>
      <p:ext uri="{BB962C8B-B14F-4D97-AF65-F5344CB8AC3E}">
        <p14:creationId xmlns:p14="http://schemas.microsoft.com/office/powerpoint/2010/main" val="3039573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Spoofing threats</a:t>
            </a:r>
          </a:p>
        </p:txBody>
      </p:sp>
      <p:sp>
        <p:nvSpPr>
          <p:cNvPr id="4" name="Slide Number Placeholder 3"/>
          <p:cNvSpPr>
            <a:spLocks noGrp="1"/>
          </p:cNvSpPr>
          <p:nvPr>
            <p:ph type="sldNum" sz="quarter" idx="12"/>
          </p:nvPr>
        </p:nvSpPr>
        <p:spPr/>
        <p:txBody>
          <a:bodyPr/>
          <a:lstStyle/>
          <a:p>
            <a:fld id="{41FD0BAD-EDB4-BF48-B5DA-A7E15AE1BBA8}" type="slidenum">
              <a:rPr lang="en-US" smtClean="0"/>
              <a:t>23</a:t>
            </a:fld>
            <a:endParaRPr lang="en-US"/>
          </a:p>
        </p:txBody>
      </p:sp>
      <p:pic>
        <p:nvPicPr>
          <p:cNvPr id="6" name="Picture 5" descr="Screen Shot 2016-02-11 at 10.09.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0" y="1429915"/>
            <a:ext cx="4870495" cy="5428083"/>
          </a:xfrm>
          <a:prstGeom prst="rect">
            <a:avLst/>
          </a:prstGeom>
        </p:spPr>
      </p:pic>
      <p:sp>
        <p:nvSpPr>
          <p:cNvPr id="10" name="TextBox 9"/>
          <p:cNvSpPr txBox="1"/>
          <p:nvPr/>
        </p:nvSpPr>
        <p:spPr>
          <a:xfrm>
            <a:off x="5356869" y="2276430"/>
            <a:ext cx="3694986" cy="2308324"/>
          </a:xfrm>
          <a:prstGeom prst="rect">
            <a:avLst/>
          </a:prstGeom>
          <a:solidFill>
            <a:schemeClr val="bg1"/>
          </a:solidFill>
        </p:spPr>
        <p:txBody>
          <a:bodyPr wrap="none" rtlCol="0">
            <a:spAutoFit/>
          </a:bodyPr>
          <a:lstStyle/>
          <a:p>
            <a:r>
              <a:rPr lang="en-US" b="1" dirty="0"/>
              <a:t>Possible because</a:t>
            </a:r>
          </a:p>
          <a:p>
            <a:endParaRPr lang="en-US" dirty="0"/>
          </a:p>
          <a:p>
            <a:r>
              <a:rPr lang="en-US" dirty="0"/>
              <a:t>Lack of (or weak) </a:t>
            </a:r>
            <a:r>
              <a:rPr lang="en-US" dirty="0">
                <a:solidFill>
                  <a:srgbClr val="FF0080"/>
                </a:solidFill>
              </a:rPr>
              <a:t>authentication</a:t>
            </a:r>
            <a:r>
              <a:rPr lang="en-US" dirty="0"/>
              <a:t>:</a:t>
            </a:r>
          </a:p>
          <a:p>
            <a:endParaRPr lang="en-US" dirty="0"/>
          </a:p>
          <a:p>
            <a:pPr marL="285750" indent="-285750">
              <a:buFont typeface="Arial"/>
              <a:buChar char="•"/>
            </a:pPr>
            <a:r>
              <a:rPr lang="en-US" dirty="0"/>
              <a:t>Sender of a message (signature)</a:t>
            </a:r>
          </a:p>
          <a:p>
            <a:pPr marL="285750" indent="-285750">
              <a:buFont typeface="Arial"/>
              <a:buChar char="•"/>
            </a:pPr>
            <a:r>
              <a:rPr lang="en-US" dirty="0"/>
              <a:t>Identity of other party (certificate)</a:t>
            </a:r>
          </a:p>
          <a:p>
            <a:pPr marL="285750" indent="-285750">
              <a:buFont typeface="Arial"/>
              <a:buChar char="•"/>
            </a:pPr>
            <a:r>
              <a:rPr lang="en-US" dirty="0"/>
              <a:t>Identity of user (credentials)</a:t>
            </a:r>
          </a:p>
          <a:p>
            <a:pPr marL="285750" indent="-285750">
              <a:buFont typeface="Arial"/>
              <a:buChar char="•"/>
            </a:pPr>
            <a:r>
              <a:rPr lang="is-IS" dirty="0"/>
              <a:t>…</a:t>
            </a:r>
            <a:endParaRPr lang="en-US" dirty="0"/>
          </a:p>
        </p:txBody>
      </p:sp>
      <p:sp>
        <p:nvSpPr>
          <p:cNvPr id="2" name="Folded Corner 1"/>
          <p:cNvSpPr/>
          <p:nvPr/>
        </p:nvSpPr>
        <p:spPr>
          <a:xfrm>
            <a:off x="7415113" y="279796"/>
            <a:ext cx="1339078" cy="1439056"/>
          </a:xfrm>
          <a:prstGeom prst="foldedCorne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Book, </a:t>
            </a:r>
            <a:r>
              <a:rPr lang="en-US" dirty="0" err="1">
                <a:solidFill>
                  <a:srgbClr val="FF0000"/>
                </a:solidFill>
              </a:rPr>
              <a:t>Ch</a:t>
            </a:r>
            <a:r>
              <a:rPr lang="en-US" dirty="0">
                <a:solidFill>
                  <a:srgbClr val="FF0000"/>
                </a:solidFill>
              </a:rPr>
              <a:t> 3</a:t>
            </a:r>
          </a:p>
        </p:txBody>
      </p:sp>
    </p:spTree>
    <p:extLst>
      <p:ext uri="{BB962C8B-B14F-4D97-AF65-F5344CB8AC3E}">
        <p14:creationId xmlns:p14="http://schemas.microsoft.com/office/powerpoint/2010/main" val="207529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Tampering threats</a:t>
            </a:r>
          </a:p>
        </p:txBody>
      </p:sp>
      <p:sp>
        <p:nvSpPr>
          <p:cNvPr id="3" name="Slide Number Placeholder 2"/>
          <p:cNvSpPr>
            <a:spLocks noGrp="1"/>
          </p:cNvSpPr>
          <p:nvPr>
            <p:ph type="sldNum" sz="quarter" idx="12"/>
          </p:nvPr>
        </p:nvSpPr>
        <p:spPr/>
        <p:txBody>
          <a:bodyPr/>
          <a:lstStyle/>
          <a:p>
            <a:fld id="{41FD0BAD-EDB4-BF48-B5DA-A7E15AE1BBA8}" type="slidenum">
              <a:rPr lang="en-US" smtClean="0"/>
              <a:t>24</a:t>
            </a:fld>
            <a:endParaRPr lang="en-US"/>
          </a:p>
        </p:txBody>
      </p:sp>
      <p:pic>
        <p:nvPicPr>
          <p:cNvPr id="4" name="Picture 3" descr="Screen Shot 2016-02-11 at 13.41.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8014"/>
            <a:ext cx="5248786" cy="5399986"/>
          </a:xfrm>
          <a:prstGeom prst="rect">
            <a:avLst/>
          </a:prstGeom>
        </p:spPr>
      </p:pic>
      <p:sp>
        <p:nvSpPr>
          <p:cNvPr id="5" name="TextBox 4"/>
          <p:cNvSpPr txBox="1"/>
          <p:nvPr/>
        </p:nvSpPr>
        <p:spPr>
          <a:xfrm>
            <a:off x="5579791" y="2274416"/>
            <a:ext cx="3564209" cy="2308324"/>
          </a:xfrm>
          <a:prstGeom prst="rect">
            <a:avLst/>
          </a:prstGeom>
          <a:solidFill>
            <a:schemeClr val="bg1"/>
          </a:solidFill>
        </p:spPr>
        <p:txBody>
          <a:bodyPr wrap="square" rtlCol="0">
            <a:spAutoFit/>
          </a:bodyPr>
          <a:lstStyle/>
          <a:p>
            <a:r>
              <a:rPr lang="en-US" b="1" dirty="0"/>
              <a:t>Possible because</a:t>
            </a:r>
          </a:p>
          <a:p>
            <a:endParaRPr lang="en-US" dirty="0"/>
          </a:p>
          <a:p>
            <a:r>
              <a:rPr lang="en-US" dirty="0"/>
              <a:t>Lack of (or weak) </a:t>
            </a:r>
            <a:r>
              <a:rPr lang="en-US" dirty="0">
                <a:solidFill>
                  <a:srgbClr val="FF0080"/>
                </a:solidFill>
              </a:rPr>
              <a:t>integrity mechanisms</a:t>
            </a:r>
            <a:r>
              <a:rPr lang="en-US" dirty="0"/>
              <a:t>:</a:t>
            </a:r>
          </a:p>
          <a:p>
            <a:endParaRPr lang="en-US" dirty="0"/>
          </a:p>
          <a:p>
            <a:pPr marL="285750" indent="-285750">
              <a:buFont typeface="Arial"/>
              <a:buChar char="•"/>
            </a:pPr>
            <a:r>
              <a:rPr lang="en-US" dirty="0"/>
              <a:t>Communication (crypto hash)</a:t>
            </a:r>
          </a:p>
          <a:p>
            <a:pPr marL="285750" indent="-285750">
              <a:buFont typeface="Arial"/>
              <a:buChar char="•"/>
            </a:pPr>
            <a:r>
              <a:rPr lang="en-US" dirty="0"/>
              <a:t>Data (crypto hash)</a:t>
            </a:r>
          </a:p>
          <a:p>
            <a:pPr marL="285750" indent="-285750">
              <a:buFont typeface="Arial"/>
              <a:buChar char="•"/>
            </a:pPr>
            <a:r>
              <a:rPr lang="is-IS" dirty="0"/>
              <a:t>…</a:t>
            </a:r>
            <a:endParaRPr lang="en-US" dirty="0"/>
          </a:p>
        </p:txBody>
      </p:sp>
      <p:sp>
        <p:nvSpPr>
          <p:cNvPr id="7" name="Folded Corner 6">
            <a:extLst>
              <a:ext uri="{FF2B5EF4-FFF2-40B4-BE49-F238E27FC236}">
                <a16:creationId xmlns:a16="http://schemas.microsoft.com/office/drawing/2014/main" id="{E63A5A11-6F74-FD46-AEC8-AEBD0405CE87}"/>
              </a:ext>
            </a:extLst>
          </p:cNvPr>
          <p:cNvSpPr/>
          <p:nvPr/>
        </p:nvSpPr>
        <p:spPr>
          <a:xfrm>
            <a:off x="7415113" y="279796"/>
            <a:ext cx="1339078" cy="1439056"/>
          </a:xfrm>
          <a:prstGeom prst="foldedCorne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Book, </a:t>
            </a:r>
            <a:r>
              <a:rPr lang="en-US" dirty="0" err="1">
                <a:solidFill>
                  <a:srgbClr val="FF0000"/>
                </a:solidFill>
              </a:rPr>
              <a:t>Ch</a:t>
            </a:r>
            <a:r>
              <a:rPr lang="en-US" dirty="0">
                <a:solidFill>
                  <a:srgbClr val="FF0000"/>
                </a:solidFill>
              </a:rPr>
              <a:t> 3</a:t>
            </a:r>
          </a:p>
        </p:txBody>
      </p:sp>
    </p:spTree>
    <p:extLst>
      <p:ext uri="{BB962C8B-B14F-4D97-AF65-F5344CB8AC3E}">
        <p14:creationId xmlns:p14="http://schemas.microsoft.com/office/powerpoint/2010/main" val="898404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Repudiation threats</a:t>
            </a:r>
          </a:p>
        </p:txBody>
      </p:sp>
      <p:sp>
        <p:nvSpPr>
          <p:cNvPr id="3" name="Slide Number Placeholder 2"/>
          <p:cNvSpPr>
            <a:spLocks noGrp="1"/>
          </p:cNvSpPr>
          <p:nvPr>
            <p:ph type="sldNum" sz="quarter" idx="12"/>
          </p:nvPr>
        </p:nvSpPr>
        <p:spPr>
          <a:xfrm>
            <a:off x="8084652" y="6356350"/>
            <a:ext cx="602147" cy="365125"/>
          </a:xfrm>
        </p:spPr>
        <p:txBody>
          <a:bodyPr/>
          <a:lstStyle/>
          <a:p>
            <a:fld id="{41FD0BAD-EDB4-BF48-B5DA-A7E15AE1BBA8}" type="slidenum">
              <a:rPr lang="en-US" smtClean="0"/>
              <a:t>25</a:t>
            </a:fld>
            <a:endParaRPr lang="en-US"/>
          </a:p>
        </p:txBody>
      </p:sp>
      <p:pic>
        <p:nvPicPr>
          <p:cNvPr id="4" name="Picture 3" descr="Screen Shot 2016-02-11 at 13.4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42" y="1426283"/>
            <a:ext cx="5592946" cy="4254661"/>
          </a:xfrm>
          <a:prstGeom prst="rect">
            <a:avLst/>
          </a:prstGeom>
        </p:spPr>
      </p:pic>
      <p:sp>
        <p:nvSpPr>
          <p:cNvPr id="5" name="TextBox 4"/>
          <p:cNvSpPr txBox="1"/>
          <p:nvPr/>
        </p:nvSpPr>
        <p:spPr>
          <a:xfrm>
            <a:off x="5795957" y="2274416"/>
            <a:ext cx="3348043" cy="2585323"/>
          </a:xfrm>
          <a:prstGeom prst="rect">
            <a:avLst/>
          </a:prstGeom>
          <a:solidFill>
            <a:schemeClr val="bg1"/>
          </a:solidFill>
        </p:spPr>
        <p:txBody>
          <a:bodyPr wrap="square" rtlCol="0">
            <a:spAutoFit/>
          </a:bodyPr>
          <a:lstStyle/>
          <a:p>
            <a:r>
              <a:rPr lang="en-US" b="1" dirty="0"/>
              <a:t>Possible because</a:t>
            </a:r>
          </a:p>
          <a:p>
            <a:endParaRPr lang="en-US" dirty="0"/>
          </a:p>
          <a:p>
            <a:r>
              <a:rPr lang="en-US" dirty="0"/>
              <a:t>Lack of </a:t>
            </a:r>
            <a:r>
              <a:rPr lang="en-US" dirty="0">
                <a:solidFill>
                  <a:srgbClr val="FF0080"/>
                </a:solidFill>
              </a:rPr>
              <a:t>non-repudiation mechanisms</a:t>
            </a:r>
            <a:r>
              <a:rPr lang="en-US" dirty="0"/>
              <a:t>:</a:t>
            </a:r>
          </a:p>
          <a:p>
            <a:endParaRPr lang="en-US" dirty="0"/>
          </a:p>
          <a:p>
            <a:pPr marL="285750" indent="-285750">
              <a:buFont typeface="Arial"/>
              <a:buChar char="•"/>
            </a:pPr>
            <a:r>
              <a:rPr lang="en-US" dirty="0"/>
              <a:t>Audit trails</a:t>
            </a:r>
          </a:p>
          <a:p>
            <a:pPr marL="285750" indent="-285750">
              <a:buFont typeface="Arial"/>
              <a:buChar char="•"/>
            </a:pPr>
            <a:r>
              <a:rPr lang="en-US" dirty="0"/>
              <a:t>Signed requests</a:t>
            </a:r>
          </a:p>
          <a:p>
            <a:pPr marL="285750" indent="-285750">
              <a:buFont typeface="Arial"/>
              <a:buChar char="•"/>
            </a:pPr>
            <a:r>
              <a:rPr lang="is-IS" dirty="0"/>
              <a:t>Trusted third party</a:t>
            </a:r>
          </a:p>
          <a:p>
            <a:pPr marL="285750" indent="-285750">
              <a:buFont typeface="Arial"/>
              <a:buChar char="•"/>
            </a:pPr>
            <a:r>
              <a:rPr lang="is-IS" dirty="0"/>
              <a:t>…</a:t>
            </a:r>
            <a:endParaRPr lang="en-US" dirty="0"/>
          </a:p>
        </p:txBody>
      </p:sp>
      <p:sp>
        <p:nvSpPr>
          <p:cNvPr id="7" name="Folded Corner 6">
            <a:extLst>
              <a:ext uri="{FF2B5EF4-FFF2-40B4-BE49-F238E27FC236}">
                <a16:creationId xmlns:a16="http://schemas.microsoft.com/office/drawing/2014/main" id="{553C8695-B9EC-CD4E-9A1C-40D4E4B9AA05}"/>
              </a:ext>
            </a:extLst>
          </p:cNvPr>
          <p:cNvSpPr/>
          <p:nvPr/>
        </p:nvSpPr>
        <p:spPr>
          <a:xfrm>
            <a:off x="7415113" y="279796"/>
            <a:ext cx="1339078" cy="1439056"/>
          </a:xfrm>
          <a:prstGeom prst="foldedCorne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Book, </a:t>
            </a:r>
            <a:r>
              <a:rPr lang="en-US" dirty="0" err="1">
                <a:solidFill>
                  <a:srgbClr val="FF0000"/>
                </a:solidFill>
              </a:rPr>
              <a:t>Ch</a:t>
            </a:r>
            <a:r>
              <a:rPr lang="en-US" dirty="0">
                <a:solidFill>
                  <a:srgbClr val="FF0000"/>
                </a:solidFill>
              </a:rPr>
              <a:t> 3</a:t>
            </a:r>
          </a:p>
        </p:txBody>
      </p:sp>
    </p:spTree>
    <p:extLst>
      <p:ext uri="{BB962C8B-B14F-4D97-AF65-F5344CB8AC3E}">
        <p14:creationId xmlns:p14="http://schemas.microsoft.com/office/powerpoint/2010/main" val="829920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Disclosure threats</a:t>
            </a:r>
          </a:p>
        </p:txBody>
      </p:sp>
      <p:sp>
        <p:nvSpPr>
          <p:cNvPr id="3" name="Slide Number Placeholder 2"/>
          <p:cNvSpPr>
            <a:spLocks noGrp="1"/>
          </p:cNvSpPr>
          <p:nvPr>
            <p:ph type="sldNum" sz="quarter" idx="12"/>
          </p:nvPr>
        </p:nvSpPr>
        <p:spPr/>
        <p:txBody>
          <a:bodyPr/>
          <a:lstStyle/>
          <a:p>
            <a:fld id="{41FD0BAD-EDB4-BF48-B5DA-A7E15AE1BBA8}" type="slidenum">
              <a:rPr lang="en-US" smtClean="0"/>
              <a:t>26</a:t>
            </a:fld>
            <a:endParaRPr lang="en-US"/>
          </a:p>
        </p:txBody>
      </p:sp>
      <p:pic>
        <p:nvPicPr>
          <p:cNvPr id="4" name="Picture 3" descr="Screen Shot 2016-02-11 at 13.42.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2996"/>
            <a:ext cx="6032389" cy="5131285"/>
          </a:xfrm>
          <a:prstGeom prst="rect">
            <a:avLst/>
          </a:prstGeom>
        </p:spPr>
      </p:pic>
      <p:sp>
        <p:nvSpPr>
          <p:cNvPr id="5" name="TextBox 4"/>
          <p:cNvSpPr txBox="1"/>
          <p:nvPr/>
        </p:nvSpPr>
        <p:spPr>
          <a:xfrm>
            <a:off x="6032388" y="2274416"/>
            <a:ext cx="3111611" cy="2862322"/>
          </a:xfrm>
          <a:prstGeom prst="rect">
            <a:avLst/>
          </a:prstGeom>
          <a:solidFill>
            <a:schemeClr val="bg1"/>
          </a:solidFill>
        </p:spPr>
        <p:txBody>
          <a:bodyPr wrap="square" rtlCol="0">
            <a:spAutoFit/>
          </a:bodyPr>
          <a:lstStyle/>
          <a:p>
            <a:r>
              <a:rPr lang="en-US" b="1" dirty="0"/>
              <a:t>Possible because</a:t>
            </a:r>
          </a:p>
          <a:p>
            <a:endParaRPr lang="en-US" dirty="0"/>
          </a:p>
          <a:p>
            <a:r>
              <a:rPr lang="en-US" dirty="0"/>
              <a:t>Lack of (or weak) </a:t>
            </a:r>
            <a:r>
              <a:rPr lang="en-US" dirty="0">
                <a:solidFill>
                  <a:srgbClr val="FF0080"/>
                </a:solidFill>
              </a:rPr>
              <a:t>confidentiality mechanisms</a:t>
            </a:r>
            <a:r>
              <a:rPr lang="en-US" dirty="0"/>
              <a:t>:</a:t>
            </a:r>
          </a:p>
          <a:p>
            <a:endParaRPr lang="en-US" dirty="0"/>
          </a:p>
          <a:p>
            <a:pPr marL="285750" indent="-285750">
              <a:buFont typeface="Arial"/>
              <a:buChar char="•"/>
            </a:pPr>
            <a:r>
              <a:rPr lang="en-US" dirty="0"/>
              <a:t>Communication (encryption)</a:t>
            </a:r>
          </a:p>
          <a:p>
            <a:pPr marL="285750" indent="-285750">
              <a:buFont typeface="Arial"/>
              <a:buChar char="•"/>
            </a:pPr>
            <a:r>
              <a:rPr lang="en-US" dirty="0"/>
              <a:t>Storage (encryption)</a:t>
            </a:r>
          </a:p>
          <a:p>
            <a:pPr marL="285750" indent="-285750">
              <a:buFont typeface="Arial"/>
              <a:buChar char="•"/>
            </a:pPr>
            <a:r>
              <a:rPr lang="en-US" dirty="0"/>
              <a:t>Access control</a:t>
            </a:r>
          </a:p>
          <a:p>
            <a:pPr marL="285750" indent="-285750">
              <a:buFont typeface="Arial"/>
              <a:buChar char="•"/>
            </a:pPr>
            <a:r>
              <a:rPr lang="is-IS" dirty="0"/>
              <a:t>…</a:t>
            </a:r>
            <a:endParaRPr lang="en-US" dirty="0"/>
          </a:p>
        </p:txBody>
      </p:sp>
      <p:sp>
        <p:nvSpPr>
          <p:cNvPr id="7" name="Folded Corner 6">
            <a:extLst>
              <a:ext uri="{FF2B5EF4-FFF2-40B4-BE49-F238E27FC236}">
                <a16:creationId xmlns:a16="http://schemas.microsoft.com/office/drawing/2014/main" id="{D6DBCE17-3CDC-F749-805C-86B8896A92B4}"/>
              </a:ext>
            </a:extLst>
          </p:cNvPr>
          <p:cNvSpPr/>
          <p:nvPr/>
        </p:nvSpPr>
        <p:spPr>
          <a:xfrm>
            <a:off x="7415113" y="279796"/>
            <a:ext cx="1339078" cy="1439056"/>
          </a:xfrm>
          <a:prstGeom prst="foldedCorne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Book, </a:t>
            </a:r>
            <a:r>
              <a:rPr lang="en-US" dirty="0" err="1">
                <a:solidFill>
                  <a:srgbClr val="FF0000"/>
                </a:solidFill>
              </a:rPr>
              <a:t>Ch</a:t>
            </a:r>
            <a:r>
              <a:rPr lang="en-US" dirty="0">
                <a:solidFill>
                  <a:srgbClr val="FF0000"/>
                </a:solidFill>
              </a:rPr>
              <a:t> 3</a:t>
            </a:r>
          </a:p>
        </p:txBody>
      </p:sp>
    </p:spTree>
    <p:extLst>
      <p:ext uri="{BB962C8B-B14F-4D97-AF65-F5344CB8AC3E}">
        <p14:creationId xmlns:p14="http://schemas.microsoft.com/office/powerpoint/2010/main" val="2835796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Disclosure threats</a:t>
            </a:r>
            <a:br>
              <a:rPr lang="en-US" dirty="0"/>
            </a:br>
            <a:r>
              <a:rPr lang="en-US" dirty="0"/>
              <a:t>(cont’d)</a:t>
            </a:r>
          </a:p>
        </p:txBody>
      </p:sp>
      <p:sp>
        <p:nvSpPr>
          <p:cNvPr id="3" name="Slide Number Placeholder 2"/>
          <p:cNvSpPr>
            <a:spLocks noGrp="1"/>
          </p:cNvSpPr>
          <p:nvPr>
            <p:ph type="sldNum" sz="quarter" idx="12"/>
          </p:nvPr>
        </p:nvSpPr>
        <p:spPr/>
        <p:txBody>
          <a:bodyPr/>
          <a:lstStyle/>
          <a:p>
            <a:fld id="{41FD0BAD-EDB4-BF48-B5DA-A7E15AE1BBA8}" type="slidenum">
              <a:rPr lang="en-US" smtClean="0"/>
              <a:t>27</a:t>
            </a:fld>
            <a:endParaRPr lang="en-US"/>
          </a:p>
        </p:txBody>
      </p:sp>
      <p:pic>
        <p:nvPicPr>
          <p:cNvPr id="4" name="Picture 3" descr="Screen Shot 2016-02-11 at 13.42.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2" y="2473898"/>
            <a:ext cx="6120206" cy="2268624"/>
          </a:xfrm>
          <a:prstGeom prst="rect">
            <a:avLst/>
          </a:prstGeom>
        </p:spPr>
      </p:pic>
      <p:sp>
        <p:nvSpPr>
          <p:cNvPr id="6" name="Folded Corner 5">
            <a:extLst>
              <a:ext uri="{FF2B5EF4-FFF2-40B4-BE49-F238E27FC236}">
                <a16:creationId xmlns:a16="http://schemas.microsoft.com/office/drawing/2014/main" id="{2291FCDC-2F02-1342-9B24-C2DB40161799}"/>
              </a:ext>
            </a:extLst>
          </p:cNvPr>
          <p:cNvSpPr/>
          <p:nvPr/>
        </p:nvSpPr>
        <p:spPr>
          <a:xfrm>
            <a:off x="7415113" y="279796"/>
            <a:ext cx="1339078" cy="1439056"/>
          </a:xfrm>
          <a:prstGeom prst="foldedCorne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Book, </a:t>
            </a:r>
            <a:r>
              <a:rPr lang="en-US" dirty="0" err="1">
                <a:solidFill>
                  <a:srgbClr val="FF0000"/>
                </a:solidFill>
              </a:rPr>
              <a:t>Ch</a:t>
            </a:r>
            <a:r>
              <a:rPr lang="en-US" dirty="0">
                <a:solidFill>
                  <a:srgbClr val="FF0000"/>
                </a:solidFill>
              </a:rPr>
              <a:t> 3</a:t>
            </a:r>
          </a:p>
        </p:txBody>
      </p:sp>
    </p:spTree>
    <p:extLst>
      <p:ext uri="{BB962C8B-B14F-4D97-AF65-F5344CB8AC3E}">
        <p14:creationId xmlns:p14="http://schemas.microsoft.com/office/powerpoint/2010/main" val="2959109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Denial-of-Service threats</a:t>
            </a:r>
          </a:p>
        </p:txBody>
      </p:sp>
      <p:sp>
        <p:nvSpPr>
          <p:cNvPr id="3" name="Slide Number Placeholder 2"/>
          <p:cNvSpPr>
            <a:spLocks noGrp="1"/>
          </p:cNvSpPr>
          <p:nvPr>
            <p:ph type="sldNum" sz="quarter" idx="12"/>
          </p:nvPr>
        </p:nvSpPr>
        <p:spPr/>
        <p:txBody>
          <a:bodyPr/>
          <a:lstStyle/>
          <a:p>
            <a:fld id="{41FD0BAD-EDB4-BF48-B5DA-A7E15AE1BBA8}" type="slidenum">
              <a:rPr lang="en-US" smtClean="0"/>
              <a:t>28</a:t>
            </a:fld>
            <a:endParaRPr lang="en-US"/>
          </a:p>
        </p:txBody>
      </p:sp>
      <p:pic>
        <p:nvPicPr>
          <p:cNvPr id="4" name="Picture 3" descr="Screen Shot 2016-02-11 at 13.4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0" y="1449781"/>
            <a:ext cx="6924075" cy="3476324"/>
          </a:xfrm>
          <a:prstGeom prst="rect">
            <a:avLst/>
          </a:prstGeom>
        </p:spPr>
      </p:pic>
      <p:sp>
        <p:nvSpPr>
          <p:cNvPr id="5" name="TextBox 4"/>
          <p:cNvSpPr txBox="1"/>
          <p:nvPr/>
        </p:nvSpPr>
        <p:spPr>
          <a:xfrm>
            <a:off x="4721757" y="4507587"/>
            <a:ext cx="3173754" cy="2031325"/>
          </a:xfrm>
          <a:prstGeom prst="rect">
            <a:avLst/>
          </a:prstGeom>
          <a:solidFill>
            <a:schemeClr val="bg1"/>
          </a:solidFill>
        </p:spPr>
        <p:txBody>
          <a:bodyPr wrap="none" rtlCol="0">
            <a:spAutoFit/>
          </a:bodyPr>
          <a:lstStyle/>
          <a:p>
            <a:r>
              <a:rPr lang="en-US" b="1" dirty="0"/>
              <a:t>Possible because</a:t>
            </a:r>
          </a:p>
          <a:p>
            <a:endParaRPr lang="en-US" dirty="0"/>
          </a:p>
          <a:p>
            <a:r>
              <a:rPr lang="en-US" dirty="0"/>
              <a:t>Lack of </a:t>
            </a:r>
            <a:r>
              <a:rPr lang="en-US" dirty="0">
                <a:solidFill>
                  <a:srgbClr val="FF0080"/>
                </a:solidFill>
              </a:rPr>
              <a:t>availability mechanisms</a:t>
            </a:r>
            <a:r>
              <a:rPr lang="en-US" dirty="0"/>
              <a:t>:</a:t>
            </a:r>
          </a:p>
          <a:p>
            <a:endParaRPr lang="en-US" dirty="0"/>
          </a:p>
          <a:p>
            <a:pPr marL="285750" indent="-285750">
              <a:buFont typeface="Arial"/>
              <a:buChar char="•"/>
            </a:pPr>
            <a:r>
              <a:rPr lang="en-US" dirty="0"/>
              <a:t>Load balancing/replication</a:t>
            </a:r>
          </a:p>
          <a:p>
            <a:pPr marL="285750" indent="-285750">
              <a:buFont typeface="Arial"/>
              <a:buChar char="•"/>
            </a:pPr>
            <a:r>
              <a:rPr lang="en-US" dirty="0"/>
              <a:t>Lock-down</a:t>
            </a:r>
          </a:p>
          <a:p>
            <a:pPr marL="285750" indent="-285750">
              <a:buFont typeface="Arial"/>
              <a:buChar char="•"/>
            </a:pPr>
            <a:r>
              <a:rPr lang="is-IS" dirty="0"/>
              <a:t>…</a:t>
            </a:r>
            <a:endParaRPr lang="en-US" dirty="0"/>
          </a:p>
        </p:txBody>
      </p:sp>
      <p:sp>
        <p:nvSpPr>
          <p:cNvPr id="7" name="Folded Corner 6">
            <a:extLst>
              <a:ext uri="{FF2B5EF4-FFF2-40B4-BE49-F238E27FC236}">
                <a16:creationId xmlns:a16="http://schemas.microsoft.com/office/drawing/2014/main" id="{723DC331-D111-D143-BD91-45AD5777F850}"/>
              </a:ext>
            </a:extLst>
          </p:cNvPr>
          <p:cNvSpPr/>
          <p:nvPr/>
        </p:nvSpPr>
        <p:spPr>
          <a:xfrm>
            <a:off x="7415113" y="279796"/>
            <a:ext cx="1339078" cy="1439056"/>
          </a:xfrm>
          <a:prstGeom prst="foldedCorne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Book, </a:t>
            </a:r>
            <a:r>
              <a:rPr lang="en-US" dirty="0" err="1">
                <a:solidFill>
                  <a:srgbClr val="FF0000"/>
                </a:solidFill>
              </a:rPr>
              <a:t>Ch</a:t>
            </a:r>
            <a:r>
              <a:rPr lang="en-US" dirty="0">
                <a:solidFill>
                  <a:srgbClr val="FF0000"/>
                </a:solidFill>
              </a:rPr>
              <a:t> 3</a:t>
            </a:r>
          </a:p>
        </p:txBody>
      </p:sp>
    </p:spTree>
    <p:extLst>
      <p:ext uri="{BB962C8B-B14F-4D97-AF65-F5344CB8AC3E}">
        <p14:creationId xmlns:p14="http://schemas.microsoft.com/office/powerpoint/2010/main" val="3579496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Elevation of Privilege threats</a:t>
            </a:r>
          </a:p>
        </p:txBody>
      </p:sp>
      <p:sp>
        <p:nvSpPr>
          <p:cNvPr id="3" name="Slide Number Placeholder 2"/>
          <p:cNvSpPr>
            <a:spLocks noGrp="1"/>
          </p:cNvSpPr>
          <p:nvPr>
            <p:ph type="sldNum" sz="quarter" idx="12"/>
          </p:nvPr>
        </p:nvSpPr>
        <p:spPr/>
        <p:txBody>
          <a:bodyPr/>
          <a:lstStyle/>
          <a:p>
            <a:fld id="{41FD0BAD-EDB4-BF48-B5DA-A7E15AE1BBA8}" type="slidenum">
              <a:rPr lang="en-US" smtClean="0"/>
              <a:t>29</a:t>
            </a:fld>
            <a:endParaRPr lang="en-US"/>
          </a:p>
        </p:txBody>
      </p:sp>
      <p:pic>
        <p:nvPicPr>
          <p:cNvPr id="4" name="Picture 3" descr="Screen Shot 2016-02-11 at 13.43.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5" y="1442141"/>
            <a:ext cx="6163358" cy="4083437"/>
          </a:xfrm>
          <a:prstGeom prst="rect">
            <a:avLst/>
          </a:prstGeom>
        </p:spPr>
      </p:pic>
      <p:sp>
        <p:nvSpPr>
          <p:cNvPr id="5" name="TextBox 4"/>
          <p:cNvSpPr txBox="1"/>
          <p:nvPr/>
        </p:nvSpPr>
        <p:spPr>
          <a:xfrm>
            <a:off x="6485887" y="3446380"/>
            <a:ext cx="2610059" cy="1200329"/>
          </a:xfrm>
          <a:prstGeom prst="rect">
            <a:avLst/>
          </a:prstGeom>
          <a:noFill/>
        </p:spPr>
        <p:txBody>
          <a:bodyPr wrap="square" rtlCol="0">
            <a:spAutoFit/>
          </a:bodyPr>
          <a:lstStyle/>
          <a:p>
            <a:r>
              <a:rPr lang="en-US" b="1" dirty="0"/>
              <a:t>Possible because</a:t>
            </a:r>
          </a:p>
          <a:p>
            <a:endParaRPr lang="en-US" dirty="0"/>
          </a:p>
          <a:p>
            <a:r>
              <a:rPr lang="en-US" dirty="0"/>
              <a:t>Lack of </a:t>
            </a:r>
            <a:r>
              <a:rPr lang="en-US" dirty="0">
                <a:solidFill>
                  <a:srgbClr val="FF0080"/>
                </a:solidFill>
              </a:rPr>
              <a:t>authorization </a:t>
            </a:r>
            <a:r>
              <a:rPr lang="en-US" dirty="0"/>
              <a:t>and</a:t>
            </a:r>
            <a:r>
              <a:rPr lang="en-US" dirty="0">
                <a:solidFill>
                  <a:srgbClr val="FF0080"/>
                </a:solidFill>
              </a:rPr>
              <a:t> input validation</a:t>
            </a:r>
            <a:endParaRPr lang="en-US" dirty="0"/>
          </a:p>
        </p:txBody>
      </p:sp>
      <p:sp>
        <p:nvSpPr>
          <p:cNvPr id="7" name="Folded Corner 6">
            <a:extLst>
              <a:ext uri="{FF2B5EF4-FFF2-40B4-BE49-F238E27FC236}">
                <a16:creationId xmlns:a16="http://schemas.microsoft.com/office/drawing/2014/main" id="{3AE66695-C4E7-EB49-92EC-B1ACA9A02463}"/>
              </a:ext>
            </a:extLst>
          </p:cNvPr>
          <p:cNvSpPr/>
          <p:nvPr/>
        </p:nvSpPr>
        <p:spPr>
          <a:xfrm>
            <a:off x="7415113" y="279796"/>
            <a:ext cx="1339078" cy="1439056"/>
          </a:xfrm>
          <a:prstGeom prst="foldedCorne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Book, </a:t>
            </a:r>
            <a:r>
              <a:rPr lang="en-US" dirty="0" err="1">
                <a:solidFill>
                  <a:srgbClr val="FF0000"/>
                </a:solidFill>
              </a:rPr>
              <a:t>Ch</a:t>
            </a:r>
            <a:r>
              <a:rPr lang="en-US" dirty="0">
                <a:solidFill>
                  <a:srgbClr val="FF0000"/>
                </a:solidFill>
              </a:rPr>
              <a:t> 3</a:t>
            </a:r>
          </a:p>
        </p:txBody>
      </p:sp>
    </p:spTree>
    <p:extLst>
      <p:ext uri="{BB962C8B-B14F-4D97-AF65-F5344CB8AC3E}">
        <p14:creationId xmlns:p14="http://schemas.microsoft.com/office/powerpoint/2010/main" val="386848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DFD</a:t>
            </a:r>
          </a:p>
        </p:txBody>
      </p:sp>
      <p:sp>
        <p:nvSpPr>
          <p:cNvPr id="3" name="Subtitle 2"/>
          <p:cNvSpPr>
            <a:spLocks noGrp="1"/>
          </p:cNvSpPr>
          <p:nvPr>
            <p:ph type="subTitle" idx="1"/>
          </p:nvPr>
        </p:nvSpPr>
        <p:spPr/>
        <p:txBody>
          <a:bodyPr>
            <a:normAutofit/>
          </a:bodyPr>
          <a:lstStyle/>
          <a:p>
            <a:r>
              <a:rPr lang="en-US" sz="2600" dirty="0"/>
              <a:t>Riccardo Scandariato</a:t>
            </a:r>
            <a:endParaRPr lang="en-US" sz="2600" dirty="0">
              <a:solidFill>
                <a:schemeClr val="tx1">
                  <a:lumMod val="50000"/>
                  <a:lumOff val="50000"/>
                </a:schemeClr>
              </a:solidFill>
            </a:endParaRPr>
          </a:p>
        </p:txBody>
      </p:sp>
    </p:spTree>
    <p:extLst>
      <p:ext uri="{BB962C8B-B14F-4D97-AF65-F5344CB8AC3E}">
        <p14:creationId xmlns:p14="http://schemas.microsoft.com/office/powerpoint/2010/main" val="97425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a:t>Data Flow Diagrams (DFDs)</a:t>
            </a:r>
          </a:p>
        </p:txBody>
      </p:sp>
      <p:sp>
        <p:nvSpPr>
          <p:cNvPr id="77828" name="Rectangle 3"/>
          <p:cNvSpPr>
            <a:spLocks noGrp="1" noChangeArrowheads="1"/>
          </p:cNvSpPr>
          <p:nvPr>
            <p:ph idx="1"/>
          </p:nvPr>
        </p:nvSpPr>
        <p:spPr/>
        <p:txBody>
          <a:bodyPr/>
          <a:lstStyle/>
          <a:p>
            <a:r>
              <a:rPr lang="en-US" dirty="0"/>
              <a:t>A DFD is a graphical representation of how </a:t>
            </a:r>
            <a:r>
              <a:rPr lang="en-US" dirty="0">
                <a:solidFill>
                  <a:srgbClr val="FF0080"/>
                </a:solidFill>
              </a:rPr>
              <a:t>data enters, traverses and leaves </a:t>
            </a:r>
            <a:r>
              <a:rPr lang="en-US" dirty="0"/>
              <a:t>a system</a:t>
            </a:r>
          </a:p>
          <a:p>
            <a:endParaRPr lang="en-US" dirty="0"/>
          </a:p>
          <a:p>
            <a:r>
              <a:rPr lang="en-US" dirty="0"/>
              <a:t>Shows all data </a:t>
            </a:r>
            <a:r>
              <a:rPr lang="en-US" dirty="0">
                <a:solidFill>
                  <a:srgbClr val="FF0080"/>
                </a:solidFill>
              </a:rPr>
              <a:t>sources</a:t>
            </a:r>
            <a:r>
              <a:rPr lang="en-US" dirty="0"/>
              <a:t> and </a:t>
            </a:r>
            <a:r>
              <a:rPr lang="en-US" dirty="0">
                <a:solidFill>
                  <a:srgbClr val="FF0080"/>
                </a:solidFill>
              </a:rPr>
              <a:t>destinations</a:t>
            </a:r>
          </a:p>
          <a:p>
            <a:endParaRPr lang="en-US" dirty="0"/>
          </a:p>
          <a:p>
            <a:r>
              <a:rPr lang="en-US" dirty="0"/>
              <a:t>Shows all relevant </a:t>
            </a:r>
            <a:r>
              <a:rPr lang="en-US" dirty="0">
                <a:solidFill>
                  <a:srgbClr val="FF0080"/>
                </a:solidFill>
              </a:rPr>
              <a:t>steps</a:t>
            </a:r>
            <a:r>
              <a:rPr lang="en-US" dirty="0"/>
              <a:t> data goes through</a:t>
            </a:r>
          </a:p>
        </p:txBody>
      </p:sp>
      <p:sp>
        <p:nvSpPr>
          <p:cNvPr id="2" name="Slide Number Placeholder 1"/>
          <p:cNvSpPr>
            <a:spLocks noGrp="1"/>
          </p:cNvSpPr>
          <p:nvPr>
            <p:ph type="sldNum" sz="quarter" idx="12"/>
          </p:nvPr>
        </p:nvSpPr>
        <p:spPr/>
        <p:txBody>
          <a:bodyPr/>
          <a:lstStyle/>
          <a:p>
            <a:fld id="{41FD0BAD-EDB4-BF48-B5DA-A7E15AE1BBA8}" type="slidenum">
              <a:rPr lang="en-US" smtClean="0"/>
              <a:pPr/>
              <a:t>4</a:t>
            </a:fld>
            <a:endParaRPr lang="en-US"/>
          </a:p>
        </p:txBody>
      </p:sp>
    </p:spTree>
    <p:extLst>
      <p:ext uri="{BB962C8B-B14F-4D97-AF65-F5344CB8AC3E}">
        <p14:creationId xmlns:p14="http://schemas.microsoft.com/office/powerpoint/2010/main" val="237838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t>DFD – Example</a:t>
            </a:r>
          </a:p>
        </p:txBody>
      </p:sp>
      <p:sp>
        <p:nvSpPr>
          <p:cNvPr id="80900" name="Text Box 3"/>
          <p:cNvSpPr txBox="1">
            <a:spLocks noChangeArrowheads="1"/>
          </p:cNvSpPr>
          <p:nvPr/>
        </p:nvSpPr>
        <p:spPr bwMode="auto">
          <a:xfrm>
            <a:off x="386856" y="3863602"/>
            <a:ext cx="1404552" cy="830997"/>
          </a:xfrm>
          <a:prstGeom prst="rect">
            <a:avLst/>
          </a:prstGeom>
          <a:noFill/>
          <a:ln w="9525">
            <a:noFill/>
            <a:miter lim="800000"/>
            <a:headEnd/>
            <a:tailEnd/>
          </a:ln>
        </p:spPr>
        <p:txBody>
          <a:bodyPr wrap="none">
            <a:spAutoFit/>
          </a:bodyPr>
          <a:lstStyle/>
          <a:p>
            <a:r>
              <a:rPr lang="it-IT" sz="2400" dirty="0">
                <a:solidFill>
                  <a:srgbClr val="FF0080"/>
                </a:solidFill>
                <a:latin typeface="Lucida Sans Unicode" pitchFamily="34" charset="0"/>
              </a:rPr>
              <a:t>External</a:t>
            </a:r>
            <a:br>
              <a:rPr lang="it-IT" sz="2400" dirty="0">
                <a:solidFill>
                  <a:srgbClr val="FF0080"/>
                </a:solidFill>
                <a:latin typeface="Lucida Sans Unicode" pitchFamily="34" charset="0"/>
              </a:rPr>
            </a:br>
            <a:r>
              <a:rPr lang="it-IT" sz="2400" dirty="0">
                <a:solidFill>
                  <a:srgbClr val="FF0080"/>
                </a:solidFill>
                <a:latin typeface="Lucida Sans Unicode" pitchFamily="34" charset="0"/>
              </a:rPr>
              <a:t>entity</a:t>
            </a:r>
          </a:p>
        </p:txBody>
      </p:sp>
      <p:sp>
        <p:nvSpPr>
          <p:cNvPr id="80901" name="Line 4"/>
          <p:cNvSpPr>
            <a:spLocks noChangeShapeType="1"/>
          </p:cNvSpPr>
          <p:nvPr/>
        </p:nvSpPr>
        <p:spPr bwMode="auto">
          <a:xfrm flipV="1">
            <a:off x="1044052" y="3330202"/>
            <a:ext cx="304800" cy="457200"/>
          </a:xfrm>
          <a:prstGeom prst="line">
            <a:avLst/>
          </a:prstGeom>
          <a:noFill/>
          <a:ln w="9525">
            <a:solidFill>
              <a:srgbClr val="FF0080"/>
            </a:solidFill>
            <a:prstDash val="sysDash"/>
            <a:round/>
            <a:headEnd type="none" w="med" len="med"/>
            <a:tailEnd type="arrow" w="med" len="med"/>
          </a:ln>
        </p:spPr>
        <p:txBody>
          <a:bodyPr wrap="none" anchor="ctr"/>
          <a:lstStyle/>
          <a:p>
            <a:endParaRPr lang="en-US"/>
          </a:p>
        </p:txBody>
      </p:sp>
      <p:sp>
        <p:nvSpPr>
          <p:cNvPr id="80902" name="Text Box 5"/>
          <p:cNvSpPr txBox="1">
            <a:spLocks noChangeArrowheads="1"/>
          </p:cNvSpPr>
          <p:nvPr/>
        </p:nvSpPr>
        <p:spPr bwMode="auto">
          <a:xfrm>
            <a:off x="3071802" y="3524850"/>
            <a:ext cx="1784463" cy="369332"/>
          </a:xfrm>
          <a:prstGeom prst="rect">
            <a:avLst/>
          </a:prstGeom>
          <a:noFill/>
          <a:ln w="9525">
            <a:noFill/>
            <a:miter lim="800000"/>
            <a:headEnd/>
            <a:tailEnd/>
          </a:ln>
        </p:spPr>
        <p:txBody>
          <a:bodyPr wrap="none">
            <a:spAutoFit/>
          </a:bodyPr>
          <a:lstStyle/>
          <a:p>
            <a:pPr algn="ctr"/>
            <a:r>
              <a:rPr lang="it-IT" dirty="0">
                <a:latin typeface="Lucida Sans Unicode" pitchFamily="34" charset="0"/>
              </a:rPr>
              <a:t>Personnel info</a:t>
            </a:r>
          </a:p>
        </p:txBody>
      </p:sp>
      <p:sp>
        <p:nvSpPr>
          <p:cNvPr id="80903" name="Text Box 6"/>
          <p:cNvSpPr txBox="1">
            <a:spLocks noChangeArrowheads="1"/>
          </p:cNvSpPr>
          <p:nvPr/>
        </p:nvSpPr>
        <p:spPr bwMode="auto">
          <a:xfrm>
            <a:off x="2971800" y="4725000"/>
            <a:ext cx="1584325" cy="457200"/>
          </a:xfrm>
          <a:prstGeom prst="rect">
            <a:avLst/>
          </a:prstGeom>
          <a:noFill/>
          <a:ln w="9525">
            <a:noFill/>
            <a:miter lim="800000"/>
            <a:headEnd/>
            <a:tailEnd/>
          </a:ln>
        </p:spPr>
        <p:txBody>
          <a:bodyPr wrap="none">
            <a:spAutoFit/>
          </a:bodyPr>
          <a:lstStyle/>
          <a:p>
            <a:r>
              <a:rPr lang="it-IT" sz="2400" dirty="0">
                <a:solidFill>
                  <a:srgbClr val="FF0080"/>
                </a:solidFill>
                <a:latin typeface="Lucida Sans Unicode" pitchFamily="34" charset="0"/>
              </a:rPr>
              <a:t>Data flow</a:t>
            </a:r>
          </a:p>
        </p:txBody>
      </p:sp>
      <p:sp>
        <p:nvSpPr>
          <p:cNvPr id="80904" name="Line 7"/>
          <p:cNvSpPr>
            <a:spLocks noChangeShapeType="1"/>
          </p:cNvSpPr>
          <p:nvPr/>
        </p:nvSpPr>
        <p:spPr bwMode="auto">
          <a:xfrm flipH="1" flipV="1">
            <a:off x="3390871" y="4101112"/>
            <a:ext cx="120650" cy="525463"/>
          </a:xfrm>
          <a:prstGeom prst="line">
            <a:avLst/>
          </a:prstGeom>
          <a:noFill/>
          <a:ln w="9525">
            <a:solidFill>
              <a:srgbClr val="FF0080"/>
            </a:solidFill>
            <a:prstDash val="sysDash"/>
            <a:round/>
            <a:headEnd type="none" w="med" len="med"/>
            <a:tailEnd type="arrow" w="med" len="med"/>
          </a:ln>
        </p:spPr>
        <p:txBody>
          <a:bodyPr wrap="none" anchor="ctr"/>
          <a:lstStyle/>
          <a:p>
            <a:endParaRPr lang="en-US"/>
          </a:p>
        </p:txBody>
      </p:sp>
      <p:sp>
        <p:nvSpPr>
          <p:cNvPr id="80905" name="Text Box 8"/>
          <p:cNvSpPr txBox="1">
            <a:spLocks noChangeArrowheads="1"/>
          </p:cNvSpPr>
          <p:nvPr/>
        </p:nvSpPr>
        <p:spPr bwMode="auto">
          <a:xfrm>
            <a:off x="4600575" y="5685437"/>
            <a:ext cx="1731940" cy="892552"/>
          </a:xfrm>
          <a:prstGeom prst="rect">
            <a:avLst/>
          </a:prstGeom>
          <a:noFill/>
          <a:ln w="9525">
            <a:noFill/>
            <a:miter lim="800000"/>
            <a:headEnd/>
            <a:tailEnd/>
          </a:ln>
        </p:spPr>
        <p:txBody>
          <a:bodyPr wrap="none">
            <a:spAutoFit/>
          </a:bodyPr>
          <a:lstStyle/>
          <a:p>
            <a:r>
              <a:rPr lang="en-US" sz="2400" dirty="0">
                <a:solidFill>
                  <a:srgbClr val="FF0080"/>
                </a:solidFill>
                <a:latin typeface="Lucida Sans Unicode" pitchFamily="34" charset="0"/>
              </a:rPr>
              <a:t>Data store</a:t>
            </a:r>
            <a:br>
              <a:rPr lang="en-US" sz="2400" dirty="0">
                <a:solidFill>
                  <a:srgbClr val="FF0000"/>
                </a:solidFill>
                <a:latin typeface="Lucida Sans Unicode" pitchFamily="34" charset="0"/>
              </a:rPr>
            </a:br>
            <a:r>
              <a:rPr lang="en-US" sz="1400" dirty="0">
                <a:solidFill>
                  <a:srgbClr val="7F7F7F"/>
                </a:solidFill>
                <a:latin typeface="Lucida Sans Unicode" pitchFamily="34" charset="0"/>
              </a:rPr>
              <a:t>D digital storage</a:t>
            </a:r>
          </a:p>
          <a:p>
            <a:r>
              <a:rPr lang="en-US" sz="1400" dirty="0">
                <a:solidFill>
                  <a:srgbClr val="7F7F7F"/>
                </a:solidFill>
                <a:latin typeface="Lucida Sans Unicode" pitchFamily="34" charset="0"/>
              </a:rPr>
              <a:t>T transient digital</a:t>
            </a:r>
          </a:p>
        </p:txBody>
      </p:sp>
      <p:sp>
        <p:nvSpPr>
          <p:cNvPr id="80906" name="Line 9"/>
          <p:cNvSpPr>
            <a:spLocks noChangeShapeType="1"/>
          </p:cNvSpPr>
          <p:nvPr/>
        </p:nvSpPr>
        <p:spPr bwMode="auto">
          <a:xfrm flipV="1">
            <a:off x="6415059" y="5629875"/>
            <a:ext cx="642937" cy="631825"/>
          </a:xfrm>
          <a:prstGeom prst="line">
            <a:avLst/>
          </a:prstGeom>
          <a:noFill/>
          <a:ln w="9525">
            <a:solidFill>
              <a:srgbClr val="FF0080"/>
            </a:solidFill>
            <a:prstDash val="sysDash"/>
            <a:round/>
            <a:headEnd type="none" w="med" len="med"/>
            <a:tailEnd type="arrow" w="med" len="med"/>
          </a:ln>
        </p:spPr>
        <p:txBody>
          <a:bodyPr wrap="none" anchor="ctr"/>
          <a:lstStyle/>
          <a:p>
            <a:endParaRPr lang="en-US"/>
          </a:p>
        </p:txBody>
      </p:sp>
      <p:sp>
        <p:nvSpPr>
          <p:cNvPr id="80907" name="Text Box 10"/>
          <p:cNvSpPr txBox="1">
            <a:spLocks noChangeArrowheads="1"/>
          </p:cNvSpPr>
          <p:nvPr/>
        </p:nvSpPr>
        <p:spPr bwMode="auto">
          <a:xfrm>
            <a:off x="6251575" y="4282491"/>
            <a:ext cx="1784463" cy="615553"/>
          </a:xfrm>
          <a:prstGeom prst="rect">
            <a:avLst/>
          </a:prstGeom>
          <a:noFill/>
          <a:ln w="9525">
            <a:noFill/>
            <a:miter lim="800000"/>
            <a:headEnd/>
            <a:tailEnd/>
          </a:ln>
        </p:spPr>
        <p:txBody>
          <a:bodyPr wrap="none">
            <a:spAutoFit/>
          </a:bodyPr>
          <a:lstStyle/>
          <a:p>
            <a:pPr algn="ctr"/>
            <a:r>
              <a:rPr lang="it-IT" dirty="0">
                <a:latin typeface="Lucida Sans Unicode" pitchFamily="34" charset="0"/>
              </a:rPr>
              <a:t>Personnel info</a:t>
            </a:r>
          </a:p>
          <a:p>
            <a:pPr algn="ctr"/>
            <a:r>
              <a:rPr lang="it-IT" sz="1600" dirty="0">
                <a:solidFill>
                  <a:srgbClr val="7F7F7F"/>
                </a:solidFill>
                <a:latin typeface="Lucida Sans Unicode" pitchFamily="34" charset="0"/>
              </a:rPr>
              <a:t>(read)</a:t>
            </a:r>
          </a:p>
        </p:txBody>
      </p:sp>
      <p:sp>
        <p:nvSpPr>
          <p:cNvPr id="80908" name="Line 11"/>
          <p:cNvSpPr>
            <a:spLocks noChangeShapeType="1"/>
          </p:cNvSpPr>
          <p:nvPr/>
        </p:nvSpPr>
        <p:spPr bwMode="auto">
          <a:xfrm flipV="1">
            <a:off x="4471959" y="4245575"/>
            <a:ext cx="1443037" cy="431800"/>
          </a:xfrm>
          <a:prstGeom prst="line">
            <a:avLst/>
          </a:prstGeom>
          <a:noFill/>
          <a:ln w="9525">
            <a:solidFill>
              <a:srgbClr val="FF0080"/>
            </a:solidFill>
            <a:prstDash val="sysDash"/>
            <a:round/>
            <a:headEnd type="none" w="med" len="med"/>
            <a:tailEnd type="arrow" w="med" len="med"/>
          </a:ln>
        </p:spPr>
        <p:txBody>
          <a:bodyPr wrap="none" anchor="ctr"/>
          <a:lstStyle/>
          <a:p>
            <a:endParaRPr lang="en-US"/>
          </a:p>
        </p:txBody>
      </p:sp>
      <p:sp>
        <p:nvSpPr>
          <p:cNvPr id="80909" name="Text Box 12"/>
          <p:cNvSpPr txBox="1">
            <a:spLocks noChangeArrowheads="1"/>
          </p:cNvSpPr>
          <p:nvPr/>
        </p:nvSpPr>
        <p:spPr bwMode="auto">
          <a:xfrm>
            <a:off x="7620000" y="1667475"/>
            <a:ext cx="1301750" cy="457200"/>
          </a:xfrm>
          <a:prstGeom prst="rect">
            <a:avLst/>
          </a:prstGeom>
          <a:noFill/>
          <a:ln w="9525">
            <a:noFill/>
            <a:miter lim="800000"/>
            <a:headEnd/>
            <a:tailEnd/>
          </a:ln>
        </p:spPr>
        <p:txBody>
          <a:bodyPr wrap="none">
            <a:spAutoFit/>
          </a:bodyPr>
          <a:lstStyle/>
          <a:p>
            <a:r>
              <a:rPr lang="it-IT" sz="2400" dirty="0">
                <a:solidFill>
                  <a:srgbClr val="FF0080"/>
                </a:solidFill>
                <a:latin typeface="Lucida Sans Unicode" pitchFamily="34" charset="0"/>
              </a:rPr>
              <a:t>Process</a:t>
            </a:r>
          </a:p>
        </p:txBody>
      </p:sp>
      <p:sp>
        <p:nvSpPr>
          <p:cNvPr id="80910" name="Line 13"/>
          <p:cNvSpPr>
            <a:spLocks noChangeShapeType="1"/>
          </p:cNvSpPr>
          <p:nvPr/>
        </p:nvSpPr>
        <p:spPr bwMode="auto">
          <a:xfrm flipH="1">
            <a:off x="6858000" y="1819875"/>
            <a:ext cx="762000" cy="304800"/>
          </a:xfrm>
          <a:prstGeom prst="line">
            <a:avLst/>
          </a:prstGeom>
          <a:noFill/>
          <a:ln w="9525">
            <a:solidFill>
              <a:srgbClr val="FF0080"/>
            </a:solidFill>
            <a:prstDash val="sysDash"/>
            <a:round/>
            <a:headEnd type="none" w="med" len="med"/>
            <a:tailEnd type="arrow" w="med" len="med"/>
          </a:ln>
        </p:spPr>
        <p:txBody>
          <a:bodyPr wrap="none" anchor="ctr"/>
          <a:lstStyle/>
          <a:p>
            <a:endParaRPr lang="en-US"/>
          </a:p>
        </p:txBody>
      </p:sp>
      <p:sp>
        <p:nvSpPr>
          <p:cNvPr id="80912" name="Rectangle 17"/>
          <p:cNvSpPr>
            <a:spLocks noChangeArrowheads="1"/>
          </p:cNvSpPr>
          <p:nvPr/>
        </p:nvSpPr>
        <p:spPr bwMode="auto">
          <a:xfrm>
            <a:off x="4859338" y="5182200"/>
            <a:ext cx="2836862" cy="371475"/>
          </a:xfrm>
          <a:prstGeom prst="rect">
            <a:avLst/>
          </a:prstGeom>
          <a:solidFill>
            <a:schemeClr val="bg1"/>
          </a:solidFill>
          <a:ln w="28575">
            <a:solidFill>
              <a:schemeClr val="tx1"/>
            </a:solidFill>
            <a:miter lim="800000"/>
            <a:headEnd/>
            <a:tailEnd/>
          </a:ln>
        </p:spPr>
        <p:txBody>
          <a:bodyPr wrap="none" anchor="ctr"/>
          <a:lstStyle/>
          <a:p>
            <a:pPr algn="ctr"/>
            <a:r>
              <a:rPr lang="it-IT" sz="2000" dirty="0">
                <a:latin typeface="Lucida Sans Unicode" pitchFamily="34" charset="0"/>
              </a:rPr>
              <a:t>3. Personnel details</a:t>
            </a:r>
          </a:p>
        </p:txBody>
      </p:sp>
      <p:sp>
        <p:nvSpPr>
          <p:cNvPr id="80913" name="Rectangle 19"/>
          <p:cNvSpPr>
            <a:spLocks noChangeArrowheads="1"/>
          </p:cNvSpPr>
          <p:nvPr/>
        </p:nvSpPr>
        <p:spPr bwMode="auto">
          <a:xfrm>
            <a:off x="7643834" y="5020275"/>
            <a:ext cx="152400" cy="609600"/>
          </a:xfrm>
          <a:prstGeom prst="rect">
            <a:avLst/>
          </a:prstGeom>
          <a:solidFill>
            <a:schemeClr val="bg1"/>
          </a:solidFill>
          <a:ln w="9525">
            <a:noFill/>
            <a:miter lim="800000"/>
            <a:headEnd/>
            <a:tailEnd/>
          </a:ln>
        </p:spPr>
        <p:txBody>
          <a:bodyPr wrap="none" anchor="ctr"/>
          <a:lstStyle/>
          <a:p>
            <a:endParaRPr lang="en-US">
              <a:latin typeface="Calibri" pitchFamily="34" charset="0"/>
            </a:endParaRPr>
          </a:p>
        </p:txBody>
      </p:sp>
      <p:sp>
        <p:nvSpPr>
          <p:cNvPr id="80915" name="Text Box 23"/>
          <p:cNvSpPr txBox="1">
            <a:spLocks noChangeArrowheads="1"/>
          </p:cNvSpPr>
          <p:nvPr/>
        </p:nvSpPr>
        <p:spPr bwMode="auto">
          <a:xfrm>
            <a:off x="5944708" y="2489062"/>
            <a:ext cx="427997" cy="400110"/>
          </a:xfrm>
          <a:prstGeom prst="rect">
            <a:avLst/>
          </a:prstGeom>
          <a:noFill/>
          <a:ln w="9525">
            <a:noFill/>
            <a:miter lim="800000"/>
            <a:headEnd/>
            <a:tailEnd/>
          </a:ln>
        </p:spPr>
        <p:txBody>
          <a:bodyPr wrap="none">
            <a:spAutoFit/>
          </a:bodyPr>
          <a:lstStyle/>
          <a:p>
            <a:pPr algn="ctr"/>
            <a:r>
              <a:rPr lang="en-US" sz="2000" dirty="0">
                <a:latin typeface="Lucida Sans Unicode" pitchFamily="34" charset="0"/>
              </a:rPr>
              <a:t>2.</a:t>
            </a:r>
          </a:p>
        </p:txBody>
      </p:sp>
      <p:sp>
        <p:nvSpPr>
          <p:cNvPr id="80916" name="Text Box 24"/>
          <p:cNvSpPr txBox="1">
            <a:spLocks noChangeArrowheads="1"/>
          </p:cNvSpPr>
          <p:nvPr/>
        </p:nvSpPr>
        <p:spPr bwMode="auto">
          <a:xfrm>
            <a:off x="5621571" y="2814499"/>
            <a:ext cx="1093569" cy="400110"/>
          </a:xfrm>
          <a:prstGeom prst="rect">
            <a:avLst/>
          </a:prstGeom>
          <a:noFill/>
          <a:ln w="9525">
            <a:noFill/>
            <a:miter lim="800000"/>
            <a:headEnd/>
            <a:tailEnd/>
          </a:ln>
        </p:spPr>
        <p:txBody>
          <a:bodyPr wrap="none">
            <a:spAutoFit/>
          </a:bodyPr>
          <a:lstStyle/>
          <a:p>
            <a:pPr algn="ctr"/>
            <a:r>
              <a:rPr lang="en-US" sz="2000" dirty="0">
                <a:latin typeface="Lucida Sans Unicode" pitchFamily="34" charset="0"/>
              </a:rPr>
              <a:t>Display</a:t>
            </a:r>
          </a:p>
        </p:txBody>
      </p:sp>
      <p:cxnSp>
        <p:nvCxnSpPr>
          <p:cNvPr id="80917" name="AutoShape 25"/>
          <p:cNvCxnSpPr>
            <a:cxnSpLocks noChangeShapeType="1"/>
            <a:stCxn id="80931" idx="0"/>
            <a:endCxn id="80935" idx="1"/>
          </p:cNvCxnSpPr>
          <p:nvPr/>
        </p:nvCxnSpPr>
        <p:spPr bwMode="auto">
          <a:xfrm rot="-5400000">
            <a:off x="3713957" y="768156"/>
            <a:ext cx="266700" cy="3087687"/>
          </a:xfrm>
          <a:prstGeom prst="curvedConnector3">
            <a:avLst>
              <a:gd name="adj1" fmla="val 295236"/>
            </a:avLst>
          </a:prstGeom>
          <a:noFill/>
          <a:ln w="28575">
            <a:solidFill>
              <a:schemeClr val="tx1"/>
            </a:solidFill>
            <a:round/>
            <a:headEnd/>
            <a:tailEnd type="triangle" w="med" len="med"/>
          </a:ln>
        </p:spPr>
      </p:cxnSp>
      <p:sp>
        <p:nvSpPr>
          <p:cNvPr id="80918" name="Text Box 26"/>
          <p:cNvSpPr txBox="1">
            <a:spLocks noChangeArrowheads="1"/>
          </p:cNvSpPr>
          <p:nvPr/>
        </p:nvSpPr>
        <p:spPr bwMode="auto">
          <a:xfrm>
            <a:off x="3357554" y="1897648"/>
            <a:ext cx="1112805" cy="400110"/>
          </a:xfrm>
          <a:prstGeom prst="rect">
            <a:avLst/>
          </a:prstGeom>
          <a:noFill/>
          <a:ln w="9525">
            <a:noFill/>
            <a:miter lim="800000"/>
            <a:headEnd/>
            <a:tailEnd/>
          </a:ln>
        </p:spPr>
        <p:txBody>
          <a:bodyPr wrap="none">
            <a:spAutoFit/>
          </a:bodyPr>
          <a:lstStyle/>
          <a:p>
            <a:pPr algn="ctr"/>
            <a:r>
              <a:rPr lang="en-US" sz="2000" dirty="0"/>
              <a:t>Payroll#</a:t>
            </a:r>
            <a:endParaRPr lang="en-US" sz="2000" dirty="0">
              <a:latin typeface="Lucida Sans Unicode" pitchFamily="34" charset="0"/>
            </a:endParaRPr>
          </a:p>
        </p:txBody>
      </p:sp>
      <p:sp>
        <p:nvSpPr>
          <p:cNvPr id="80919" name="Oval 27"/>
          <p:cNvSpPr>
            <a:spLocks noChangeArrowheads="1"/>
          </p:cNvSpPr>
          <p:nvPr/>
        </p:nvSpPr>
        <p:spPr bwMode="auto">
          <a:xfrm>
            <a:off x="4716463" y="2445350"/>
            <a:ext cx="215900" cy="144462"/>
          </a:xfrm>
          <a:prstGeom prst="ellipse">
            <a:avLst/>
          </a:prstGeom>
          <a:noFill/>
          <a:ln w="9525">
            <a:noFill/>
            <a:round/>
            <a:headEnd/>
            <a:tailEnd/>
          </a:ln>
        </p:spPr>
        <p:txBody>
          <a:bodyPr wrap="none" anchor="ctr"/>
          <a:lstStyle/>
          <a:p>
            <a:endParaRPr lang="en-US">
              <a:latin typeface="Calibri" pitchFamily="34" charset="0"/>
            </a:endParaRPr>
          </a:p>
        </p:txBody>
      </p:sp>
      <p:sp>
        <p:nvSpPr>
          <p:cNvPr id="80920" name="Oval 28"/>
          <p:cNvSpPr>
            <a:spLocks noChangeArrowheads="1"/>
          </p:cNvSpPr>
          <p:nvPr/>
        </p:nvSpPr>
        <p:spPr bwMode="auto">
          <a:xfrm>
            <a:off x="4716463" y="3237512"/>
            <a:ext cx="215900" cy="144463"/>
          </a:xfrm>
          <a:prstGeom prst="ellipse">
            <a:avLst/>
          </a:prstGeom>
          <a:noFill/>
          <a:ln w="9525">
            <a:noFill/>
            <a:round/>
            <a:headEnd/>
            <a:tailEnd/>
          </a:ln>
        </p:spPr>
        <p:txBody>
          <a:bodyPr wrap="none" anchor="ctr"/>
          <a:lstStyle/>
          <a:p>
            <a:endParaRPr lang="en-US">
              <a:latin typeface="Calibri" pitchFamily="34" charset="0"/>
            </a:endParaRPr>
          </a:p>
        </p:txBody>
      </p:sp>
      <p:cxnSp>
        <p:nvCxnSpPr>
          <p:cNvPr id="80921" name="AutoShape 29"/>
          <p:cNvCxnSpPr>
            <a:cxnSpLocks noChangeShapeType="1"/>
            <a:stCxn id="80935" idx="3"/>
            <a:endCxn id="80932" idx="4"/>
          </p:cNvCxnSpPr>
          <p:nvPr/>
        </p:nvCxnSpPr>
        <p:spPr bwMode="auto">
          <a:xfrm rot="5400000" flipH="1">
            <a:off x="3705773" y="1906640"/>
            <a:ext cx="283565" cy="3088186"/>
          </a:xfrm>
          <a:prstGeom prst="curvedConnector3">
            <a:avLst>
              <a:gd name="adj1" fmla="val -183837"/>
            </a:avLst>
          </a:prstGeom>
          <a:noFill/>
          <a:ln w="28575">
            <a:solidFill>
              <a:schemeClr val="tx1"/>
            </a:solidFill>
            <a:round/>
            <a:headEnd/>
            <a:tailEnd type="triangle" w="med" len="med"/>
          </a:ln>
        </p:spPr>
      </p:cxnSp>
      <p:sp>
        <p:nvSpPr>
          <p:cNvPr id="80925" name="Line 33"/>
          <p:cNvSpPr>
            <a:spLocks noChangeShapeType="1"/>
          </p:cNvSpPr>
          <p:nvPr/>
        </p:nvSpPr>
        <p:spPr bwMode="auto">
          <a:xfrm flipH="1" flipV="1">
            <a:off x="6372225" y="2721936"/>
            <a:ext cx="1584325" cy="73025"/>
          </a:xfrm>
          <a:prstGeom prst="line">
            <a:avLst/>
          </a:prstGeom>
          <a:noFill/>
          <a:ln w="9525">
            <a:solidFill>
              <a:schemeClr val="bg1">
                <a:lumMod val="50000"/>
              </a:schemeClr>
            </a:solidFill>
            <a:prstDash val="sysDash"/>
            <a:round/>
            <a:headEnd type="none" w="med" len="med"/>
            <a:tailEnd type="arrow" w="med" len="med"/>
          </a:ln>
        </p:spPr>
        <p:txBody>
          <a:bodyPr wrap="none" anchor="ctr"/>
          <a:lstStyle/>
          <a:p>
            <a:endParaRPr lang="en-US"/>
          </a:p>
        </p:txBody>
      </p:sp>
      <p:sp>
        <p:nvSpPr>
          <p:cNvPr id="80926" name="Text Box 34"/>
          <p:cNvSpPr txBox="1">
            <a:spLocks noChangeArrowheads="1"/>
          </p:cNvSpPr>
          <p:nvPr/>
        </p:nvSpPr>
        <p:spPr bwMode="auto">
          <a:xfrm>
            <a:off x="7980982" y="2506036"/>
            <a:ext cx="882999" cy="523220"/>
          </a:xfrm>
          <a:prstGeom prst="rect">
            <a:avLst/>
          </a:prstGeom>
          <a:noFill/>
          <a:ln w="9525">
            <a:noFill/>
            <a:miter lim="800000"/>
            <a:headEnd/>
            <a:tailEnd/>
          </a:ln>
        </p:spPr>
        <p:txBody>
          <a:bodyPr wrap="none">
            <a:spAutoFit/>
          </a:bodyPr>
          <a:lstStyle/>
          <a:p>
            <a:pPr algn="ctr"/>
            <a:r>
              <a:rPr lang="en-US" sz="1400">
                <a:solidFill>
                  <a:schemeClr val="bg1">
                    <a:lumMod val="50000"/>
                  </a:schemeClr>
                </a:solidFill>
                <a:latin typeface="Lucida Sans Unicode" pitchFamily="34" charset="0"/>
              </a:rPr>
              <a:t>No. and </a:t>
            </a:r>
            <a:br>
              <a:rPr lang="en-US" sz="1400">
                <a:solidFill>
                  <a:schemeClr val="bg1">
                    <a:lumMod val="50000"/>
                  </a:schemeClr>
                </a:solidFill>
                <a:latin typeface="Lucida Sans Unicode" pitchFamily="34" charset="0"/>
              </a:rPr>
            </a:br>
            <a:r>
              <a:rPr lang="en-US" sz="1400">
                <a:solidFill>
                  <a:schemeClr val="bg1">
                    <a:lumMod val="50000"/>
                  </a:schemeClr>
                </a:solidFill>
                <a:latin typeface="Lucida Sans Unicode" pitchFamily="34" charset="0"/>
              </a:rPr>
              <a:t>sub-no. </a:t>
            </a:r>
          </a:p>
        </p:txBody>
      </p:sp>
      <p:sp>
        <p:nvSpPr>
          <p:cNvPr id="80927" name="Text Box 35"/>
          <p:cNvSpPr txBox="1">
            <a:spLocks noChangeArrowheads="1"/>
          </p:cNvSpPr>
          <p:nvPr/>
        </p:nvSpPr>
        <p:spPr bwMode="auto">
          <a:xfrm>
            <a:off x="7626350" y="3226761"/>
            <a:ext cx="1244600" cy="304800"/>
          </a:xfrm>
          <a:prstGeom prst="rect">
            <a:avLst/>
          </a:prstGeom>
          <a:noFill/>
          <a:ln w="9525">
            <a:noFill/>
            <a:miter lim="800000"/>
            <a:headEnd/>
            <a:tailEnd/>
          </a:ln>
        </p:spPr>
        <p:txBody>
          <a:bodyPr wrap="none">
            <a:spAutoFit/>
          </a:bodyPr>
          <a:lstStyle/>
          <a:p>
            <a:pPr algn="ctr"/>
            <a:r>
              <a:rPr lang="en-US" sz="1400" dirty="0">
                <a:solidFill>
                  <a:schemeClr val="bg1">
                    <a:lumMod val="50000"/>
                  </a:schemeClr>
                </a:solidFill>
                <a:latin typeface="Lucida Sans Unicode" pitchFamily="34" charset="0"/>
              </a:rPr>
              <a:t>What’s done</a:t>
            </a:r>
          </a:p>
        </p:txBody>
      </p:sp>
      <p:sp>
        <p:nvSpPr>
          <p:cNvPr id="80928" name="Line 36"/>
          <p:cNvSpPr>
            <a:spLocks noChangeShapeType="1"/>
          </p:cNvSpPr>
          <p:nvPr/>
        </p:nvSpPr>
        <p:spPr bwMode="auto">
          <a:xfrm flipH="1" flipV="1">
            <a:off x="6732588" y="3082299"/>
            <a:ext cx="935037" cy="215900"/>
          </a:xfrm>
          <a:prstGeom prst="line">
            <a:avLst/>
          </a:prstGeom>
          <a:noFill/>
          <a:ln w="9525">
            <a:solidFill>
              <a:schemeClr val="bg1">
                <a:lumMod val="50000"/>
              </a:schemeClr>
            </a:solidFill>
            <a:prstDash val="sysDash"/>
            <a:round/>
            <a:headEnd type="none" w="med" len="med"/>
            <a:tailEnd type="arrow" w="med" len="med"/>
          </a:ln>
        </p:spPr>
        <p:txBody>
          <a:bodyPr wrap="none" anchor="ctr"/>
          <a:lstStyle/>
          <a:p>
            <a:endParaRPr lang="en-US"/>
          </a:p>
        </p:txBody>
      </p:sp>
      <p:sp>
        <p:nvSpPr>
          <p:cNvPr id="80929" name="Line 37"/>
          <p:cNvSpPr>
            <a:spLocks noChangeShapeType="1"/>
          </p:cNvSpPr>
          <p:nvPr/>
        </p:nvSpPr>
        <p:spPr bwMode="auto">
          <a:xfrm flipV="1">
            <a:off x="6227763" y="3888396"/>
            <a:ext cx="0" cy="1295400"/>
          </a:xfrm>
          <a:prstGeom prst="line">
            <a:avLst/>
          </a:prstGeom>
          <a:noFill/>
          <a:ln w="28575">
            <a:solidFill>
              <a:schemeClr val="tx1"/>
            </a:solidFill>
            <a:round/>
            <a:headEnd/>
            <a:tailEnd type="triangle" w="med" len="med"/>
          </a:ln>
        </p:spPr>
        <p:txBody>
          <a:bodyPr wrap="none" anchor="ctr"/>
          <a:lstStyle/>
          <a:p>
            <a:endParaRPr lang="en-US"/>
          </a:p>
        </p:txBody>
      </p:sp>
      <p:sp>
        <p:nvSpPr>
          <p:cNvPr id="80930" name="Rectangle 38"/>
          <p:cNvSpPr>
            <a:spLocks noChangeArrowheads="1"/>
          </p:cNvSpPr>
          <p:nvPr/>
        </p:nvSpPr>
        <p:spPr bwMode="auto">
          <a:xfrm>
            <a:off x="900113" y="2516787"/>
            <a:ext cx="1981200" cy="685800"/>
          </a:xfrm>
          <a:prstGeom prst="rect">
            <a:avLst/>
          </a:prstGeom>
          <a:solidFill>
            <a:schemeClr val="bg1"/>
          </a:solidFill>
          <a:ln w="28575">
            <a:solidFill>
              <a:schemeClr val="tx1"/>
            </a:solidFill>
            <a:miter lim="800000"/>
            <a:headEnd/>
            <a:tailEnd/>
          </a:ln>
        </p:spPr>
        <p:txBody>
          <a:bodyPr wrap="none" anchor="ctr"/>
          <a:lstStyle/>
          <a:p>
            <a:pPr algn="ctr"/>
            <a:r>
              <a:rPr lang="it-IT" sz="2000" dirty="0">
                <a:latin typeface="Lucida Sans Unicode" pitchFamily="34" charset="0"/>
              </a:rPr>
              <a:t>1. Person</a:t>
            </a:r>
          </a:p>
        </p:txBody>
      </p:sp>
      <p:sp>
        <p:nvSpPr>
          <p:cNvPr id="80931" name="Oval 39"/>
          <p:cNvSpPr>
            <a:spLocks noChangeArrowheads="1"/>
          </p:cNvSpPr>
          <p:nvPr/>
        </p:nvSpPr>
        <p:spPr bwMode="auto">
          <a:xfrm>
            <a:off x="2195513" y="2445350"/>
            <a:ext cx="215900" cy="144462"/>
          </a:xfrm>
          <a:prstGeom prst="ellipse">
            <a:avLst/>
          </a:prstGeom>
          <a:noFill/>
          <a:ln w="9525">
            <a:noFill/>
            <a:round/>
            <a:headEnd/>
            <a:tailEnd/>
          </a:ln>
        </p:spPr>
        <p:txBody>
          <a:bodyPr wrap="none" anchor="ctr"/>
          <a:lstStyle/>
          <a:p>
            <a:endParaRPr lang="en-US">
              <a:latin typeface="Calibri" pitchFamily="34" charset="0"/>
            </a:endParaRPr>
          </a:p>
        </p:txBody>
      </p:sp>
      <p:sp>
        <p:nvSpPr>
          <p:cNvPr id="80932" name="Oval 40"/>
          <p:cNvSpPr>
            <a:spLocks noChangeArrowheads="1"/>
          </p:cNvSpPr>
          <p:nvPr/>
        </p:nvSpPr>
        <p:spPr bwMode="auto">
          <a:xfrm>
            <a:off x="2195513" y="3164487"/>
            <a:ext cx="215900" cy="144463"/>
          </a:xfrm>
          <a:prstGeom prst="ellipse">
            <a:avLst/>
          </a:prstGeom>
          <a:noFill/>
          <a:ln w="9525">
            <a:noFill/>
            <a:round/>
            <a:headEnd/>
            <a:tailEnd/>
          </a:ln>
        </p:spPr>
        <p:txBody>
          <a:bodyPr wrap="none" anchor="ctr"/>
          <a:lstStyle/>
          <a:p>
            <a:endParaRPr lang="en-US">
              <a:latin typeface="Calibri" pitchFamily="34" charset="0"/>
            </a:endParaRPr>
          </a:p>
        </p:txBody>
      </p:sp>
      <p:sp>
        <p:nvSpPr>
          <p:cNvPr id="80933" name="Rectangle 41"/>
          <p:cNvSpPr>
            <a:spLocks noChangeArrowheads="1"/>
          </p:cNvSpPr>
          <p:nvPr/>
        </p:nvSpPr>
        <p:spPr bwMode="auto">
          <a:xfrm>
            <a:off x="4645025" y="4966300"/>
            <a:ext cx="287338" cy="647700"/>
          </a:xfrm>
          <a:prstGeom prst="rect">
            <a:avLst/>
          </a:prstGeom>
          <a:solidFill>
            <a:schemeClr val="bg1"/>
          </a:solidFill>
          <a:ln w="9525" algn="ctr">
            <a:noFill/>
            <a:miter lim="800000"/>
            <a:headEnd/>
            <a:tailEnd/>
          </a:ln>
        </p:spPr>
        <p:txBody>
          <a:bodyPr wrap="none" anchor="ctr"/>
          <a:lstStyle/>
          <a:p>
            <a:endParaRPr lang="en-US">
              <a:latin typeface="Calibri" pitchFamily="34" charset="0"/>
            </a:endParaRPr>
          </a:p>
        </p:txBody>
      </p:sp>
      <p:sp>
        <p:nvSpPr>
          <p:cNvPr id="80934" name="Oval 42"/>
          <p:cNvSpPr>
            <a:spLocks noChangeArrowheads="1"/>
          </p:cNvSpPr>
          <p:nvPr/>
        </p:nvSpPr>
        <p:spPr bwMode="auto">
          <a:xfrm>
            <a:off x="5148263" y="1959575"/>
            <a:ext cx="2016125" cy="1854200"/>
          </a:xfrm>
          <a:prstGeom prst="ellipse">
            <a:avLst/>
          </a:prstGeom>
          <a:noFill/>
          <a:ln w="28575" algn="ctr">
            <a:solidFill>
              <a:schemeClr val="tx1"/>
            </a:solidFill>
            <a:round/>
            <a:headEnd/>
            <a:tailEnd/>
          </a:ln>
        </p:spPr>
        <p:txBody>
          <a:bodyPr wrap="none" anchor="ctr"/>
          <a:lstStyle/>
          <a:p>
            <a:endParaRPr lang="en-US">
              <a:latin typeface="Calibri" pitchFamily="34" charset="0"/>
            </a:endParaRPr>
          </a:p>
        </p:txBody>
      </p:sp>
      <p:sp>
        <p:nvSpPr>
          <p:cNvPr id="80935" name="Oval 43"/>
          <p:cNvSpPr>
            <a:spLocks noChangeArrowheads="1"/>
          </p:cNvSpPr>
          <p:nvPr/>
        </p:nvSpPr>
        <p:spPr bwMode="auto">
          <a:xfrm>
            <a:off x="5075238" y="1886550"/>
            <a:ext cx="2160587" cy="1998662"/>
          </a:xfrm>
          <a:prstGeom prst="ellipse">
            <a:avLst/>
          </a:prstGeom>
          <a:noFill/>
          <a:ln w="28575" algn="ctr">
            <a:solidFill>
              <a:schemeClr val="tx1"/>
            </a:solidFill>
            <a:round/>
            <a:headEnd/>
            <a:tailEnd/>
          </a:ln>
        </p:spPr>
        <p:txBody>
          <a:bodyPr wrap="none" anchor="ctr"/>
          <a:lstStyle/>
          <a:p>
            <a:endParaRPr lang="en-US">
              <a:latin typeface="Calibri" pitchFamily="34" charset="0"/>
            </a:endParaRPr>
          </a:p>
        </p:txBody>
      </p:sp>
      <p:sp>
        <p:nvSpPr>
          <p:cNvPr id="2" name="Slide Number Placeholder 1"/>
          <p:cNvSpPr>
            <a:spLocks noGrp="1"/>
          </p:cNvSpPr>
          <p:nvPr>
            <p:ph type="sldNum" sz="quarter" idx="12"/>
          </p:nvPr>
        </p:nvSpPr>
        <p:spPr/>
        <p:txBody>
          <a:bodyPr/>
          <a:lstStyle/>
          <a:p>
            <a:fld id="{41FD0BAD-EDB4-BF48-B5DA-A7E15AE1BBA8}" type="slidenum">
              <a:rPr lang="en-US" smtClean="0"/>
              <a:t>5</a:t>
            </a:fld>
            <a:endParaRPr lang="en-US"/>
          </a:p>
        </p:txBody>
      </p:sp>
    </p:spTree>
    <p:extLst>
      <p:ext uri="{BB962C8B-B14F-4D97-AF65-F5344CB8AC3E}">
        <p14:creationId xmlns:p14="http://schemas.microsoft.com/office/powerpoint/2010/main" val="419408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79DB0A3-D312-8043-BA3A-E8160A5954C0}"/>
              </a:ext>
            </a:extLst>
          </p:cNvPr>
          <p:cNvGrpSpPr/>
          <p:nvPr/>
        </p:nvGrpSpPr>
        <p:grpSpPr>
          <a:xfrm>
            <a:off x="3521033" y="2586247"/>
            <a:ext cx="4774658" cy="3666937"/>
            <a:chOff x="3521033" y="2586247"/>
            <a:chExt cx="4774658" cy="3666937"/>
          </a:xfrm>
        </p:grpSpPr>
        <p:cxnSp>
          <p:nvCxnSpPr>
            <p:cNvPr id="12" name="Straight Connector 11">
              <a:extLst>
                <a:ext uri="{FF2B5EF4-FFF2-40B4-BE49-F238E27FC236}">
                  <a16:creationId xmlns:a16="http://schemas.microsoft.com/office/drawing/2014/main" id="{68854E02-5C1B-274D-B424-32AE5E3B9CA7}"/>
                </a:ext>
              </a:extLst>
            </p:cNvPr>
            <p:cNvCxnSpPr>
              <a:cxnSpLocks/>
            </p:cNvCxnSpPr>
            <p:nvPr/>
          </p:nvCxnSpPr>
          <p:spPr>
            <a:xfrm>
              <a:off x="7110751" y="2833141"/>
              <a:ext cx="0" cy="244876"/>
            </a:xfrm>
            <a:prstGeom prst="line">
              <a:avLst/>
            </a:prstGeom>
            <a:ln w="19050" cmpd="sng"/>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3F19372B-334D-3449-812B-59A08D6BD7CA}"/>
                </a:ext>
              </a:extLst>
            </p:cNvPr>
            <p:cNvSpPr/>
            <p:nvPr/>
          </p:nvSpPr>
          <p:spPr>
            <a:xfrm>
              <a:off x="7005821" y="2683239"/>
              <a:ext cx="204449" cy="20986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pic>
          <p:nvPicPr>
            <p:cNvPr id="14" name="Picture 13">
              <a:extLst>
                <a:ext uri="{FF2B5EF4-FFF2-40B4-BE49-F238E27FC236}">
                  <a16:creationId xmlns:a16="http://schemas.microsoft.com/office/drawing/2014/main" id="{8FFFC699-9589-9C43-B068-EC0892CFF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033" y="3078017"/>
              <a:ext cx="4774658" cy="3175166"/>
            </a:xfrm>
            <a:prstGeom prst="rect">
              <a:avLst/>
            </a:prstGeom>
          </p:spPr>
        </p:pic>
        <p:sp>
          <p:nvSpPr>
            <p:cNvPr id="16" name="TextBox 15">
              <a:extLst>
                <a:ext uri="{FF2B5EF4-FFF2-40B4-BE49-F238E27FC236}">
                  <a16:creationId xmlns:a16="http://schemas.microsoft.com/office/drawing/2014/main" id="{BBEAAD6A-92F0-7545-A7CC-9480B7C342BD}"/>
                </a:ext>
              </a:extLst>
            </p:cNvPr>
            <p:cNvSpPr txBox="1"/>
            <p:nvPr/>
          </p:nvSpPr>
          <p:spPr>
            <a:xfrm>
              <a:off x="7233124" y="2586247"/>
              <a:ext cx="775533" cy="307777"/>
            </a:xfrm>
            <a:prstGeom prst="rect">
              <a:avLst/>
            </a:prstGeom>
            <a:noFill/>
          </p:spPr>
          <p:txBody>
            <a:bodyPr wrap="none" rtlCol="0">
              <a:spAutoFit/>
            </a:bodyPr>
            <a:lstStyle/>
            <a:p>
              <a:r>
                <a:rPr lang="sv-SE" sz="1400" dirty="0"/>
                <a:t>Register</a:t>
              </a:r>
            </a:p>
          </p:txBody>
        </p:sp>
        <p:sp>
          <p:nvSpPr>
            <p:cNvPr id="17" name="Rectangle 16">
              <a:extLst>
                <a:ext uri="{FF2B5EF4-FFF2-40B4-BE49-F238E27FC236}">
                  <a16:creationId xmlns:a16="http://schemas.microsoft.com/office/drawing/2014/main" id="{97DE4653-AF48-4042-9F79-2A78831FE676}"/>
                </a:ext>
              </a:extLst>
            </p:cNvPr>
            <p:cNvSpPr/>
            <p:nvPr/>
          </p:nvSpPr>
          <p:spPr>
            <a:xfrm>
              <a:off x="6175948" y="2963948"/>
              <a:ext cx="1963711" cy="3289236"/>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grpSp>
      <p:sp>
        <p:nvSpPr>
          <p:cNvPr id="2" name="Title 1"/>
          <p:cNvSpPr>
            <a:spLocks noGrp="1"/>
          </p:cNvSpPr>
          <p:nvPr>
            <p:ph type="title"/>
          </p:nvPr>
        </p:nvSpPr>
        <p:spPr/>
        <p:txBody>
          <a:bodyPr>
            <a:normAutofit/>
          </a:bodyPr>
          <a:lstStyle/>
          <a:p>
            <a:r>
              <a:rPr lang="en-GB" dirty="0"/>
              <a:t>Another example</a:t>
            </a:r>
          </a:p>
        </p:txBody>
      </p:sp>
      <p:sp>
        <p:nvSpPr>
          <p:cNvPr id="23" name="Folded Corner 22">
            <a:extLst>
              <a:ext uri="{FF2B5EF4-FFF2-40B4-BE49-F238E27FC236}">
                <a16:creationId xmlns:a16="http://schemas.microsoft.com/office/drawing/2014/main" id="{2F537633-4C36-004B-8E06-81CAA3FB036F}"/>
              </a:ext>
            </a:extLst>
          </p:cNvPr>
          <p:cNvSpPr/>
          <p:nvPr/>
        </p:nvSpPr>
        <p:spPr>
          <a:xfrm>
            <a:off x="7526221" y="1327101"/>
            <a:ext cx="1289870" cy="934407"/>
          </a:xfrm>
          <a:prstGeom prst="foldedCorner">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sv-SE" dirty="0">
                <a:solidFill>
                  <a:schemeClr val="bg1">
                    <a:lumMod val="50000"/>
                  </a:schemeClr>
                </a:solidFill>
              </a:rPr>
              <a:t>New </a:t>
            </a:r>
            <a:r>
              <a:rPr lang="sv-SE" dirty="0" err="1">
                <a:solidFill>
                  <a:schemeClr val="bg1">
                    <a:lumMod val="50000"/>
                  </a:schemeClr>
                </a:solidFill>
              </a:rPr>
              <a:t>customers</a:t>
            </a:r>
            <a:endParaRPr lang="sv-SE" dirty="0">
              <a:solidFill>
                <a:schemeClr val="bg1">
                  <a:lumMod val="50000"/>
                </a:schemeClr>
              </a:solidFill>
            </a:endParaRPr>
          </a:p>
        </p:txBody>
      </p:sp>
      <p:cxnSp>
        <p:nvCxnSpPr>
          <p:cNvPr id="25" name="Straight Connector 24">
            <a:extLst>
              <a:ext uri="{FF2B5EF4-FFF2-40B4-BE49-F238E27FC236}">
                <a16:creationId xmlns:a16="http://schemas.microsoft.com/office/drawing/2014/main" id="{10474A0F-5F04-AC4E-AFF7-8BDAD701484D}"/>
              </a:ext>
            </a:extLst>
          </p:cNvPr>
          <p:cNvCxnSpPr>
            <a:cxnSpLocks/>
            <a:stCxn id="23" idx="2"/>
            <a:endCxn id="13" idx="7"/>
          </p:cNvCxnSpPr>
          <p:nvPr/>
        </p:nvCxnSpPr>
        <p:spPr>
          <a:xfrm flipH="1">
            <a:off x="7180329" y="2261508"/>
            <a:ext cx="990827" cy="452465"/>
          </a:xfrm>
          <a:prstGeom prst="line">
            <a:avLst/>
          </a:prstGeom>
          <a:ln w="19050" cmpd="sng">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7" name="Folded Corner 26">
            <a:extLst>
              <a:ext uri="{FF2B5EF4-FFF2-40B4-BE49-F238E27FC236}">
                <a16:creationId xmlns:a16="http://schemas.microsoft.com/office/drawing/2014/main" id="{F6076A9E-7DB4-A645-A223-A53DDC7E066C}"/>
              </a:ext>
            </a:extLst>
          </p:cNvPr>
          <p:cNvSpPr/>
          <p:nvPr/>
        </p:nvSpPr>
        <p:spPr>
          <a:xfrm>
            <a:off x="1954079" y="5641796"/>
            <a:ext cx="1065910" cy="934407"/>
          </a:xfrm>
          <a:prstGeom prst="foldedCorner">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sv-SE" dirty="0">
                <a:solidFill>
                  <a:schemeClr val="bg1">
                    <a:lumMod val="50000"/>
                  </a:schemeClr>
                </a:solidFill>
              </a:rPr>
              <a:t>3rd party system</a:t>
            </a:r>
          </a:p>
        </p:txBody>
      </p:sp>
      <p:cxnSp>
        <p:nvCxnSpPr>
          <p:cNvPr id="29" name="Straight Connector 28">
            <a:extLst>
              <a:ext uri="{FF2B5EF4-FFF2-40B4-BE49-F238E27FC236}">
                <a16:creationId xmlns:a16="http://schemas.microsoft.com/office/drawing/2014/main" id="{0114C468-B034-9E47-88B7-DB1B632B407F}"/>
              </a:ext>
            </a:extLst>
          </p:cNvPr>
          <p:cNvCxnSpPr>
            <a:stCxn id="27" idx="3"/>
          </p:cNvCxnSpPr>
          <p:nvPr/>
        </p:nvCxnSpPr>
        <p:spPr>
          <a:xfrm flipV="1">
            <a:off x="3019989" y="5641796"/>
            <a:ext cx="501044" cy="467204"/>
          </a:xfrm>
          <a:prstGeom prst="line">
            <a:avLst/>
          </a:prstGeom>
          <a:ln w="19050" cmpd="sng">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31" name="Folded Corner 30">
            <a:extLst>
              <a:ext uri="{FF2B5EF4-FFF2-40B4-BE49-F238E27FC236}">
                <a16:creationId xmlns:a16="http://schemas.microsoft.com/office/drawing/2014/main" id="{CD02BCBC-2149-3348-A052-9B8C1A887659}"/>
              </a:ext>
            </a:extLst>
          </p:cNvPr>
          <p:cNvSpPr/>
          <p:nvPr/>
        </p:nvSpPr>
        <p:spPr>
          <a:xfrm>
            <a:off x="4508977" y="3718129"/>
            <a:ext cx="1065910" cy="934407"/>
          </a:xfrm>
          <a:prstGeom prst="foldedCorner">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sv-SE" dirty="0">
                <a:solidFill>
                  <a:schemeClr val="bg1">
                    <a:lumMod val="50000"/>
                  </a:schemeClr>
                </a:solidFill>
              </a:rPr>
              <a:t>My system</a:t>
            </a:r>
          </a:p>
        </p:txBody>
      </p:sp>
      <p:cxnSp>
        <p:nvCxnSpPr>
          <p:cNvPr id="33" name="Straight Connector 32">
            <a:extLst>
              <a:ext uri="{FF2B5EF4-FFF2-40B4-BE49-F238E27FC236}">
                <a16:creationId xmlns:a16="http://schemas.microsoft.com/office/drawing/2014/main" id="{7D0C572F-E3DF-8040-9F3F-09F98AC00330}"/>
              </a:ext>
            </a:extLst>
          </p:cNvPr>
          <p:cNvCxnSpPr>
            <a:cxnSpLocks/>
            <a:stCxn id="17" idx="1"/>
            <a:endCxn id="31" idx="3"/>
          </p:cNvCxnSpPr>
          <p:nvPr/>
        </p:nvCxnSpPr>
        <p:spPr>
          <a:xfrm flipH="1" flipV="1">
            <a:off x="5574887" y="4185333"/>
            <a:ext cx="601061" cy="423233"/>
          </a:xfrm>
          <a:prstGeom prst="line">
            <a:avLst/>
          </a:prstGeom>
          <a:ln w="19050" cmpd="sng">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600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Another example</a:t>
            </a:r>
          </a:p>
        </p:txBody>
      </p:sp>
      <p:sp>
        <p:nvSpPr>
          <p:cNvPr id="4" name="Rectangle 3">
            <a:extLst>
              <a:ext uri="{FF2B5EF4-FFF2-40B4-BE49-F238E27FC236}">
                <a16:creationId xmlns:a16="http://schemas.microsoft.com/office/drawing/2014/main" id="{897AB2FC-E3E7-F840-BDEF-D66558B71F5F}"/>
              </a:ext>
            </a:extLst>
          </p:cNvPr>
          <p:cNvSpPr/>
          <p:nvPr/>
        </p:nvSpPr>
        <p:spPr>
          <a:xfrm>
            <a:off x="5111015" y="2560321"/>
            <a:ext cx="1222408" cy="5005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sv-SE" dirty="0" err="1"/>
              <a:t>Customer</a:t>
            </a:r>
            <a:endParaRPr lang="sv-SE" dirty="0"/>
          </a:p>
        </p:txBody>
      </p:sp>
      <p:sp>
        <p:nvSpPr>
          <p:cNvPr id="18" name="Rectangle 17">
            <a:extLst>
              <a:ext uri="{FF2B5EF4-FFF2-40B4-BE49-F238E27FC236}">
                <a16:creationId xmlns:a16="http://schemas.microsoft.com/office/drawing/2014/main" id="{633E80B4-71F5-BD47-971A-88707601F302}"/>
              </a:ext>
            </a:extLst>
          </p:cNvPr>
          <p:cNvSpPr/>
          <p:nvPr/>
        </p:nvSpPr>
        <p:spPr>
          <a:xfrm>
            <a:off x="2065940" y="4448508"/>
            <a:ext cx="1222408" cy="5005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sv-SE" dirty="0"/>
              <a:t>Marketing</a:t>
            </a:r>
          </a:p>
        </p:txBody>
      </p:sp>
      <p:cxnSp>
        <p:nvCxnSpPr>
          <p:cNvPr id="19" name="Straight Connector 18">
            <a:extLst>
              <a:ext uri="{FF2B5EF4-FFF2-40B4-BE49-F238E27FC236}">
                <a16:creationId xmlns:a16="http://schemas.microsoft.com/office/drawing/2014/main" id="{DB88C57E-12F9-8E49-BCD5-F959F49D30DF}"/>
              </a:ext>
            </a:extLst>
          </p:cNvPr>
          <p:cNvCxnSpPr>
            <a:cxnSpLocks/>
          </p:cNvCxnSpPr>
          <p:nvPr/>
        </p:nvCxnSpPr>
        <p:spPr>
          <a:xfrm>
            <a:off x="5917367" y="5185941"/>
            <a:ext cx="1135420" cy="0"/>
          </a:xfrm>
          <a:prstGeom prst="line">
            <a:avLst/>
          </a:prstGeom>
          <a:ln w="19050" cmpd="sng"/>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44FDEA1-5F02-194C-8583-F5798624AD8A}"/>
              </a:ext>
            </a:extLst>
          </p:cNvPr>
          <p:cNvCxnSpPr>
            <a:cxnSpLocks/>
          </p:cNvCxnSpPr>
          <p:nvPr/>
        </p:nvCxnSpPr>
        <p:spPr>
          <a:xfrm>
            <a:off x="5917367" y="5726963"/>
            <a:ext cx="1135420" cy="0"/>
          </a:xfrm>
          <a:prstGeom prst="line">
            <a:avLst/>
          </a:prstGeom>
          <a:ln w="19050" cmpd="sng"/>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9696047B-5632-1C42-9DD7-070CE421FD37}"/>
              </a:ext>
            </a:extLst>
          </p:cNvPr>
          <p:cNvSpPr/>
          <p:nvPr/>
        </p:nvSpPr>
        <p:spPr>
          <a:xfrm>
            <a:off x="5917367" y="5185941"/>
            <a:ext cx="1135420" cy="51982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Customer Info</a:t>
            </a:r>
          </a:p>
        </p:txBody>
      </p:sp>
      <p:sp>
        <p:nvSpPr>
          <p:cNvPr id="9" name="Rounded Rectangle 8">
            <a:extLst>
              <a:ext uri="{FF2B5EF4-FFF2-40B4-BE49-F238E27FC236}">
                <a16:creationId xmlns:a16="http://schemas.microsoft.com/office/drawing/2014/main" id="{2E571513-5C12-8A40-A452-6C9B41192688}"/>
              </a:ext>
            </a:extLst>
          </p:cNvPr>
          <p:cNvSpPr/>
          <p:nvPr/>
        </p:nvSpPr>
        <p:spPr>
          <a:xfrm>
            <a:off x="5772744" y="3946783"/>
            <a:ext cx="1459132" cy="537807"/>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sv-SE" dirty="0" err="1"/>
              <a:t>Registration</a:t>
            </a:r>
            <a:endParaRPr lang="sv-SE" dirty="0"/>
          </a:p>
        </p:txBody>
      </p:sp>
      <p:sp>
        <p:nvSpPr>
          <p:cNvPr id="26" name="Rounded Rectangle 25">
            <a:extLst>
              <a:ext uri="{FF2B5EF4-FFF2-40B4-BE49-F238E27FC236}">
                <a16:creationId xmlns:a16="http://schemas.microsoft.com/office/drawing/2014/main" id="{B4624687-AC96-594B-A2FC-DDD78F19181D}"/>
              </a:ext>
            </a:extLst>
          </p:cNvPr>
          <p:cNvSpPr/>
          <p:nvPr/>
        </p:nvSpPr>
        <p:spPr>
          <a:xfrm>
            <a:off x="3911097" y="4960250"/>
            <a:ext cx="1459132" cy="66594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sv-SE" dirty="0"/>
              <a:t>Info </a:t>
            </a:r>
            <a:r>
              <a:rPr lang="sv-SE" dirty="0" err="1"/>
              <a:t>provisioning</a:t>
            </a:r>
            <a:endParaRPr lang="sv-SE" dirty="0"/>
          </a:p>
        </p:txBody>
      </p:sp>
      <p:cxnSp>
        <p:nvCxnSpPr>
          <p:cNvPr id="11" name="Straight Arrow Connector 10">
            <a:extLst>
              <a:ext uri="{FF2B5EF4-FFF2-40B4-BE49-F238E27FC236}">
                <a16:creationId xmlns:a16="http://schemas.microsoft.com/office/drawing/2014/main" id="{A16BD548-745F-A44C-B6DE-EBFABE3BF1A8}"/>
              </a:ext>
            </a:extLst>
          </p:cNvPr>
          <p:cNvCxnSpPr>
            <a:stCxn id="4" idx="2"/>
            <a:endCxn id="9" idx="0"/>
          </p:cNvCxnSpPr>
          <p:nvPr/>
        </p:nvCxnSpPr>
        <p:spPr>
          <a:xfrm>
            <a:off x="5722219" y="3060834"/>
            <a:ext cx="780091" cy="885949"/>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BDCF8D9-7465-3245-8E42-C8ECFCB57BAA}"/>
              </a:ext>
            </a:extLst>
          </p:cNvPr>
          <p:cNvCxnSpPr>
            <a:cxnSpLocks/>
            <a:stCxn id="9" idx="2"/>
            <a:endCxn id="22" idx="0"/>
          </p:cNvCxnSpPr>
          <p:nvPr/>
        </p:nvCxnSpPr>
        <p:spPr>
          <a:xfrm flipH="1">
            <a:off x="6485077" y="4484590"/>
            <a:ext cx="17233" cy="701351"/>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32E9669-3B98-C94D-9A42-41F913092132}"/>
              </a:ext>
            </a:extLst>
          </p:cNvPr>
          <p:cNvCxnSpPr>
            <a:cxnSpLocks/>
            <a:stCxn id="26" idx="1"/>
            <a:endCxn id="18" idx="3"/>
          </p:cNvCxnSpPr>
          <p:nvPr/>
        </p:nvCxnSpPr>
        <p:spPr>
          <a:xfrm flipH="1" flipV="1">
            <a:off x="3288348" y="4698765"/>
            <a:ext cx="622749" cy="594456"/>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385C3AF-8EE6-C542-92FD-43AB15428A81}"/>
              </a:ext>
            </a:extLst>
          </p:cNvPr>
          <p:cNvCxnSpPr>
            <a:cxnSpLocks/>
            <a:stCxn id="22" idx="1"/>
            <a:endCxn id="26" idx="3"/>
          </p:cNvCxnSpPr>
          <p:nvPr/>
        </p:nvCxnSpPr>
        <p:spPr>
          <a:xfrm flipH="1" flipV="1">
            <a:off x="5370229" y="5293221"/>
            <a:ext cx="547138" cy="152635"/>
          </a:xfrm>
          <a:prstGeom prst="straightConnector1">
            <a:avLst/>
          </a:prstGeom>
          <a:ln w="19050" cmpd="sng">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89DE6D23-4D2C-7045-8268-94F0A7920337}"/>
              </a:ext>
            </a:extLst>
          </p:cNvPr>
          <p:cNvSpPr/>
          <p:nvPr/>
        </p:nvSpPr>
        <p:spPr>
          <a:xfrm>
            <a:off x="3724977" y="3561347"/>
            <a:ext cx="3821229" cy="2689551"/>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TextBox 4">
            <a:extLst>
              <a:ext uri="{FF2B5EF4-FFF2-40B4-BE49-F238E27FC236}">
                <a16:creationId xmlns:a16="http://schemas.microsoft.com/office/drawing/2014/main" id="{2746CFCB-0F62-B442-A2D8-9C16B091BE85}"/>
              </a:ext>
            </a:extLst>
          </p:cNvPr>
          <p:cNvSpPr txBox="1"/>
          <p:nvPr/>
        </p:nvSpPr>
        <p:spPr>
          <a:xfrm>
            <a:off x="4861533" y="2144699"/>
            <a:ext cx="1548116" cy="369332"/>
          </a:xfrm>
          <a:prstGeom prst="rect">
            <a:avLst/>
          </a:prstGeom>
          <a:noFill/>
        </p:spPr>
        <p:txBody>
          <a:bodyPr wrap="none" rtlCol="0">
            <a:spAutoFit/>
          </a:bodyPr>
          <a:lstStyle/>
          <a:p>
            <a:r>
              <a:rPr lang="sv-SE" dirty="0" err="1">
                <a:solidFill>
                  <a:srgbClr val="FF0080"/>
                </a:solidFill>
              </a:rPr>
              <a:t>External</a:t>
            </a:r>
            <a:r>
              <a:rPr lang="sv-SE" dirty="0">
                <a:solidFill>
                  <a:srgbClr val="FF0080"/>
                </a:solidFill>
              </a:rPr>
              <a:t> </a:t>
            </a:r>
            <a:r>
              <a:rPr lang="sv-SE" dirty="0" err="1">
                <a:solidFill>
                  <a:srgbClr val="FF0080"/>
                </a:solidFill>
              </a:rPr>
              <a:t>Entity</a:t>
            </a:r>
            <a:endParaRPr lang="sv-SE" dirty="0">
              <a:solidFill>
                <a:srgbClr val="FF0080"/>
              </a:solidFill>
            </a:endParaRPr>
          </a:p>
        </p:txBody>
      </p:sp>
      <p:sp>
        <p:nvSpPr>
          <p:cNvPr id="17" name="TextBox 16">
            <a:extLst>
              <a:ext uri="{FF2B5EF4-FFF2-40B4-BE49-F238E27FC236}">
                <a16:creationId xmlns:a16="http://schemas.microsoft.com/office/drawing/2014/main" id="{30E384B7-0183-ED40-AFC0-B080C15D9CAB}"/>
              </a:ext>
            </a:extLst>
          </p:cNvPr>
          <p:cNvSpPr txBox="1"/>
          <p:nvPr/>
        </p:nvSpPr>
        <p:spPr>
          <a:xfrm>
            <a:off x="6419951" y="3573769"/>
            <a:ext cx="894284" cy="369332"/>
          </a:xfrm>
          <a:prstGeom prst="rect">
            <a:avLst/>
          </a:prstGeom>
          <a:noFill/>
        </p:spPr>
        <p:txBody>
          <a:bodyPr wrap="none" rtlCol="0">
            <a:spAutoFit/>
          </a:bodyPr>
          <a:lstStyle/>
          <a:p>
            <a:r>
              <a:rPr lang="sv-SE" dirty="0">
                <a:solidFill>
                  <a:srgbClr val="FF0080"/>
                </a:solidFill>
              </a:rPr>
              <a:t>Process</a:t>
            </a:r>
          </a:p>
        </p:txBody>
      </p:sp>
      <p:sp>
        <p:nvSpPr>
          <p:cNvPr id="20" name="TextBox 19">
            <a:extLst>
              <a:ext uri="{FF2B5EF4-FFF2-40B4-BE49-F238E27FC236}">
                <a16:creationId xmlns:a16="http://schemas.microsoft.com/office/drawing/2014/main" id="{F725AF61-22BC-DF41-838E-F1282A0026B9}"/>
              </a:ext>
            </a:extLst>
          </p:cNvPr>
          <p:cNvSpPr txBox="1"/>
          <p:nvPr/>
        </p:nvSpPr>
        <p:spPr>
          <a:xfrm>
            <a:off x="1815499" y="4003375"/>
            <a:ext cx="1548116" cy="369332"/>
          </a:xfrm>
          <a:prstGeom prst="rect">
            <a:avLst/>
          </a:prstGeom>
          <a:noFill/>
        </p:spPr>
        <p:txBody>
          <a:bodyPr wrap="none" rtlCol="0">
            <a:spAutoFit/>
          </a:bodyPr>
          <a:lstStyle/>
          <a:p>
            <a:r>
              <a:rPr lang="sv-SE" dirty="0" err="1">
                <a:solidFill>
                  <a:srgbClr val="FF0080"/>
                </a:solidFill>
              </a:rPr>
              <a:t>External</a:t>
            </a:r>
            <a:r>
              <a:rPr lang="sv-SE" dirty="0">
                <a:solidFill>
                  <a:srgbClr val="FF0080"/>
                </a:solidFill>
              </a:rPr>
              <a:t> </a:t>
            </a:r>
            <a:r>
              <a:rPr lang="sv-SE" dirty="0" err="1">
                <a:solidFill>
                  <a:srgbClr val="FF0080"/>
                </a:solidFill>
              </a:rPr>
              <a:t>Entity</a:t>
            </a:r>
            <a:endParaRPr lang="sv-SE" dirty="0">
              <a:solidFill>
                <a:srgbClr val="FF0080"/>
              </a:solidFill>
            </a:endParaRPr>
          </a:p>
        </p:txBody>
      </p:sp>
      <p:sp>
        <p:nvSpPr>
          <p:cNvPr id="23" name="TextBox 22">
            <a:extLst>
              <a:ext uri="{FF2B5EF4-FFF2-40B4-BE49-F238E27FC236}">
                <a16:creationId xmlns:a16="http://schemas.microsoft.com/office/drawing/2014/main" id="{DE44F360-D221-3C46-B809-584B522F2928}"/>
              </a:ext>
            </a:extLst>
          </p:cNvPr>
          <p:cNvSpPr txBox="1"/>
          <p:nvPr/>
        </p:nvSpPr>
        <p:spPr>
          <a:xfrm>
            <a:off x="3911097" y="4564260"/>
            <a:ext cx="894284" cy="369332"/>
          </a:xfrm>
          <a:prstGeom prst="rect">
            <a:avLst/>
          </a:prstGeom>
          <a:noFill/>
        </p:spPr>
        <p:txBody>
          <a:bodyPr wrap="none" rtlCol="0">
            <a:spAutoFit/>
          </a:bodyPr>
          <a:lstStyle/>
          <a:p>
            <a:r>
              <a:rPr lang="sv-SE" dirty="0">
                <a:solidFill>
                  <a:srgbClr val="FF0080"/>
                </a:solidFill>
              </a:rPr>
              <a:t>Process</a:t>
            </a:r>
          </a:p>
        </p:txBody>
      </p:sp>
      <p:sp>
        <p:nvSpPr>
          <p:cNvPr id="24" name="TextBox 23">
            <a:extLst>
              <a:ext uri="{FF2B5EF4-FFF2-40B4-BE49-F238E27FC236}">
                <a16:creationId xmlns:a16="http://schemas.microsoft.com/office/drawing/2014/main" id="{1DC892AC-D29A-F947-98D0-70BB4A1829BF}"/>
              </a:ext>
            </a:extLst>
          </p:cNvPr>
          <p:cNvSpPr txBox="1"/>
          <p:nvPr/>
        </p:nvSpPr>
        <p:spPr>
          <a:xfrm>
            <a:off x="5917367" y="5739173"/>
            <a:ext cx="1168333" cy="369332"/>
          </a:xfrm>
          <a:prstGeom prst="rect">
            <a:avLst/>
          </a:prstGeom>
          <a:noFill/>
        </p:spPr>
        <p:txBody>
          <a:bodyPr wrap="none" rtlCol="0">
            <a:spAutoFit/>
          </a:bodyPr>
          <a:lstStyle/>
          <a:p>
            <a:r>
              <a:rPr lang="sv-SE" dirty="0">
                <a:solidFill>
                  <a:srgbClr val="FF0080"/>
                </a:solidFill>
              </a:rPr>
              <a:t>Data Store</a:t>
            </a:r>
          </a:p>
        </p:txBody>
      </p:sp>
    </p:spTree>
    <p:extLst>
      <p:ext uri="{BB962C8B-B14F-4D97-AF65-F5344CB8AC3E}">
        <p14:creationId xmlns:p14="http://schemas.microsoft.com/office/powerpoint/2010/main" val="313377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dirty="0"/>
              <a:t>DFD Elements</a:t>
            </a:r>
          </a:p>
        </p:txBody>
      </p:sp>
      <p:sp>
        <p:nvSpPr>
          <p:cNvPr id="78852" name="Rectangle 3"/>
          <p:cNvSpPr>
            <a:spLocks noGrp="1" noChangeArrowheads="1"/>
          </p:cNvSpPr>
          <p:nvPr>
            <p:ph type="body" idx="1"/>
          </p:nvPr>
        </p:nvSpPr>
        <p:spPr/>
        <p:txBody>
          <a:bodyPr>
            <a:normAutofit fontScale="92500"/>
          </a:bodyPr>
          <a:lstStyle/>
          <a:p>
            <a:r>
              <a:rPr lang="en-US" dirty="0">
                <a:solidFill>
                  <a:srgbClr val="FF0080"/>
                </a:solidFill>
              </a:rPr>
              <a:t>Process</a:t>
            </a:r>
          </a:p>
          <a:p>
            <a:pPr lvl="1"/>
            <a:r>
              <a:rPr lang="en-US" dirty="0"/>
              <a:t>A process is a unit of work that operates on the data</a:t>
            </a:r>
          </a:p>
          <a:p>
            <a:r>
              <a:rPr lang="en-US" dirty="0">
                <a:solidFill>
                  <a:srgbClr val="FF0080"/>
                </a:solidFill>
              </a:rPr>
              <a:t>Data flow</a:t>
            </a:r>
          </a:p>
          <a:p>
            <a:pPr lvl="1"/>
            <a:r>
              <a:rPr lang="en-US" dirty="0"/>
              <a:t>A data flow is a named flow of data through a system of processes</a:t>
            </a:r>
          </a:p>
          <a:p>
            <a:r>
              <a:rPr lang="en-US" dirty="0">
                <a:solidFill>
                  <a:srgbClr val="FF0080"/>
                </a:solidFill>
              </a:rPr>
              <a:t>Data store</a:t>
            </a:r>
          </a:p>
          <a:p>
            <a:pPr lvl="1"/>
            <a:r>
              <a:rPr lang="en-US" dirty="0"/>
              <a:t>A data store is a logical repository of data</a:t>
            </a:r>
          </a:p>
          <a:p>
            <a:r>
              <a:rPr lang="en-US" dirty="0">
                <a:solidFill>
                  <a:srgbClr val="FF0080"/>
                </a:solidFill>
              </a:rPr>
              <a:t>External entity</a:t>
            </a:r>
          </a:p>
          <a:p>
            <a:pPr lvl="1"/>
            <a:r>
              <a:rPr lang="en-US" dirty="0"/>
              <a:t>An external agent is a source or destination of data</a:t>
            </a:r>
          </a:p>
        </p:txBody>
      </p:sp>
      <p:sp>
        <p:nvSpPr>
          <p:cNvPr id="2" name="Slide Number Placeholder 1"/>
          <p:cNvSpPr>
            <a:spLocks noGrp="1"/>
          </p:cNvSpPr>
          <p:nvPr>
            <p:ph type="sldNum" sz="quarter" idx="12"/>
          </p:nvPr>
        </p:nvSpPr>
        <p:spPr/>
        <p:txBody>
          <a:bodyPr/>
          <a:lstStyle/>
          <a:p>
            <a:fld id="{41FD0BAD-EDB4-BF48-B5DA-A7E15AE1BBA8}" type="slidenum">
              <a:rPr lang="en-US" smtClean="0"/>
              <a:pPr/>
              <a:t>8</a:t>
            </a:fld>
            <a:endParaRPr lang="en-US"/>
          </a:p>
        </p:txBody>
      </p:sp>
    </p:spTree>
    <p:extLst>
      <p:ext uri="{BB962C8B-B14F-4D97-AF65-F5344CB8AC3E}">
        <p14:creationId xmlns:p14="http://schemas.microsoft.com/office/powerpoint/2010/main" val="206830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DFD (heuristics)</a:t>
            </a:r>
          </a:p>
        </p:txBody>
      </p:sp>
      <p:sp>
        <p:nvSpPr>
          <p:cNvPr id="3" name="Content Placeholder 2"/>
          <p:cNvSpPr>
            <a:spLocks noGrp="1"/>
          </p:cNvSpPr>
          <p:nvPr>
            <p:ph idx="1"/>
          </p:nvPr>
        </p:nvSpPr>
        <p:spPr/>
        <p:txBody>
          <a:bodyPr>
            <a:normAutofit/>
          </a:bodyPr>
          <a:lstStyle/>
          <a:p>
            <a:r>
              <a:rPr lang="en-US" dirty="0"/>
              <a:t>Start drawing the </a:t>
            </a:r>
            <a:r>
              <a:rPr lang="en-US" dirty="0">
                <a:solidFill>
                  <a:srgbClr val="FF0080"/>
                </a:solidFill>
              </a:rPr>
              <a:t>external entities</a:t>
            </a:r>
          </a:p>
          <a:p>
            <a:pPr lvl="1"/>
            <a:r>
              <a:rPr lang="en-US" dirty="0"/>
              <a:t>E.g., from context diagram</a:t>
            </a:r>
          </a:p>
          <a:p>
            <a:pPr lvl="1"/>
            <a:endParaRPr lang="en-US" dirty="0"/>
          </a:p>
          <a:p>
            <a:r>
              <a:rPr lang="en-US" dirty="0"/>
              <a:t>Map </a:t>
            </a:r>
            <a:r>
              <a:rPr lang="en-US" dirty="0">
                <a:solidFill>
                  <a:srgbClr val="FF0080"/>
                </a:solidFill>
              </a:rPr>
              <a:t>nodes</a:t>
            </a:r>
            <a:r>
              <a:rPr lang="en-US" dirty="0"/>
              <a:t> in the </a:t>
            </a:r>
            <a:r>
              <a:rPr lang="en-US" dirty="0">
                <a:solidFill>
                  <a:srgbClr val="FF0080"/>
                </a:solidFill>
              </a:rPr>
              <a:t>deployment diagram </a:t>
            </a:r>
            <a:r>
              <a:rPr lang="en-US" dirty="0"/>
              <a:t>to </a:t>
            </a:r>
            <a:r>
              <a:rPr lang="en-US" dirty="0">
                <a:solidFill>
                  <a:srgbClr val="FF0080"/>
                </a:solidFill>
              </a:rPr>
              <a:t>processes</a:t>
            </a:r>
            <a:r>
              <a:rPr lang="en-US" dirty="0"/>
              <a:t> or </a:t>
            </a:r>
            <a:r>
              <a:rPr lang="en-US" dirty="0">
                <a:solidFill>
                  <a:srgbClr val="FF0080"/>
                </a:solidFill>
              </a:rPr>
              <a:t>data stores</a:t>
            </a:r>
          </a:p>
          <a:p>
            <a:pPr lvl="1"/>
            <a:r>
              <a:rPr lang="en-US" dirty="0"/>
              <a:t>If node contains both data and logic: </a:t>
            </a:r>
            <a:br>
              <a:rPr lang="en-US" dirty="0"/>
            </a:br>
            <a:r>
              <a:rPr lang="en-US" dirty="0"/>
              <a:t>split into process(</a:t>
            </a:r>
            <a:r>
              <a:rPr lang="en-US" dirty="0" err="1"/>
              <a:t>es</a:t>
            </a:r>
            <a:r>
              <a:rPr lang="en-US" dirty="0"/>
              <a:t>) + data store(s)</a:t>
            </a:r>
          </a:p>
          <a:p>
            <a:pPr lvl="1"/>
            <a:r>
              <a:rPr lang="en-US" dirty="0"/>
              <a:t>If node contains multiple databases: </a:t>
            </a:r>
            <a:br>
              <a:rPr lang="en-US" dirty="0"/>
            </a:br>
            <a:r>
              <a:rPr lang="en-US" dirty="0"/>
              <a:t>consider splitting into multiple data stores</a:t>
            </a:r>
          </a:p>
        </p:txBody>
      </p:sp>
      <p:sp>
        <p:nvSpPr>
          <p:cNvPr id="4" name="Slide Number Placeholder 3"/>
          <p:cNvSpPr>
            <a:spLocks noGrp="1"/>
          </p:cNvSpPr>
          <p:nvPr>
            <p:ph type="sldNum" sz="quarter" idx="12"/>
          </p:nvPr>
        </p:nvSpPr>
        <p:spPr/>
        <p:txBody>
          <a:bodyPr/>
          <a:lstStyle/>
          <a:p>
            <a:fld id="{41FD0BAD-EDB4-BF48-B5DA-A7E15AE1BBA8}" type="slidenum">
              <a:rPr lang="en-US" smtClean="0"/>
              <a:t>9</a:t>
            </a:fld>
            <a:endParaRPr lang="en-US"/>
          </a:p>
        </p:txBody>
      </p:sp>
    </p:spTree>
    <p:extLst>
      <p:ext uri="{BB962C8B-B14F-4D97-AF65-F5344CB8AC3E}">
        <p14:creationId xmlns:p14="http://schemas.microsoft.com/office/powerpoint/2010/main" val="2001569784"/>
      </p:ext>
    </p:extLst>
  </p:cSld>
  <p:clrMapOvr>
    <a:masterClrMapping/>
  </p:clrMapOvr>
</p:sld>
</file>

<file path=ppt/theme/theme1.xml><?xml version="1.0" encoding="utf-8"?>
<a:theme xmlns:a="http://schemas.openxmlformats.org/drawingml/2006/main" name="Chalme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19050" cmpd="sng"/>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Presentation2" id="{DBC0D0AB-85CF-694D-81C6-4573FBF40A42}" vid="{6CBCA27F-CA73-C245-A865-A8F386492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Chalmes-GU</Template>
  <TotalTime>3027</TotalTime>
  <Words>1042</Words>
  <Application>Microsoft Macintosh PowerPoint</Application>
  <PresentationFormat>On-screen Show (4:3)</PresentationFormat>
  <Paragraphs>235</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Lucida Sans Unicode</vt:lpstr>
      <vt:lpstr>Times New Roman</vt:lpstr>
      <vt:lpstr>Wingdings</vt:lpstr>
      <vt:lpstr>Chalmes-GU</vt:lpstr>
      <vt:lpstr>Analyzing software architecture for security threats</vt:lpstr>
      <vt:lpstr>What is architectural threat analysis?</vt:lpstr>
      <vt:lpstr>DFD</vt:lpstr>
      <vt:lpstr>Data Flow Diagrams (DFDs)</vt:lpstr>
      <vt:lpstr>DFD – Example</vt:lpstr>
      <vt:lpstr>Another example</vt:lpstr>
      <vt:lpstr>Another example</vt:lpstr>
      <vt:lpstr>DFD Elements</vt:lpstr>
      <vt:lpstr>How to build DFD (heuristics)</vt:lpstr>
      <vt:lpstr>How to build DFD (heuristics)</vt:lpstr>
      <vt:lpstr>Well-formed DFD</vt:lpstr>
      <vt:lpstr>STRIDE</vt:lpstr>
      <vt:lpstr>STRIDE</vt:lpstr>
      <vt:lpstr>Threat categories: Spoofing</vt:lpstr>
      <vt:lpstr>Threat categories: Tampering</vt:lpstr>
      <vt:lpstr>Threat categories: Repudiation</vt:lpstr>
      <vt:lpstr>Threat categories: Info disclosure</vt:lpstr>
      <vt:lpstr>Threat categories: Denial of service</vt:lpstr>
      <vt:lpstr>Threat categories: Elevation of privilege</vt:lpstr>
      <vt:lpstr>DFD elements to threat categories</vt:lpstr>
      <vt:lpstr>STRIDE in action</vt:lpstr>
      <vt:lpstr>KNOWLEDGE BASE OF Threat examples</vt:lpstr>
      <vt:lpstr>Spoofing threats</vt:lpstr>
      <vt:lpstr>Tampering threats</vt:lpstr>
      <vt:lpstr>Repudiation threats</vt:lpstr>
      <vt:lpstr>Information Disclosure threats</vt:lpstr>
      <vt:lpstr>Information Disclosure threats (cont’d)</vt:lpstr>
      <vt:lpstr>Denial-of-Service threats</vt:lpstr>
      <vt:lpstr>Elevation of Privilege threats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channel attacks</dc:title>
  <dc:creator>Riccardo Scandariato</dc:creator>
  <cp:lastModifiedBy>Riccardo Scandariato</cp:lastModifiedBy>
  <cp:revision>416</cp:revision>
  <dcterms:created xsi:type="dcterms:W3CDTF">2019-09-30T18:41:20Z</dcterms:created>
  <dcterms:modified xsi:type="dcterms:W3CDTF">2023-10-16T07:34:51Z</dcterms:modified>
</cp:coreProperties>
</file>