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31" r:id="rId2"/>
    <p:sldId id="631" r:id="rId3"/>
    <p:sldId id="651" r:id="rId4"/>
    <p:sldId id="653" r:id="rId5"/>
    <p:sldId id="654" r:id="rId6"/>
    <p:sldId id="676" r:id="rId7"/>
    <p:sldId id="655" r:id="rId8"/>
    <p:sldId id="656" r:id="rId9"/>
    <p:sldId id="652" r:id="rId10"/>
    <p:sldId id="657" r:id="rId11"/>
    <p:sldId id="659" r:id="rId12"/>
    <p:sldId id="471" r:id="rId13"/>
    <p:sldId id="708" r:id="rId14"/>
    <p:sldId id="710" r:id="rId15"/>
    <p:sldId id="473" r:id="rId16"/>
    <p:sldId id="70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E2562E5-DB9B-C54F-87CB-4B661984E2F6}">
          <p14:sldIdLst>
            <p14:sldId id="331"/>
          </p14:sldIdLst>
        </p14:section>
        <p14:section name="User stories" id="{94811EC9-7EF2-494E-83F0-87C3BBD12F04}">
          <p14:sldIdLst>
            <p14:sldId id="631"/>
            <p14:sldId id="651"/>
            <p14:sldId id="653"/>
            <p14:sldId id="654"/>
            <p14:sldId id="676"/>
            <p14:sldId id="655"/>
            <p14:sldId id="656"/>
            <p14:sldId id="652"/>
            <p14:sldId id="657"/>
            <p14:sldId id="659"/>
          </p14:sldIdLst>
        </p14:section>
        <p14:section name="Security" id="{8D169C1C-76EE-2F44-8E75-8DC15BAEF2E7}">
          <p14:sldIdLst>
            <p14:sldId id="471"/>
            <p14:sldId id="708"/>
            <p14:sldId id="710"/>
            <p14:sldId id="473"/>
            <p14:sldId id="7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C6D6"/>
    <a:srgbClr val="FF0080"/>
    <a:srgbClr val="2EC4D4"/>
    <a:srgbClr val="2DC6D6"/>
    <a:srgbClr val="616161"/>
    <a:srgbClr val="000000"/>
    <a:srgbClr val="E5E5E5"/>
    <a:srgbClr val="E9EDF4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/>
    <p:restoredTop sz="82290" autoAdjust="0"/>
  </p:normalViewPr>
  <p:slideViewPr>
    <p:cSldViewPr snapToGrid="0" snapToObjects="1">
      <p:cViewPr varScale="1">
        <p:scale>
          <a:sx n="102" d="100"/>
          <a:sy n="102" d="100"/>
        </p:scale>
        <p:origin x="27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67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710FB4-CD92-E843-A770-164BBE95230A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4A7C4-34D7-1745-A856-E0192B4A9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00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7F2E0D-C41A-004A-B7CE-2840F4E36B78}" type="datetimeFigureOut">
              <a:rPr lang="en-US" smtClean="0"/>
              <a:t>10/16/23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7160B-563F-B64B-B67D-C250EFBFF5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39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7160B-563F-B64B-B67D-C250EFBFF5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51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964" y="2130425"/>
            <a:ext cx="8001000" cy="1470025"/>
          </a:xfrm>
        </p:spPr>
        <p:txBody>
          <a:bodyPr/>
          <a:lstStyle>
            <a:lvl1pPr>
              <a:defRPr>
                <a:solidFill>
                  <a:srgbClr val="2EC6D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6964" y="3886200"/>
            <a:ext cx="7315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9325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0BAD-EDB4-BF48-B5DA-A7E15AE1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5224"/>
            <a:ext cx="8229600" cy="40709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0BAD-EDB4-BF48-B5DA-A7E15AE1BB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58787" y="1282531"/>
            <a:ext cx="8228012" cy="511629"/>
          </a:xfrm>
          <a:prstGeom prst="rect">
            <a:avLst/>
          </a:prstGeom>
        </p:spPr>
        <p:txBody>
          <a:bodyPr vert="horz" tIns="0" anchor="t" anchorCtr="0">
            <a:noAutofit/>
          </a:bodyPr>
          <a:lstStyle>
            <a:lvl1pPr marL="0" indent="0">
              <a:buFontTx/>
              <a:buNone/>
              <a:defRPr sz="32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0BAD-EDB4-BF48-B5DA-A7E15AE1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11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0BAD-EDB4-BF48-B5DA-A7E15AE1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9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3817"/>
            <a:ext cx="8037513" cy="1362075"/>
          </a:xfrm>
        </p:spPr>
        <p:txBody>
          <a:bodyPr anchor="b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825892"/>
            <a:ext cx="803751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2374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0BAD-EDB4-BF48-B5DA-A7E15AE1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6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0BAD-EDB4-BF48-B5DA-A7E15AE1BB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5"/>
          </p:nvPr>
        </p:nvSpPr>
        <p:spPr>
          <a:xfrm>
            <a:off x="458787" y="1282531"/>
            <a:ext cx="8228012" cy="511629"/>
          </a:xfrm>
          <a:prstGeom prst="rect">
            <a:avLst/>
          </a:prstGeom>
        </p:spPr>
        <p:txBody>
          <a:bodyPr vert="horz" tIns="0" anchor="t" anchorCtr="0">
            <a:noAutofit/>
          </a:bodyPr>
          <a:lstStyle>
            <a:lvl1pPr marL="0" indent="0">
              <a:buFontTx/>
              <a:buNone/>
              <a:defRPr sz="3200" b="1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0BAD-EDB4-BF48-B5DA-A7E15AE1B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0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0811"/>
            <a:ext cx="8229600" cy="7370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7228"/>
            <a:ext cx="8229600" cy="45989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84652" y="6356350"/>
            <a:ext cx="6021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FD0BAD-EDB4-BF48-B5DA-A7E15AE1BBA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837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1" name="Rak 11"/>
          <p:cNvCxnSpPr/>
          <p:nvPr userDrawn="1"/>
        </p:nvCxnSpPr>
        <p:spPr bwMode="auto">
          <a:xfrm>
            <a:off x="0" y="506685"/>
            <a:ext cx="9144000" cy="1588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rgbClr val="2EC6D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89F58E8-BA08-624B-ABFF-225C07C720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l="13038" t="40338" r="25190" b="40084"/>
          <a:stretch/>
        </p:blipFill>
        <p:spPr>
          <a:xfrm>
            <a:off x="457200" y="-5068"/>
            <a:ext cx="1614668" cy="511753"/>
          </a:xfrm>
          <a:prstGeom prst="rect">
            <a:avLst/>
          </a:prstGeom>
        </p:spPr>
      </p:pic>
      <p:pic>
        <p:nvPicPr>
          <p:cNvPr id="10" name="Grafik 16">
            <a:extLst>
              <a:ext uri="{FF2B5EF4-FFF2-40B4-BE49-F238E27FC236}">
                <a16:creationId xmlns:a16="http://schemas.microsoft.com/office/drawing/2014/main" id="{3B92576A-F981-8F41-9606-B8056669BE89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010" y="65650"/>
            <a:ext cx="1149179" cy="37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203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2" r:id="rId4"/>
    <p:sldLayoutId id="2147483653" r:id="rId5"/>
    <p:sldLayoutId id="2147483651" r:id="rId6"/>
    <p:sldLayoutId id="2147483654" r:id="rId7"/>
    <p:sldLayoutId id="2147483661" r:id="rId8"/>
    <p:sldLayoutId id="214748365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2DC6D6"/>
          </a:solidFill>
          <a:latin typeface="Calibri"/>
          <a:ea typeface="+mj-ea"/>
          <a:cs typeface="Calibri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0DD425B-6137-D84B-82F1-C994491F9C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Tips for “good” user stories</a:t>
            </a:r>
            <a:endParaRPr lang="sv-SE" dirty="0"/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05C38B2B-C404-6045-95EB-FED89D552530}"/>
              </a:ext>
            </a:extLst>
          </p:cNvPr>
          <p:cNvSpPr txBox="1">
            <a:spLocks/>
          </p:cNvSpPr>
          <p:nvPr/>
        </p:nvSpPr>
        <p:spPr>
          <a:xfrm>
            <a:off x="516964" y="5924550"/>
            <a:ext cx="80010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F0080"/>
                </a:solidFill>
                <a:latin typeface="Calibri"/>
                <a:ea typeface="+mj-ea"/>
                <a:cs typeface="Calibri"/>
              </a:defRPr>
            </a:lvl1pPr>
          </a:lstStyle>
          <a:p>
            <a:r>
              <a:rPr lang="sv-SE" sz="1800" dirty="0">
                <a:solidFill>
                  <a:srgbClr val="616161"/>
                </a:solidFill>
              </a:rPr>
              <a:t>IIW </a:t>
            </a:r>
            <a:r>
              <a:rPr lang="sv-SE" sz="1800" dirty="0" err="1">
                <a:solidFill>
                  <a:srgbClr val="616161"/>
                </a:solidFill>
              </a:rPr>
              <a:t>Praktikum</a:t>
            </a:r>
            <a:endParaRPr lang="sv-SE" sz="1800" dirty="0">
              <a:solidFill>
                <a:srgbClr val="616161"/>
              </a:solidFill>
            </a:endParaRPr>
          </a:p>
        </p:txBody>
      </p:sp>
      <p:sp>
        <p:nvSpPr>
          <p:cNvPr id="7" name="Subtitle 9">
            <a:extLst>
              <a:ext uri="{FF2B5EF4-FFF2-40B4-BE49-F238E27FC236}">
                <a16:creationId xmlns:a16="http://schemas.microsoft.com/office/drawing/2014/main" id="{2505E77C-905D-AC4F-A60A-5279F49F2D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v-SE" b="1" dirty="0"/>
              <a:t>Riccardo </a:t>
            </a:r>
            <a:r>
              <a:rPr lang="sv-SE" b="1" dirty="0" err="1"/>
              <a:t>Scandariato</a:t>
            </a:r>
            <a:endParaRPr lang="sv-SE" b="1" dirty="0"/>
          </a:p>
          <a:p>
            <a:pPr>
              <a:spcAft>
                <a:spcPts val="1200"/>
              </a:spcAft>
            </a:pPr>
            <a:r>
              <a:rPr lang="sv-SE" dirty="0" err="1"/>
              <a:t>Institute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Software </a:t>
            </a:r>
            <a:r>
              <a:rPr lang="sv-SE" dirty="0" err="1"/>
              <a:t>Security</a:t>
            </a:r>
            <a:r>
              <a:rPr lang="sv-SE" dirty="0"/>
              <a:t>, TUHH, </a:t>
            </a:r>
            <a:r>
              <a:rPr lang="sv-SE" dirty="0" err="1"/>
              <a:t>Germany</a:t>
            </a:r>
            <a:endParaRPr lang="sv-SE" dirty="0"/>
          </a:p>
          <a:p>
            <a:r>
              <a:rPr lang="de-DE" sz="3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scanda</a:t>
            </a:r>
            <a:r>
              <a:rPr lang="de-DE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***</a:t>
            </a:r>
            <a:r>
              <a:rPr lang="de-DE" sz="3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@ </a:t>
            </a:r>
            <a:r>
              <a:rPr lang="de-DE" sz="3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tuhh</a:t>
            </a:r>
            <a:r>
              <a:rPr lang="de-DE" sz="3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r>
              <a:rPr lang="de-DE" sz="3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</a:t>
            </a:r>
            <a:endParaRPr lang="sv-SE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376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stories</a:t>
            </a:r>
            <a:br>
              <a:rPr lang="en-US" dirty="0"/>
            </a:br>
            <a:r>
              <a:rPr lang="en-US" dirty="0"/>
              <a:t>Non stories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</a:t>
            </a:r>
            <a:r>
              <a:rPr lang="uk-UA" dirty="0"/>
              <a:t>’</a:t>
            </a:r>
            <a:r>
              <a:rPr lang="en-US" dirty="0"/>
              <a:t>T “I want a login to a privileged page where I can perform actions other users cannot perform”</a:t>
            </a:r>
          </a:p>
          <a:p>
            <a:pPr lvl="1"/>
            <a:r>
              <a:rPr lang="en-US" dirty="0">
                <a:solidFill>
                  <a:srgbClr val="FF0080"/>
                </a:solidFill>
              </a:rPr>
              <a:t>Go and implement that! ;)</a:t>
            </a:r>
          </a:p>
          <a:p>
            <a:endParaRPr lang="en-US" dirty="0"/>
          </a:p>
          <a:p>
            <a:r>
              <a:rPr lang="en-US" dirty="0"/>
              <a:t>DON</a:t>
            </a:r>
            <a:r>
              <a:rPr lang="uk-UA" dirty="0"/>
              <a:t>’</a:t>
            </a:r>
            <a:r>
              <a:rPr lang="en-US" dirty="0"/>
              <a:t>T “The system should be usable and easy to understand”</a:t>
            </a:r>
          </a:p>
          <a:p>
            <a:pPr lvl="1"/>
            <a:r>
              <a:rPr lang="en-US" dirty="0">
                <a:solidFill>
                  <a:srgbClr val="FF0080"/>
                </a:solidFill>
              </a:rPr>
              <a:t>Pipe dream ;)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0BAD-EDB4-BF48-B5DA-A7E15AE1BB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4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stories</a:t>
            </a:r>
            <a:br>
              <a:rPr lang="en-US" dirty="0"/>
            </a:br>
            <a:r>
              <a:rPr lang="en-US" dirty="0"/>
              <a:t>Specification vs “Book of dreams”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features that are non-core</a:t>
            </a:r>
          </a:p>
          <a:p>
            <a:pPr lvl="1"/>
            <a:r>
              <a:rPr lang="en-US" dirty="0"/>
              <a:t>Chat, Notifications, Password recovery, Tracking of past searches, </a:t>
            </a:r>
            <a:r>
              <a:rPr lang="is-I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Got ideas about extra features you are not so sure you’ll manage?</a:t>
            </a:r>
          </a:p>
          <a:p>
            <a:r>
              <a:rPr lang="en-US" dirty="0"/>
              <a:t>OK, put at the end and clearly mark it as such (e.g., appendix)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0BAD-EDB4-BF48-B5DA-A7E15AE1BB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7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678489"/>
            <a:ext cx="8037513" cy="2147404"/>
          </a:xfrm>
        </p:spPr>
        <p:txBody>
          <a:bodyPr>
            <a:normAutofit/>
          </a:bodyPr>
          <a:lstStyle/>
          <a:p>
            <a:r>
              <a:rPr lang="en-US" dirty="0"/>
              <a:t>From threats to </a:t>
            </a:r>
            <a:br>
              <a:rPr lang="en-US" dirty="0"/>
            </a:br>
            <a:r>
              <a:rPr lang="en-US" dirty="0"/>
              <a:t>security requirements </a:t>
            </a:r>
            <a:br>
              <a:rPr lang="en-US" dirty="0"/>
            </a:br>
            <a:r>
              <a:rPr lang="en-US" dirty="0"/>
              <a:t>(as security stories)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42338" y="6356350"/>
            <a:ext cx="601662" cy="365125"/>
          </a:xfrm>
        </p:spPr>
        <p:txBody>
          <a:bodyPr/>
          <a:lstStyle/>
          <a:p>
            <a:fld id="{41FD0BAD-EDB4-BF48-B5DA-A7E15AE1BB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74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3AB4D-8D20-DD40-AC81-301948CA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Approach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308A167-D2CC-D04C-A1DA-B999BED4C7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DE" dirty="0"/>
                  <a:t>Perform </a:t>
                </a:r>
                <a:r>
                  <a:rPr lang="en-DE" dirty="0">
                    <a:solidFill>
                      <a:srgbClr val="2EC6D6"/>
                    </a:solidFill>
                  </a:rPr>
                  <a:t>threat analysis </a:t>
                </a:r>
                <a:r>
                  <a:rPr lang="en-DE" dirty="0"/>
                  <a:t>to discover threats T</a:t>
                </a:r>
                <a:r>
                  <a:rPr lang="en-DE" baseline="-25000" dirty="0"/>
                  <a:t>i</a:t>
                </a:r>
                <a:endParaRPr lang="en-DE" dirty="0"/>
              </a:p>
              <a:p>
                <a:r>
                  <a:rPr lang="en-DE" dirty="0"/>
                  <a:t>Derive </a:t>
                </a:r>
                <a:r>
                  <a:rPr lang="en-DE" dirty="0">
                    <a:solidFill>
                      <a:srgbClr val="2EC6D6"/>
                    </a:solidFill>
                  </a:rPr>
                  <a:t>security requirements </a:t>
                </a:r>
                <a:r>
                  <a:rPr lang="en-DE" dirty="0"/>
                  <a:t>(SR) from threats</a:t>
                </a:r>
              </a:p>
              <a:p>
                <a:endParaRPr lang="en-DE" dirty="0"/>
              </a:p>
              <a:p>
                <a:r>
                  <a:rPr lang="en-DE" dirty="0"/>
                  <a:t>SR</a:t>
                </a:r>
                <a:r>
                  <a:rPr lang="en-DE" baseline="-25000" dirty="0"/>
                  <a:t>k</a:t>
                </a:r>
                <a:r>
                  <a:rPr lang="en-DE" dirty="0"/>
                  <a:t> = </a:t>
                </a:r>
                <a14:m>
                  <m:oMath xmlns:m="http://schemas.openxmlformats.org/officeDocument/2006/math">
                    <m:r>
                      <a:rPr lang="en-D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DE" dirty="0"/>
                  <a:t>T</a:t>
                </a:r>
                <a:r>
                  <a:rPr lang="en-DE" baseline="-25000" dirty="0"/>
                  <a:t>i</a:t>
                </a:r>
                <a:r>
                  <a:rPr lang="en-DE" dirty="0"/>
                  <a:t>+ T</a:t>
                </a:r>
                <a:r>
                  <a:rPr lang="en-DE" baseline="-25000" dirty="0"/>
                  <a:t>j </a:t>
                </a:r>
                <a:r>
                  <a:rPr lang="en-DE" dirty="0"/>
                  <a:t>…)	</a:t>
                </a:r>
                <a:br>
                  <a:rPr lang="en-DE" dirty="0"/>
                </a:br>
                <a:r>
                  <a:rPr lang="en-DE" dirty="0">
                    <a:solidFill>
                      <a:schemeClr val="bg1">
                        <a:lumMod val="50000"/>
                      </a:schemeClr>
                    </a:solidFill>
                  </a:rPr>
                  <a:t>i.e., security requirements are the negation (avoid) of the identified threats</a:t>
                </a:r>
              </a:p>
              <a:p>
                <a:endParaRPr lang="en-DE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r>
                  <a:rPr lang="en-DE" dirty="0"/>
                  <a:t>Not a one-to-one match </a:t>
                </a:r>
              </a:p>
              <a:p>
                <a:pPr lvl="1"/>
                <a:r>
                  <a:rPr lang="en-DE" dirty="0">
                    <a:solidFill>
                      <a:schemeClr val="bg1">
                        <a:lumMod val="50000"/>
                      </a:schemeClr>
                    </a:solidFill>
                  </a:rPr>
                  <a:t>One SR can cover multiple threats</a:t>
                </a:r>
              </a:p>
              <a:p>
                <a:pPr lvl="1"/>
                <a:r>
                  <a:rPr lang="en-DE" dirty="0">
                    <a:solidFill>
                      <a:schemeClr val="bg1">
                        <a:lumMod val="50000"/>
                      </a:schemeClr>
                    </a:solidFill>
                  </a:rPr>
                  <a:t>Same threat can be covered by multiple SRs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308A167-D2CC-D04C-A1DA-B999BED4C7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98" t="-330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16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53AB4D-8D20-DD40-AC81-301948CA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Approach (cont’d)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08A167-D2CC-D04C-A1DA-B999BED4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DE" dirty="0"/>
              <a:t>Use </a:t>
            </a:r>
            <a:r>
              <a:rPr lang="en-DE" dirty="0">
                <a:solidFill>
                  <a:srgbClr val="FF0080"/>
                </a:solidFill>
              </a:rPr>
              <a:t>catalog</a:t>
            </a:r>
            <a:r>
              <a:rPr lang="en-DE" dirty="0"/>
              <a:t> of security user stories for inspiration</a:t>
            </a:r>
          </a:p>
          <a:p>
            <a:pPr lvl="1"/>
            <a:r>
              <a:rPr lang="en-DE" dirty="0"/>
              <a:t>Have you forgot something?</a:t>
            </a:r>
          </a:p>
          <a:p>
            <a:pPr lvl="1"/>
            <a:endParaRPr lang="en-DE" dirty="0"/>
          </a:p>
          <a:p>
            <a:r>
              <a:rPr lang="en-DE" dirty="0"/>
              <a:t>See catalog fomr SafeCode (on gitlab)</a:t>
            </a:r>
          </a:p>
          <a:p>
            <a:pPr lvl="1"/>
            <a:r>
              <a:rPr lang="en-GB" dirty="0"/>
              <a:t>Focus on Section (2a) “Security-focused stories”</a:t>
            </a:r>
          </a:p>
          <a:p>
            <a:pPr lvl="1"/>
            <a:r>
              <a:rPr lang="en-GB" dirty="0">
                <a:solidFill>
                  <a:srgbClr val="FF0080"/>
                </a:solidFill>
              </a:rPr>
              <a:t>36 examples</a:t>
            </a:r>
          </a:p>
        </p:txBody>
      </p:sp>
    </p:spTree>
    <p:extLst>
      <p:ext uri="{BB962C8B-B14F-4D97-AF65-F5344CB8AC3E}">
        <p14:creationId xmlns:p14="http://schemas.microsoft.com/office/powerpoint/2010/main" val="49249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B6F3EE-DDE1-132B-9433-1CB7696F4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Catalog of Template Security Stories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BB13A1-1684-5787-488E-942E2DF60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96" y="1207720"/>
            <a:ext cx="4712604" cy="53423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A0F0EC-05FF-86A1-63AF-BAD39D8EFFD4}"/>
              </a:ext>
            </a:extLst>
          </p:cNvPr>
          <p:cNvSpPr txBox="1"/>
          <p:nvPr/>
        </p:nvSpPr>
        <p:spPr>
          <a:xfrm>
            <a:off x="457200" y="1950580"/>
            <a:ext cx="330060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800" b="1" dirty="0"/>
              <a:t>Security stories:</a:t>
            </a:r>
          </a:p>
          <a:p>
            <a:pPr marL="223838"/>
            <a:r>
              <a:rPr lang="en-DE" sz="2400" dirty="0"/>
              <a:t>Security requirements written as user stories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08066F4D-8D1D-4C18-2174-2E83F1094694}"/>
              </a:ext>
            </a:extLst>
          </p:cNvPr>
          <p:cNvSpPr/>
          <p:nvPr/>
        </p:nvSpPr>
        <p:spPr>
          <a:xfrm>
            <a:off x="5895941" y="4819097"/>
            <a:ext cx="441655" cy="263047"/>
          </a:xfrm>
          <a:prstGeom prst="leftArrow">
            <a:avLst/>
          </a:prstGeom>
          <a:noFill/>
          <a:ln>
            <a:solidFill>
              <a:srgbClr val="FF008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9B6938-88A8-5315-BE68-7C023DDDAAC9}"/>
              </a:ext>
            </a:extLst>
          </p:cNvPr>
          <p:cNvSpPr txBox="1"/>
          <p:nvPr/>
        </p:nvSpPr>
        <p:spPr>
          <a:xfrm>
            <a:off x="6407488" y="4627454"/>
            <a:ext cx="145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>
                <a:solidFill>
                  <a:srgbClr val="FF0080"/>
                </a:solidFill>
              </a:rPr>
              <a:t>Focus on section (2a)</a:t>
            </a:r>
          </a:p>
        </p:txBody>
      </p:sp>
    </p:spTree>
    <p:extLst>
      <p:ext uri="{BB962C8B-B14F-4D97-AF65-F5344CB8AC3E}">
        <p14:creationId xmlns:p14="http://schemas.microsoft.com/office/powerpoint/2010/main" val="1716657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408BF7-7981-1A33-BC32-3540665E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440D9C-91A0-2B6D-E08A-2C5F9D27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0BAD-EDB4-BF48-B5DA-A7E15AE1BBA8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10F6FE-358C-3A2C-3668-3B574A656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051" y="-10026"/>
            <a:ext cx="637894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34B428-DE9A-07C1-C43A-22014BE8DC34}"/>
              </a:ext>
            </a:extLst>
          </p:cNvPr>
          <p:cNvSpPr txBox="1"/>
          <p:nvPr/>
        </p:nvSpPr>
        <p:spPr>
          <a:xfrm>
            <a:off x="356992" y="2538245"/>
            <a:ext cx="316282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DE" sz="2400" dirty="0"/>
              <a:t>Just examples…</a:t>
            </a:r>
            <a:br>
              <a:rPr lang="en-DE" sz="2400" dirty="0"/>
            </a:br>
            <a:r>
              <a:rPr lang="en-DE" sz="2400" dirty="0"/>
              <a:t>to be used for inspiration</a:t>
            </a:r>
            <a:br>
              <a:rPr lang="en-DE" sz="2400" dirty="0"/>
            </a:br>
            <a:r>
              <a:rPr lang="en-DE" sz="2400" dirty="0"/>
              <a:t>(not for copy &amp; paste)</a:t>
            </a:r>
          </a:p>
        </p:txBody>
      </p:sp>
    </p:spTree>
    <p:extLst>
      <p:ext uri="{BB962C8B-B14F-4D97-AF65-F5344CB8AC3E}">
        <p14:creationId xmlns:p14="http://schemas.microsoft.com/office/powerpoint/2010/main" val="2429696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user story: INVEST Criteria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514483"/>
          <a:ext cx="8229600" cy="4815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30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99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User stories</a:t>
                      </a:r>
                      <a:r>
                        <a:rPr lang="en-US" sz="2000" baseline="0" dirty="0"/>
                        <a:t> should not overlap and they should be formulated so they can be implemented in any order.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Negotiable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user story</a:t>
                      </a:r>
                      <a:r>
                        <a:rPr lang="en-US" sz="2000" baseline="0" dirty="0"/>
                        <a:t> should be an invitation for a conversation. It can be changed, augmented, and redacted; of course, always in dialog with the Product Owner!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Valuable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Each user story should</a:t>
                      </a:r>
                      <a:r>
                        <a:rPr lang="en-US" sz="2000" baseline="0" dirty="0"/>
                        <a:t> deliver value, either to the Product Owner or to Scrum Team.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Estimable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It must be possible to assign effort to each user</a:t>
                      </a:r>
                      <a:r>
                        <a:rPr lang="en-US" sz="2000" baseline="0" dirty="0"/>
                        <a:t> story. A story that can not be estimated is not complete!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user story must be a manageable task. If its completion takes</a:t>
                      </a:r>
                      <a:r>
                        <a:rPr lang="en-US" sz="2000" baseline="0" dirty="0"/>
                        <a:t> longer than 3 or 4 days, it must be broken down!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There</a:t>
                      </a:r>
                      <a:r>
                        <a:rPr lang="en-US" sz="2000" baseline="0" dirty="0"/>
                        <a:t> must be clear, testable criteria to define when the story is done in the eyes of the Product Owner and the Scrum Team.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505778" y="6476969"/>
            <a:ext cx="61324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http://xp123.com/articles/invest-in-good-stories-and-smart-tasks/</a:t>
            </a:r>
          </a:p>
        </p:txBody>
      </p:sp>
    </p:spTree>
    <p:extLst>
      <p:ext uri="{BB962C8B-B14F-4D97-AF65-F5344CB8AC3E}">
        <p14:creationId xmlns:p14="http://schemas.microsoft.com/office/powerpoint/2010/main" val="33218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stories</a:t>
            </a:r>
            <a:br>
              <a:rPr lang="en-US" dirty="0"/>
            </a:br>
            <a:r>
              <a:rPr lang="en-US" dirty="0"/>
              <a:t>Too big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</a:t>
            </a:r>
            <a:r>
              <a:rPr lang="uk-UA" dirty="0"/>
              <a:t>’</a:t>
            </a:r>
            <a:r>
              <a:rPr lang="en-US" dirty="0"/>
              <a:t>T “User Story 1: As a user I want a system to search for toys that satisfy my criteria”</a:t>
            </a:r>
          </a:p>
          <a:p>
            <a:pPr lvl="1"/>
            <a:r>
              <a:rPr lang="en-US" dirty="0"/>
              <a:t>This is your whole concept</a:t>
            </a:r>
            <a:r>
              <a:rPr lang="is-IS" dirty="0"/>
              <a:t>…</a:t>
            </a:r>
          </a:p>
          <a:p>
            <a:pPr lvl="1"/>
            <a:endParaRPr lang="is-IS" dirty="0"/>
          </a:p>
          <a:p>
            <a:r>
              <a:rPr lang="is-IS" dirty="0">
                <a:solidFill>
                  <a:srgbClr val="FF0080"/>
                </a:solidFill>
              </a:rPr>
              <a:t>Epics</a:t>
            </a:r>
            <a:r>
              <a:rPr lang="is-IS" dirty="0"/>
              <a:t> are broken down into stories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0BAD-EDB4-BF48-B5DA-A7E15AE1BB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68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stories</a:t>
            </a:r>
            <a:br>
              <a:rPr lang="en-US" dirty="0"/>
            </a:br>
            <a:r>
              <a:rPr lang="en-US" dirty="0"/>
              <a:t>Fuzzy, not specific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a user I want to search for a product</a:t>
            </a:r>
          </a:p>
          <a:p>
            <a:pPr lvl="1"/>
            <a:r>
              <a:rPr lang="en-US" dirty="0"/>
              <a:t>How? By name? By barcode?</a:t>
            </a:r>
          </a:p>
          <a:p>
            <a:pPr lvl="1"/>
            <a:endParaRPr lang="en-US" dirty="0"/>
          </a:p>
          <a:p>
            <a:r>
              <a:rPr lang="en-US" dirty="0"/>
              <a:t>As a user I want to filter my search results</a:t>
            </a:r>
          </a:p>
          <a:p>
            <a:pPr lvl="1"/>
            <a:r>
              <a:rPr lang="en-US" dirty="0"/>
              <a:t>According to what attributes? (Acceptance criteria!)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0BAD-EDB4-BF48-B5DA-A7E15AE1BB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9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stories</a:t>
            </a:r>
            <a:br>
              <a:rPr lang="en-US" dirty="0"/>
            </a:br>
            <a:r>
              <a:rPr lang="en-US" dirty="0"/>
              <a:t>Fuzzy, not specific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user I want to edit some information </a:t>
            </a:r>
          </a:p>
          <a:p>
            <a:pPr lvl="1"/>
            <a:r>
              <a:rPr lang="en-US" dirty="0"/>
              <a:t>Edit own entries vs edit all (Acceptance criteria!)</a:t>
            </a:r>
          </a:p>
          <a:p>
            <a:endParaRPr lang="en-US" dirty="0"/>
          </a:p>
          <a:p>
            <a:r>
              <a:rPr lang="en-US" dirty="0"/>
              <a:t>As a user I want the possibility to order by price</a:t>
            </a:r>
          </a:p>
          <a:p>
            <a:pPr lvl="1"/>
            <a:r>
              <a:rPr lang="en-US" dirty="0"/>
              <a:t>Order what?</a:t>
            </a:r>
          </a:p>
          <a:p>
            <a:pPr lvl="1"/>
            <a:r>
              <a:rPr lang="en-US" dirty="0"/>
              <a:t>The results of a search as described in another story? (Reference in the acceptance criteria!)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0BAD-EDB4-BF48-B5DA-A7E15AE1BB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stories</a:t>
            </a:r>
            <a:br>
              <a:rPr lang="en-US" dirty="0"/>
            </a:br>
            <a:r>
              <a:rPr lang="en-US" dirty="0"/>
              <a:t>Structure vs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</a:t>
            </a:r>
            <a:r>
              <a:rPr lang="mr-IN" dirty="0"/>
              <a:t>’</a:t>
            </a:r>
            <a:r>
              <a:rPr lang="en-US" dirty="0"/>
              <a:t>T: Describing the structure of a page, instead of a provided feature</a:t>
            </a:r>
          </a:p>
          <a:p>
            <a:pPr lvl="1"/>
            <a:r>
              <a:rPr lang="en-US" dirty="0"/>
              <a:t>As Owner, I want to have a page where I can see all my points of interest and I can update my account settings</a:t>
            </a:r>
          </a:p>
          <a:p>
            <a:endParaRPr lang="en-US" dirty="0"/>
          </a:p>
          <a:p>
            <a:r>
              <a:rPr lang="en-US" dirty="0"/>
              <a:t>Also, note that there are many stories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0BAD-EDB4-BF48-B5DA-A7E15AE1BB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32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stories</a:t>
            </a:r>
            <a:br>
              <a:rPr lang="en-US" dirty="0"/>
            </a:br>
            <a:r>
              <a:rPr lang="en-US" dirty="0"/>
              <a:t>Overlaps and duplications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stories covering the </a:t>
            </a:r>
            <a:r>
              <a:rPr lang="en-US" dirty="0">
                <a:solidFill>
                  <a:srgbClr val="FF0080"/>
                </a:solidFill>
              </a:rPr>
              <a:t>same feature</a:t>
            </a:r>
          </a:p>
          <a:p>
            <a:pPr lvl="1"/>
            <a:r>
              <a:rPr lang="en-US" dirty="0"/>
              <a:t>Typically the 2</a:t>
            </a:r>
            <a:r>
              <a:rPr lang="en-US" baseline="30000" dirty="0"/>
              <a:t>nd</a:t>
            </a:r>
            <a:r>
              <a:rPr lang="en-US" dirty="0"/>
              <a:t> and the 3</a:t>
            </a:r>
            <a:r>
              <a:rPr lang="en-US" baseline="30000" dirty="0"/>
              <a:t>rd</a:t>
            </a:r>
            <a:r>
              <a:rPr lang="en-US" dirty="0"/>
              <a:t> are </a:t>
            </a:r>
            <a:r>
              <a:rPr lang="en-US" dirty="0">
                <a:solidFill>
                  <a:srgbClr val="FF0080"/>
                </a:solidFill>
              </a:rPr>
              <a:t>acceptance criteria </a:t>
            </a:r>
            <a:r>
              <a:rPr lang="en-US" dirty="0"/>
              <a:t>for the 1</a:t>
            </a:r>
            <a:r>
              <a:rPr lang="en-US" baseline="30000" dirty="0"/>
              <a:t>st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DON</a:t>
            </a:r>
            <a:r>
              <a:rPr lang="uk-UA" dirty="0"/>
              <a:t>’</a:t>
            </a:r>
            <a:r>
              <a:rPr lang="en-US" dirty="0"/>
              <a:t>T</a:t>
            </a:r>
          </a:p>
          <a:p>
            <a:pPr lvl="1"/>
            <a:r>
              <a:rPr lang="en-US" dirty="0"/>
              <a:t>As a user I want to describe my business</a:t>
            </a:r>
          </a:p>
          <a:p>
            <a:pPr lvl="1"/>
            <a:r>
              <a:rPr lang="en-US" dirty="0"/>
              <a:t>As a user I want to add the contact info and opening hours for my business</a:t>
            </a:r>
          </a:p>
          <a:p>
            <a:pPr lvl="1"/>
            <a:r>
              <a:rPr lang="en-US" dirty="0"/>
              <a:t>As a user I want to add a picture of my business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0BAD-EDB4-BF48-B5DA-A7E15AE1BB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63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stories</a:t>
            </a:r>
            <a:br>
              <a:rPr lang="en-US" dirty="0"/>
            </a:br>
            <a:r>
              <a:rPr lang="en-US" dirty="0"/>
              <a:t>Missing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Typical </a:t>
            </a:r>
            <a:r>
              <a:rPr lang="en-US" dirty="0">
                <a:solidFill>
                  <a:srgbClr val="FF0080"/>
                </a:solidFill>
              </a:rPr>
              <a:t>examples</a:t>
            </a:r>
          </a:p>
          <a:p>
            <a:pPr lvl="1"/>
            <a:r>
              <a:rPr lang="en-US" dirty="0"/>
              <a:t>Registration or account creation</a:t>
            </a:r>
          </a:p>
          <a:p>
            <a:pPr lvl="1"/>
            <a:r>
              <a:rPr lang="en-US" dirty="0"/>
              <a:t>Log in (e.g. to be referenced in the acceptance criteria of “Add” and “Update” stories)</a:t>
            </a:r>
          </a:p>
          <a:p>
            <a:endParaRPr lang="en-US" dirty="0"/>
          </a:p>
          <a:p>
            <a:r>
              <a:rPr lang="en-US" dirty="0"/>
              <a:t>Only </a:t>
            </a:r>
            <a:r>
              <a:rPr lang="en-US" dirty="0">
                <a:solidFill>
                  <a:srgbClr val="FF0080"/>
                </a:solidFill>
              </a:rPr>
              <a:t>one side of the coin</a:t>
            </a:r>
          </a:p>
          <a:p>
            <a:pPr lvl="1"/>
            <a:r>
              <a:rPr lang="en-US" dirty="0"/>
              <a:t>As a user I want to add ratings to the items</a:t>
            </a:r>
          </a:p>
          <a:p>
            <a:pPr lvl="1"/>
            <a:r>
              <a:rPr lang="en-US" dirty="0"/>
              <a:t>But how are user ratings used?</a:t>
            </a:r>
          </a:p>
          <a:p>
            <a:pPr lvl="2"/>
            <a:r>
              <a:rPr lang="en-US" dirty="0"/>
              <a:t>To compute the overall rating for the item?</a:t>
            </a:r>
          </a:p>
          <a:p>
            <a:pPr lvl="2"/>
            <a:r>
              <a:rPr lang="en-US" dirty="0"/>
              <a:t>To filter my results? </a:t>
            </a:r>
            <a:r>
              <a:rPr lang="is-IS" dirty="0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0BAD-EDB4-BF48-B5DA-A7E15AE1BB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32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stories</a:t>
            </a:r>
            <a:br>
              <a:rPr lang="en-US" dirty="0"/>
            </a:br>
            <a:r>
              <a:rPr lang="en-US" dirty="0"/>
              <a:t>Unattainable, unfeasible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get rewards for their reviews </a:t>
            </a:r>
          </a:p>
          <a:p>
            <a:pPr lvl="1"/>
            <a:r>
              <a:rPr lang="en-US" dirty="0">
                <a:solidFill>
                  <a:srgbClr val="FF0080"/>
                </a:solidFill>
              </a:rPr>
              <a:t>How</a:t>
            </a:r>
            <a:r>
              <a:rPr lang="en-US" dirty="0"/>
              <a:t>? </a:t>
            </a:r>
            <a:r>
              <a:rPr lang="en-US" dirty="0">
                <a:solidFill>
                  <a:srgbClr val="FF0080"/>
                </a:solidFill>
              </a:rPr>
              <a:t>From whom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User location from smartphone will be used to find nearest place of interest</a:t>
            </a:r>
          </a:p>
          <a:p>
            <a:pPr lvl="1"/>
            <a:r>
              <a:rPr lang="en-US" dirty="0"/>
              <a:t>But can you do it for real? Or </a:t>
            </a:r>
            <a:r>
              <a:rPr lang="en-US" dirty="0">
                <a:solidFill>
                  <a:srgbClr val="FF0080"/>
                </a:solidFill>
              </a:rPr>
              <a:t>just for show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Login via FB credentials</a:t>
            </a:r>
          </a:p>
          <a:p>
            <a:pPr lvl="1"/>
            <a:r>
              <a:rPr lang="en-US" dirty="0"/>
              <a:t>In an application </a:t>
            </a:r>
            <a:r>
              <a:rPr lang="en-US" dirty="0">
                <a:solidFill>
                  <a:srgbClr val="FF0080"/>
                </a:solidFill>
              </a:rPr>
              <a:t>without</a:t>
            </a:r>
            <a:r>
              <a:rPr lang="en-US" dirty="0"/>
              <a:t> networking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D0BAD-EDB4-BF48-B5DA-A7E15AE1BB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007719"/>
      </p:ext>
    </p:extLst>
  </p:cSld>
  <p:clrMapOvr>
    <a:masterClrMapping/>
  </p:clrMapOvr>
</p:sld>
</file>

<file path=ppt/theme/theme1.xml><?xml version="1.0" encoding="utf-8"?>
<a:theme xmlns:a="http://schemas.openxmlformats.org/drawingml/2006/main" name="Chalmes-G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mpd="sng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DBC0D0AB-85CF-694D-81C6-4573FBF40A42}" vid="{6CBCA27F-CA73-C245-A865-A8F386492D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Chalmes-GU</Template>
  <TotalTime>3301</TotalTime>
  <Words>858</Words>
  <Application>Microsoft Macintosh PowerPoint</Application>
  <PresentationFormat>On-screen Show (4:3)</PresentationFormat>
  <Paragraphs>122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Chalmes-GU</vt:lpstr>
      <vt:lpstr>Tips for “good” user stories</vt:lpstr>
      <vt:lpstr>Good user story: INVEST Criteria</vt:lpstr>
      <vt:lpstr>User stories Too big</vt:lpstr>
      <vt:lpstr>Use stories Fuzzy, not specific enough</vt:lpstr>
      <vt:lpstr>Use stories Fuzzy, not specific enough</vt:lpstr>
      <vt:lpstr>Use stories Structure vs behavior</vt:lpstr>
      <vt:lpstr>User stories Overlaps and duplications</vt:lpstr>
      <vt:lpstr>User stories Missing</vt:lpstr>
      <vt:lpstr>Use stories Unattainable, unfeasible</vt:lpstr>
      <vt:lpstr>User stories Non stories</vt:lpstr>
      <vt:lpstr>User stories Specification vs “Book of dreams”</vt:lpstr>
      <vt:lpstr>From threats to  security requirements  (as security stories)</vt:lpstr>
      <vt:lpstr>Approach</vt:lpstr>
      <vt:lpstr>Approach (cont’d)</vt:lpstr>
      <vt:lpstr>Catalog of Template Security Stories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Side channel attacks</dc:title>
  <dc:creator>Riccardo Scandariato</dc:creator>
  <cp:lastModifiedBy>Riccardo Scandariato</cp:lastModifiedBy>
  <cp:revision>486</cp:revision>
  <dcterms:created xsi:type="dcterms:W3CDTF">2019-09-30T18:41:20Z</dcterms:created>
  <dcterms:modified xsi:type="dcterms:W3CDTF">2023-10-16T07:39:51Z</dcterms:modified>
</cp:coreProperties>
</file>