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17" r:id="rId2"/>
    <p:sldId id="405" r:id="rId3"/>
    <p:sldId id="404" r:id="rId4"/>
    <p:sldId id="406" r:id="rId5"/>
    <p:sldId id="407" r:id="rId6"/>
    <p:sldId id="409" r:id="rId7"/>
    <p:sldId id="410" r:id="rId8"/>
  </p:sldIdLst>
  <p:sldSz cx="12195175" cy="6859588"/>
  <p:notesSz cx="7099300" cy="10234613"/>
  <p:custDataLst>
    <p:tags r:id="rId11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9785" autoAdjust="0"/>
  </p:normalViewPr>
  <p:slideViewPr>
    <p:cSldViewPr>
      <p:cViewPr varScale="1">
        <p:scale>
          <a:sx n="127" d="100"/>
          <a:sy n="127" d="100"/>
        </p:scale>
        <p:origin x="1392" y="114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dirty="0"/>
              <a:t>&lt;</a:t>
            </a:r>
            <a:r>
              <a:rPr lang="en-US" sz="1600" b="0" dirty="0"/>
              <a:t> Exercise type&gt; 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sz="1600" b="0" dirty="0"/>
              <a:t>, 2. Technique Extension/Adaptation, 3. Dataset Visualization</a:t>
            </a:r>
          </a:p>
          <a:p>
            <a:r>
              <a:rPr lang="en-US" sz="1600" b="0" dirty="0"/>
              <a:t>In this template: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A picture would be helpful to support the discussion </a:t>
            </a:r>
            <a:r>
              <a:rPr lang="en-AT" baseline="0" dirty="0">
                <a:sym typeface="Wingdings" panose="05000000000000000000" pitchFamily="2" charset="2"/>
              </a:rPr>
              <a:t>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endParaRPr lang="en-US" baseline="0" dirty="0"/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</a:t>
            </a:r>
            <a:r>
              <a:rPr lang="en-US" baseline="0" dirty="0"/>
              <a:t> and concepts described in the paper.</a:t>
            </a:r>
          </a:p>
          <a:p>
            <a:r>
              <a:rPr lang="en-US" baseline="0" dirty="0"/>
              <a:t>If space is available, put some representative image here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EB42A-F958-4A9E-7993-A31A3BD02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7AC173-BC98-3195-9969-BE6622007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06A7D-57C3-5C4D-506B-84B34FC3E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1639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A22CF-9109-4874-0E19-2C0FECC7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DC717-FE24-34B5-97D9-C1352E2F3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51F452-8912-FE85-E088-F48A69A2D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95318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0"/>
            <a:ext cx="11258940" cy="2088231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GB" sz="4400" dirty="0"/>
              <a:t>Rendering molecules for fun and profit</a:t>
            </a:r>
            <a:br>
              <a:rPr lang="en-GB" sz="4400" dirty="0"/>
            </a:br>
            <a:r>
              <a:rPr lang="en-US" sz="2800" b="0" dirty="0"/>
              <a:t>Final Presentation</a:t>
            </a:r>
            <a:endParaRPr lang="de-AT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7" y="4941961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 err="1"/>
              <a:t>Yannic</a:t>
            </a:r>
            <a:r>
              <a:rPr lang="en-US" i="1" dirty="0"/>
              <a:t> </a:t>
            </a:r>
            <a:r>
              <a:rPr lang="en-US" i="1" dirty="0" err="1"/>
              <a:t>Ellhotka</a:t>
            </a:r>
            <a:r>
              <a:rPr lang="en-US" i="1" dirty="0"/>
              <a:t> &amp; Simon Wesp</a:t>
            </a:r>
          </a:p>
          <a:p>
            <a:pPr eaLnBrk="1" hangingPunct="1"/>
            <a:r>
              <a:rPr lang="en-US" sz="1800" i="1" dirty="0"/>
              <a:t>11776184 &amp; 11709457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3F1FE6C8-3B2B-4C14-3FA3-8DA173A5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" t="1" r="-264" b="58823"/>
          <a:stretch/>
        </p:blipFill>
        <p:spPr>
          <a:xfrm>
            <a:off x="741991" y="189434"/>
            <a:ext cx="1071119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9" y="42082"/>
            <a:ext cx="11305256" cy="757414"/>
          </a:xfrm>
        </p:spPr>
        <p:txBody>
          <a:bodyPr/>
          <a:lstStyle/>
          <a:p>
            <a:r>
              <a:rPr lang="en-GB" sz="3600" dirty="0"/>
              <a:t>Rendering molecules for fun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P. </a:t>
            </a:r>
            <a:r>
              <a:rPr lang="en-US" dirty="0" err="1"/>
              <a:t>Hermosilla</a:t>
            </a:r>
            <a:r>
              <a:rPr lang="en-US" dirty="0"/>
              <a:t> and S. Maisch and P.-P. Vázquez and T. </a:t>
            </a:r>
            <a:r>
              <a:rPr lang="en-US" dirty="0" err="1"/>
              <a:t>Ropinski</a:t>
            </a:r>
            <a:endParaRPr lang="en-US" dirty="0"/>
          </a:p>
          <a:p>
            <a:pPr marL="0" indent="0">
              <a:buNone/>
            </a:pPr>
            <a:r>
              <a:rPr lang="en-US" sz="3600" b="1" dirty="0"/>
              <a:t>Improving Perception of Molecular Surface Visualizations</a:t>
            </a:r>
          </a:p>
          <a:p>
            <a:pPr marL="0" indent="0">
              <a:buNone/>
            </a:pPr>
            <a:r>
              <a:rPr lang="en-US" dirty="0" err="1"/>
              <a:t>Eurographics</a:t>
            </a:r>
            <a:r>
              <a:rPr lang="en-US" dirty="0"/>
              <a:t> Workshop on Visual Computing for Biology and Medicine, 2018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87647-8D0A-571A-E4FE-70FB8BE4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6" y="3285778"/>
            <a:ext cx="9838122" cy="2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Article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molecules is hard</a:t>
            </a:r>
          </a:p>
          <a:p>
            <a:r>
              <a:rPr lang="en-US" dirty="0"/>
              <a:t>Traditional methods inaccurate</a:t>
            </a:r>
          </a:p>
          <a:p>
            <a:r>
              <a:rPr lang="en-US" dirty="0"/>
              <a:t>Better visibility with</a:t>
            </a:r>
          </a:p>
          <a:p>
            <a:pPr lvl="1"/>
            <a:r>
              <a:rPr lang="en-US" dirty="0"/>
              <a:t>Subsurface scattering</a:t>
            </a:r>
          </a:p>
          <a:p>
            <a:pPr lvl="1"/>
            <a:r>
              <a:rPr lang="en-US" dirty="0"/>
              <a:t>Reflections and refractions</a:t>
            </a:r>
          </a:p>
          <a:p>
            <a:pPr lvl="1"/>
            <a:r>
              <a:rPr lang="en-US" dirty="0"/>
              <a:t>Transparency of internal structure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216B0-ED6C-17B9-1812-17997264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18"/>
          <a:stretch/>
        </p:blipFill>
        <p:spPr>
          <a:xfrm>
            <a:off x="7681763" y="985822"/>
            <a:ext cx="3240360" cy="2336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FFBDE-AA25-4F7C-5FD8-4F4958AF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63" y="3686575"/>
            <a:ext cx="3240360" cy="2339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3DAE43-1C35-1AE7-8830-0A97FCD9FE4E}"/>
              </a:ext>
            </a:extLst>
          </p:cNvPr>
          <p:cNvSpPr txBox="1"/>
          <p:nvPr/>
        </p:nvSpPr>
        <p:spPr>
          <a:xfrm>
            <a:off x="7681763" y="329951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without reflections and refractions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B1B9-2CA9-9364-A9F3-9ADF6182B4D8}"/>
              </a:ext>
            </a:extLst>
          </p:cNvPr>
          <p:cNvSpPr txBox="1"/>
          <p:nvPr/>
        </p:nvSpPr>
        <p:spPr>
          <a:xfrm>
            <a:off x="7662836" y="602938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 reflections and refractions </a:t>
            </a:r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Rasterization of internal structure (balls and sticks)</a:t>
            </a:r>
          </a:p>
          <a:p>
            <a:pPr lvl="1"/>
            <a:r>
              <a:rPr lang="en-US" dirty="0"/>
              <a:t>Geometry</a:t>
            </a:r>
          </a:p>
          <a:p>
            <a:pPr lvl="1"/>
            <a:r>
              <a:rPr lang="en-US" dirty="0"/>
              <a:t>Instancing</a:t>
            </a:r>
          </a:p>
          <a:p>
            <a:r>
              <a:rPr lang="en-US" dirty="0"/>
              <a:t>Surface rendering with ray marching</a:t>
            </a:r>
          </a:p>
          <a:p>
            <a:pPr lvl="1"/>
            <a:r>
              <a:rPr lang="en-US" dirty="0"/>
              <a:t>Signed distance field calculated with a compute shader</a:t>
            </a:r>
          </a:p>
          <a:p>
            <a:r>
              <a:rPr lang="en-US" dirty="0"/>
              <a:t>Apply effects</a:t>
            </a:r>
          </a:p>
          <a:p>
            <a:pPr lvl="1"/>
            <a:r>
              <a:rPr lang="en-US" dirty="0"/>
              <a:t>1. Transparency</a:t>
            </a:r>
          </a:p>
          <a:p>
            <a:pPr lvl="1"/>
            <a:r>
              <a:rPr lang="en-US" dirty="0"/>
              <a:t>2. Subsurface scattering</a:t>
            </a:r>
          </a:p>
          <a:p>
            <a:pPr lvl="1"/>
            <a:r>
              <a:rPr lang="en-US" dirty="0"/>
              <a:t>3. Reflections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endParaRPr lang="en-US" dirty="0"/>
          </a:p>
          <a:p>
            <a:r>
              <a:rPr lang="en-US" dirty="0"/>
              <a:t>Typescript</a:t>
            </a:r>
          </a:p>
          <a:p>
            <a:r>
              <a:rPr lang="en-US" dirty="0" err="1"/>
              <a:t>SvelteKit</a:t>
            </a:r>
            <a:endParaRPr lang="en-US" dirty="0"/>
          </a:p>
          <a:p>
            <a:r>
              <a:rPr lang="en-US" dirty="0"/>
              <a:t>RCSB PDB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A1DF-8D68-8247-3033-69DF2093D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160-9A10-8AA0-D55D-FBE14706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3142-0372-4CFC-7819-E26FC51F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r>
              <a:rPr lang="en-US" dirty="0"/>
              <a:t> support and implementation varies a lot</a:t>
            </a:r>
          </a:p>
          <a:p>
            <a:r>
              <a:rPr lang="en-US" dirty="0"/>
              <a:t>Debugging shaders</a:t>
            </a:r>
          </a:p>
          <a:p>
            <a:r>
              <a:rPr lang="en-US" dirty="0"/>
              <a:t>Optimization - rendering 100k+ objects</a:t>
            </a:r>
          </a:p>
          <a:p>
            <a:r>
              <a:rPr lang="en-US" dirty="0"/>
              <a:t>Memory layout &amp; management</a:t>
            </a:r>
          </a:p>
          <a:p>
            <a:r>
              <a:rPr lang="en-US" dirty="0"/>
              <a:t>Protein files invalid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20A15-1B34-50F4-099F-14995DA255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786F9-6335-4062-A6DE-10C81F1FC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254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8A13B-787F-4D10-9E2F-84B6D50C2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79CD-C2B4-C21F-6DA1-2AEDC3AB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A53E-B5F8-718E-6495-5B32F0C6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05" lvl="1" indent="0">
              <a:buNone/>
            </a:pPr>
            <a:r>
              <a:rPr lang="en-US" dirty="0"/>
              <a:t>Demo :)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415A-5134-F54E-D93A-F7CAF9735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A824D-C33B-22A4-1BB2-CDAF0C8B1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622</Words>
  <Application>Microsoft Office PowerPoint</Application>
  <PresentationFormat>Custom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Wingdings</vt:lpstr>
      <vt:lpstr>Arial</vt:lpstr>
      <vt:lpstr>Times New Roman</vt:lpstr>
      <vt:lpstr>Blends</vt:lpstr>
      <vt:lpstr>VU Visualisierung 2 (186.833) Rendering molecules for fun and profit Final Presentation</vt:lpstr>
      <vt:lpstr>Rendering molecules for fun and profit</vt:lpstr>
      <vt:lpstr>Short Article Summary</vt:lpstr>
      <vt:lpstr>Implementation</vt:lpstr>
      <vt:lpstr>Implementation &amp; Data</vt:lpstr>
      <vt:lpstr>Challenges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2025-01-16T12:32:26Z</dcterms:modified>
</cp:coreProperties>
</file>