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17" r:id="rId2"/>
    <p:sldId id="404" r:id="rId3"/>
    <p:sldId id="406" r:id="rId4"/>
    <p:sldId id="407" r:id="rId5"/>
    <p:sldId id="408" r:id="rId6"/>
    <p:sldId id="409" r:id="rId7"/>
    <p:sldId id="410" r:id="rId8"/>
    <p:sldId id="405" r:id="rId9"/>
  </p:sldIdLst>
  <p:sldSz cx="12195175" cy="6859588"/>
  <p:notesSz cx="7099300" cy="10234613"/>
  <p:custDataLst>
    <p:tags r:id="rId12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8332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8053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7775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02A"/>
    <a:srgbClr val="FFFFFF"/>
    <a:srgbClr val="EAEAEA"/>
    <a:srgbClr val="DDDDDD"/>
    <a:srgbClr val="B2B2B2"/>
    <a:srgbClr val="808080"/>
    <a:srgbClr val="5F5F5F"/>
    <a:srgbClr val="333333"/>
    <a:srgbClr val="1C1C1C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3" autoAdjust="0"/>
    <p:restoredTop sz="79785" autoAdjust="0"/>
  </p:normalViewPr>
  <p:slideViewPr>
    <p:cSldViewPr>
      <p:cViewPr varScale="1">
        <p:scale>
          <a:sx n="116" d="100"/>
          <a:sy n="116" d="100"/>
        </p:scale>
        <p:origin x="2152" y="176"/>
      </p:cViewPr>
      <p:guideLst>
        <p:guide orient="horz" pos="4248"/>
        <p:guide pos="29"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958" y="-108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notes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1950" y="892175"/>
            <a:ext cx="637857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dirty="0"/>
              <a:t>&lt;</a:t>
            </a:r>
            <a:r>
              <a:rPr lang="en-US" sz="1600" b="0" dirty="0"/>
              <a:t> Exercise type&gt; : 1. </a:t>
            </a:r>
            <a:r>
              <a:rPr lang="de-AT" sz="1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Research Paper Implementation</a:t>
            </a:r>
            <a:r>
              <a:rPr lang="de-A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r>
              <a:rPr lang="en-US" sz="1600" b="0" dirty="0"/>
              <a:t>, 2. Technique Extension/Adaptation, 3. Dataset Visualization</a:t>
            </a:r>
          </a:p>
          <a:p>
            <a:r>
              <a:rPr lang="en-US" sz="1600" b="0" dirty="0"/>
              <a:t>In this template: 1. </a:t>
            </a:r>
            <a:r>
              <a:rPr lang="de-AT" sz="1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Research Paper Implementation</a:t>
            </a:r>
            <a:r>
              <a:rPr lang="de-A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2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Summarize the algorithms</a:t>
            </a:r>
            <a:r>
              <a:rPr lang="en-US" baseline="0" dirty="0"/>
              <a:t> and concepts described in the paper.</a:t>
            </a:r>
          </a:p>
          <a:p>
            <a:r>
              <a:rPr lang="en-US" baseline="0" dirty="0"/>
              <a:t>If space is available, put some representative image here</a:t>
            </a:r>
          </a:p>
          <a:p>
            <a:endParaRPr lang="en-US" baseline="0" dirty="0"/>
          </a:p>
          <a:p>
            <a:r>
              <a:rPr lang="en-US" baseline="0" dirty="0"/>
              <a:t>~ 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6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</a:t>
            </a:r>
            <a:r>
              <a:rPr lang="en-US" baseline="0" dirty="0"/>
              <a:t> what you plan to implement </a:t>
            </a:r>
            <a:r>
              <a:rPr lang="en-AT" baseline="0" dirty="0"/>
              <a:t>–</a:t>
            </a:r>
            <a:r>
              <a:rPr lang="en-US" baseline="0" dirty="0"/>
              <a:t> you do not need to and often should not stick 100% to the algorithm described in the paper. </a:t>
            </a:r>
          </a:p>
          <a:p>
            <a:r>
              <a:rPr lang="en-US" baseline="0" dirty="0"/>
              <a:t>If you do not stick closely to the paper, describe what you omit and / or what you will implement additionally. </a:t>
            </a:r>
          </a:p>
          <a:p>
            <a:r>
              <a:rPr lang="en-US" baseline="0" dirty="0"/>
              <a:t>The design and implementation effort should be proportional to the lab ECTS! Take existing libraries and online examples into account when estimating your effort!</a:t>
            </a:r>
          </a:p>
          <a:p>
            <a:endParaRPr lang="en-US" baseline="0" dirty="0"/>
          </a:p>
          <a:p>
            <a:r>
              <a:rPr lang="en-US" baseline="0" dirty="0"/>
              <a:t>If you have any open questions, put them here! 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how you plan to implement the work</a:t>
            </a:r>
            <a:r>
              <a:rPr lang="en-US" baseline="0" dirty="0"/>
              <a:t>: which visualization or graphics libraries do you plan to use? </a:t>
            </a:r>
          </a:p>
          <a:p>
            <a:r>
              <a:rPr lang="en-US" baseline="0" dirty="0"/>
              <a:t>Do you have some data already? Describe the relevant aspects of the data (source, size, structure etc.)!</a:t>
            </a:r>
          </a:p>
          <a:p>
            <a:r>
              <a:rPr lang="en-US" baseline="0" dirty="0"/>
              <a:t>Which data preprocessing steps are necessary and which libraries do you plan to use? </a:t>
            </a:r>
          </a:p>
          <a:p>
            <a:r>
              <a:rPr lang="en-US" baseline="0" dirty="0"/>
              <a:t>If you do not  have data yet, this is a good time to get feedback!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</a:p>
        </p:txBody>
      </p:sp>
    </p:spTree>
    <p:extLst>
      <p:ext uri="{BB962C8B-B14F-4D97-AF65-F5344CB8AC3E}">
        <p14:creationId xmlns:p14="http://schemas.microsoft.com/office/powerpoint/2010/main" val="215818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8B5D3-7A39-4F8C-4083-4B4C5D806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F96BF-2FE4-94DF-6C34-FB9B21827A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9729B3-74CE-F446-B0AB-70FFB2F33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how you plan to implement the work</a:t>
            </a:r>
            <a:r>
              <a:rPr lang="en-US" baseline="0" dirty="0"/>
              <a:t>: which visualization or graphics libraries do you plan to use? </a:t>
            </a:r>
          </a:p>
          <a:p>
            <a:r>
              <a:rPr lang="en-US" baseline="0" dirty="0"/>
              <a:t>Do you have some data already? Describe the relevant aspects of the data (source, size, structure etc.)!</a:t>
            </a:r>
          </a:p>
          <a:p>
            <a:r>
              <a:rPr lang="en-US" baseline="0" dirty="0"/>
              <a:t>Which data preprocessing steps are necessary and which libraries do you plan to use? </a:t>
            </a:r>
          </a:p>
          <a:p>
            <a:r>
              <a:rPr lang="en-US" baseline="0" dirty="0"/>
              <a:t>If you do not  have data yet, this is a good time to get feedback!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</a:p>
        </p:txBody>
      </p:sp>
    </p:spTree>
    <p:extLst>
      <p:ext uri="{BB962C8B-B14F-4D97-AF65-F5344CB8AC3E}">
        <p14:creationId xmlns:p14="http://schemas.microsoft.com/office/powerpoint/2010/main" val="1564487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EB42A-F958-4A9E-7993-A31A3BD02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7AC173-BC98-3195-9969-BE6622007D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C06A7D-57C3-5C4D-506B-84B34FC3E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how you plan to implement the work</a:t>
            </a:r>
            <a:r>
              <a:rPr lang="en-US" baseline="0" dirty="0"/>
              <a:t>: which visualization or graphics libraries do you plan to use? </a:t>
            </a:r>
          </a:p>
          <a:p>
            <a:r>
              <a:rPr lang="en-US" baseline="0" dirty="0"/>
              <a:t>Do you have some data already? Describe the relevant aspects of the data (source, size, structure etc.)!</a:t>
            </a:r>
          </a:p>
          <a:p>
            <a:r>
              <a:rPr lang="en-US" baseline="0" dirty="0"/>
              <a:t>Which data preprocessing steps are necessary and which libraries do you plan to use? </a:t>
            </a:r>
          </a:p>
          <a:p>
            <a:r>
              <a:rPr lang="en-US" baseline="0" dirty="0"/>
              <a:t>If you do not  have data yet, this is a good time to get feedback!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</a:p>
        </p:txBody>
      </p:sp>
    </p:spTree>
    <p:extLst>
      <p:ext uri="{BB962C8B-B14F-4D97-AF65-F5344CB8AC3E}">
        <p14:creationId xmlns:p14="http://schemas.microsoft.com/office/powerpoint/2010/main" val="2116393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A22CF-9109-4874-0E19-2C0FECC74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EDC717-FE24-34B5-97D9-C1352E2F3F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51F452-8912-FE85-E088-F48A69A2D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how you plan to implement the work</a:t>
            </a:r>
            <a:r>
              <a:rPr lang="en-US" baseline="0" dirty="0"/>
              <a:t>: which visualization or graphics libraries do you plan to use? </a:t>
            </a:r>
          </a:p>
          <a:p>
            <a:r>
              <a:rPr lang="en-US" baseline="0" dirty="0"/>
              <a:t>Do you have some data already? Describe the relevant aspects of the data (source, size, structure etc.)!</a:t>
            </a:r>
          </a:p>
          <a:p>
            <a:r>
              <a:rPr lang="en-US" baseline="0" dirty="0"/>
              <a:t>Which data preprocessing steps are necessary and which libraries do you plan to use? </a:t>
            </a:r>
          </a:p>
          <a:p>
            <a:r>
              <a:rPr lang="en-US" baseline="0" dirty="0"/>
              <a:t>If you do not  have data yet, this is a good time to get feedback!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</a:p>
        </p:txBody>
      </p:sp>
    </p:spTree>
    <p:extLst>
      <p:ext uri="{BB962C8B-B14F-4D97-AF65-F5344CB8AC3E}">
        <p14:creationId xmlns:p14="http://schemas.microsoft.com/office/powerpoint/2010/main" val="953180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last</a:t>
            </a:r>
            <a:r>
              <a:rPr lang="en-US" baseline="0" dirty="0"/>
              <a:t> slide that remains visible until the next group comes up. </a:t>
            </a:r>
          </a:p>
          <a:p>
            <a:r>
              <a:rPr lang="en-US" baseline="0" dirty="0"/>
              <a:t>A picture would be helpful to support the discussion </a:t>
            </a:r>
            <a:r>
              <a:rPr lang="en-AT" baseline="0" dirty="0">
                <a:sym typeface="Wingdings" panose="05000000000000000000" pitchFamily="2" charset="2"/>
              </a:rPr>
              <a:t>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endParaRPr lang="en-US" baseline="0" dirty="0"/>
          </a:p>
          <a:p>
            <a:r>
              <a:rPr lang="en-US" baseline="0" dirty="0"/>
              <a:t>Nothing to say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6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1665361" y="610763"/>
            <a:ext cx="319841" cy="5627344"/>
            <a:chOff x="5475" y="54"/>
            <a:chExt cx="216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0" name="Rectangle 191"/>
            <p:cNvSpPr>
              <a:spLocks noChangeArrowheads="1"/>
            </p:cNvSpPr>
            <p:nvPr userDrawn="1"/>
          </p:nvSpPr>
          <p:spPr bwMode="auto">
            <a:xfrm>
              <a:off x="5585" y="16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1" name="Rectangle 193"/>
            <p:cNvSpPr>
              <a:spLocks noChangeArrowheads="1"/>
            </p:cNvSpPr>
            <p:nvPr userDrawn="1"/>
          </p:nvSpPr>
          <p:spPr bwMode="auto">
            <a:xfrm>
              <a:off x="5585" y="10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2" name="Rectangle 194"/>
            <p:cNvSpPr>
              <a:spLocks noChangeArrowheads="1"/>
            </p:cNvSpPr>
            <p:nvPr userDrawn="1"/>
          </p:nvSpPr>
          <p:spPr bwMode="auto">
            <a:xfrm>
              <a:off x="5637" y="10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3" name="Rectangle 195"/>
            <p:cNvSpPr>
              <a:spLocks noChangeArrowheads="1"/>
            </p:cNvSpPr>
            <p:nvPr userDrawn="1"/>
          </p:nvSpPr>
          <p:spPr bwMode="auto">
            <a:xfrm>
              <a:off x="5531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4" name="Rectangle 196"/>
            <p:cNvSpPr>
              <a:spLocks noChangeArrowheads="1"/>
            </p:cNvSpPr>
            <p:nvPr userDrawn="1"/>
          </p:nvSpPr>
          <p:spPr bwMode="auto">
            <a:xfrm>
              <a:off x="5585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5" name="Rectangle 197"/>
            <p:cNvSpPr>
              <a:spLocks noChangeArrowheads="1"/>
            </p:cNvSpPr>
            <p:nvPr userDrawn="1"/>
          </p:nvSpPr>
          <p:spPr bwMode="auto">
            <a:xfrm>
              <a:off x="5637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6" name="Rectangle 198"/>
            <p:cNvSpPr>
              <a:spLocks noChangeArrowheads="1"/>
            </p:cNvSpPr>
            <p:nvPr userDrawn="1"/>
          </p:nvSpPr>
          <p:spPr bwMode="auto">
            <a:xfrm>
              <a:off x="5479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239248" y="76226"/>
            <a:ext cx="11258940" cy="2555839"/>
          </a:xfrm>
        </p:spPr>
        <p:txBody>
          <a:bodyPr anchor="b" anchorCtr="1"/>
          <a:lstStyle>
            <a:lvl1pPr algn="ctr">
              <a:defRPr sz="4000" b="1">
                <a:solidFill>
                  <a:srgbClr val="006599"/>
                </a:solidFill>
              </a:defRPr>
            </a:lvl1pPr>
          </a:lstStyle>
          <a:p>
            <a:r>
              <a:rPr lang="de-AT" dirty="0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239248" y="3074354"/>
            <a:ext cx="11258940" cy="1440196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200"/>
            </a:lvl1pPr>
          </a:lstStyle>
          <a:p>
            <a:r>
              <a:rPr lang="de-AT" dirty="0"/>
              <a:t>Click to edit Master subtitle style</a:t>
            </a:r>
          </a:p>
        </p:txBody>
      </p:sp>
      <p:grpSp>
        <p:nvGrpSpPr>
          <p:cNvPr id="201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2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3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4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5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6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7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8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9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9245" y="4775200"/>
            <a:ext cx="11258942" cy="1423988"/>
          </a:xfrm>
        </p:spPr>
        <p:txBody>
          <a:bodyPr/>
          <a:lstStyle>
            <a:lvl1pPr marL="0" indent="0" algn="ctr">
              <a:buNone/>
              <a:tabLst>
                <a:tab pos="457162" algn="l"/>
              </a:tabLst>
              <a:defRPr sz="2400" b="0">
                <a:solidFill>
                  <a:srgbClr val="5F5F5F"/>
                </a:solidFill>
              </a:defRPr>
            </a:lvl1pPr>
          </a:lstStyle>
          <a:p>
            <a:r>
              <a:rPr lang="de-AT" kern="0" dirty="0">
                <a:solidFill>
                  <a:srgbClr val="5F5F5F"/>
                </a:solidFill>
              </a:rPr>
              <a:t>Click to edit Master affiliation</a:t>
            </a:r>
            <a:r>
              <a:rPr lang="de-AT" kern="0" baseline="0" dirty="0">
                <a:solidFill>
                  <a:srgbClr val="5F5F5F"/>
                </a:solidFill>
              </a:rPr>
              <a:t> </a:t>
            </a:r>
            <a:r>
              <a:rPr lang="de-AT" kern="0" dirty="0">
                <a:solidFill>
                  <a:srgbClr val="5F5F5F"/>
                </a:solidFill>
              </a:rPr>
              <a:t>style</a:t>
            </a:r>
          </a:p>
        </p:txBody>
      </p:sp>
      <p:pic>
        <p:nvPicPr>
          <p:cNvPr id="217" name="Picture 2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189" y="182438"/>
            <a:ext cx="372088" cy="373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b="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Hint:       Do NOT use bullet lists wherever possible!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799496"/>
            <a:ext cx="12195175" cy="6060092"/>
          </a:xfrm>
          <a:prstGeom prst="rect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6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11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4463"/>
            <a:ext cx="10513168" cy="7574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4562" y="908261"/>
            <a:ext cx="5803294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599" y="908261"/>
            <a:ext cx="5805411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xfrm>
            <a:off x="154560" y="6513443"/>
            <a:ext cx="4943439" cy="30169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5175" cy="799496"/>
          </a:xfrm>
          <a:prstGeom prst="rect">
            <a:avLst/>
          </a:prstGeom>
          <a:solidFill>
            <a:srgbClr val="0065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841004" y="42082"/>
            <a:ext cx="10513168" cy="75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563" y="914886"/>
            <a:ext cx="11849688" cy="547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Text</a:t>
            </a:r>
          </a:p>
          <a:p>
            <a:pPr lvl="1"/>
            <a:r>
              <a:rPr lang="de-AT" dirty="0"/>
              <a:t>Text</a:t>
            </a:r>
          </a:p>
          <a:p>
            <a:pPr lvl="2"/>
            <a:r>
              <a:rPr lang="de-AT" dirty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560" y="6513443"/>
            <a:ext cx="4943439" cy="30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77736" y="6508672"/>
            <a:ext cx="1439708" cy="30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19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1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  <p:sp>
        <p:nvSpPr>
          <p:cNvPr id="28" name="Rectangle 27"/>
          <p:cNvSpPr/>
          <p:nvPr userDrawn="1"/>
        </p:nvSpPr>
        <p:spPr bwMode="auto">
          <a:xfrm>
            <a:off x="10621399" y="1112938"/>
            <a:ext cx="985020" cy="981522"/>
          </a:xfrm>
          <a:prstGeom prst="rect">
            <a:avLst/>
          </a:prstGeom>
          <a:solidFill>
            <a:srgbClr val="FFFFFF">
              <a:alpha val="30196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http://www.tuwien.ac.at/fileadmin/t/tuwien/downloads/cd/CD_NEU_2009/TU_Logos_2009/TU_Signet_white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193" y="91283"/>
            <a:ext cx="617839" cy="6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7" r:id="rId3"/>
    <p:sldLayoutId id="2147483867" r:id="rId4"/>
    <p:sldLayoutId id="2147483864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5pPr>
      <a:lvl6pPr marL="60967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6pPr>
      <a:lvl7pPr marL="121934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7pPr>
      <a:lvl8pPr marL="1829014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8pPr>
      <a:lvl9pPr marL="2438685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9pPr>
    </p:titleStyle>
    <p:bodyStyle>
      <a:lvl1pPr marL="357158" indent="-35715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Tx/>
        <a:buBlip>
          <a:blip r:embed="rId8"/>
        </a:buBlip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898450" indent="-35874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5000"/>
        <a:buFontTx/>
        <a:buBlip>
          <a:blip r:embed="rId8"/>
        </a:buBlip>
        <a:defRPr sz="3000">
          <a:solidFill>
            <a:schemeClr val="tx1"/>
          </a:solidFill>
          <a:latin typeface="Calibri" pitchFamily="34" charset="0"/>
        </a:defRPr>
      </a:lvl2pPr>
      <a:lvl3pPr marL="1434980" indent="-35874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0000"/>
        <a:buFontTx/>
        <a:buBlip>
          <a:blip r:embed="rId8"/>
        </a:buBlip>
        <a:defRPr sz="2800">
          <a:solidFill>
            <a:schemeClr val="tx1"/>
          </a:solidFill>
          <a:latin typeface="Calibri" pitchFamily="34" charset="0"/>
        </a:defRPr>
      </a:lvl3pPr>
      <a:lvl4pPr marL="1438155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500">
          <a:solidFill>
            <a:schemeClr val="tx1"/>
          </a:solidFill>
          <a:latin typeface="Calibri" pitchFamily="34" charset="0"/>
        </a:defRPr>
      </a:lvl4pPr>
      <a:lvl5pPr marL="1793726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200">
          <a:solidFill>
            <a:schemeClr val="tx1"/>
          </a:solidFill>
          <a:latin typeface="Calibri" pitchFamily="34" charset="0"/>
        </a:defRPr>
      </a:lvl5pPr>
      <a:lvl6pPr marL="3596637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6pPr>
      <a:lvl7pPr marL="4206308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7pPr>
      <a:lvl8pPr marL="4815978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8pPr>
      <a:lvl9pPr marL="5425650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4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14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685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56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2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69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368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39248" y="2853730"/>
            <a:ext cx="11258940" cy="2088231"/>
          </a:xfrm>
        </p:spPr>
        <p:txBody>
          <a:bodyPr/>
          <a:lstStyle/>
          <a:p>
            <a:r>
              <a:rPr lang="en-US" sz="4400" b="0" dirty="0"/>
              <a:t>VU </a:t>
            </a:r>
            <a:r>
              <a:rPr lang="en-US" sz="4400" b="0" dirty="0" err="1"/>
              <a:t>Visualisierung</a:t>
            </a:r>
            <a:r>
              <a:rPr lang="en-US" sz="4400" b="0" dirty="0"/>
              <a:t> 2 (186.833)</a:t>
            </a:r>
            <a:br>
              <a:rPr lang="en-US" sz="4400" dirty="0"/>
            </a:br>
            <a:r>
              <a:rPr lang="en-GB" sz="4400" dirty="0"/>
              <a:t>Rendering molecules for fun and profit</a:t>
            </a:r>
            <a:br>
              <a:rPr lang="en-GB" sz="4400" dirty="0"/>
            </a:br>
            <a:r>
              <a:rPr lang="en-US" sz="2800" b="0" dirty="0"/>
              <a:t>Final Presentation</a:t>
            </a:r>
            <a:endParaRPr lang="de-AT" b="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39247" y="4941961"/>
            <a:ext cx="11258940" cy="1080121"/>
          </a:xfrm>
        </p:spPr>
        <p:txBody>
          <a:bodyPr/>
          <a:lstStyle/>
          <a:p>
            <a:pPr eaLnBrk="1" hangingPunct="1"/>
            <a:r>
              <a:rPr lang="en-US" i="1" dirty="0" err="1"/>
              <a:t>Yannic</a:t>
            </a:r>
            <a:r>
              <a:rPr lang="en-US" i="1" dirty="0"/>
              <a:t> </a:t>
            </a:r>
            <a:r>
              <a:rPr lang="en-US" i="1" dirty="0" err="1"/>
              <a:t>Ellhotka</a:t>
            </a:r>
            <a:r>
              <a:rPr lang="en-US" i="1" dirty="0"/>
              <a:t> &amp; Simon Wesp</a:t>
            </a:r>
          </a:p>
          <a:p>
            <a:pPr eaLnBrk="1" hangingPunct="1"/>
            <a:r>
              <a:rPr lang="en-US" sz="1800" i="1" dirty="0"/>
              <a:t>11776184 &amp; 11709457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9245" y="6215360"/>
            <a:ext cx="11258942" cy="958850"/>
          </a:xfrm>
        </p:spPr>
        <p:txBody>
          <a:bodyPr/>
          <a:lstStyle/>
          <a:p>
            <a:r>
              <a:rPr lang="de-AT" dirty="0"/>
              <a:t>Institute of Visual Computing &amp; Human-Centered Technology, TU Wien, Austria</a:t>
            </a:r>
          </a:p>
        </p:txBody>
      </p:sp>
      <p:pic>
        <p:nvPicPr>
          <p:cNvPr id="5" name="Picture 4" descr="A diagram of a structure&#10;&#10;Description automatically generated">
            <a:extLst>
              <a:ext uri="{FF2B5EF4-FFF2-40B4-BE49-F238E27FC236}">
                <a16:creationId xmlns:a16="http://schemas.microsoft.com/office/drawing/2014/main" id="{3F1FE6C8-3B2B-4C14-3FA3-8DA173A5B2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" t="1" r="-264" b="58823"/>
          <a:stretch/>
        </p:blipFill>
        <p:spPr>
          <a:xfrm>
            <a:off x="741991" y="189434"/>
            <a:ext cx="1071119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1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Article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Displaying molecules is hard</a:t>
            </a:r>
          </a:p>
          <a:p>
            <a:r>
              <a:rPr lang="en-US" dirty="0"/>
              <a:t>Traditional methods inaccurate</a:t>
            </a:r>
          </a:p>
          <a:p>
            <a:r>
              <a:rPr lang="en-US" dirty="0"/>
              <a:t>Better visibility with</a:t>
            </a:r>
          </a:p>
          <a:p>
            <a:pPr lvl="1"/>
            <a:r>
              <a:rPr lang="en-US" dirty="0"/>
              <a:t>Subsurface scattering</a:t>
            </a:r>
          </a:p>
          <a:p>
            <a:pPr lvl="1"/>
            <a:r>
              <a:rPr lang="en-US" dirty="0"/>
              <a:t>Reflections and refractions</a:t>
            </a:r>
          </a:p>
          <a:p>
            <a:pPr lvl="1"/>
            <a:r>
              <a:rPr lang="en-US" dirty="0"/>
              <a:t>Transparency of internal structure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2</a:t>
            </a:fld>
            <a:endParaRPr lang="de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216B0-ED6C-17B9-1812-179972640C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018"/>
          <a:stretch/>
        </p:blipFill>
        <p:spPr>
          <a:xfrm>
            <a:off x="7681763" y="985822"/>
            <a:ext cx="3240360" cy="2336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FFBDE-AA25-4F7C-5FD8-4F4958AFA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763" y="3686575"/>
            <a:ext cx="3240360" cy="2339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3DAE43-1C35-1AE7-8830-0A97FCD9FE4E}"/>
              </a:ext>
            </a:extLst>
          </p:cNvPr>
          <p:cNvSpPr txBox="1"/>
          <p:nvPr/>
        </p:nvSpPr>
        <p:spPr>
          <a:xfrm>
            <a:off x="7681763" y="329951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</a:rPr>
              <a:t>Visualization without reflections and refractions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EB1B9-2CA9-9364-A9F3-9ADF6182B4D8}"/>
              </a:ext>
            </a:extLst>
          </p:cNvPr>
          <p:cNvSpPr txBox="1"/>
          <p:nvPr/>
        </p:nvSpPr>
        <p:spPr>
          <a:xfrm>
            <a:off x="7662836" y="602938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</a:rPr>
              <a:t>Visualization with reflections and refractions </a:t>
            </a:r>
          </a:p>
        </p:txBody>
      </p:sp>
    </p:spTree>
    <p:extLst>
      <p:ext uri="{BB962C8B-B14F-4D97-AF65-F5344CB8AC3E}">
        <p14:creationId xmlns:p14="http://schemas.microsoft.com/office/powerpoint/2010/main" val="312883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Rasterization of internal structure (balls and sticks)</a:t>
            </a:r>
          </a:p>
          <a:p>
            <a:pPr lvl="1"/>
            <a:r>
              <a:rPr lang="en-US" dirty="0"/>
              <a:t>Geometry</a:t>
            </a:r>
          </a:p>
          <a:p>
            <a:pPr lvl="1"/>
            <a:r>
              <a:rPr lang="en-US" dirty="0"/>
              <a:t>Instancing</a:t>
            </a:r>
          </a:p>
          <a:p>
            <a:r>
              <a:rPr lang="en-US" dirty="0"/>
              <a:t>Surface rendering with ray marching</a:t>
            </a:r>
          </a:p>
          <a:p>
            <a:pPr lvl="1"/>
            <a:r>
              <a:rPr lang="en-US" dirty="0"/>
              <a:t>Signed distance field calculated with a compute shader</a:t>
            </a:r>
          </a:p>
          <a:p>
            <a:r>
              <a:rPr lang="en-US" dirty="0"/>
              <a:t>Apply effects</a:t>
            </a:r>
          </a:p>
          <a:p>
            <a:pPr lvl="1"/>
            <a:r>
              <a:rPr lang="en-US" dirty="0"/>
              <a:t>1. Transparency</a:t>
            </a:r>
          </a:p>
          <a:p>
            <a:pPr lvl="1"/>
            <a:r>
              <a:rPr lang="en-US" dirty="0"/>
              <a:t>2. Subsurface scattering</a:t>
            </a:r>
          </a:p>
          <a:p>
            <a:pPr lvl="1"/>
            <a:r>
              <a:rPr lang="en-US" dirty="0"/>
              <a:t>3. Reflections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419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WebGPU</a:t>
            </a:r>
            <a:endParaRPr lang="en-US" dirty="0"/>
          </a:p>
          <a:p>
            <a:r>
              <a:rPr lang="en-US" dirty="0"/>
              <a:t>Typescript</a:t>
            </a:r>
          </a:p>
          <a:p>
            <a:r>
              <a:rPr lang="en-US" dirty="0" err="1"/>
              <a:t>SvelteKit</a:t>
            </a:r>
            <a:endParaRPr lang="en-US" dirty="0"/>
          </a:p>
          <a:p>
            <a:r>
              <a:rPr lang="en-US" dirty="0"/>
              <a:t>RCSB PDB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113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C3D82-4865-0582-7C1F-17EBFB040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624F-7ED3-BDD4-CE2B-8CF40A1E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0F4A-BD8D-C855-BCCA-EC002F49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Render Passes + Blending</a:t>
            </a:r>
          </a:p>
          <a:p>
            <a:pPr lvl="1"/>
            <a:r>
              <a:rPr lang="en-US" dirty="0"/>
              <a:t>Rasterization</a:t>
            </a:r>
          </a:p>
          <a:p>
            <a:pPr lvl="1"/>
            <a:r>
              <a:rPr lang="en-US" dirty="0"/>
              <a:t>Ray marching</a:t>
            </a:r>
          </a:p>
          <a:p>
            <a:r>
              <a:rPr lang="en-US" dirty="0"/>
              <a:t>Mini </a:t>
            </a:r>
            <a:r>
              <a:rPr lang="en-US" dirty="0" err="1"/>
              <a:t>WebGPU</a:t>
            </a:r>
            <a:r>
              <a:rPr lang="en-US" dirty="0"/>
              <a:t> Framework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0671E-3E49-56AB-247A-0378F6FACC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62CD5-8919-1FCF-9D3E-C5EB6F29FE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8170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7A1DF-8D68-8247-3033-69DF2093D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A160-9A10-8AA0-D55D-FBE14706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3142-0372-4CFC-7819-E26FC51F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WebGPU</a:t>
            </a:r>
            <a:r>
              <a:rPr lang="en-US" dirty="0"/>
              <a:t> support and implementation varies a lot</a:t>
            </a:r>
          </a:p>
          <a:p>
            <a:r>
              <a:rPr lang="en-US" dirty="0"/>
              <a:t>Debugging shaders</a:t>
            </a:r>
          </a:p>
          <a:p>
            <a:r>
              <a:rPr lang="en-US" dirty="0"/>
              <a:t>Optimization - rendering 100k+ objects</a:t>
            </a:r>
          </a:p>
          <a:p>
            <a:r>
              <a:rPr lang="en-US" dirty="0"/>
              <a:t>Protein files invalid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20A15-1B34-50F4-099F-14995DA255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786F9-6335-4062-A6DE-10C81F1FC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254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8A13B-787F-4D10-9E2F-84B6D50C2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79CD-C2B4-C21F-6DA1-2AEDC3AB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EA53E-B5F8-718E-6495-5B32F0C65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05" lvl="1" indent="0">
              <a:buNone/>
            </a:pPr>
            <a:r>
              <a:rPr lang="en-US" dirty="0"/>
              <a:t>Demo :)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8415A-5134-F54E-D93A-F7CAF9735B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A824D-C33B-22A4-1BB2-CDAF0C8B1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9" y="42082"/>
            <a:ext cx="11305256" cy="757414"/>
          </a:xfrm>
        </p:spPr>
        <p:txBody>
          <a:bodyPr/>
          <a:lstStyle/>
          <a:p>
            <a:r>
              <a:rPr lang="en-GB" sz="3600" dirty="0"/>
              <a:t>Rendering molecules for fun and profit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P. </a:t>
            </a:r>
            <a:r>
              <a:rPr lang="en-US" dirty="0" err="1"/>
              <a:t>Hermosilla</a:t>
            </a:r>
            <a:r>
              <a:rPr lang="en-US" dirty="0"/>
              <a:t> and S. Maisch and P.-P. Vázquez and T. </a:t>
            </a:r>
            <a:r>
              <a:rPr lang="en-US" dirty="0" err="1"/>
              <a:t>Ropinski</a:t>
            </a:r>
            <a:endParaRPr lang="en-US" dirty="0"/>
          </a:p>
          <a:p>
            <a:pPr marL="0" indent="0">
              <a:buNone/>
            </a:pPr>
            <a:r>
              <a:rPr lang="en-US" sz="3600" b="1" dirty="0"/>
              <a:t>Improving Perception of Molecular Surface Visualizations</a:t>
            </a:r>
          </a:p>
          <a:p>
            <a:pPr marL="0" indent="0">
              <a:buNone/>
            </a:pPr>
            <a:r>
              <a:rPr lang="en-US" dirty="0" err="1"/>
              <a:t>Eurographics</a:t>
            </a:r>
            <a:r>
              <a:rPr lang="en-US" dirty="0"/>
              <a:t> Workshop on Visual Computing for Biology and Medicine, 2018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8</a:t>
            </a:fld>
            <a:endParaRPr lang="de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B87647-8D0A-571A-E4FE-70FB8BE4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06" y="3285778"/>
            <a:ext cx="9838122" cy="287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82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ICG-Standard">
      <a:dk1>
        <a:srgbClr val="000000"/>
      </a:dk1>
      <a:lt1>
        <a:srgbClr val="FFFFFF"/>
      </a:lt1>
      <a:dk2>
        <a:srgbClr val="FFFFFF"/>
      </a:dk2>
      <a:lt2>
        <a:srgbClr val="006599"/>
      </a:lt2>
      <a:accent1>
        <a:srgbClr val="006599"/>
      </a:accent1>
      <a:accent2>
        <a:srgbClr val="C32D9B"/>
      </a:accent2>
      <a:accent3>
        <a:srgbClr val="FFFFFF"/>
      </a:accent3>
      <a:accent4>
        <a:srgbClr val="000000"/>
      </a:accent4>
      <a:accent5>
        <a:srgbClr val="00B050"/>
      </a:accent5>
      <a:accent6>
        <a:srgbClr val="FF0000"/>
      </a:accent6>
      <a:hlink>
        <a:srgbClr val="3333CC"/>
      </a:hlink>
      <a:folHlink>
        <a:srgbClr val="8484E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28575" cap="flat" cmpd="sng" algn="ctr">
          <a:solidFill>
            <a:schemeClr val="accent5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800" dirty="0" err="1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713</Words>
  <Application>Microsoft Macintosh PowerPoint</Application>
  <PresentationFormat>Custom</PresentationFormat>
  <Paragraphs>98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Calibri</vt:lpstr>
      <vt:lpstr>Wingdings</vt:lpstr>
      <vt:lpstr>Blends</vt:lpstr>
      <vt:lpstr>VU Visualisierung 2 (186.833) Rendering molecules for fun and profit Final Presentation</vt:lpstr>
      <vt:lpstr>Short Article Summary</vt:lpstr>
      <vt:lpstr>Implementation</vt:lpstr>
      <vt:lpstr>Implementation &amp; Data</vt:lpstr>
      <vt:lpstr>Implementation &amp; Data</vt:lpstr>
      <vt:lpstr>Challenges</vt:lpstr>
      <vt:lpstr>Demo</vt:lpstr>
      <vt:lpstr>Rendering molecules for fun and profit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2025-01-08T17:12:43Z</dcterms:modified>
</cp:coreProperties>
</file>