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9"/>
  </p:notesMasterIdLst>
  <p:handoutMasterIdLst>
    <p:handoutMasterId r:id="rId40"/>
  </p:handoutMasterIdLst>
  <p:sldIdLst>
    <p:sldId id="355" r:id="rId7"/>
    <p:sldId id="409" r:id="rId8"/>
    <p:sldId id="451" r:id="rId9"/>
    <p:sldId id="396" r:id="rId10"/>
    <p:sldId id="447" r:id="rId11"/>
    <p:sldId id="448" r:id="rId12"/>
    <p:sldId id="450" r:id="rId13"/>
    <p:sldId id="452" r:id="rId14"/>
    <p:sldId id="399" r:id="rId15"/>
    <p:sldId id="453" r:id="rId16"/>
    <p:sldId id="454" r:id="rId17"/>
    <p:sldId id="455" r:id="rId18"/>
    <p:sldId id="456" r:id="rId19"/>
    <p:sldId id="457" r:id="rId20"/>
    <p:sldId id="458" r:id="rId21"/>
    <p:sldId id="459" r:id="rId22"/>
    <p:sldId id="460" r:id="rId23"/>
    <p:sldId id="461" r:id="rId24"/>
    <p:sldId id="463" r:id="rId25"/>
    <p:sldId id="427" r:id="rId26"/>
    <p:sldId id="464" r:id="rId27"/>
    <p:sldId id="432" r:id="rId28"/>
    <p:sldId id="433" r:id="rId29"/>
    <p:sldId id="434" r:id="rId30"/>
    <p:sldId id="465" r:id="rId31"/>
    <p:sldId id="462" r:id="rId32"/>
    <p:sldId id="466" r:id="rId33"/>
    <p:sldId id="468" r:id="rId34"/>
    <p:sldId id="469" r:id="rId35"/>
    <p:sldId id="470" r:id="rId36"/>
    <p:sldId id="410" r:id="rId37"/>
    <p:sldId id="397" r:id="rId38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272" autoAdjust="0"/>
  </p:normalViewPr>
  <p:slideViewPr>
    <p:cSldViewPr snapToGrid="0">
      <p:cViewPr>
        <p:scale>
          <a:sx n="125" d="100"/>
          <a:sy n="125" d="100"/>
        </p:scale>
        <p:origin x="1230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05/12/2024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05/12/2024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6" r:id="rId5"/>
    <p:sldLayoutId id="2147483717" r:id="rId6"/>
    <p:sldLayoutId id="2147483718" r:id="rId7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9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3" Type="http://schemas.openxmlformats.org/officeDocument/2006/relationships/image" Target="../media/image740.png"/><Relationship Id="rId7" Type="http://schemas.openxmlformats.org/officeDocument/2006/relationships/image" Target="../media/image78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70.png"/><Relationship Id="rId5" Type="http://schemas.openxmlformats.org/officeDocument/2006/relationships/image" Target="../media/image760.png"/><Relationship Id="rId4" Type="http://schemas.openxmlformats.org/officeDocument/2006/relationships/image" Target="../media/image7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30.png"/><Relationship Id="rId4" Type="http://schemas.openxmlformats.org/officeDocument/2006/relationships/image" Target="../media/image8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Matrix_product_state_obc_tikz.svg" TargetMode="External"/><Relationship Id="rId2" Type="http://schemas.openxmlformats.org/officeDocument/2006/relationships/hyperlink" Target="https://www.mpq.mpg.de/6497440/many-body-physics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arxiv.org/abs/2309.12820" TargetMode="External"/><Relationship Id="rId4" Type="http://schemas.openxmlformats.org/officeDocument/2006/relationships/hyperlink" Target="https://arxiv.org/abs/2408.0472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Yannick Bergs</a:t>
            </a:r>
          </a:p>
          <a:p>
            <a:r>
              <a:rPr lang="de-DE" dirty="0"/>
              <a:t>Technical University Munich</a:t>
            </a:r>
          </a:p>
          <a:p>
            <a:r>
              <a:rPr lang="de-DE" dirty="0"/>
              <a:t>TUM School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, Information and Technology</a:t>
            </a:r>
          </a:p>
          <a:p>
            <a:r>
              <a:rPr lang="de-DE" dirty="0"/>
              <a:t>Quantum Computing, Christian B. Mendl</a:t>
            </a:r>
          </a:p>
          <a:p>
            <a:r>
              <a:rPr lang="de-DE" dirty="0"/>
              <a:t>Munich, 13. Dezember 2024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 err="1"/>
              <a:t>Constructing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Dicke States on a Quantum Computer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1EAA0-3E10-F3A4-17F1-684CBE645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64EEE128-1333-23F7-57CD-8BC3EC0C4D4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Mathematical </a:t>
                </a:r>
                <a:r>
                  <a:rPr lang="de-DE" dirty="0" err="1"/>
                  <a:t>Representation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de-DE" dirty="0"/>
                  <a:t>?</a:t>
                </a:r>
              </a:p>
              <a:p>
                <a:r>
                  <a:rPr lang="de-DE" dirty="0"/>
                  <a:t>	→ Matrix </a:t>
                </a:r>
                <a:r>
                  <a:rPr lang="de-DE" dirty="0" err="1"/>
                  <a:t>Product</a:t>
                </a:r>
                <a:r>
                  <a:rPr lang="de-DE" dirty="0"/>
                  <a:t> State (MPS) </a:t>
                </a:r>
                <a:r>
                  <a:rPr lang="de-DE" baseline="30000" dirty="0">
                    <a:solidFill>
                      <a:schemeClr val="bg2"/>
                    </a:solidFill>
                  </a:rPr>
                  <a:t>[7]</a:t>
                </a:r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64EEE128-1333-23F7-57CD-8BC3EC0C4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433" t="-68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4E8A9E-5E12-918E-901A-BE296B58275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CEE3F11-7682-14B7-8747-7528743A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Lattice</a:t>
            </a:r>
            <a:r>
              <a:rPr lang="de-DE" dirty="0"/>
              <a:t> Model</a:t>
            </a:r>
          </a:p>
        </p:txBody>
      </p:sp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20D00831-C9C0-F3B9-BAD2-3843E89B01E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7297336" cy="365125"/>
          </a:xfrm>
        </p:spPr>
        <p:txBody>
          <a:bodyPr/>
          <a:lstStyle/>
          <a:p>
            <a:r>
              <a:rPr lang="de-DE" dirty="0"/>
              <a:t>Yannick Bergs (TUM) | Bachelor-Student Informatik | Seminar: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Quantum Computing</a:t>
            </a:r>
            <a:endParaRPr lang="en-US" dirty="0"/>
          </a:p>
        </p:txBody>
      </p:sp>
      <p:pic>
        <p:nvPicPr>
          <p:cNvPr id="6" name="Picture 4" descr="undefined">
            <a:extLst>
              <a:ext uri="{FF2B5EF4-FFF2-40B4-BE49-F238E27FC236}">
                <a16:creationId xmlns:a16="http://schemas.microsoft.com/office/drawing/2014/main" id="{AFEAA1DB-2BC9-C8FB-6FAC-1866A83CC1E1}"/>
              </a:ext>
            </a:extLst>
          </p:cNvPr>
          <p:cNvPicPr>
            <a:picLocks noGrp="1" noChangeAspect="1" noChangeArrowheads="1"/>
          </p:cNvPicPr>
          <p:nvPr>
            <p:ph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41"/>
          <a:stretch/>
        </p:blipFill>
        <p:spPr bwMode="auto">
          <a:xfrm>
            <a:off x="1509058" y="3493277"/>
            <a:ext cx="5984557" cy="143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9251A4-1A31-8FFF-5F95-258361690684}"/>
                  </a:ext>
                </a:extLst>
              </p:cNvPr>
              <p:cNvSpPr txBox="1"/>
              <p:nvPr/>
            </p:nvSpPr>
            <p:spPr>
              <a:xfrm>
                <a:off x="1509058" y="3035292"/>
                <a:ext cx="486883" cy="421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9251A4-1A31-8FFF-5F95-258361690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58" y="3035292"/>
                <a:ext cx="486883" cy="421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E046D3-45D9-B458-5337-4A03B3E04838}"/>
                  </a:ext>
                </a:extLst>
              </p:cNvPr>
              <p:cNvSpPr txBox="1"/>
              <p:nvPr/>
            </p:nvSpPr>
            <p:spPr>
              <a:xfrm>
                <a:off x="7085014" y="3072264"/>
                <a:ext cx="523484" cy="421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E046D3-45D9-B458-5337-4A03B3E0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014" y="3072264"/>
                <a:ext cx="523484" cy="421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DA8A010-E36B-BE17-FABE-031D7C2816E5}"/>
              </a:ext>
            </a:extLst>
          </p:cNvPr>
          <p:cNvSpPr txBox="1"/>
          <p:nvPr/>
        </p:nvSpPr>
        <p:spPr>
          <a:xfrm>
            <a:off x="7019047" y="5966495"/>
            <a:ext cx="1563847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Image </a:t>
            </a:r>
            <a:r>
              <a:rPr lang="de-DE" sz="1600" dirty="0" err="1">
                <a:latin typeface="+mn-lt"/>
              </a:rPr>
              <a:t>Credits</a:t>
            </a:r>
            <a:r>
              <a:rPr lang="de-DE" sz="1600" dirty="0">
                <a:latin typeface="+mn-lt"/>
              </a:rPr>
              <a:t> </a:t>
            </a:r>
            <a:r>
              <a:rPr lang="de-DE" sz="1600" baseline="30000" dirty="0">
                <a:solidFill>
                  <a:schemeClr val="bg2"/>
                </a:solidFill>
                <a:latin typeface="+mn-lt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47842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8E9E5-E0FE-723E-F531-CA7208200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C3788C6-5516-0F0B-CA71-F3F66BE908D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Calculate </a:t>
                </a:r>
                <a:r>
                  <a:rPr lang="de-DE" dirty="0" err="1"/>
                  <a:t>Coefficients</a:t>
                </a:r>
                <a:r>
                  <a:rPr lang="de-DE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=…+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|10100⟩ +…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C3788C6-5516-0F0B-CA71-F3F66BE908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433" t="-68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FAEB95-3DA5-C42A-56D7-DEC97CE3AD1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016B298-8490-35A1-19E1-A59FBA8A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Matrix </a:t>
            </a:r>
            <a:r>
              <a:rPr lang="de-DE" dirty="0" err="1"/>
              <a:t>Product</a:t>
            </a:r>
            <a:r>
              <a:rPr lang="de-DE" dirty="0"/>
              <a:t> State</a:t>
            </a:r>
          </a:p>
        </p:txBody>
      </p:sp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0D91E5E5-D348-E086-9F72-3FE0A631198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7297336" cy="365125"/>
          </a:xfrm>
        </p:spPr>
        <p:txBody>
          <a:bodyPr/>
          <a:lstStyle/>
          <a:p>
            <a:r>
              <a:rPr lang="de-DE" dirty="0"/>
              <a:t>Yannick Bergs (TUM) | Bachelor-Student Informatik | Seminar: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Quantum Computing</a:t>
            </a:r>
            <a:endParaRPr lang="en-US" dirty="0"/>
          </a:p>
        </p:txBody>
      </p:sp>
      <p:pic>
        <p:nvPicPr>
          <p:cNvPr id="6" name="Picture 4" descr="undefined">
            <a:extLst>
              <a:ext uri="{FF2B5EF4-FFF2-40B4-BE49-F238E27FC236}">
                <a16:creationId xmlns:a16="http://schemas.microsoft.com/office/drawing/2014/main" id="{D9274FDB-D8CD-3840-9BCC-F7AD9B2F03EF}"/>
              </a:ext>
            </a:extLst>
          </p:cNvPr>
          <p:cNvPicPr>
            <a:picLocks noGrp="1" noChangeAspect="1" noChangeArrowheads="1"/>
          </p:cNvPicPr>
          <p:nvPr>
            <p:ph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41" b="24521"/>
          <a:stretch/>
        </p:blipFill>
        <p:spPr bwMode="auto">
          <a:xfrm>
            <a:off x="1509058" y="3493278"/>
            <a:ext cx="5984557" cy="92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1775F-F1C1-6F8B-AC34-C12A2B6B65A5}"/>
                  </a:ext>
                </a:extLst>
              </p:cNvPr>
              <p:cNvSpPr txBox="1"/>
              <p:nvPr/>
            </p:nvSpPr>
            <p:spPr>
              <a:xfrm>
                <a:off x="1509058" y="3035292"/>
                <a:ext cx="486883" cy="421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1775F-F1C1-6F8B-AC34-C12A2B6B6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58" y="3035292"/>
                <a:ext cx="486883" cy="421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4032E9-142F-8377-A4B0-A93D31DCE8E3}"/>
                  </a:ext>
                </a:extLst>
              </p:cNvPr>
              <p:cNvSpPr txBox="1"/>
              <p:nvPr/>
            </p:nvSpPr>
            <p:spPr>
              <a:xfrm>
                <a:off x="7085014" y="3072264"/>
                <a:ext cx="523484" cy="421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4032E9-142F-8377-A4B0-A93D31DCE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014" y="3072264"/>
                <a:ext cx="523484" cy="421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CB5FD580-BC2C-811B-89ED-4F0E7E21C403}"/>
              </a:ext>
            </a:extLst>
          </p:cNvPr>
          <p:cNvSpPr txBox="1"/>
          <p:nvPr/>
        </p:nvSpPr>
        <p:spPr>
          <a:xfrm>
            <a:off x="7019047" y="5966495"/>
            <a:ext cx="1563847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Image </a:t>
            </a:r>
            <a:r>
              <a:rPr lang="de-DE" sz="1600" dirty="0" err="1">
                <a:latin typeface="+mn-lt"/>
              </a:rPr>
              <a:t>Credits</a:t>
            </a:r>
            <a:r>
              <a:rPr lang="de-DE" sz="1600" dirty="0">
                <a:latin typeface="+mn-lt"/>
              </a:rPr>
              <a:t> </a:t>
            </a:r>
            <a:r>
              <a:rPr lang="de-DE" sz="1600" baseline="30000" dirty="0">
                <a:solidFill>
                  <a:schemeClr val="bg2"/>
                </a:solidFill>
                <a:latin typeface="+mn-lt"/>
              </a:rPr>
              <a:t>[4]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B9E30D-4BAA-8CA3-5C6D-4F4CAA491583}"/>
                  </a:ext>
                </a:extLst>
              </p:cNvPr>
              <p:cNvSpPr txBox="1"/>
              <p:nvPr/>
            </p:nvSpPr>
            <p:spPr>
              <a:xfrm>
                <a:off x="1466850" y="5129713"/>
                <a:ext cx="6722994" cy="491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800" b="0" i="1" spc="8000" smtClean="0">
                          <a:latin typeface="Cambria Math" panose="02040503050406030204" pitchFamily="18" charset="0"/>
                        </a:rPr>
                        <m:t>1010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sz="2800" b="0" i="1" spc="5000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sz="2800" spc="5000" dirty="0" err="1">
                  <a:latin typeface="+mn-lt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B9E30D-4BAA-8CA3-5C6D-4F4CAA491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50" y="5129713"/>
                <a:ext cx="6722994" cy="491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553E953-DD59-E738-9246-60B6FBECBAE9}"/>
              </a:ext>
            </a:extLst>
          </p:cNvPr>
          <p:cNvSpPr txBox="1"/>
          <p:nvPr/>
        </p:nvSpPr>
        <p:spPr>
          <a:xfrm>
            <a:off x="6718027" y="4465865"/>
            <a:ext cx="11381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E98411-D8DB-F547-5F9D-A52BC5F792F8}"/>
              </a:ext>
            </a:extLst>
          </p:cNvPr>
          <p:cNvSpPr txBox="1"/>
          <p:nvPr/>
        </p:nvSpPr>
        <p:spPr>
          <a:xfrm>
            <a:off x="4458186" y="4465865"/>
            <a:ext cx="11381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0DEFCB-6948-1796-8B61-299CA39BBE0F}"/>
              </a:ext>
            </a:extLst>
          </p:cNvPr>
          <p:cNvSpPr txBox="1"/>
          <p:nvPr/>
        </p:nvSpPr>
        <p:spPr>
          <a:xfrm>
            <a:off x="5588106" y="4465865"/>
            <a:ext cx="11381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DB0200-AB57-295C-91DB-9E351590641D}"/>
              </a:ext>
            </a:extLst>
          </p:cNvPr>
          <p:cNvSpPr txBox="1"/>
          <p:nvPr/>
        </p:nvSpPr>
        <p:spPr>
          <a:xfrm>
            <a:off x="3353665" y="4465865"/>
            <a:ext cx="11381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E10210-023E-8C25-CDDE-CA2D66B05812}"/>
              </a:ext>
            </a:extLst>
          </p:cNvPr>
          <p:cNvSpPr txBox="1"/>
          <p:nvPr/>
        </p:nvSpPr>
        <p:spPr>
          <a:xfrm>
            <a:off x="2236444" y="4477478"/>
            <a:ext cx="11381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2E6ECA-E786-1EB4-D9A1-F033ABCAE767}"/>
              </a:ext>
            </a:extLst>
          </p:cNvPr>
          <p:cNvCxnSpPr>
            <a:cxnSpLocks/>
          </p:cNvCxnSpPr>
          <p:nvPr/>
        </p:nvCxnSpPr>
        <p:spPr>
          <a:xfrm flipH="1" flipV="1">
            <a:off x="4438771" y="4828310"/>
            <a:ext cx="152643" cy="15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BB3771-672F-EC29-0793-6848CE99CC9C}"/>
              </a:ext>
            </a:extLst>
          </p:cNvPr>
          <p:cNvCxnSpPr>
            <a:cxnSpLocks/>
          </p:cNvCxnSpPr>
          <p:nvPr/>
        </p:nvCxnSpPr>
        <p:spPr>
          <a:xfrm flipV="1">
            <a:off x="4438771" y="4828310"/>
            <a:ext cx="152643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374069-1FE5-016C-2DBF-7C2BB52EEE55}"/>
                  </a:ext>
                </a:extLst>
              </p:cNvPr>
              <p:cNvSpPr txBox="1"/>
              <p:nvPr/>
            </p:nvSpPr>
            <p:spPr>
              <a:xfrm>
                <a:off x="4388456" y="2382274"/>
                <a:ext cx="367088" cy="9824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28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sz="2800" dirty="0" err="1">
                  <a:latin typeface="+mn-lt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374069-1FE5-016C-2DBF-7C2BB52EE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456" y="2382274"/>
                <a:ext cx="367088" cy="9824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818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51D55-74A7-F8D4-38EA-015047B79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7CF8A4-B4C4-475A-7A28-DE468B10C9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b="1" dirty="0"/>
              <a:t>Tensor Network </a:t>
            </a:r>
            <a:r>
              <a:rPr lang="de-DE" baseline="30000" dirty="0">
                <a:solidFill>
                  <a:schemeClr val="bg2"/>
                </a:solidFill>
              </a:rPr>
              <a:t>[7]</a:t>
            </a:r>
            <a:r>
              <a:rPr lang="de-DE" b="1" dirty="0"/>
              <a:t>: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851D05-70DF-6CB0-2045-ADD039CF360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37D4139-AB34-B72E-A7D9-8773124A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Matrix </a:t>
            </a:r>
            <a:r>
              <a:rPr lang="de-DE" dirty="0" err="1"/>
              <a:t>Product</a:t>
            </a:r>
            <a:r>
              <a:rPr lang="de-DE" dirty="0"/>
              <a:t> State</a:t>
            </a:r>
          </a:p>
        </p:txBody>
      </p:sp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F385957C-3C55-E27B-8018-363AE39FA1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7297336" cy="365125"/>
          </a:xfrm>
        </p:spPr>
        <p:txBody>
          <a:bodyPr/>
          <a:lstStyle/>
          <a:p>
            <a:r>
              <a:rPr lang="de-DE" dirty="0"/>
              <a:t>Yannick Bergs (TUM) | Bachelor-Student Informatik | Seminar: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Quantum Computing</a:t>
            </a:r>
            <a:endParaRPr lang="en-US" dirty="0"/>
          </a:p>
        </p:txBody>
      </p:sp>
      <p:pic>
        <p:nvPicPr>
          <p:cNvPr id="6" name="Picture 4" descr="undefined">
            <a:extLst>
              <a:ext uri="{FF2B5EF4-FFF2-40B4-BE49-F238E27FC236}">
                <a16:creationId xmlns:a16="http://schemas.microsoft.com/office/drawing/2014/main" id="{790AF7FC-D047-E680-92FC-5A8CD90FF5AA}"/>
              </a:ext>
            </a:extLst>
          </p:cNvPr>
          <p:cNvPicPr>
            <a:picLocks noGrp="1" noChangeAspect="1" noChangeArrowheads="1"/>
          </p:cNvPicPr>
          <p:nvPr>
            <p:ph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1" t="30141" r="39588" b="24521"/>
          <a:stretch/>
        </p:blipFill>
        <p:spPr bwMode="auto">
          <a:xfrm>
            <a:off x="2350258" y="2768671"/>
            <a:ext cx="3983730" cy="158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24248A-2946-30A9-6C17-151F46FBF143}"/>
              </a:ext>
            </a:extLst>
          </p:cNvPr>
          <p:cNvSpPr txBox="1"/>
          <p:nvPr/>
        </p:nvSpPr>
        <p:spPr>
          <a:xfrm>
            <a:off x="7019047" y="5966495"/>
            <a:ext cx="1563847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Image </a:t>
            </a:r>
            <a:r>
              <a:rPr lang="de-DE" sz="1600" dirty="0" err="1">
                <a:latin typeface="+mn-lt"/>
              </a:rPr>
              <a:t>Credits</a:t>
            </a:r>
            <a:r>
              <a:rPr lang="de-DE" sz="1600" dirty="0">
                <a:latin typeface="+mn-lt"/>
              </a:rPr>
              <a:t> </a:t>
            </a:r>
            <a:r>
              <a:rPr lang="de-DE" sz="1600" baseline="30000" dirty="0">
                <a:solidFill>
                  <a:schemeClr val="bg2"/>
                </a:solidFill>
                <a:latin typeface="+mn-lt"/>
              </a:rPr>
              <a:t>[4]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0A025-038A-5701-C001-9A5850E02520}"/>
              </a:ext>
            </a:extLst>
          </p:cNvPr>
          <p:cNvSpPr txBox="1"/>
          <p:nvPr/>
        </p:nvSpPr>
        <p:spPr>
          <a:xfrm>
            <a:off x="1600200" y="4605327"/>
            <a:ext cx="924484" cy="3858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2400" dirty="0">
                <a:latin typeface="+mn-lt"/>
              </a:rPr>
              <a:t>Tensor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E9A91D-E90F-DF3E-A0DD-8CB71F180EA7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062442" y="3949700"/>
            <a:ext cx="687108" cy="65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0AF7DB-C2E1-0FE0-8D76-B1EA03787840}"/>
              </a:ext>
            </a:extLst>
          </p:cNvPr>
          <p:cNvSpPr txBox="1"/>
          <p:nvPr/>
        </p:nvSpPr>
        <p:spPr>
          <a:xfrm>
            <a:off x="3784124" y="1948078"/>
            <a:ext cx="1575752" cy="3858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2400" dirty="0" err="1">
                <a:latin typeface="+mn-lt"/>
              </a:rPr>
              <a:t>Contraction</a:t>
            </a:r>
            <a:endParaRPr lang="de-DE" sz="2400" dirty="0">
              <a:latin typeface="+mn-l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80FF34-F256-E268-73EC-D2E272D25A2F}"/>
              </a:ext>
            </a:extLst>
          </p:cNvPr>
          <p:cNvCxnSpPr>
            <a:stCxn id="14" idx="2"/>
          </p:cNvCxnSpPr>
          <p:nvPr/>
        </p:nvCxnSpPr>
        <p:spPr>
          <a:xfrm flipH="1">
            <a:off x="4342123" y="2333889"/>
            <a:ext cx="229877" cy="109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CA408B-FF97-5A04-A9E8-FE8FE36D17BC}"/>
              </a:ext>
            </a:extLst>
          </p:cNvPr>
          <p:cNvCxnSpPr/>
          <p:nvPr/>
        </p:nvCxnSpPr>
        <p:spPr>
          <a:xfrm flipH="1" flipV="1">
            <a:off x="4342123" y="3429000"/>
            <a:ext cx="756927" cy="147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298A57-B63F-869B-45F6-94726A4D570A}"/>
                  </a:ext>
                </a:extLst>
              </p:cNvPr>
              <p:cNvSpPr txBox="1"/>
              <p:nvPr/>
            </p:nvSpPr>
            <p:spPr>
              <a:xfrm>
                <a:off x="4103264" y="4945235"/>
                <a:ext cx="1991571" cy="385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de-DE" sz="2400" dirty="0">
                    <a:latin typeface="+mn-lt"/>
                  </a:rPr>
                  <a:t>Virtual </a:t>
                </a:r>
                <a:r>
                  <a:rPr lang="de-DE" sz="2400" dirty="0" err="1">
                    <a:latin typeface="+mn-lt"/>
                  </a:rPr>
                  <a:t>bond</a:t>
                </a:r>
                <a:r>
                  <a:rPr lang="de-DE" sz="2400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298A57-B63F-869B-45F6-94726A4D5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264" y="4945235"/>
                <a:ext cx="1991571" cy="385811"/>
              </a:xfrm>
              <a:prstGeom prst="rect">
                <a:avLst/>
              </a:prstGeom>
              <a:blipFill>
                <a:blip r:embed="rId3"/>
                <a:stretch>
                  <a:fillRect l="-9174" t="-18750" r="-4281" b="-468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352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6FBD2-97A0-9670-1D45-AFAF4BB20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B98611-ECB0-710A-A8DF-7F188637F1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</a:t>
            </a:r>
            <a:r>
              <a:rPr lang="de-DE" dirty="0" err="1"/>
              <a:t>mathematically</a:t>
            </a:r>
            <a:r>
              <a:rPr lang="de-DE" dirty="0"/>
              <a:t>?</a:t>
            </a:r>
            <a:endParaRPr lang="de-DE" b="1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477D27-0EF8-35C6-B99D-B3AC423491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87DFEE6-DAE5-7F62-C6BB-2ECB3C66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Matrix </a:t>
            </a:r>
            <a:r>
              <a:rPr lang="de-DE" dirty="0" err="1"/>
              <a:t>Product</a:t>
            </a:r>
            <a:r>
              <a:rPr lang="de-DE" dirty="0"/>
              <a:t> State</a:t>
            </a:r>
          </a:p>
        </p:txBody>
      </p:sp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3737A23F-A4E6-BBE6-FB6E-21C047CA85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7297336" cy="365125"/>
          </a:xfrm>
        </p:spPr>
        <p:txBody>
          <a:bodyPr/>
          <a:lstStyle/>
          <a:p>
            <a:r>
              <a:rPr lang="de-DE" dirty="0"/>
              <a:t>Yannick Bergs (TUM) | Bachelor-Student Informatik | Seminar: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Quantum Computing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BF6481-B3B8-DC72-042B-4BE76AD89C9B}"/>
                  </a:ext>
                </a:extLst>
              </p:cNvPr>
              <p:cNvSpPr txBox="1"/>
              <p:nvPr/>
            </p:nvSpPr>
            <p:spPr>
              <a:xfrm>
                <a:off x="1668702" y="2396580"/>
                <a:ext cx="6014798" cy="13857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⃗"/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sub>
                        <m:sup/>
                        <m:e>
                          <m:sSubSup>
                            <m:sSubSupPr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⟨"/>
                                  <m:endChr m:val="|"/>
                                  <m:ctrlPr>
                                    <a:rPr lang="de-DE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32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de-DE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Sup>
                            <m:sSubSupPr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de-DE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begChr m:val="|"/>
                              <m:endChr m:val="⟩"/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  <m:acc>
                            <m:accPr>
                              <m:chr m:val="⃗"/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de-DE" sz="3200" dirty="0" err="1">
                  <a:latin typeface="+mn-lt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BF6481-B3B8-DC72-042B-4BE76AD89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702" y="2396580"/>
                <a:ext cx="6014798" cy="13857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D6F712-2912-18F7-51C4-2F9F3149C2BA}"/>
                  </a:ext>
                </a:extLst>
              </p:cNvPr>
              <p:cNvSpPr txBox="1"/>
              <p:nvPr/>
            </p:nvSpPr>
            <p:spPr>
              <a:xfrm>
                <a:off x="2315420" y="4645484"/>
                <a:ext cx="4867423" cy="321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de-DE" sz="2000" dirty="0">
                    <a:latin typeface="+mn-lt"/>
                  </a:rPr>
                  <a:t>For </a:t>
                </a:r>
                <a:r>
                  <a:rPr lang="de-DE" sz="2000" b="1" dirty="0" err="1">
                    <a:latin typeface="+mn-lt"/>
                  </a:rPr>
                  <a:t>Qubits</a:t>
                </a:r>
                <a:r>
                  <a:rPr lang="de-DE" sz="2000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de-DE" sz="2000" dirty="0">
                    <a:latin typeface="+mn-lt"/>
                  </a:rPr>
                  <a:t> </a:t>
                </a:r>
                <a:r>
                  <a:rPr lang="de-DE" sz="2000" dirty="0" err="1">
                    <a:latin typeface="+mn-lt"/>
                  </a:rPr>
                  <a:t>binary</a:t>
                </a:r>
                <a:r>
                  <a:rPr lang="de-DE" sz="2000" dirty="0">
                    <a:latin typeface="+mn-lt"/>
                  </a:rPr>
                  <a:t> </a:t>
                </a:r>
                <a:r>
                  <a:rPr lang="de-DE" sz="2000" dirty="0" err="1">
                    <a:latin typeface="+mn-lt"/>
                  </a:rPr>
                  <a:t>string</a:t>
                </a:r>
                <a:r>
                  <a:rPr lang="de-DE" sz="2000" dirty="0">
                    <a:latin typeface="+mn-lt"/>
                  </a:rPr>
                  <a:t> </a:t>
                </a:r>
                <a:r>
                  <a:rPr lang="de-DE" sz="2000" dirty="0" err="1">
                    <a:latin typeface="+mn-lt"/>
                  </a:rPr>
                  <a:t>with</a:t>
                </a:r>
                <a:r>
                  <a:rPr lang="de-DE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sz="2000" dirty="0">
                    <a:latin typeface="+mn-lt"/>
                  </a:rPr>
                  <a:t> </a:t>
                </a:r>
                <a:r>
                  <a:rPr lang="de-DE" sz="2000" dirty="0" err="1">
                    <a:latin typeface="+mn-lt"/>
                  </a:rPr>
                  <a:t>digits</a:t>
                </a:r>
                <a:r>
                  <a:rPr lang="de-DE" sz="2000" dirty="0">
                    <a:latin typeface="+mn-lt"/>
                  </a:rPr>
                  <a:t> </a:t>
                </a:r>
                <a:r>
                  <a:rPr lang="de-DE" sz="2000" baseline="30000" dirty="0">
                    <a:solidFill>
                      <a:schemeClr val="bg2"/>
                    </a:solidFill>
                    <a:latin typeface="+mn-lt"/>
                  </a:rPr>
                  <a:t>[5]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D6F712-2912-18F7-51C4-2F9F3149C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420" y="4645484"/>
                <a:ext cx="4867423" cy="321563"/>
              </a:xfrm>
              <a:prstGeom prst="rect">
                <a:avLst/>
              </a:prstGeom>
              <a:blipFill>
                <a:blip r:embed="rId3"/>
                <a:stretch>
                  <a:fillRect l="-3258" t="-18868" b="-490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475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4CBC6-2C15-8B1D-687F-BEE161405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C1F3AF-FB5B-9493-B25F-34BFF5E14292}"/>
              </a:ext>
            </a:extLst>
          </p:cNvPr>
          <p:cNvCxnSpPr>
            <a:cxnSpLocks/>
          </p:cNvCxnSpPr>
          <p:nvPr/>
        </p:nvCxnSpPr>
        <p:spPr>
          <a:xfrm>
            <a:off x="878983" y="2698750"/>
            <a:ext cx="1111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FF7DED-6C63-68E4-B329-B2BC11406E7C}"/>
              </a:ext>
            </a:extLst>
          </p:cNvPr>
          <p:cNvCxnSpPr>
            <a:cxnSpLocks/>
          </p:cNvCxnSpPr>
          <p:nvPr/>
        </p:nvCxnSpPr>
        <p:spPr>
          <a:xfrm>
            <a:off x="2679208" y="3996898"/>
            <a:ext cx="1111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D4A94F-0EE8-93F2-F422-579B7BD43C6A}"/>
              </a:ext>
            </a:extLst>
          </p:cNvPr>
          <p:cNvCxnSpPr/>
          <p:nvPr/>
        </p:nvCxnSpPr>
        <p:spPr>
          <a:xfrm>
            <a:off x="838200" y="4697199"/>
            <a:ext cx="29527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4A45F7-9134-D1AA-07C3-B2E0353DC568}"/>
              </a:ext>
            </a:extLst>
          </p:cNvPr>
          <p:cNvCxnSpPr>
            <a:cxnSpLocks/>
          </p:cNvCxnSpPr>
          <p:nvPr/>
        </p:nvCxnSpPr>
        <p:spPr>
          <a:xfrm>
            <a:off x="838200" y="4005049"/>
            <a:ext cx="1111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2F1F23-31F0-DDF8-0D62-50319A723F22}"/>
              </a:ext>
            </a:extLst>
          </p:cNvPr>
          <p:cNvCxnSpPr>
            <a:cxnSpLocks/>
          </p:cNvCxnSpPr>
          <p:nvPr/>
        </p:nvCxnSpPr>
        <p:spPr>
          <a:xfrm>
            <a:off x="2679208" y="2698750"/>
            <a:ext cx="1111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CED959E1-D5A2-52DC-634D-070347C7704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065850" y="1762189"/>
                <a:ext cx="2387988" cy="333312"/>
              </a:xfrm>
            </p:spPr>
            <p:txBody>
              <a:bodyPr/>
              <a:lstStyle/>
              <a:p>
                <a:r>
                  <a:rPr lang="de-DE" b="1" dirty="0"/>
                  <a:t>Quantum Circuit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de-DE" dirty="0"/>
                  <a:t>:</a:t>
                </a:r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CED959E1-D5A2-52DC-634D-070347C770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065850" y="1762189"/>
                <a:ext cx="2387988" cy="333312"/>
              </a:xfrm>
              <a:blipFill>
                <a:blip r:embed="rId2"/>
                <a:stretch>
                  <a:fillRect l="-5357" t="-14545" r="-1276" b="-14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7B8BB3-78EE-C221-232C-C4400957879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B06521E-64ED-2746-A8E1-1DE8431D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Matrix </a:t>
            </a:r>
            <a:r>
              <a:rPr lang="de-DE" dirty="0" err="1"/>
              <a:t>Product</a:t>
            </a:r>
            <a:r>
              <a:rPr lang="de-DE" dirty="0"/>
              <a:t> State</a:t>
            </a:r>
          </a:p>
        </p:txBody>
      </p:sp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977A5F1E-FA71-8DCB-60F6-7B163C971BD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7297336" cy="365125"/>
          </a:xfrm>
        </p:spPr>
        <p:txBody>
          <a:bodyPr/>
          <a:lstStyle/>
          <a:p>
            <a:r>
              <a:rPr lang="de-DE" dirty="0"/>
              <a:t>Yannick Bergs (TUM) | Bachelor-Student Informatik | Seminar: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Quantum Computing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21D9F3-C431-3DAF-A24B-3A19ABA85505}"/>
              </a:ext>
            </a:extLst>
          </p:cNvPr>
          <p:cNvSpPr/>
          <p:nvPr/>
        </p:nvSpPr>
        <p:spPr>
          <a:xfrm>
            <a:off x="1073396" y="2477139"/>
            <a:ext cx="793750" cy="2552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04326-12D0-3A91-F6E9-E5B5D53E8604}"/>
              </a:ext>
            </a:extLst>
          </p:cNvPr>
          <p:cNvSpPr/>
          <p:nvPr/>
        </p:nvSpPr>
        <p:spPr>
          <a:xfrm>
            <a:off x="2794000" y="2477139"/>
            <a:ext cx="793750" cy="2552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40DEDB-3E55-513F-90B0-966364338E48}"/>
                  </a:ext>
                </a:extLst>
              </p:cNvPr>
              <p:cNvSpPr txBox="1"/>
              <p:nvPr/>
            </p:nvSpPr>
            <p:spPr>
              <a:xfrm>
                <a:off x="2897881" y="3303318"/>
                <a:ext cx="735393" cy="701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sz="4000" dirty="0" err="1">
                  <a:latin typeface="+mn-lt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40DEDB-3E55-513F-90B0-966364338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881" y="3303318"/>
                <a:ext cx="735393" cy="701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02B688-9C01-2DA7-C7DA-17BA3E051139}"/>
                  </a:ext>
                </a:extLst>
              </p:cNvPr>
              <p:cNvSpPr txBox="1"/>
              <p:nvPr/>
            </p:nvSpPr>
            <p:spPr>
              <a:xfrm>
                <a:off x="1187697" y="3351210"/>
                <a:ext cx="689869" cy="701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4000" dirty="0" err="1">
                  <a:latin typeface="+mn-lt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02B688-9C01-2DA7-C7DA-17BA3E051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97" y="3351210"/>
                <a:ext cx="689869" cy="701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41CAA8-F2E6-30B3-41FE-C523E4D451CF}"/>
                  </a:ext>
                </a:extLst>
              </p:cNvPr>
              <p:cNvSpPr txBox="1"/>
              <p:nvPr/>
            </p:nvSpPr>
            <p:spPr>
              <a:xfrm>
                <a:off x="385960" y="4556840"/>
                <a:ext cx="33464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41CAA8-F2E6-30B3-41FE-C523E4D45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60" y="4556840"/>
                <a:ext cx="334642" cy="280718"/>
              </a:xfrm>
              <a:prstGeom prst="rect">
                <a:avLst/>
              </a:prstGeom>
              <a:blipFill>
                <a:blip r:embed="rId5"/>
                <a:stretch>
                  <a:fillRect l="-18182" r="-20000" b="-217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50BFB3-F523-5C2B-1E58-28B28C6BABF0}"/>
              </a:ext>
            </a:extLst>
          </p:cNvPr>
          <p:cNvCxnSpPr/>
          <p:nvPr/>
        </p:nvCxnSpPr>
        <p:spPr>
          <a:xfrm>
            <a:off x="2707078" y="2609850"/>
            <a:ext cx="82796" cy="8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1C6619-684D-3D7E-28B6-48E6A9D952E6}"/>
              </a:ext>
            </a:extLst>
          </p:cNvPr>
          <p:cNvCxnSpPr>
            <a:cxnSpLocks/>
          </p:cNvCxnSpPr>
          <p:nvPr/>
        </p:nvCxnSpPr>
        <p:spPr>
          <a:xfrm flipH="1">
            <a:off x="2707078" y="2698750"/>
            <a:ext cx="82796" cy="8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004E3F-9983-E742-C00F-C36BD4412089}"/>
              </a:ext>
            </a:extLst>
          </p:cNvPr>
          <p:cNvCxnSpPr>
            <a:cxnSpLocks/>
          </p:cNvCxnSpPr>
          <p:nvPr/>
        </p:nvCxnSpPr>
        <p:spPr>
          <a:xfrm flipV="1">
            <a:off x="1867146" y="3916149"/>
            <a:ext cx="82796" cy="8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D56869-6A63-BDFD-04EE-F74F02C1089F}"/>
              </a:ext>
            </a:extLst>
          </p:cNvPr>
          <p:cNvCxnSpPr>
            <a:cxnSpLocks/>
          </p:cNvCxnSpPr>
          <p:nvPr/>
        </p:nvCxnSpPr>
        <p:spPr>
          <a:xfrm flipH="1" flipV="1">
            <a:off x="1867146" y="4005049"/>
            <a:ext cx="82796" cy="8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40778D-0A0B-203E-9FA1-25E0B555B425}"/>
              </a:ext>
            </a:extLst>
          </p:cNvPr>
          <p:cNvCxnSpPr/>
          <p:nvPr/>
        </p:nvCxnSpPr>
        <p:spPr>
          <a:xfrm>
            <a:off x="978270" y="3916149"/>
            <a:ext cx="82796" cy="8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D85127-2B0A-A6A0-CB50-11FFE0F7A963}"/>
              </a:ext>
            </a:extLst>
          </p:cNvPr>
          <p:cNvCxnSpPr>
            <a:cxnSpLocks/>
          </p:cNvCxnSpPr>
          <p:nvPr/>
        </p:nvCxnSpPr>
        <p:spPr>
          <a:xfrm flipH="1">
            <a:off x="978270" y="4005049"/>
            <a:ext cx="82796" cy="8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DCCAE6-F531-9956-4330-BC535A88B23E}"/>
              </a:ext>
            </a:extLst>
          </p:cNvPr>
          <p:cNvCxnSpPr>
            <a:cxnSpLocks/>
          </p:cNvCxnSpPr>
          <p:nvPr/>
        </p:nvCxnSpPr>
        <p:spPr>
          <a:xfrm flipV="1">
            <a:off x="3591876" y="2611224"/>
            <a:ext cx="82796" cy="8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270A3A1-2EBF-C2CA-B5CB-599938A4A176}"/>
              </a:ext>
            </a:extLst>
          </p:cNvPr>
          <p:cNvCxnSpPr>
            <a:cxnSpLocks/>
          </p:cNvCxnSpPr>
          <p:nvPr/>
        </p:nvCxnSpPr>
        <p:spPr>
          <a:xfrm flipH="1" flipV="1">
            <a:off x="3591876" y="2700124"/>
            <a:ext cx="82796" cy="8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e 35">
            <a:extLst>
              <a:ext uri="{FF2B5EF4-FFF2-40B4-BE49-F238E27FC236}">
                <a16:creationId xmlns:a16="http://schemas.microsoft.com/office/drawing/2014/main" id="{383F370A-24D5-4CC1-112C-521D1A09D1BE}"/>
              </a:ext>
            </a:extLst>
          </p:cNvPr>
          <p:cNvSpPr/>
          <p:nvPr/>
        </p:nvSpPr>
        <p:spPr>
          <a:xfrm>
            <a:off x="4019550" y="2609850"/>
            <a:ext cx="200025" cy="14840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327B2B0-D02E-3CBF-39F7-C7EF7A850A9D}"/>
                  </a:ext>
                </a:extLst>
              </p:cNvPr>
              <p:cNvSpPr txBox="1"/>
              <p:nvPr/>
            </p:nvSpPr>
            <p:spPr>
              <a:xfrm>
                <a:off x="4269440" y="3185142"/>
                <a:ext cx="357469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de-DE" sz="16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327B2B0-D02E-3CBF-39F7-C7EF7A850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440" y="3185142"/>
                <a:ext cx="357469" cy="280718"/>
              </a:xfrm>
              <a:prstGeom prst="rect">
                <a:avLst/>
              </a:prstGeom>
              <a:blipFill>
                <a:blip r:embed="rId6"/>
                <a:stretch>
                  <a:fillRect l="-16949" r="-18644" b="-212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C09D0B4-A66D-581C-7F93-5936A4C640EF}"/>
                  </a:ext>
                </a:extLst>
              </p:cNvPr>
              <p:cNvSpPr txBox="1"/>
              <p:nvPr/>
            </p:nvSpPr>
            <p:spPr>
              <a:xfrm>
                <a:off x="4280853" y="4556840"/>
                <a:ext cx="31040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C09D0B4-A66D-581C-7F93-5936A4C64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853" y="4556840"/>
                <a:ext cx="310406" cy="280718"/>
              </a:xfrm>
              <a:prstGeom prst="rect">
                <a:avLst/>
              </a:prstGeom>
              <a:blipFill>
                <a:blip r:embed="rId7"/>
                <a:stretch>
                  <a:fillRect l="-19608" r="-21569" b="-217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FB645841-F8F6-051B-3940-2859E606ABD1}"/>
              </a:ext>
            </a:extLst>
          </p:cNvPr>
          <p:cNvSpPr txBox="1"/>
          <p:nvPr/>
        </p:nvSpPr>
        <p:spPr>
          <a:xfrm>
            <a:off x="2218440" y="2504988"/>
            <a:ext cx="20518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E0EC44-A2C8-57C9-901E-A91E7D91AF6C}"/>
              </a:ext>
            </a:extLst>
          </p:cNvPr>
          <p:cNvSpPr txBox="1"/>
          <p:nvPr/>
        </p:nvSpPr>
        <p:spPr>
          <a:xfrm>
            <a:off x="2213675" y="3800404"/>
            <a:ext cx="20518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8F5708-4D1A-B0BC-0B4D-AEC82F5100A7}"/>
                  </a:ext>
                </a:extLst>
              </p:cNvPr>
              <p:cNvSpPr txBox="1"/>
              <p:nvPr/>
            </p:nvSpPr>
            <p:spPr>
              <a:xfrm>
                <a:off x="418944" y="2545755"/>
                <a:ext cx="31040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8F5708-4D1A-B0BC-0B4D-AEC82F510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44" y="2545755"/>
                <a:ext cx="310406" cy="280718"/>
              </a:xfrm>
              <a:prstGeom prst="rect">
                <a:avLst/>
              </a:prstGeom>
              <a:blipFill>
                <a:blip r:embed="rId8"/>
                <a:stretch>
                  <a:fillRect l="-21569" r="-19608" b="-217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F4233A5-5AC0-2546-6A96-A47ABD890D79}"/>
                  </a:ext>
                </a:extLst>
              </p:cNvPr>
              <p:cNvSpPr txBox="1"/>
              <p:nvPr/>
            </p:nvSpPr>
            <p:spPr>
              <a:xfrm>
                <a:off x="395063" y="3850527"/>
                <a:ext cx="31040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F4233A5-5AC0-2546-6A96-A47ABD890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63" y="3850527"/>
                <a:ext cx="310406" cy="280718"/>
              </a:xfrm>
              <a:prstGeom prst="rect">
                <a:avLst/>
              </a:prstGeom>
              <a:blipFill>
                <a:blip r:embed="rId9"/>
                <a:stretch>
                  <a:fillRect l="-21569" r="-19608" b="-217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4D91BB5C-BFB5-AB10-A840-F5245937BC31}"/>
              </a:ext>
            </a:extLst>
          </p:cNvPr>
          <p:cNvSpPr txBox="1"/>
          <p:nvPr/>
        </p:nvSpPr>
        <p:spPr>
          <a:xfrm rot="5400000">
            <a:off x="515572" y="3253159"/>
            <a:ext cx="20518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9F6BDD9-C977-30E1-6786-06BEE8D1F5BF}"/>
                  </a:ext>
                </a:extLst>
              </p:cNvPr>
              <p:cNvSpPr txBox="1"/>
              <p:nvPr/>
            </p:nvSpPr>
            <p:spPr>
              <a:xfrm>
                <a:off x="6347748" y="1794839"/>
                <a:ext cx="1173976" cy="293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de-DE" sz="1600" b="1" dirty="0"/>
                  <a:t>Action</a:t>
                </a:r>
                <a:r>
                  <a:rPr lang="de-DE" sz="1600" b="0" dirty="0"/>
                  <a:t> </a:t>
                </a:r>
                <a:r>
                  <a:rPr lang="de-DE" sz="1600" b="0" dirty="0" err="1"/>
                  <a:t>of</a:t>
                </a:r>
                <a:r>
                  <a:rPr lang="de-DE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9F6BDD9-C977-30E1-6786-06BEE8D1F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748" y="1794839"/>
                <a:ext cx="1173976" cy="293991"/>
              </a:xfrm>
              <a:prstGeom prst="rect">
                <a:avLst/>
              </a:prstGeom>
              <a:blipFill>
                <a:blip r:embed="rId10"/>
                <a:stretch>
                  <a:fillRect l="-10363" t="-12245" r="-3109" b="-326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B541FFF-F815-EE91-AB2F-59C4F076217A}"/>
                  </a:ext>
                </a:extLst>
              </p:cNvPr>
              <p:cNvSpPr txBox="1"/>
              <p:nvPr/>
            </p:nvSpPr>
            <p:spPr>
              <a:xfrm>
                <a:off x="5353628" y="3291707"/>
                <a:ext cx="589136" cy="1296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de-DE" sz="24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de-DE" sz="2400" b="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B541FFF-F815-EE91-AB2F-59C4F0762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628" y="3291707"/>
                <a:ext cx="589136" cy="12969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7F6A0A4-98D9-C681-65FD-56096F7934B1}"/>
                  </a:ext>
                </a:extLst>
              </p:cNvPr>
              <p:cNvSpPr txBox="1"/>
              <p:nvPr/>
            </p:nvSpPr>
            <p:spPr>
              <a:xfrm>
                <a:off x="5916925" y="3516561"/>
                <a:ext cx="649217" cy="77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de-DE" sz="4400" dirty="0" err="1">
                  <a:latin typeface="+mn-lt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7F6A0A4-98D9-C681-65FD-56096F79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925" y="3516561"/>
                <a:ext cx="649217" cy="7718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9CE263-B375-6213-1718-FD918B3BF0C5}"/>
                  </a:ext>
                </a:extLst>
              </p:cNvPr>
              <p:cNvSpPr txBox="1"/>
              <p:nvPr/>
            </p:nvSpPr>
            <p:spPr>
              <a:xfrm>
                <a:off x="6418084" y="3279394"/>
                <a:ext cx="845103" cy="137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de-DE" sz="24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de-DE" sz="2400" b="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9CE263-B375-6213-1718-FD918B3BF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084" y="3279394"/>
                <a:ext cx="845103" cy="137005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6DB3EEE-8E93-4218-4977-62A98EBDC1D6}"/>
                  </a:ext>
                </a:extLst>
              </p:cNvPr>
              <p:cNvSpPr txBox="1"/>
              <p:nvPr/>
            </p:nvSpPr>
            <p:spPr>
              <a:xfrm>
                <a:off x="7497584" y="3279394"/>
                <a:ext cx="838499" cy="136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de-DE" sz="24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de-DE" sz="2400" b="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6DB3EEE-8E93-4218-4977-62A98EBDC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584" y="3279394"/>
                <a:ext cx="838499" cy="13665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49570A6-5D9E-6479-5C87-7DCA6903D810}"/>
                  </a:ext>
                </a:extLst>
              </p:cNvPr>
              <p:cNvSpPr txBox="1"/>
              <p:nvPr/>
            </p:nvSpPr>
            <p:spPr>
              <a:xfrm>
                <a:off x="7200431" y="3699516"/>
                <a:ext cx="314189" cy="421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49570A6-5D9E-6479-5C87-7DCA6903D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431" y="3699516"/>
                <a:ext cx="314189" cy="42101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5AD60A3-48A2-8EFD-A64F-54A873DB9EAD}"/>
              </a:ext>
            </a:extLst>
          </p:cNvPr>
          <p:cNvCxnSpPr/>
          <p:nvPr/>
        </p:nvCxnSpPr>
        <p:spPr>
          <a:xfrm>
            <a:off x="4851400" y="2038350"/>
            <a:ext cx="0" cy="392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5AB60CA-B50E-5865-F92D-605B8C656FED}"/>
              </a:ext>
            </a:extLst>
          </p:cNvPr>
          <p:cNvSpPr txBox="1"/>
          <p:nvPr/>
        </p:nvSpPr>
        <p:spPr>
          <a:xfrm>
            <a:off x="7608498" y="5715000"/>
            <a:ext cx="573875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See </a:t>
            </a:r>
            <a:r>
              <a:rPr lang="de-DE" sz="1600" baseline="30000" dirty="0">
                <a:solidFill>
                  <a:schemeClr val="bg2"/>
                </a:solidFill>
                <a:latin typeface="+mn-lt"/>
              </a:rPr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3373922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57F79-7EF8-0927-227A-47AF3300B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D265D7-4874-2C07-3083-DA49D782B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Dicke States &amp; </a:t>
            </a:r>
            <a:br>
              <a:rPr lang="de-DE" dirty="0"/>
            </a:br>
            <a:r>
              <a:rPr lang="de-DE" dirty="0" err="1"/>
              <a:t>Preparation</a:t>
            </a:r>
            <a:r>
              <a:rPr lang="de-DE" dirty="0"/>
              <a:t> Circuit</a:t>
            </a:r>
          </a:p>
        </p:txBody>
      </p:sp>
    </p:spTree>
    <p:extLst>
      <p:ext uri="{BB962C8B-B14F-4D97-AF65-F5344CB8AC3E}">
        <p14:creationId xmlns:p14="http://schemas.microsoft.com/office/powerpoint/2010/main" val="369690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492E1-655A-0B13-8A86-BD48EEBCD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257D98-4F45-2FBB-5E7B-24F874A6BA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Superposition </a:t>
            </a:r>
            <a:r>
              <a:rPr lang="de-DE" dirty="0" err="1"/>
              <a:t>of</a:t>
            </a:r>
            <a:r>
              <a:rPr lang="de-DE" dirty="0"/>
              <a:t> States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b="1" dirty="0"/>
              <a:t>Hamming </a:t>
            </a:r>
            <a:r>
              <a:rPr lang="de-DE" b="1" dirty="0" err="1"/>
              <a:t>Weight</a:t>
            </a:r>
            <a:r>
              <a:rPr lang="de-DE" dirty="0"/>
              <a:t>.</a:t>
            </a:r>
            <a:endParaRPr lang="de-DE" b="1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2C900A-C78F-A63A-B65D-4AE33B8BE25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55E3A03-6890-0255-A7B3-1E4B02C4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Dicke States</a:t>
            </a:r>
          </a:p>
        </p:txBody>
      </p:sp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FAC6DD23-27A6-ED2E-61E7-1C9BD128821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7297336" cy="365125"/>
          </a:xfrm>
        </p:spPr>
        <p:txBody>
          <a:bodyPr/>
          <a:lstStyle/>
          <a:p>
            <a:r>
              <a:rPr lang="de-DE" dirty="0"/>
              <a:t>Yannick Bergs (TUM) | Bachelor-Student Informatik | Seminar: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Quantum Computing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D1E078-9F7B-C602-D432-09E9036D0FDC}"/>
                  </a:ext>
                </a:extLst>
              </p:cNvPr>
              <p:cNvSpPr txBox="1"/>
              <p:nvPr/>
            </p:nvSpPr>
            <p:spPr>
              <a:xfrm>
                <a:off x="1668702" y="2396580"/>
                <a:ext cx="6014798" cy="633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|00⟩ </m:t>
                      </m:r>
                    </m:oMath>
                  </m:oMathPara>
                </a14:m>
                <a:endParaRPr lang="de-DE" sz="3200" dirty="0" err="1">
                  <a:latin typeface="+mn-lt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D1E078-9F7B-C602-D432-09E9036D0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702" y="2396580"/>
                <a:ext cx="6014798" cy="633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D76301-2B00-21E6-6949-86337AA54AB3}"/>
                  </a:ext>
                </a:extLst>
              </p:cNvPr>
              <p:cNvSpPr txBox="1"/>
              <p:nvPr/>
            </p:nvSpPr>
            <p:spPr>
              <a:xfrm>
                <a:off x="1668702" y="3248105"/>
                <a:ext cx="6014798" cy="11492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√2</m:t>
                          </m:r>
                        </m:den>
                      </m:f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(|01⟩+|10⟩)</m:t>
                      </m:r>
                    </m:oMath>
                  </m:oMathPara>
                </a14:m>
                <a:endParaRPr lang="de-DE" sz="3200" dirty="0" err="1">
                  <a:latin typeface="+mn-lt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D76301-2B00-21E6-6949-86337AA54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702" y="3248105"/>
                <a:ext cx="6014798" cy="11492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91D745-563A-8B46-E59F-62AC4546342D}"/>
                  </a:ext>
                </a:extLst>
              </p:cNvPr>
              <p:cNvSpPr txBox="1"/>
              <p:nvPr/>
            </p:nvSpPr>
            <p:spPr>
              <a:xfrm>
                <a:off x="1668702" y="4793667"/>
                <a:ext cx="6014798" cy="633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|11⟩ </m:t>
                      </m:r>
                    </m:oMath>
                  </m:oMathPara>
                </a14:m>
                <a:endParaRPr lang="de-DE" sz="3200" dirty="0" err="1">
                  <a:latin typeface="+mn-lt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91D745-563A-8B46-E59F-62AC45463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702" y="4793667"/>
                <a:ext cx="6014798" cy="633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109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3F564-451E-CB92-0574-41E7EF514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6999B3-4A20-0BBE-EE8D-53120B37E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MPS.</a:t>
            </a:r>
            <a:endParaRPr lang="de-DE" b="1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173EE4-9575-0934-FA6F-DC8B05384BE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C1C7292-7AB8-F85B-4C85-23059385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Dicke States</a:t>
            </a:r>
          </a:p>
        </p:txBody>
      </p:sp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A25FF076-ABCA-1768-E4D4-3B03132A208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7297336" cy="365125"/>
          </a:xfrm>
        </p:spPr>
        <p:txBody>
          <a:bodyPr/>
          <a:lstStyle/>
          <a:p>
            <a:r>
              <a:rPr lang="de-DE" dirty="0"/>
              <a:t>Yannick Bergs (TUM) | Bachelor-Student Informatik | Seminar: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Quantum Computing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BE2851-0DA7-39EE-16A1-A0788B1FAF19}"/>
                  </a:ext>
                </a:extLst>
              </p:cNvPr>
              <p:cNvSpPr txBox="1"/>
              <p:nvPr/>
            </p:nvSpPr>
            <p:spPr>
              <a:xfrm>
                <a:off x="1564601" y="3293750"/>
                <a:ext cx="6014798" cy="6110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3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e-DE" sz="3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de-DE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⟩|</m:t>
                              </m:r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3200" dirty="0" err="1">
                  <a:latin typeface="+mn-lt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BE2851-0DA7-39EE-16A1-A0788B1F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01" y="3293750"/>
                <a:ext cx="6014798" cy="6110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1C70D516-EAB2-4940-2034-9525E3D321E3}"/>
              </a:ext>
            </a:extLst>
          </p:cNvPr>
          <p:cNvSpPr/>
          <p:nvPr/>
        </p:nvSpPr>
        <p:spPr>
          <a:xfrm>
            <a:off x="632460" y="3416687"/>
            <a:ext cx="769620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A44683-3139-B1E6-B2FC-4DA0120BF769}"/>
              </a:ext>
            </a:extLst>
          </p:cNvPr>
          <p:cNvCxnSpPr>
            <a:cxnSpLocks/>
          </p:cNvCxnSpPr>
          <p:nvPr/>
        </p:nvCxnSpPr>
        <p:spPr>
          <a:xfrm flipH="1" flipV="1">
            <a:off x="2971800" y="3904751"/>
            <a:ext cx="457200" cy="423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834EE8-10D2-E703-0E5C-560C7C268CB7}"/>
              </a:ext>
            </a:extLst>
          </p:cNvPr>
          <p:cNvCxnSpPr>
            <a:cxnSpLocks/>
          </p:cNvCxnSpPr>
          <p:nvPr/>
        </p:nvCxnSpPr>
        <p:spPr>
          <a:xfrm flipV="1">
            <a:off x="5366976" y="3904751"/>
            <a:ext cx="1323384" cy="423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AEA2E6-3874-5722-B8FC-0757A55955C1}"/>
                  </a:ext>
                </a:extLst>
              </p:cNvPr>
              <p:cNvSpPr txBox="1"/>
              <p:nvPr/>
            </p:nvSpPr>
            <p:spPr>
              <a:xfrm>
                <a:off x="3520440" y="4245638"/>
                <a:ext cx="1755096" cy="385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de-DE" sz="2400" dirty="0">
                    <a:latin typeface="+mn-lt"/>
                  </a:rPr>
                  <a:t>-level </a:t>
                </a:r>
                <a:r>
                  <a:rPr lang="de-DE" sz="2400" b="1" dirty="0" err="1">
                    <a:latin typeface="+mn-lt"/>
                  </a:rPr>
                  <a:t>qudit</a:t>
                </a:r>
                <a:endParaRPr lang="de-DE" sz="2400" b="1" dirty="0">
                  <a:latin typeface="+mn-lt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AEA2E6-3874-5722-B8FC-0757A5595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440" y="4245638"/>
                <a:ext cx="1755096" cy="385811"/>
              </a:xfrm>
              <a:prstGeom prst="rect">
                <a:avLst/>
              </a:prstGeom>
              <a:blipFill>
                <a:blip r:embed="rId3"/>
                <a:stretch>
                  <a:fillRect l="-6272" t="-18750" r="-10453" b="-468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DFB08A-E694-0F7F-B44E-FD4AECD44BFF}"/>
                  </a:ext>
                </a:extLst>
              </p:cNvPr>
              <p:cNvSpPr txBox="1"/>
              <p:nvPr/>
            </p:nvSpPr>
            <p:spPr>
              <a:xfrm>
                <a:off x="2329697" y="5477855"/>
                <a:ext cx="4136582" cy="385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de-DE" sz="2400" b="0" dirty="0" err="1"/>
                  <a:t>For</a:t>
                </a:r>
                <a:r>
                  <a:rPr lang="de-DE" sz="2400" b="0" dirty="0"/>
                  <a:t> all Dicke States: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DFB08A-E694-0F7F-B44E-FD4AECD44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697" y="5477855"/>
                <a:ext cx="4136582" cy="385811"/>
              </a:xfrm>
              <a:prstGeom prst="rect">
                <a:avLst/>
              </a:prstGeom>
              <a:blipFill>
                <a:blip r:embed="rId4"/>
                <a:stretch>
                  <a:fillRect l="-4418" t="-20635" r="-1620" b="-476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181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A0913-5D49-A5CF-F241-BFFDCA8A0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97A44CC-9B75-97A9-01BD-628E59763C73}"/>
              </a:ext>
            </a:extLst>
          </p:cNvPr>
          <p:cNvCxnSpPr>
            <a:cxnSpLocks/>
          </p:cNvCxnSpPr>
          <p:nvPr/>
        </p:nvCxnSpPr>
        <p:spPr>
          <a:xfrm>
            <a:off x="6132405" y="3300730"/>
            <a:ext cx="1144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38EA609-0091-215D-9D0D-536BF96B0334}"/>
              </a:ext>
            </a:extLst>
          </p:cNvPr>
          <p:cNvCxnSpPr>
            <a:cxnSpLocks/>
          </p:cNvCxnSpPr>
          <p:nvPr/>
        </p:nvCxnSpPr>
        <p:spPr>
          <a:xfrm>
            <a:off x="6101586" y="4300959"/>
            <a:ext cx="11851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198366D5-88AC-1D90-9D2E-F24502C0A1D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Can </a:t>
                </a:r>
                <a:r>
                  <a:rPr lang="de-DE" b="1" dirty="0" err="1"/>
                  <a:t>decompose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b="0" dirty="0"/>
                  <a:t>:</a:t>
                </a:r>
              </a:p>
              <a:p>
                <a:endParaRPr lang="de-DE" b="1" dirty="0"/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198366D5-88AC-1D90-9D2E-F24502C0A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433" t="-51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DE039E-EDE9-4A1F-95C9-4860DD3023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A9DB2F5-A427-E37E-ADEB-44B7E9FA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Preparation</a:t>
            </a:r>
            <a:r>
              <a:rPr lang="de-DE" dirty="0"/>
              <a:t> Circuit</a:t>
            </a:r>
          </a:p>
        </p:txBody>
      </p:sp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9E99E2D6-EB26-CB78-E422-C3344029C96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7297336" cy="365125"/>
          </a:xfrm>
        </p:spPr>
        <p:txBody>
          <a:bodyPr/>
          <a:lstStyle/>
          <a:p>
            <a:r>
              <a:rPr lang="de-DE" dirty="0"/>
              <a:t>Yannick Bergs (TUM) | Bachelor-Student Informatik | Seminar: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Quantum Computing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47F5D9-3437-3170-E0B5-166E32982B2E}"/>
              </a:ext>
            </a:extLst>
          </p:cNvPr>
          <p:cNvCxnSpPr>
            <a:cxnSpLocks/>
          </p:cNvCxnSpPr>
          <p:nvPr/>
        </p:nvCxnSpPr>
        <p:spPr>
          <a:xfrm>
            <a:off x="894223" y="3300730"/>
            <a:ext cx="1193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35FC8C-50DC-E24D-DAEB-ED88F0A8396C}"/>
              </a:ext>
            </a:extLst>
          </p:cNvPr>
          <p:cNvCxnSpPr>
            <a:cxnSpLocks/>
          </p:cNvCxnSpPr>
          <p:nvPr/>
        </p:nvCxnSpPr>
        <p:spPr>
          <a:xfrm>
            <a:off x="853440" y="4300959"/>
            <a:ext cx="12344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B96D1AB-13F5-73B6-8391-88B81FC55FD7}"/>
              </a:ext>
            </a:extLst>
          </p:cNvPr>
          <p:cNvSpPr/>
          <p:nvPr/>
        </p:nvSpPr>
        <p:spPr>
          <a:xfrm>
            <a:off x="1088636" y="2538099"/>
            <a:ext cx="793750" cy="2552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D34410-57C2-356F-F9A1-C896562D1C43}"/>
                  </a:ext>
                </a:extLst>
              </p:cNvPr>
              <p:cNvSpPr txBox="1"/>
              <p:nvPr/>
            </p:nvSpPr>
            <p:spPr>
              <a:xfrm>
                <a:off x="1202937" y="3412170"/>
                <a:ext cx="628762" cy="758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de-DE" sz="4000" dirty="0" err="1">
                  <a:latin typeface="+mn-lt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D34410-57C2-356F-F9A1-C896562D1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937" y="3412170"/>
                <a:ext cx="628762" cy="758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D019D22-63BA-8A83-6187-25B7C4F2DF6C}"/>
                  </a:ext>
                </a:extLst>
              </p:cNvPr>
              <p:cNvSpPr txBox="1"/>
              <p:nvPr/>
            </p:nvSpPr>
            <p:spPr>
              <a:xfrm>
                <a:off x="401200" y="4160600"/>
                <a:ext cx="341055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D019D22-63BA-8A83-6187-25B7C4F2D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00" y="4160600"/>
                <a:ext cx="341055" cy="280718"/>
              </a:xfrm>
              <a:prstGeom prst="rect">
                <a:avLst/>
              </a:prstGeom>
              <a:blipFill>
                <a:blip r:embed="rId4"/>
                <a:stretch>
                  <a:fillRect l="-19643" r="-17857" b="-217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D37113-8A56-2A9F-0E4B-4ADF1D8ADD58}"/>
                  </a:ext>
                </a:extLst>
              </p:cNvPr>
              <p:cNvSpPr txBox="1"/>
              <p:nvPr/>
            </p:nvSpPr>
            <p:spPr>
              <a:xfrm>
                <a:off x="434184" y="3147735"/>
                <a:ext cx="394403" cy="303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D37113-8A56-2A9F-0E4B-4ADF1D8AD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84" y="3147735"/>
                <a:ext cx="394403" cy="303288"/>
              </a:xfrm>
              <a:prstGeom prst="rect">
                <a:avLst/>
              </a:prstGeom>
              <a:blipFill>
                <a:blip r:embed="rId5"/>
                <a:stretch>
                  <a:fillRect r="-6154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FC8B6CF-D975-2541-C8C0-92EF0F898EAE}"/>
              </a:ext>
            </a:extLst>
          </p:cNvPr>
          <p:cNvCxnSpPr>
            <a:cxnSpLocks/>
          </p:cNvCxnSpPr>
          <p:nvPr/>
        </p:nvCxnSpPr>
        <p:spPr>
          <a:xfrm>
            <a:off x="4364849" y="3300730"/>
            <a:ext cx="1144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C69D698-41E8-AA82-410B-7B30B10FC090}"/>
              </a:ext>
            </a:extLst>
          </p:cNvPr>
          <p:cNvCxnSpPr>
            <a:cxnSpLocks/>
          </p:cNvCxnSpPr>
          <p:nvPr/>
        </p:nvCxnSpPr>
        <p:spPr>
          <a:xfrm>
            <a:off x="4324066" y="4300959"/>
            <a:ext cx="11851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CDD07EB-6C19-FF16-3981-932F59B49B88}"/>
              </a:ext>
            </a:extLst>
          </p:cNvPr>
          <p:cNvSpPr/>
          <p:nvPr/>
        </p:nvSpPr>
        <p:spPr>
          <a:xfrm>
            <a:off x="4559262" y="2538099"/>
            <a:ext cx="793750" cy="2552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E72CBC-4DE8-75BF-0F0D-0D9132648B8E}"/>
              </a:ext>
            </a:extLst>
          </p:cNvPr>
          <p:cNvSpPr/>
          <p:nvPr/>
        </p:nvSpPr>
        <p:spPr>
          <a:xfrm>
            <a:off x="6279866" y="2538099"/>
            <a:ext cx="793750" cy="2552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4DFE8CF-8808-7245-8B40-FB2E4A481C5B}"/>
                  </a:ext>
                </a:extLst>
              </p:cNvPr>
              <p:cNvSpPr txBox="1"/>
              <p:nvPr/>
            </p:nvSpPr>
            <p:spPr>
              <a:xfrm>
                <a:off x="4559263" y="3412170"/>
                <a:ext cx="874342" cy="881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de-DE" sz="4000" dirty="0" err="1">
                  <a:latin typeface="+mn-lt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4DFE8CF-8808-7245-8B40-FB2E4A48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263" y="3412170"/>
                <a:ext cx="874342" cy="881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54AB822-C2AA-AF67-5DFF-A494E32AB50D}"/>
                  </a:ext>
                </a:extLst>
              </p:cNvPr>
              <p:cNvSpPr txBox="1"/>
              <p:nvPr/>
            </p:nvSpPr>
            <p:spPr>
              <a:xfrm>
                <a:off x="3871826" y="4160600"/>
                <a:ext cx="341055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54AB822-C2AA-AF67-5DFF-A494E32AB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826" y="4160600"/>
                <a:ext cx="341055" cy="280718"/>
              </a:xfrm>
              <a:prstGeom prst="rect">
                <a:avLst/>
              </a:prstGeom>
              <a:blipFill>
                <a:blip r:embed="rId7"/>
                <a:stretch>
                  <a:fillRect l="-17857" r="-19643" b="-217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8B26AA7-5879-41F5-D0EF-F89564E6BA43}"/>
                  </a:ext>
                </a:extLst>
              </p:cNvPr>
              <p:cNvSpPr txBox="1"/>
              <p:nvPr/>
            </p:nvSpPr>
            <p:spPr>
              <a:xfrm>
                <a:off x="3904810" y="3147735"/>
                <a:ext cx="394403" cy="303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8B26AA7-5879-41F5-D0EF-F89564E6B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810" y="3147735"/>
                <a:ext cx="394403" cy="303288"/>
              </a:xfrm>
              <a:prstGeom prst="rect">
                <a:avLst/>
              </a:prstGeom>
              <a:blipFill>
                <a:blip r:embed="rId8"/>
                <a:stretch>
                  <a:fillRect r="-6250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0DAFAD75-BB53-E0D2-0A2E-D8A4A4385148}"/>
              </a:ext>
            </a:extLst>
          </p:cNvPr>
          <p:cNvSpPr txBox="1"/>
          <p:nvPr/>
        </p:nvSpPr>
        <p:spPr>
          <a:xfrm>
            <a:off x="5714057" y="3107339"/>
            <a:ext cx="20518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D641A6-C56A-8E1B-F6B0-016653F34AAB}"/>
              </a:ext>
            </a:extLst>
          </p:cNvPr>
          <p:cNvSpPr txBox="1"/>
          <p:nvPr/>
        </p:nvSpPr>
        <p:spPr>
          <a:xfrm>
            <a:off x="5721677" y="4105559"/>
            <a:ext cx="20518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7CE984E-8FC8-80B6-42BB-6C117030A676}"/>
                  </a:ext>
                </a:extLst>
              </p:cNvPr>
              <p:cNvSpPr txBox="1"/>
              <p:nvPr/>
            </p:nvSpPr>
            <p:spPr>
              <a:xfrm>
                <a:off x="6266143" y="3412170"/>
                <a:ext cx="874342" cy="908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de-DE" sz="4000" dirty="0" err="1">
                  <a:latin typeface="+mn-lt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7CE984E-8FC8-80B6-42BB-6C117030A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143" y="3412170"/>
                <a:ext cx="874342" cy="9080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3A1AA4E-655C-BCB3-C8CE-9048182A1C8B}"/>
                  </a:ext>
                </a:extLst>
              </p:cNvPr>
              <p:cNvSpPr txBox="1"/>
              <p:nvPr/>
            </p:nvSpPr>
            <p:spPr>
              <a:xfrm>
                <a:off x="2968497" y="3436698"/>
                <a:ext cx="472886" cy="63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sz="3600" dirty="0" err="1">
                  <a:latin typeface="+mn-lt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3A1AA4E-655C-BCB3-C8CE-9048182A1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497" y="3436698"/>
                <a:ext cx="472886" cy="6315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727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B9070-93FE-A487-30B2-DBEE5A024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11425BCE-8419-DFC7-E5A4-7AB60126F71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065850" y="1762189"/>
                <a:ext cx="2387988" cy="333312"/>
              </a:xfrm>
            </p:spPr>
            <p:txBody>
              <a:bodyPr/>
              <a:lstStyle/>
              <a:p>
                <a:r>
                  <a:rPr lang="de-DE" b="1" dirty="0"/>
                  <a:t>Quantum Circuit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</m:oMath>
                </a14:m>
                <a:r>
                  <a:rPr lang="de-DE" dirty="0"/>
                  <a:t>:</a:t>
                </a:r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11425BCE-8419-DFC7-E5A4-7AB60126F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065850" y="1762189"/>
                <a:ext cx="2387988" cy="333312"/>
              </a:xfrm>
              <a:blipFill>
                <a:blip r:embed="rId2"/>
                <a:stretch>
                  <a:fillRect l="-5357" r="-1020" b="-309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9247D2-5322-AB87-8253-146D7521F1A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F39691F-3868-5431-A687-85533A8A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Preparation</a:t>
            </a:r>
            <a:r>
              <a:rPr lang="de-DE" dirty="0"/>
              <a:t> Circuit</a:t>
            </a:r>
          </a:p>
        </p:txBody>
      </p:sp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AF084CCD-086B-B2F1-5314-058CC445457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7297336" cy="365125"/>
          </a:xfrm>
        </p:spPr>
        <p:txBody>
          <a:bodyPr/>
          <a:lstStyle/>
          <a:p>
            <a:r>
              <a:rPr lang="de-DE" dirty="0"/>
              <a:t>Yannick Bergs (TUM) | Bachelor-Student Informatik | Seminar: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Quantum Computing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CA1DB08-6BDF-33F8-CF4E-29E9F50F7F25}"/>
                  </a:ext>
                </a:extLst>
              </p:cNvPr>
              <p:cNvSpPr txBox="1"/>
              <p:nvPr/>
            </p:nvSpPr>
            <p:spPr>
              <a:xfrm>
                <a:off x="6347748" y="1794839"/>
                <a:ext cx="1338123" cy="331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de-DE" sz="1600" b="1" dirty="0"/>
                  <a:t>Action</a:t>
                </a:r>
                <a:r>
                  <a:rPr lang="de-DE" sz="1600" b="0" dirty="0"/>
                  <a:t> </a:t>
                </a:r>
                <a:r>
                  <a:rPr lang="de-DE" sz="1600" b="0" dirty="0" err="1"/>
                  <a:t>of</a:t>
                </a:r>
                <a:r>
                  <a:rPr lang="de-DE" sz="16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  <m:r>
                      <a:rPr lang="de-DE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CA1DB08-6BDF-33F8-CF4E-29E9F50F7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748" y="1794839"/>
                <a:ext cx="1338123" cy="331116"/>
              </a:xfrm>
              <a:prstGeom prst="rect">
                <a:avLst/>
              </a:prstGeom>
              <a:blipFill>
                <a:blip r:embed="rId3"/>
                <a:stretch>
                  <a:fillRect l="-9091" r="-2273" b="-309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3EC5E2E-A638-7EBD-4809-392D45EC5C87}"/>
                  </a:ext>
                </a:extLst>
              </p:cNvPr>
              <p:cNvSpPr txBox="1"/>
              <p:nvPr/>
            </p:nvSpPr>
            <p:spPr>
              <a:xfrm>
                <a:off x="5353628" y="2910707"/>
                <a:ext cx="589136" cy="1296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de-DE" sz="24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de-DE" sz="2400" b="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3EC5E2E-A638-7EBD-4809-392D45EC5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628" y="2910707"/>
                <a:ext cx="589136" cy="12969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58E4FA2-3F0F-083C-ACFD-452F3A545B2C}"/>
                  </a:ext>
                </a:extLst>
              </p:cNvPr>
              <p:cNvSpPr txBox="1"/>
              <p:nvPr/>
            </p:nvSpPr>
            <p:spPr>
              <a:xfrm>
                <a:off x="5916925" y="3135561"/>
                <a:ext cx="649217" cy="77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de-DE" sz="4400" dirty="0" err="1">
                  <a:latin typeface="+mn-lt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58E4FA2-3F0F-083C-ACFD-452F3A545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925" y="3135561"/>
                <a:ext cx="649217" cy="7718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58EF066-9CAF-9FBE-B71E-1719F363E0B9}"/>
                  </a:ext>
                </a:extLst>
              </p:cNvPr>
              <p:cNvSpPr txBox="1"/>
              <p:nvPr/>
            </p:nvSpPr>
            <p:spPr>
              <a:xfrm>
                <a:off x="6418084" y="2890774"/>
                <a:ext cx="736035" cy="137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de-DE" sz="24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de-DE" sz="2400" b="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58EF066-9CAF-9FBE-B71E-1719F363E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084" y="2890774"/>
                <a:ext cx="736035" cy="13700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1726528-2B19-C082-1728-8293A0E83CCD}"/>
                  </a:ext>
                </a:extLst>
              </p:cNvPr>
              <p:cNvSpPr txBox="1"/>
              <p:nvPr/>
            </p:nvSpPr>
            <p:spPr>
              <a:xfrm>
                <a:off x="7497584" y="2883154"/>
                <a:ext cx="729430" cy="136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de-DE" sz="24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de-DE" sz="2400" b="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1726528-2B19-C082-1728-8293A0E83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584" y="2883154"/>
                <a:ext cx="729430" cy="13665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64D3535-A4A8-9035-690E-1EB5D0A06030}"/>
                  </a:ext>
                </a:extLst>
              </p:cNvPr>
              <p:cNvSpPr txBox="1"/>
              <p:nvPr/>
            </p:nvSpPr>
            <p:spPr>
              <a:xfrm>
                <a:off x="7177571" y="3310896"/>
                <a:ext cx="314189" cy="421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64D3535-A4A8-9035-690E-1EB5D0A06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71" y="3310896"/>
                <a:ext cx="314189" cy="4210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044C7C-AD3D-56D6-239A-A37AB4D0253B}"/>
              </a:ext>
            </a:extLst>
          </p:cNvPr>
          <p:cNvCxnSpPr/>
          <p:nvPr/>
        </p:nvCxnSpPr>
        <p:spPr>
          <a:xfrm>
            <a:off x="4851400" y="2038350"/>
            <a:ext cx="0" cy="392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F6F8626-AB3A-69C6-CAC7-64B86372CA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928" y="2913609"/>
            <a:ext cx="3521673" cy="21330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A0528E-E8FF-1EBC-24EE-FF943BD63824}"/>
                  </a:ext>
                </a:extLst>
              </p:cNvPr>
              <p:cNvSpPr txBox="1"/>
              <p:nvPr/>
            </p:nvSpPr>
            <p:spPr>
              <a:xfrm>
                <a:off x="5444485" y="5002700"/>
                <a:ext cx="2916119" cy="367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de-DE" sz="2000" dirty="0">
                    <a:latin typeface="+mn-lt"/>
                  </a:rPr>
                  <a:t>Implements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0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2000" dirty="0">
                    <a:latin typeface="+mn-lt"/>
                  </a:rPr>
                  <a:t> </a:t>
                </a:r>
                <a:r>
                  <a:rPr lang="de-DE" sz="2000" dirty="0" err="1">
                    <a:latin typeface="+mn-lt"/>
                  </a:rPr>
                  <a:t>for</a:t>
                </a:r>
                <a:r>
                  <a:rPr lang="de-DE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2000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de-DE" sz="2000" dirty="0">
                    <a:latin typeface="+mn-lt"/>
                  </a:rPr>
                  <a:t>= 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de-DE" sz="2000" dirty="0">
                  <a:latin typeface="+mn-lt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A0528E-E8FF-1EBC-24EE-FF943BD63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485" y="5002700"/>
                <a:ext cx="2916119" cy="367408"/>
              </a:xfrm>
              <a:prstGeom prst="rect">
                <a:avLst/>
              </a:prstGeom>
              <a:blipFill>
                <a:blip r:embed="rId10"/>
                <a:stretch>
                  <a:fillRect l="-5230" t="-11667" r="-3347" b="-3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B7C6FED-E92E-EA4D-520D-49445EDC4FEE}"/>
              </a:ext>
            </a:extLst>
          </p:cNvPr>
          <p:cNvSpPr txBox="1"/>
          <p:nvPr/>
        </p:nvSpPr>
        <p:spPr>
          <a:xfrm>
            <a:off x="7608498" y="5715000"/>
            <a:ext cx="573875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See </a:t>
            </a:r>
            <a:r>
              <a:rPr lang="de-DE" sz="1600" baseline="30000" dirty="0">
                <a:solidFill>
                  <a:schemeClr val="bg2"/>
                </a:solidFill>
                <a:latin typeface="+mn-lt"/>
              </a:rPr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272713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850156-C954-C5C5-ED05-F3C6374D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01CE13-666F-CCDF-E254-13D4800FE769}"/>
              </a:ext>
            </a:extLst>
          </p:cNvPr>
          <p:cNvSpPr txBox="1"/>
          <p:nvPr/>
        </p:nvSpPr>
        <p:spPr>
          <a:xfrm>
            <a:off x="319091" y="1733908"/>
            <a:ext cx="8508998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  <a:latin typeface="+mn-lt"/>
              </a:rPr>
              <a:t>Quantum Many Body Physics</a:t>
            </a:r>
          </a:p>
          <a:p>
            <a:endParaRPr lang="de-DE" sz="1600" dirty="0">
              <a:solidFill>
                <a:schemeClr val="bg1"/>
              </a:solidFill>
              <a:latin typeface="+mn-lt"/>
            </a:endParaRPr>
          </a:p>
          <a:p>
            <a:r>
              <a:rPr lang="de-DE" sz="1600" dirty="0" err="1">
                <a:solidFill>
                  <a:schemeClr val="bg1"/>
                </a:solidFill>
                <a:latin typeface="+mn-lt"/>
              </a:rPr>
              <a:t>Lattice</a:t>
            </a:r>
            <a:r>
              <a:rPr lang="de-DE" sz="1600" dirty="0">
                <a:solidFill>
                  <a:schemeClr val="bg1"/>
                </a:solidFill>
                <a:latin typeface="+mn-lt"/>
              </a:rPr>
              <a:t> Models &amp; </a:t>
            </a:r>
          </a:p>
          <a:p>
            <a:r>
              <a:rPr lang="de-DE" sz="1600" dirty="0">
                <a:solidFill>
                  <a:schemeClr val="bg1"/>
                </a:solidFill>
                <a:latin typeface="+mn-lt"/>
              </a:rPr>
              <a:t>Matrix </a:t>
            </a:r>
            <a:r>
              <a:rPr lang="de-DE" sz="1600" dirty="0" err="1">
                <a:solidFill>
                  <a:schemeClr val="bg1"/>
                </a:solidFill>
                <a:latin typeface="+mn-lt"/>
              </a:rPr>
              <a:t>Product</a:t>
            </a:r>
            <a:r>
              <a:rPr lang="de-DE" sz="1600" dirty="0">
                <a:solidFill>
                  <a:schemeClr val="bg1"/>
                </a:solidFill>
                <a:latin typeface="+mn-lt"/>
              </a:rPr>
              <a:t> State</a:t>
            </a:r>
          </a:p>
          <a:p>
            <a:endParaRPr lang="de-DE" sz="1600" dirty="0">
              <a:solidFill>
                <a:schemeClr val="bg1"/>
              </a:solidFill>
              <a:latin typeface="+mn-lt"/>
            </a:endParaRPr>
          </a:p>
          <a:p>
            <a:r>
              <a:rPr lang="de-DE" sz="1600" dirty="0">
                <a:solidFill>
                  <a:schemeClr val="bg1"/>
                </a:solidFill>
                <a:latin typeface="+mn-lt"/>
              </a:rPr>
              <a:t>Dicke States &amp; </a:t>
            </a:r>
          </a:p>
          <a:p>
            <a:r>
              <a:rPr lang="de-DE" sz="1600" dirty="0" err="1">
                <a:solidFill>
                  <a:schemeClr val="bg1"/>
                </a:solidFill>
                <a:latin typeface="+mn-lt"/>
              </a:rPr>
              <a:t>Preparation</a:t>
            </a:r>
            <a:r>
              <a:rPr lang="de-DE" sz="1600" dirty="0">
                <a:solidFill>
                  <a:schemeClr val="bg1"/>
                </a:solidFill>
                <a:latin typeface="+mn-lt"/>
              </a:rPr>
              <a:t> Circuit</a:t>
            </a:r>
          </a:p>
          <a:p>
            <a:endParaRPr lang="de-DE" sz="1600" dirty="0">
              <a:solidFill>
                <a:schemeClr val="bg1"/>
              </a:solidFill>
              <a:latin typeface="+mn-lt"/>
            </a:endParaRPr>
          </a:p>
          <a:p>
            <a:r>
              <a:rPr lang="de-DE" sz="1600" dirty="0" err="1">
                <a:solidFill>
                  <a:schemeClr val="bg1"/>
                </a:solidFill>
                <a:latin typeface="+mn-lt"/>
              </a:rPr>
              <a:t>Concrete</a:t>
            </a:r>
            <a:r>
              <a:rPr lang="de-DE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+mn-lt"/>
              </a:rPr>
              <a:t>Examples</a:t>
            </a:r>
            <a:endParaRPr lang="de-DE" sz="1600" dirty="0">
              <a:solidFill>
                <a:schemeClr val="bg1"/>
              </a:solidFill>
              <a:latin typeface="+mn-lt"/>
            </a:endParaRPr>
          </a:p>
          <a:p>
            <a:endParaRPr lang="de-DE" sz="1600" dirty="0">
              <a:solidFill>
                <a:schemeClr val="bg1"/>
              </a:solidFill>
              <a:latin typeface="+mn-lt"/>
            </a:endParaRPr>
          </a:p>
          <a:p>
            <a:r>
              <a:rPr lang="de-DE" sz="1600" dirty="0">
                <a:solidFill>
                  <a:schemeClr val="bg1"/>
                </a:solidFill>
                <a:latin typeface="+mn-lt"/>
              </a:rPr>
              <a:t>Primitive </a:t>
            </a:r>
            <a:r>
              <a:rPr lang="de-DE" sz="1600" dirty="0" err="1">
                <a:solidFill>
                  <a:schemeClr val="bg1"/>
                </a:solidFill>
                <a:latin typeface="+mn-lt"/>
              </a:rPr>
              <a:t>Decomposition</a:t>
            </a:r>
            <a:endParaRPr lang="de-DE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3105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120B4-D020-B440-A534-E64FD7F8B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A3D913-4F50-1D4E-4172-61C3F61828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6F013C4-78DD-72F5-24A4-58BF5A0ACA3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de-DE" dirty="0"/>
                  <a:t>-level </a:t>
                </a:r>
                <a:r>
                  <a:rPr lang="de-DE" dirty="0" err="1"/>
                  <a:t>Qudit</a:t>
                </a:r>
                <a:r>
                  <a:rPr lang="de-DE" dirty="0"/>
                  <a:t> </a:t>
                </a:r>
                <a:r>
                  <a:rPr lang="de-DE" dirty="0" err="1"/>
                  <a:t>needs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b="1" dirty="0" err="1"/>
                  <a:t>emulated</a:t>
                </a:r>
                <a:r>
                  <a:rPr lang="de-DE" dirty="0"/>
                  <a:t>.</a:t>
                </a: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6F013C4-78DD-72F5-24A4-58BF5A0AC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88" t="-68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E45156D3-6654-C521-1662-354DB7B3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 err="1"/>
              <a:t>Preparation</a:t>
            </a:r>
            <a:r>
              <a:rPr lang="de-DE" dirty="0"/>
              <a:t> Circuit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F68372C-A448-9125-167C-7DBA09FDCCD0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636A3F-E2F1-67F8-E2DA-F7BA7D387849}"/>
                  </a:ext>
                </a:extLst>
              </p:cNvPr>
              <p:cNvSpPr txBox="1"/>
              <p:nvPr/>
            </p:nvSpPr>
            <p:spPr>
              <a:xfrm>
                <a:off x="2753733" y="2926080"/>
                <a:ext cx="2688236" cy="421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(1, 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⌈</m:t>
                              </m:r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</m:fun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⌉)</m:t>
                      </m:r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636A3F-E2F1-67F8-E2DA-F7BA7D387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733" y="2926080"/>
                <a:ext cx="2688236" cy="4210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A4E1E7-694E-1269-08CD-51F583676744}"/>
                  </a:ext>
                </a:extLst>
              </p:cNvPr>
              <p:cNvSpPr txBox="1"/>
              <p:nvPr/>
            </p:nvSpPr>
            <p:spPr>
              <a:xfrm>
                <a:off x="2303802" y="4198381"/>
                <a:ext cx="3588098" cy="939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⟩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{"/>
                          <m:endChr m:val="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⟩,  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&amp;|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⟩,     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A4E1E7-694E-1269-08CD-51F583676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802" y="4198381"/>
                <a:ext cx="3588098" cy="9391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1CB40E5-082B-0430-A912-C7B780D8EF0F}"/>
              </a:ext>
            </a:extLst>
          </p:cNvPr>
          <p:cNvSpPr txBox="1"/>
          <p:nvPr/>
        </p:nvSpPr>
        <p:spPr>
          <a:xfrm>
            <a:off x="518160" y="2926080"/>
            <a:ext cx="1027525" cy="3858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2400" b="1" dirty="0">
                <a:latin typeface="+mn-lt"/>
              </a:rPr>
              <a:t>States: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B6A545-2388-9B12-2129-7E1086531E0E}"/>
              </a:ext>
            </a:extLst>
          </p:cNvPr>
          <p:cNvSpPr txBox="1"/>
          <p:nvPr/>
        </p:nvSpPr>
        <p:spPr>
          <a:xfrm>
            <a:off x="518160" y="4506790"/>
            <a:ext cx="958596" cy="3858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2400" b="1" dirty="0">
                <a:latin typeface="+mn-lt"/>
              </a:rPr>
              <a:t>Gates:</a:t>
            </a:r>
          </a:p>
        </p:txBody>
      </p:sp>
    </p:spTree>
    <p:extLst>
      <p:ext uri="{BB962C8B-B14F-4D97-AF65-F5344CB8AC3E}">
        <p14:creationId xmlns:p14="http://schemas.microsoft.com/office/powerpoint/2010/main" val="1352377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52CCE-C973-E1AC-140A-90568E6FA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9C229B-BE01-245C-6509-6FEF697EF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Examples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7661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1E6DB69-CA96-D86F-BF47-4337716FB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966" y="2120117"/>
            <a:ext cx="1400790" cy="2302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C797FE5D-7F83-BB36-BD13-C0BCF373AF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Concrete </a:t>
                </a:r>
                <a:r>
                  <a:rPr lang="de-DE" dirty="0" err="1"/>
                  <a:t>Example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C797FE5D-7F83-BB36-BD13-C0BCF373A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22" t="-43284" b="-567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F54E5D-DBAA-3AF2-0959-19E8286C4EBA}"/>
              </a:ext>
            </a:extLst>
          </p:cNvPr>
          <p:cNvCxnSpPr>
            <a:cxnSpLocks/>
          </p:cNvCxnSpPr>
          <p:nvPr/>
        </p:nvCxnSpPr>
        <p:spPr>
          <a:xfrm>
            <a:off x="4543964" y="2182482"/>
            <a:ext cx="0" cy="223971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541EE8-B2D3-AF66-AE06-AB176115DD46}"/>
                  </a:ext>
                </a:extLst>
              </p:cNvPr>
              <p:cNvSpPr txBox="1"/>
              <p:nvPr/>
            </p:nvSpPr>
            <p:spPr>
              <a:xfrm>
                <a:off x="3991056" y="4587633"/>
                <a:ext cx="2114618" cy="286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541EE8-B2D3-AF66-AE06-AB176115D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56" y="4587633"/>
                <a:ext cx="2114618" cy="286232"/>
              </a:xfrm>
              <a:prstGeom prst="rect">
                <a:avLst/>
              </a:prstGeom>
              <a:blipFill>
                <a:blip r:embed="rId4"/>
                <a:stretch>
                  <a:fillRect r="-2594" b="-212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BF5FF1B6-7ACA-6C91-FD10-0288CB8F3410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98567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62FC0-FCDD-D9A7-0DC4-FD6F02A32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C2B674-E157-CC23-5FB1-F70482B3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69" y="2389908"/>
            <a:ext cx="5867727" cy="2577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8C57388-6EA5-4DDA-0D75-CABDC4D75EF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Concrete </a:t>
                </a:r>
                <a:r>
                  <a:rPr lang="de-DE" dirty="0" err="1"/>
                  <a:t>Example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8C57388-6EA5-4DDA-0D75-CABDC4D75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22" t="-41791" b="-582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DC1CC9-9A7B-5F87-6085-148C3C865D9A}"/>
              </a:ext>
            </a:extLst>
          </p:cNvPr>
          <p:cNvCxnSpPr>
            <a:cxnSpLocks/>
          </p:cNvCxnSpPr>
          <p:nvPr/>
        </p:nvCxnSpPr>
        <p:spPr>
          <a:xfrm>
            <a:off x="3933825" y="2389908"/>
            <a:ext cx="0" cy="257752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4F6C9F-A141-9C0D-F510-8275144EEBD7}"/>
                  </a:ext>
                </a:extLst>
              </p:cNvPr>
              <p:cNvSpPr txBox="1"/>
              <p:nvPr/>
            </p:nvSpPr>
            <p:spPr>
              <a:xfrm>
                <a:off x="2734822" y="5018230"/>
                <a:ext cx="2255426" cy="291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4F6C9F-A141-9C0D-F510-8275144EE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822" y="5018230"/>
                <a:ext cx="2255426" cy="291234"/>
              </a:xfrm>
              <a:prstGeom prst="rect">
                <a:avLst/>
              </a:prstGeom>
              <a:blipFill>
                <a:blip r:embed="rId4"/>
                <a:stretch>
                  <a:fillRect l="-1622" r="-2432" b="-208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497C54-17DD-E21F-5F38-C7C69CD0D669}"/>
              </a:ext>
            </a:extLst>
          </p:cNvPr>
          <p:cNvCxnSpPr>
            <a:cxnSpLocks/>
          </p:cNvCxnSpPr>
          <p:nvPr/>
        </p:nvCxnSpPr>
        <p:spPr>
          <a:xfrm>
            <a:off x="6219825" y="2389908"/>
            <a:ext cx="0" cy="291955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50454A-7B98-4D90-A79A-01AFFA439427}"/>
                  </a:ext>
                </a:extLst>
              </p:cNvPr>
              <p:cNvSpPr txBox="1"/>
              <p:nvPr/>
            </p:nvSpPr>
            <p:spPr>
              <a:xfrm>
                <a:off x="3114470" y="1985898"/>
                <a:ext cx="3191579" cy="291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e>
                              </m:d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50454A-7B98-4D90-A79A-01AFFA439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470" y="1985898"/>
                <a:ext cx="3191579" cy="291234"/>
              </a:xfrm>
              <a:prstGeom prst="rect">
                <a:avLst/>
              </a:prstGeom>
              <a:blipFill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A2A88E-89A7-14A2-06E1-E3D6D1554DB7}"/>
              </a:ext>
            </a:extLst>
          </p:cNvPr>
          <p:cNvCxnSpPr>
            <a:cxnSpLocks/>
          </p:cNvCxnSpPr>
          <p:nvPr/>
        </p:nvCxnSpPr>
        <p:spPr>
          <a:xfrm>
            <a:off x="4710260" y="2389908"/>
            <a:ext cx="0" cy="257752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D1C12B-A08C-CA89-F95F-F4B32EA25358}"/>
                  </a:ext>
                </a:extLst>
              </p:cNvPr>
              <p:cNvSpPr txBox="1"/>
              <p:nvPr/>
            </p:nvSpPr>
            <p:spPr>
              <a:xfrm>
                <a:off x="4624035" y="5422240"/>
                <a:ext cx="3122457" cy="291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D1C12B-A08C-CA89-F95F-F4B32EA25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035" y="5422240"/>
                <a:ext cx="3122457" cy="291234"/>
              </a:xfrm>
              <a:prstGeom prst="rect">
                <a:avLst/>
              </a:prstGeom>
              <a:blipFill>
                <a:blip r:embed="rId6"/>
                <a:stretch>
                  <a:fillRect r="-391" b="-208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5E26ED-30C5-A3B0-D84F-AE238F9F7470}"/>
              </a:ext>
            </a:extLst>
          </p:cNvPr>
          <p:cNvCxnSpPr>
            <a:cxnSpLocks/>
          </p:cNvCxnSpPr>
          <p:nvPr/>
        </p:nvCxnSpPr>
        <p:spPr>
          <a:xfrm>
            <a:off x="6934200" y="2098674"/>
            <a:ext cx="0" cy="291955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6A8286-5FA5-C420-2253-AABC65F48AC8}"/>
                  </a:ext>
                </a:extLst>
              </p:cNvPr>
              <p:cNvSpPr txBox="1"/>
              <p:nvPr/>
            </p:nvSpPr>
            <p:spPr>
              <a:xfrm>
                <a:off x="5372971" y="1625017"/>
                <a:ext cx="2689454" cy="291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6A8286-5FA5-C420-2253-AABC65F48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971" y="1625017"/>
                <a:ext cx="2689454" cy="291234"/>
              </a:xfrm>
              <a:prstGeom prst="rect">
                <a:avLst/>
              </a:prstGeom>
              <a:blipFill>
                <a:blip r:embed="rId7"/>
                <a:stretch>
                  <a:fillRect l="-905" r="-2036" b="-212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4B4317-E0BB-0EAD-EA9F-3612A2E1D720}"/>
                  </a:ext>
                </a:extLst>
              </p:cNvPr>
              <p:cNvSpPr txBox="1"/>
              <p:nvPr/>
            </p:nvSpPr>
            <p:spPr>
              <a:xfrm>
                <a:off x="7423169" y="1985898"/>
                <a:ext cx="1009507" cy="283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4B4317-E0BB-0EAD-EA9F-3612A2E1D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69" y="1985898"/>
                <a:ext cx="1009507" cy="283989"/>
              </a:xfrm>
              <a:prstGeom prst="rect">
                <a:avLst/>
              </a:prstGeom>
              <a:blipFill>
                <a:blip r:embed="rId8"/>
                <a:stretch>
                  <a:fillRect l="-1212" r="-6061" b="-239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C5CB9C76-A097-7287-71DE-00773C27CBD6}"/>
              </a:ext>
            </a:extLst>
          </p:cNvPr>
          <p:cNvSpPr/>
          <p:nvPr/>
        </p:nvSpPr>
        <p:spPr>
          <a:xfrm>
            <a:off x="3884040" y="4921393"/>
            <a:ext cx="95250" cy="920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4B4DE80-3961-4A47-D89C-25C537C4234C}"/>
              </a:ext>
            </a:extLst>
          </p:cNvPr>
          <p:cNvSpPr/>
          <p:nvPr/>
        </p:nvSpPr>
        <p:spPr>
          <a:xfrm>
            <a:off x="4662634" y="2339109"/>
            <a:ext cx="95250" cy="920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252357-4175-8CEE-FEE9-D89600BF1C4E}"/>
              </a:ext>
            </a:extLst>
          </p:cNvPr>
          <p:cNvSpPr/>
          <p:nvPr/>
        </p:nvSpPr>
        <p:spPr>
          <a:xfrm>
            <a:off x="6172200" y="5263426"/>
            <a:ext cx="95250" cy="920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9C5472-281E-204F-B04C-B71AEFA078FE}"/>
              </a:ext>
            </a:extLst>
          </p:cNvPr>
          <p:cNvSpPr/>
          <p:nvPr/>
        </p:nvSpPr>
        <p:spPr>
          <a:xfrm>
            <a:off x="6886575" y="2061003"/>
            <a:ext cx="95250" cy="920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F73C78D4-3322-6AC0-B20A-D1E334827670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57370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FD1CA-1CE4-3083-E477-46E2DBF31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60B8DB-A67E-E267-1F6D-B78682FAF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4199" y="1868685"/>
            <a:ext cx="5475601" cy="312062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FB353A6-9F6A-73A3-D4D4-F8BE7E96CA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Concrete </a:t>
                </a:r>
                <a:r>
                  <a:rPr lang="de-DE" dirty="0" err="1"/>
                  <a:t>Example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FB353A6-9F6A-73A3-D4D4-F8BE7E96C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22" t="-41791" b="-582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4C5A00-E098-EA07-2A0D-F63315B5D321}"/>
              </a:ext>
            </a:extLst>
          </p:cNvPr>
          <p:cNvCxnSpPr>
            <a:cxnSpLocks/>
          </p:cNvCxnSpPr>
          <p:nvPr/>
        </p:nvCxnSpPr>
        <p:spPr>
          <a:xfrm>
            <a:off x="4000500" y="1638300"/>
            <a:ext cx="0" cy="33510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14D17B-3396-ABEF-09CD-4A0C9608D41C}"/>
                  </a:ext>
                </a:extLst>
              </p:cNvPr>
              <p:cNvSpPr txBox="1"/>
              <p:nvPr/>
            </p:nvSpPr>
            <p:spPr>
              <a:xfrm>
                <a:off x="3447592" y="5079340"/>
                <a:ext cx="110581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14D17B-3396-ABEF-09CD-4A0C9608D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592" y="5079340"/>
                <a:ext cx="1105816" cy="280718"/>
              </a:xfrm>
              <a:prstGeom prst="rect">
                <a:avLst/>
              </a:prstGeom>
              <a:blipFill>
                <a:blip r:embed="rId4"/>
                <a:stretch>
                  <a:fillRect r="-552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2FD99D-FA0B-8FE4-4301-A7C1C97ADB27}"/>
              </a:ext>
            </a:extLst>
          </p:cNvPr>
          <p:cNvCxnSpPr>
            <a:cxnSpLocks/>
          </p:cNvCxnSpPr>
          <p:nvPr/>
        </p:nvCxnSpPr>
        <p:spPr>
          <a:xfrm>
            <a:off x="6238875" y="1638300"/>
            <a:ext cx="0" cy="33510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2230AE-289D-F87E-48C9-BA0CCE487BC4}"/>
                  </a:ext>
                </a:extLst>
              </p:cNvPr>
              <p:cNvSpPr txBox="1"/>
              <p:nvPr/>
            </p:nvSpPr>
            <p:spPr>
              <a:xfrm>
                <a:off x="5762167" y="5079340"/>
                <a:ext cx="2120644" cy="284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2230AE-289D-F87E-48C9-BA0CCE487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167" y="5079340"/>
                <a:ext cx="2120644" cy="284501"/>
              </a:xfrm>
              <a:prstGeom prst="rect">
                <a:avLst/>
              </a:prstGeom>
              <a:blipFill>
                <a:blip r:embed="rId5"/>
                <a:stretch>
                  <a:fillRect r="-2586" b="-234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55D1C096-3291-3F59-E764-7F52E1DD3057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536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9D2A5-C879-551C-3989-AF68195CC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69037D-0356-5C88-7AE0-27EAEED4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Primitive </a:t>
            </a:r>
            <a:r>
              <a:rPr lang="de-DE" dirty="0" err="1"/>
              <a:t>Decomposition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1523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C3D48-8BD4-0EBC-BACF-A0B13736B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FCE63E-123A-6673-9E7F-1A82EF1131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23BB32AF-7A47-E165-D492-F1CA980E0CA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Decomposition: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⊕,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⊖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23BB32AF-7A47-E165-D492-F1CA980E0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2" t="-43284" b="-567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0F0E99E1-807F-768C-E7FB-8773291920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7297336" cy="365125"/>
          </a:xfrm>
        </p:spPr>
        <p:txBody>
          <a:bodyPr/>
          <a:lstStyle/>
          <a:p>
            <a:r>
              <a:rPr lang="de-DE" dirty="0"/>
              <a:t>Yannick Bergs (TUM) | Bachelor-Student Informatik | Seminar: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Quantum Computing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31277B-02E1-0F44-F1D0-7301A002A8A8}"/>
              </a:ext>
            </a:extLst>
          </p:cNvPr>
          <p:cNvCxnSpPr/>
          <p:nvPr/>
        </p:nvCxnSpPr>
        <p:spPr>
          <a:xfrm>
            <a:off x="3944620" y="2038350"/>
            <a:ext cx="0" cy="392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6024834-BEE3-FBAB-0BE6-F8A6E1C2A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823" y="2461260"/>
            <a:ext cx="2947038" cy="36291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B8479E-5D80-E6CF-7AF4-39B0A2754AE4}"/>
                  </a:ext>
                </a:extLst>
              </p:cNvPr>
              <p:cNvSpPr txBox="1"/>
              <p:nvPr/>
            </p:nvSpPr>
            <p:spPr>
              <a:xfrm>
                <a:off x="6312091" y="1805523"/>
                <a:ext cx="686021" cy="439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B8479E-5D80-E6CF-7AF4-39B0A2754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91" y="1805523"/>
                <a:ext cx="686021" cy="4395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8F9DEA-990D-16D1-2D26-BF39AD943187}"/>
                  </a:ext>
                </a:extLst>
              </p:cNvPr>
              <p:cNvSpPr txBox="1"/>
              <p:nvPr/>
            </p:nvSpPr>
            <p:spPr>
              <a:xfrm>
                <a:off x="1551836" y="1805523"/>
                <a:ext cx="1071062" cy="496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de-DE" sz="2400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d>
                          <m:d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</m:oMath>
                </a14:m>
                <a:r>
                  <a:rPr lang="de-DE" sz="2400" dirty="0">
                    <a:latin typeface="+mn-lt"/>
                  </a:rPr>
                  <a:t>:</a:t>
                </a:r>
                <a:endParaRPr lang="de-DE" sz="2400" dirty="0" err="1">
                  <a:latin typeface="+mn-lt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8F9DEA-990D-16D1-2D26-BF39AD943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836" y="1805523"/>
                <a:ext cx="1071062" cy="496867"/>
              </a:xfrm>
              <a:prstGeom prst="rect">
                <a:avLst/>
              </a:prstGeom>
              <a:blipFill>
                <a:blip r:embed="rId5"/>
                <a:stretch>
                  <a:fillRect l="-17714" r="-16571" b="-317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9B3A81-BE17-A155-C944-817C509287D2}"/>
                  </a:ext>
                </a:extLst>
              </p:cNvPr>
              <p:cNvSpPr txBox="1"/>
              <p:nvPr/>
            </p:nvSpPr>
            <p:spPr>
              <a:xfrm>
                <a:off x="800100" y="2916674"/>
                <a:ext cx="6169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9B3A81-BE17-A155-C944-817C50928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2916674"/>
                <a:ext cx="616919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F9A3B311-296E-7A03-C74A-F5965EBE159B}"/>
              </a:ext>
            </a:extLst>
          </p:cNvPr>
          <p:cNvSpPr/>
          <p:nvPr/>
        </p:nvSpPr>
        <p:spPr>
          <a:xfrm>
            <a:off x="1514920" y="3028950"/>
            <a:ext cx="337693" cy="16002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1D8E4F-8A2B-AFBA-FB00-A98F2C81F3A3}"/>
                  </a:ext>
                </a:extLst>
              </p:cNvPr>
              <p:cNvSpPr txBox="1"/>
              <p:nvPr/>
            </p:nvSpPr>
            <p:spPr>
              <a:xfrm>
                <a:off x="1950514" y="2809208"/>
                <a:ext cx="1737591" cy="5016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+1 </m:t>
                          </m:r>
                          <m:r>
                            <m:rPr>
                              <m:nor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sub>
                      </m:sSub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1D8E4F-8A2B-AFBA-FB00-A98F2C81F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14" y="2809208"/>
                <a:ext cx="1737591" cy="5016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4961B3-BD87-C7AE-39C3-B49A27573765}"/>
                  </a:ext>
                </a:extLst>
              </p:cNvPr>
              <p:cNvSpPr txBox="1"/>
              <p:nvPr/>
            </p:nvSpPr>
            <p:spPr>
              <a:xfrm>
                <a:off x="800100" y="3575894"/>
                <a:ext cx="6169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⊖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4961B3-BD87-C7AE-39C3-B49A2757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3575894"/>
                <a:ext cx="616919" cy="369332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21">
            <a:extLst>
              <a:ext uri="{FF2B5EF4-FFF2-40B4-BE49-F238E27FC236}">
                <a16:creationId xmlns:a16="http://schemas.microsoft.com/office/drawing/2014/main" id="{385ECF90-91F3-ED9A-D734-C07C7D8A2D81}"/>
              </a:ext>
            </a:extLst>
          </p:cNvPr>
          <p:cNvSpPr/>
          <p:nvPr/>
        </p:nvSpPr>
        <p:spPr>
          <a:xfrm>
            <a:off x="1514920" y="3688170"/>
            <a:ext cx="337693" cy="16002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5402F8-E489-E4B3-9A7F-3AE07FA90FB2}"/>
                  </a:ext>
                </a:extLst>
              </p:cNvPr>
              <p:cNvSpPr txBox="1"/>
              <p:nvPr/>
            </p:nvSpPr>
            <p:spPr>
              <a:xfrm>
                <a:off x="1950514" y="3468428"/>
                <a:ext cx="1737591" cy="5016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+1 </m:t>
                          </m:r>
                          <m:r>
                            <m:rPr>
                              <m:nor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sub>
                      </m:sSub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5402F8-E489-E4B3-9A7F-3AE07FA90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14" y="3468428"/>
                <a:ext cx="1737591" cy="5016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9A496B-7E27-5984-3B3C-C3CCAD00D85C}"/>
              </a:ext>
            </a:extLst>
          </p:cNvPr>
          <p:cNvCxnSpPr/>
          <p:nvPr/>
        </p:nvCxnSpPr>
        <p:spPr>
          <a:xfrm flipV="1">
            <a:off x="4648200" y="3848190"/>
            <a:ext cx="441960" cy="274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6AB6F0-3D74-0344-2585-FB01378B505A}"/>
              </a:ext>
            </a:extLst>
          </p:cNvPr>
          <p:cNvCxnSpPr>
            <a:cxnSpLocks/>
          </p:cNvCxnSpPr>
          <p:nvPr/>
        </p:nvCxnSpPr>
        <p:spPr>
          <a:xfrm>
            <a:off x="4648200" y="4122420"/>
            <a:ext cx="441960" cy="46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80BC5A7-139A-6103-AD8D-41B728A72557}"/>
              </a:ext>
            </a:extLst>
          </p:cNvPr>
          <p:cNvSpPr txBox="1"/>
          <p:nvPr/>
        </p:nvSpPr>
        <p:spPr>
          <a:xfrm rot="16200000">
            <a:off x="3855874" y="4008024"/>
            <a:ext cx="117500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Bit </a:t>
            </a:r>
            <a:r>
              <a:rPr lang="de-DE" sz="1600" dirty="0" err="1">
                <a:latin typeface="+mn-lt"/>
              </a:rPr>
              <a:t>mismatch</a:t>
            </a:r>
            <a:endParaRPr lang="de-D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1806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579E5-B6A3-6D63-2D7D-028520433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057A74-36D1-DA00-6FA6-EAD4E8CAD4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79830731-D5BD-8434-D18F-CBC3355228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Decomposition: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79830731-D5BD-8434-D18F-CBC3355228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2" t="-43284" b="-567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151A6191-8263-CD9C-0BA7-971F4609D0B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7297336" cy="365125"/>
          </a:xfrm>
        </p:spPr>
        <p:txBody>
          <a:bodyPr/>
          <a:lstStyle/>
          <a:p>
            <a:r>
              <a:rPr lang="de-DE" dirty="0"/>
              <a:t>Yannick Bergs (TUM) | Bachelor-Student Informatik | Seminar: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Quantum Computing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408BFF-A3B9-71CE-A90B-E53678872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571" y="2211635"/>
            <a:ext cx="3750857" cy="3211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F139CB-C2BD-AFC3-EFFE-0801DE1B1311}"/>
              </a:ext>
            </a:extLst>
          </p:cNvPr>
          <p:cNvSpPr txBox="1"/>
          <p:nvPr/>
        </p:nvSpPr>
        <p:spPr>
          <a:xfrm>
            <a:off x="6774934" y="5501640"/>
            <a:ext cx="758221" cy="3215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2000" dirty="0" err="1">
                <a:latin typeface="+mn-lt"/>
              </a:rPr>
              <a:t>Ancilla</a:t>
            </a:r>
            <a:endParaRPr lang="de-DE" sz="2000" dirty="0">
              <a:latin typeface="+mn-l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537575-6670-F575-53B2-FBA768AA5441}"/>
              </a:ext>
            </a:extLst>
          </p:cNvPr>
          <p:cNvCxnSpPr/>
          <p:nvPr/>
        </p:nvCxnSpPr>
        <p:spPr>
          <a:xfrm flipH="1" flipV="1">
            <a:off x="6065520" y="5052060"/>
            <a:ext cx="65532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025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88A82-6432-DFB9-C9CB-0850ACD25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A15E74-DE9B-E6B8-D13A-EFD022F8C7B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06112582-7364-EDCA-5565-5CC06B3230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Decomposition: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06112582-7364-EDCA-5565-5CC06B3230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2" t="-43284" b="-567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7E6A750E-B35F-E36A-F217-BE403A66DE0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7297336" cy="365125"/>
          </a:xfrm>
        </p:spPr>
        <p:txBody>
          <a:bodyPr/>
          <a:lstStyle/>
          <a:p>
            <a:r>
              <a:rPr lang="de-DE" dirty="0"/>
              <a:t>Yannick Bergs (TUM) | Bachelor-Student Informatik | Seminar: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Quantum Computing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916BBA-28A3-1E47-DC83-B0ADD04B30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175"/>
          <a:stretch/>
        </p:blipFill>
        <p:spPr>
          <a:xfrm>
            <a:off x="1470659" y="2712720"/>
            <a:ext cx="2745209" cy="2937585"/>
          </a:xfrm>
          <a:prstGeom prst="rect">
            <a:avLst/>
          </a:prstGeom>
        </p:spPr>
      </p:pic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361E8CC3-8FAF-AE50-F7EB-97712724C6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89" y="1762188"/>
            <a:ext cx="8508999" cy="714951"/>
          </a:xfrm>
        </p:spPr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Construction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baseline="30000" dirty="0">
                <a:solidFill>
                  <a:schemeClr val="bg2"/>
                </a:solidFill>
              </a:rPr>
              <a:t>[6]</a:t>
            </a:r>
            <a:r>
              <a:rPr lang="de-DE" dirty="0"/>
              <a:t>:</a:t>
            </a:r>
            <a:endParaRPr lang="de-DE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98AC7B-15A2-62CC-4B1C-563759CBB87A}"/>
              </a:ext>
            </a:extLst>
          </p:cNvPr>
          <p:cNvCxnSpPr/>
          <p:nvPr/>
        </p:nvCxnSpPr>
        <p:spPr>
          <a:xfrm flipH="1">
            <a:off x="1592580" y="2918460"/>
            <a:ext cx="160020" cy="14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DBB296-AA76-71C1-4B0F-B31053EE8216}"/>
              </a:ext>
            </a:extLst>
          </p:cNvPr>
          <p:cNvCxnSpPr/>
          <p:nvPr/>
        </p:nvCxnSpPr>
        <p:spPr>
          <a:xfrm flipH="1">
            <a:off x="1592580" y="3698281"/>
            <a:ext cx="160020" cy="14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D5B25C-F3B4-19B4-B4D0-0FBF633AF8B0}"/>
                  </a:ext>
                </a:extLst>
              </p:cNvPr>
              <p:cNvSpPr txBox="1"/>
              <p:nvPr/>
            </p:nvSpPr>
            <p:spPr>
              <a:xfrm>
                <a:off x="952500" y="2771270"/>
                <a:ext cx="403508" cy="467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bar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D5B25C-F3B4-19B4-B4D0-0FBF633AF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771270"/>
                <a:ext cx="403508" cy="4671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045024-B594-EF31-7F93-F05EC69106DB}"/>
                  </a:ext>
                </a:extLst>
              </p:cNvPr>
              <p:cNvSpPr txBox="1"/>
              <p:nvPr/>
            </p:nvSpPr>
            <p:spPr>
              <a:xfrm>
                <a:off x="952500" y="3517994"/>
                <a:ext cx="403508" cy="441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bar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045024-B594-EF31-7F93-F05EC6910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517994"/>
                <a:ext cx="403508" cy="4410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D263C1F-918A-ED8D-0D6B-25C8E9BF9021}"/>
              </a:ext>
            </a:extLst>
          </p:cNvPr>
          <p:cNvSpPr txBox="1"/>
          <p:nvPr/>
        </p:nvSpPr>
        <p:spPr>
          <a:xfrm>
            <a:off x="777323" y="5093961"/>
            <a:ext cx="60112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Ancilla</a:t>
            </a:r>
            <a:endParaRPr lang="de-DE" sz="1600" dirty="0"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33C1B6-62EA-6675-BD47-DBDADEDFBF22}"/>
              </a:ext>
            </a:extLst>
          </p:cNvPr>
          <p:cNvSpPr txBox="1"/>
          <p:nvPr/>
        </p:nvSpPr>
        <p:spPr>
          <a:xfrm>
            <a:off x="777323" y="4373270"/>
            <a:ext cx="570349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Target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A5C80B-82DC-7DD2-7A7A-D3F3A99ADC4B}"/>
              </a:ext>
            </a:extLst>
          </p:cNvPr>
          <p:cNvCxnSpPr/>
          <p:nvPr/>
        </p:nvCxnSpPr>
        <p:spPr>
          <a:xfrm>
            <a:off x="1927860" y="2477139"/>
            <a:ext cx="0" cy="23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E4A33D-8C98-46C5-A2FD-5A78181AA3AF}"/>
              </a:ext>
            </a:extLst>
          </p:cNvPr>
          <p:cNvCxnSpPr/>
          <p:nvPr/>
        </p:nvCxnSpPr>
        <p:spPr>
          <a:xfrm>
            <a:off x="3398520" y="2484730"/>
            <a:ext cx="0" cy="22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4B62D1-51F2-CBED-78F0-EEEEBBBCE97D}"/>
              </a:ext>
            </a:extLst>
          </p:cNvPr>
          <p:cNvCxnSpPr>
            <a:cxnSpLocks/>
          </p:cNvCxnSpPr>
          <p:nvPr/>
        </p:nvCxnSpPr>
        <p:spPr>
          <a:xfrm>
            <a:off x="1927860" y="2477139"/>
            <a:ext cx="3772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C57B14-4075-92E4-EE36-A3BDE6FF8EB1}"/>
              </a:ext>
            </a:extLst>
          </p:cNvPr>
          <p:cNvCxnSpPr/>
          <p:nvPr/>
        </p:nvCxnSpPr>
        <p:spPr>
          <a:xfrm>
            <a:off x="5700021" y="2484730"/>
            <a:ext cx="0" cy="286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C9561D3-29B9-9593-BC2E-221784C08CAB}"/>
              </a:ext>
            </a:extLst>
          </p:cNvPr>
          <p:cNvSpPr txBox="1"/>
          <p:nvPr/>
        </p:nvSpPr>
        <p:spPr>
          <a:xfrm>
            <a:off x="5036820" y="2909099"/>
            <a:ext cx="224805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Borrow </a:t>
            </a:r>
            <a:r>
              <a:rPr lang="de-DE" sz="1600" dirty="0" err="1">
                <a:latin typeface="+mn-lt"/>
              </a:rPr>
              <a:t>Ancillas</a:t>
            </a:r>
            <a:r>
              <a:rPr lang="de-DE" sz="1600" dirty="0">
                <a:latin typeface="+mn-lt"/>
              </a:rPr>
              <a:t> + </a:t>
            </a:r>
            <a:r>
              <a:rPr lang="de-DE" sz="1600" b="1" dirty="0">
                <a:latin typeface="+mn-lt"/>
              </a:rPr>
              <a:t>Toffoli</a:t>
            </a:r>
          </a:p>
        </p:txBody>
      </p:sp>
    </p:spTree>
    <p:extLst>
      <p:ext uri="{BB962C8B-B14F-4D97-AF65-F5344CB8AC3E}">
        <p14:creationId xmlns:p14="http://schemas.microsoft.com/office/powerpoint/2010/main" val="488242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50507-51FC-E269-0908-1881B8ED6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C11BBB-8672-05F8-A844-FCE81C0B18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ED7AAB1-0141-D7FB-D9F9-BE79A401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Decomposition</a:t>
            </a:r>
            <a:r>
              <a:rPr lang="de-DE" dirty="0"/>
              <a:t>: Toffoli</a:t>
            </a:r>
          </a:p>
        </p:txBody>
      </p:sp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D74CD671-DBA4-42CE-A830-6F69ACD818C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7297336" cy="365125"/>
          </a:xfrm>
        </p:spPr>
        <p:txBody>
          <a:bodyPr/>
          <a:lstStyle/>
          <a:p>
            <a:r>
              <a:rPr lang="de-DE" dirty="0"/>
              <a:t>Yannick Bergs (TUM) | Bachelor-Student Informatik | Seminar: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Quantum Computing</a:t>
            </a:r>
            <a:endParaRPr lang="en-US" dirty="0"/>
          </a:p>
        </p:txBody>
      </p:sp>
      <p:pic>
        <p:nvPicPr>
          <p:cNvPr id="3" name="Content Placeholder 9">
            <a:extLst>
              <a:ext uri="{FF2B5EF4-FFF2-40B4-BE49-F238E27FC236}">
                <a16:creationId xmlns:a16="http://schemas.microsoft.com/office/drawing/2014/main" id="{AD202C22-B09E-7672-D6C2-AE0306EAE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26" y="2651744"/>
            <a:ext cx="7687748" cy="2067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222557-6233-8B16-05E6-BC3EA9006A98}"/>
              </a:ext>
            </a:extLst>
          </p:cNvPr>
          <p:cNvSpPr txBox="1"/>
          <p:nvPr/>
        </p:nvSpPr>
        <p:spPr>
          <a:xfrm>
            <a:off x="7608498" y="5715000"/>
            <a:ext cx="97462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See e.g. </a:t>
            </a:r>
            <a:r>
              <a:rPr lang="de-DE" sz="1600" baseline="30000" dirty="0">
                <a:solidFill>
                  <a:schemeClr val="bg2"/>
                </a:solidFill>
                <a:latin typeface="+mn-lt"/>
              </a:rPr>
              <a:t>[6]</a:t>
            </a:r>
          </a:p>
        </p:txBody>
      </p:sp>
    </p:spTree>
    <p:extLst>
      <p:ext uri="{BB962C8B-B14F-4D97-AF65-F5344CB8AC3E}">
        <p14:creationId xmlns:p14="http://schemas.microsoft.com/office/powerpoint/2010/main" val="235793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8B435-E21B-432F-3FB9-042F7D42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3A196D-3FA4-4077-30CE-5F67EE18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Quantum Many Body Physics</a:t>
            </a:r>
          </a:p>
        </p:txBody>
      </p:sp>
    </p:spTree>
    <p:extLst>
      <p:ext uri="{BB962C8B-B14F-4D97-AF65-F5344CB8AC3E}">
        <p14:creationId xmlns:p14="http://schemas.microsoft.com/office/powerpoint/2010/main" val="4034327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34020-7050-2660-2F1A-6F5710091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ACB254-FA0F-58E5-F665-A99CF0850B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B1527CD-0C83-5F1D-9C10-578699B5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Decomposition</a:t>
            </a:r>
            <a:r>
              <a:rPr lang="de-DE" dirty="0"/>
              <a:t>: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B9C2D80D-459E-239B-B69A-193D98DB17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7297336" cy="365125"/>
          </a:xfrm>
        </p:spPr>
        <p:txBody>
          <a:bodyPr/>
          <a:lstStyle/>
          <a:p>
            <a:r>
              <a:rPr lang="de-DE" dirty="0"/>
              <a:t>Yannick Bergs (TUM) | Bachelor-Student Informatik | Seminar: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Quantum Computing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EB116A-2F2D-001F-1843-1A70853C538D}"/>
                  </a:ext>
                </a:extLst>
              </p:cNvPr>
              <p:cNvSpPr txBox="1"/>
              <p:nvPr/>
            </p:nvSpPr>
            <p:spPr>
              <a:xfrm>
                <a:off x="2695492" y="1958340"/>
                <a:ext cx="3753015" cy="4324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ℊ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𝑐𝑋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EB116A-2F2D-001F-1843-1A70853C5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492" y="1958340"/>
                <a:ext cx="3753015" cy="432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8CA9BC2-40AD-B33C-3CD3-08C3EFFBD0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733797"/>
                  </p:ext>
                </p:extLst>
              </p:nvPr>
            </p:nvGraphicFramePr>
            <p:xfrm>
              <a:off x="1523999" y="3251985"/>
              <a:ext cx="6096000" cy="1858645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425767548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393163858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28973234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4602442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Circuit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Depth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Qubits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Total Gates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9024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995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60098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507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844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5113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8CA9BC2-40AD-B33C-3CD3-08C3EFFBD0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733797"/>
                  </p:ext>
                </p:extLst>
              </p:nvPr>
            </p:nvGraphicFramePr>
            <p:xfrm>
              <a:off x="1523999" y="3251985"/>
              <a:ext cx="6096000" cy="1858645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425767548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393163858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28973234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4602442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Circuit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Depth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Qubits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Total Gates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9024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800" t="-108197" r="-3044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995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800" t="-208197" r="-3044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6009822"/>
                      </a:ext>
                    </a:extLst>
                  </a:tr>
                  <a:tr h="37223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800" t="-308197" r="-3044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5071816"/>
                      </a:ext>
                    </a:extLst>
                  </a:tr>
                  <a:tr h="37388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800" t="-401613" r="-3044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844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5113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52674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EEFD-5B06-C243-E019-7E0378393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</p:spPr>
        <p:txBody>
          <a:bodyPr/>
          <a:lstStyle/>
          <a:p>
            <a:pPr algn="ctr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,</a:t>
            </a:r>
            <a:br>
              <a:rPr lang="de-DE" dirty="0"/>
            </a:br>
            <a:br>
              <a:rPr lang="de-DE" dirty="0"/>
            </a:br>
            <a:r>
              <a:rPr lang="de-DE" dirty="0"/>
              <a:t>Any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8895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81346-59D9-DBC1-820F-B0DF9ADCC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9F83951-8E1E-F8A5-E454-527BB9A4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Both"/>
            </a:pPr>
            <a:r>
              <a:rPr lang="de-DE" dirty="0"/>
              <a:t>Max-Plank-Institute </a:t>
            </a:r>
            <a:r>
              <a:rPr lang="de-DE" dirty="0" err="1"/>
              <a:t>of</a:t>
            </a:r>
            <a:r>
              <a:rPr lang="de-DE" dirty="0"/>
              <a:t> QPO, Website (</a:t>
            </a:r>
            <a:r>
              <a:rPr lang="de-DE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de-DE" dirty="0"/>
              <a:t>)</a:t>
            </a:r>
          </a:p>
          <a:p>
            <a:pPr marL="342900" indent="-342900">
              <a:buFont typeface="+mj-lt"/>
              <a:buAutoNum type="arabicParenBoth"/>
            </a:pPr>
            <a:r>
              <a:rPr lang="de-DE" dirty="0"/>
              <a:t>J. Adam Fenster, University </a:t>
            </a:r>
            <a:r>
              <a:rPr lang="de-DE" dirty="0" err="1"/>
              <a:t>of</a:t>
            </a:r>
            <a:r>
              <a:rPr lang="de-DE" dirty="0"/>
              <a:t> Rochester</a:t>
            </a:r>
          </a:p>
          <a:p>
            <a:pPr marL="342900" indent="-342900">
              <a:buFont typeface="+mj-lt"/>
              <a:buAutoNum type="arabicParenBoth"/>
            </a:pPr>
            <a:r>
              <a:rPr lang="de-DE" dirty="0"/>
              <a:t>Ernst Ising, Beitrag zur Theorie des Ferromagnetismus, Springer Nature, 1925</a:t>
            </a:r>
          </a:p>
          <a:p>
            <a:pPr marL="342900" indent="-342900">
              <a:buFont typeface="+mj-lt"/>
              <a:buAutoNum type="arabicParenBoth"/>
            </a:pPr>
            <a:r>
              <a:rPr lang="de-DE" dirty="0"/>
              <a:t>Wikipedia, Matrix </a:t>
            </a:r>
            <a:r>
              <a:rPr lang="de-DE" dirty="0" err="1"/>
              <a:t>Product</a:t>
            </a:r>
            <a:r>
              <a:rPr lang="de-DE" dirty="0"/>
              <a:t> States, SVG-Bild (</a:t>
            </a:r>
            <a:r>
              <a:rPr lang="de-DE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de-DE" dirty="0"/>
              <a:t>)</a:t>
            </a:r>
          </a:p>
          <a:p>
            <a:pPr marL="342900" indent="-342900">
              <a:buFont typeface="+mj-lt"/>
              <a:buAutoNum type="arabicParenBoth"/>
            </a:pPr>
            <a:r>
              <a:rPr lang="de-DE" dirty="0"/>
              <a:t>D. </a:t>
            </a:r>
            <a:r>
              <a:rPr lang="de-DE" dirty="0" err="1"/>
              <a:t>Raveh</a:t>
            </a:r>
            <a:r>
              <a:rPr lang="de-DE" dirty="0"/>
              <a:t>, R. I. </a:t>
            </a:r>
            <a:r>
              <a:rPr lang="de-DE" dirty="0" err="1"/>
              <a:t>Nepomechie</a:t>
            </a:r>
            <a:r>
              <a:rPr lang="de-DE" dirty="0"/>
              <a:t>, Dicke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</a:t>
            </a:r>
            <a:r>
              <a:rPr lang="de-DE" dirty="0" err="1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arXiv</a:t>
            </a:r>
            <a:r>
              <a:rPr lang="de-DE" dirty="0"/>
              <a:t>, 2024</a:t>
            </a:r>
          </a:p>
          <a:p>
            <a:pPr marL="342900" indent="-342900">
              <a:buFont typeface="+mj-lt"/>
              <a:buAutoNum type="arabicParenBoth"/>
            </a:pPr>
            <a:r>
              <a:rPr lang="de-DE" dirty="0"/>
              <a:t>S. Herbert, J. </a:t>
            </a:r>
            <a:r>
              <a:rPr lang="de-DE" dirty="0" err="1"/>
              <a:t>Sorci</a:t>
            </a:r>
            <a:r>
              <a:rPr lang="de-DE" dirty="0"/>
              <a:t>, Y. Tang, Almost-Optimal Computational Basis State </a:t>
            </a:r>
            <a:r>
              <a:rPr lang="de-DE" dirty="0" err="1"/>
              <a:t>Transpositions</a:t>
            </a:r>
            <a:r>
              <a:rPr lang="de-DE" dirty="0"/>
              <a:t>, </a:t>
            </a:r>
            <a:r>
              <a:rPr lang="de-DE" dirty="0" err="1">
                <a:solidFill>
                  <a:schemeClr val="bg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arXiv</a:t>
            </a:r>
            <a:r>
              <a:rPr lang="de-DE" dirty="0"/>
              <a:t>, 2023</a:t>
            </a:r>
          </a:p>
          <a:p>
            <a:pPr marL="342900" indent="-342900">
              <a:buFont typeface="+mj-lt"/>
              <a:buAutoNum type="arabicParenBoth"/>
            </a:pPr>
            <a:r>
              <a:rPr lang="de-DE" dirty="0"/>
              <a:t>S. Ran, E. </a:t>
            </a:r>
            <a:r>
              <a:rPr lang="de-DE" dirty="0" err="1"/>
              <a:t>Tirrito</a:t>
            </a:r>
            <a:r>
              <a:rPr lang="de-DE" dirty="0"/>
              <a:t>, C. Peng, X. Chen, L. </a:t>
            </a:r>
            <a:r>
              <a:rPr lang="de-DE" dirty="0" err="1"/>
              <a:t>Tagliacozzo</a:t>
            </a:r>
            <a:r>
              <a:rPr lang="de-DE" dirty="0"/>
              <a:t>, G. Su, M. </a:t>
            </a:r>
            <a:r>
              <a:rPr lang="de-DE" dirty="0" err="1"/>
              <a:t>Lewenstein</a:t>
            </a:r>
            <a:r>
              <a:rPr lang="de-DE" dirty="0"/>
              <a:t>, Tensor Network </a:t>
            </a:r>
            <a:r>
              <a:rPr lang="de-DE" dirty="0" err="1"/>
              <a:t>Contractions</a:t>
            </a:r>
            <a:r>
              <a:rPr lang="de-DE" dirty="0"/>
              <a:t>, Springer Nature, 2020 </a:t>
            </a:r>
          </a:p>
          <a:p>
            <a:endParaRPr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AA239D-50DD-A79B-B388-A86A54FD1D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4F7884-CD2C-64FB-B063-EC0C9D7B5C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References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D2D58D-E2CD-E2B5-D436-26B306128170}"/>
              </a:ext>
            </a:extLst>
          </p:cNvPr>
          <p:cNvSpPr txBox="1">
            <a:spLocks/>
          </p:cNvSpPr>
          <p:nvPr/>
        </p:nvSpPr>
        <p:spPr>
          <a:xfrm>
            <a:off x="311161" y="6473313"/>
            <a:ext cx="7573381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200" dirty="0"/>
              <a:t>Yannick Bergs (TUM) | Bachelor-Student Informatik | Seminar: </a:t>
            </a:r>
            <a:r>
              <a:rPr lang="de-DE" sz="1200" dirty="0" err="1"/>
              <a:t>Advanced</a:t>
            </a:r>
            <a:r>
              <a:rPr lang="de-DE" sz="1200" dirty="0"/>
              <a:t> </a:t>
            </a:r>
            <a:r>
              <a:rPr lang="de-DE" sz="1200" dirty="0" err="1"/>
              <a:t>Concepts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Quantum Computing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423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48E4A-8E53-8DA3-CB60-375842A2D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9CBA91-AC2C-8F4A-DE77-8D539204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Quantum Many Body Physics?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87E93F-2828-5FB3-E4E8-817B81A809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9A5CC0F9-52BF-277D-5CCF-D6B7E2DAF3D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7297336" cy="365125"/>
          </a:xfrm>
        </p:spPr>
        <p:txBody>
          <a:bodyPr/>
          <a:lstStyle/>
          <a:p>
            <a:r>
              <a:rPr lang="de-DE" dirty="0"/>
              <a:t>Yannick Bergs (TUM) | Bachelor-Student Informatik | Seminar: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Quantum Computing</a:t>
            </a:r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05DF407-D7D8-E37F-87B9-4A095071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Quantum Many Body Physics</a:t>
            </a:r>
          </a:p>
        </p:txBody>
      </p:sp>
    </p:spTree>
    <p:extLst>
      <p:ext uri="{BB962C8B-B14F-4D97-AF65-F5344CB8AC3E}">
        <p14:creationId xmlns:p14="http://schemas.microsoft.com/office/powerpoint/2010/main" val="290967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02BA1-D2F7-8952-5D62-C4B231E40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3D1EE7-D11D-5825-9377-9A0DDC7F6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b="1" dirty="0" err="1"/>
              <a:t>emerging</a:t>
            </a:r>
            <a:r>
              <a:rPr lang="de-DE" b="1" dirty="0"/>
              <a:t> </a:t>
            </a:r>
            <a:r>
              <a:rPr lang="de-DE" b="1" dirty="0" err="1"/>
              <a:t>macroscopic</a:t>
            </a:r>
            <a:r>
              <a:rPr lang="de-DE" b="1" dirty="0"/>
              <a:t> </a:t>
            </a:r>
            <a:r>
              <a:rPr lang="de-DE" b="1" dirty="0" err="1"/>
              <a:t>features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Quantum Systems </a:t>
            </a:r>
            <a:r>
              <a:rPr lang="de-DE" baseline="30000" dirty="0">
                <a:solidFill>
                  <a:schemeClr val="bg2"/>
                </a:solidFill>
              </a:rPr>
              <a:t>[1]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02EAD9-EC32-98A1-8A32-71821C9E029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F9A0FA8-6759-5B98-FAD0-C3516066DA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7297336" cy="365125"/>
          </a:xfrm>
        </p:spPr>
        <p:txBody>
          <a:bodyPr/>
          <a:lstStyle/>
          <a:p>
            <a:r>
              <a:rPr lang="de-DE" dirty="0"/>
              <a:t>Yannick Bergs (TUM) | Bachelor-Student Informatik | Seminar: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Quantum Computing</a:t>
            </a:r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A4A6B3E-4852-30D3-6933-904E1B39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Quantum Many Body Physics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69A7F-8900-1790-C4B7-71C6660F7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594" y="2555038"/>
            <a:ext cx="5446812" cy="320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D28E7B-4114-C772-DFDA-93C1456D733D}"/>
              </a:ext>
            </a:extLst>
          </p:cNvPr>
          <p:cNvSpPr txBox="1"/>
          <p:nvPr/>
        </p:nvSpPr>
        <p:spPr>
          <a:xfrm flipH="1">
            <a:off x="2642642" y="5780582"/>
            <a:ext cx="3858716" cy="225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+mn-lt"/>
              </a:rPr>
              <a:t>Floating </a:t>
            </a:r>
            <a:r>
              <a:rPr lang="de-DE" sz="1400" dirty="0" err="1">
                <a:latin typeface="+mn-lt"/>
              </a:rPr>
              <a:t>Superconductor</a:t>
            </a:r>
            <a:r>
              <a:rPr lang="de-DE" sz="1400" dirty="0">
                <a:latin typeface="+mn-lt"/>
              </a:rPr>
              <a:t> </a:t>
            </a:r>
            <a:r>
              <a:rPr lang="de-DE" sz="1400" baseline="30000" dirty="0">
                <a:solidFill>
                  <a:schemeClr val="bg2"/>
                </a:solidFill>
                <a:latin typeface="+mn-lt"/>
              </a:rPr>
              <a:t>[2]</a:t>
            </a:r>
            <a:endParaRPr lang="de-DE" sz="1050" baseline="300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501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57816-EACF-1FF7-895D-2E2CBF750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D0C99-7EFF-1772-8B7E-7D4D0D5EEACB}"/>
              </a:ext>
            </a:extLst>
          </p:cNvPr>
          <p:cNvCxnSpPr>
            <a:cxnSpLocks/>
          </p:cNvCxnSpPr>
          <p:nvPr/>
        </p:nvCxnSpPr>
        <p:spPr>
          <a:xfrm>
            <a:off x="1241929" y="4380861"/>
            <a:ext cx="126808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3B8B0C-BAD1-177E-AF05-A753619E3419}"/>
              </a:ext>
            </a:extLst>
          </p:cNvPr>
          <p:cNvCxnSpPr>
            <a:cxnSpLocks/>
          </p:cNvCxnSpPr>
          <p:nvPr/>
        </p:nvCxnSpPr>
        <p:spPr>
          <a:xfrm>
            <a:off x="1241929" y="3960706"/>
            <a:ext cx="126808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E4DDC4-197D-3CF5-1027-5245FBCB3975}"/>
              </a:ext>
            </a:extLst>
          </p:cNvPr>
          <p:cNvCxnSpPr>
            <a:cxnSpLocks/>
          </p:cNvCxnSpPr>
          <p:nvPr/>
        </p:nvCxnSpPr>
        <p:spPr>
          <a:xfrm>
            <a:off x="1233576" y="3560618"/>
            <a:ext cx="126808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A3AF9EB-057B-597B-FDEE-5DC1DC84FEF2}"/>
              </a:ext>
            </a:extLst>
          </p:cNvPr>
          <p:cNvSpPr/>
          <p:nvPr/>
        </p:nvSpPr>
        <p:spPr>
          <a:xfrm>
            <a:off x="1617179" y="3333823"/>
            <a:ext cx="517585" cy="5259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EFD829-C16A-D318-7D52-E761E5B46489}"/>
              </a:ext>
            </a:extLst>
          </p:cNvPr>
          <p:cNvSpPr/>
          <p:nvPr/>
        </p:nvSpPr>
        <p:spPr>
          <a:xfrm>
            <a:off x="1617180" y="3697711"/>
            <a:ext cx="517585" cy="5259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CDA396-4C2F-5AEE-AA7C-258ECF7BA272}"/>
              </a:ext>
            </a:extLst>
          </p:cNvPr>
          <p:cNvSpPr/>
          <p:nvPr/>
        </p:nvSpPr>
        <p:spPr>
          <a:xfrm>
            <a:off x="1617181" y="4117866"/>
            <a:ext cx="517585" cy="52599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B30AED-612E-D71E-0E37-F7DFA81287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Main Problem: </a:t>
            </a:r>
            <a:r>
              <a:rPr lang="de-DE" b="1" dirty="0"/>
              <a:t>Computational </a:t>
            </a:r>
            <a:r>
              <a:rPr lang="de-DE" b="1" dirty="0" err="1"/>
              <a:t>Infeazability</a:t>
            </a:r>
            <a:r>
              <a:rPr lang="de-DE" b="1" dirty="0"/>
              <a:t> ← </a:t>
            </a:r>
            <a:r>
              <a:rPr lang="de-DE" dirty="0"/>
              <a:t>Large </a:t>
            </a:r>
            <a:r>
              <a:rPr lang="de-DE" dirty="0" err="1"/>
              <a:t>Statevectors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CFA556-87A9-450C-52F2-3DCA784BCC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D98F182D-C69F-D719-3C45-B57DB5FBF5B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7297336" cy="365125"/>
          </a:xfrm>
        </p:spPr>
        <p:txBody>
          <a:bodyPr/>
          <a:lstStyle/>
          <a:p>
            <a:r>
              <a:rPr lang="de-DE" dirty="0"/>
              <a:t>Yannick Bergs (TUM) | Bachelor-Student Informatik | Seminar: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Quantum Computing</a:t>
            </a:r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524E70F-2942-F9ED-C86F-A66042B4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Quantum Many Body Physics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27A68D-B095-80B6-FC00-E366A46EB596}"/>
                  </a:ext>
                </a:extLst>
              </p:cNvPr>
              <p:cNvSpPr txBox="1"/>
              <p:nvPr/>
            </p:nvSpPr>
            <p:spPr>
              <a:xfrm>
                <a:off x="1028787" y="2265363"/>
                <a:ext cx="1694375" cy="842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de-DE" sz="2400" dirty="0">
                    <a:latin typeface="+mn-lt"/>
                  </a:rPr>
                  <a:t>40 </a:t>
                </a:r>
                <a:r>
                  <a:rPr lang="de-DE" sz="2400" dirty="0" err="1">
                    <a:latin typeface="+mn-lt"/>
                  </a:rPr>
                  <a:t>Particles</a:t>
                </a:r>
                <a:r>
                  <a:rPr lang="de-DE" sz="2400" dirty="0">
                    <a:latin typeface="+mn-lt"/>
                  </a:rPr>
                  <a:t> </a:t>
                </a: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27A68D-B095-80B6-FC00-E366A46EB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87" y="2265363"/>
                <a:ext cx="1694375" cy="842025"/>
              </a:xfrm>
              <a:prstGeom prst="rect">
                <a:avLst/>
              </a:prstGeom>
              <a:blipFill>
                <a:blip r:embed="rId2"/>
                <a:stretch>
                  <a:fillRect l="-10791" t="-9420" r="-6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73E274A2-831F-A613-C165-A4A2EE3603B9}"/>
              </a:ext>
            </a:extLst>
          </p:cNvPr>
          <p:cNvSpPr/>
          <p:nvPr/>
        </p:nvSpPr>
        <p:spPr>
          <a:xfrm>
            <a:off x="3502325" y="3623094"/>
            <a:ext cx="1621766" cy="7577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8D6447-C588-06F8-72C4-BE697B46F27F}"/>
                  </a:ext>
                </a:extLst>
              </p:cNvPr>
              <p:cNvSpPr txBox="1"/>
              <p:nvPr/>
            </p:nvSpPr>
            <p:spPr>
              <a:xfrm>
                <a:off x="6298081" y="2265362"/>
                <a:ext cx="1773114" cy="913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de-DE" sz="2400" dirty="0">
                    <a:latin typeface="+mn-lt"/>
                  </a:rPr>
                  <a:t>Total System</a:t>
                </a: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⊗40</m:t>
                          </m:r>
                        </m:sup>
                      </m:sSubSup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8D6447-C588-06F8-72C4-BE697B46F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081" y="2265362"/>
                <a:ext cx="1773114" cy="913199"/>
              </a:xfrm>
              <a:prstGeom prst="rect">
                <a:avLst/>
              </a:prstGeom>
              <a:blipFill>
                <a:blip r:embed="rId3"/>
                <a:stretch>
                  <a:fillRect l="-9278" t="-8725" r="-92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AF6BF0C-E107-72E6-5C51-2C692FF4103A}"/>
              </a:ext>
            </a:extLst>
          </p:cNvPr>
          <p:cNvSpPr/>
          <p:nvPr/>
        </p:nvSpPr>
        <p:spPr>
          <a:xfrm>
            <a:off x="1617181" y="4507632"/>
            <a:ext cx="517585" cy="5259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EC43C1-5184-3A65-6418-E6070CF42B5B}"/>
              </a:ext>
            </a:extLst>
          </p:cNvPr>
          <p:cNvCxnSpPr>
            <a:cxnSpLocks/>
          </p:cNvCxnSpPr>
          <p:nvPr/>
        </p:nvCxnSpPr>
        <p:spPr>
          <a:xfrm>
            <a:off x="1233577" y="4770627"/>
            <a:ext cx="126808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D4830C-682C-45FA-E756-D9D025368DB2}"/>
                  </a:ext>
                </a:extLst>
              </p:cNvPr>
              <p:cNvSpPr txBox="1"/>
              <p:nvPr/>
            </p:nvSpPr>
            <p:spPr>
              <a:xfrm>
                <a:off x="821539" y="4643857"/>
                <a:ext cx="418448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D4830C-682C-45FA-E756-D9D02536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39" y="4643857"/>
                <a:ext cx="418448" cy="280718"/>
              </a:xfrm>
              <a:prstGeom prst="rect">
                <a:avLst/>
              </a:prstGeom>
              <a:blipFill>
                <a:blip r:embed="rId4"/>
                <a:stretch>
                  <a:fillRect r="-2941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32286E-F565-2446-99C4-F6246DA82E8B}"/>
                  </a:ext>
                </a:extLst>
              </p:cNvPr>
              <p:cNvSpPr txBox="1"/>
              <p:nvPr/>
            </p:nvSpPr>
            <p:spPr>
              <a:xfrm>
                <a:off x="821539" y="4226914"/>
                <a:ext cx="418448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32286E-F565-2446-99C4-F6246DA82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39" y="4226914"/>
                <a:ext cx="418448" cy="280718"/>
              </a:xfrm>
              <a:prstGeom prst="rect">
                <a:avLst/>
              </a:prstGeom>
              <a:blipFill>
                <a:blip r:embed="rId5"/>
                <a:stretch>
                  <a:fillRect r="-2941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1FF665-0A0C-EBB5-630A-64F9B29A9006}"/>
                  </a:ext>
                </a:extLst>
              </p:cNvPr>
              <p:cNvSpPr txBox="1"/>
              <p:nvPr/>
            </p:nvSpPr>
            <p:spPr>
              <a:xfrm>
                <a:off x="834638" y="3820347"/>
                <a:ext cx="418448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1FF665-0A0C-EBB5-630A-64F9B29A9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38" y="3820347"/>
                <a:ext cx="418448" cy="280718"/>
              </a:xfrm>
              <a:prstGeom prst="rect">
                <a:avLst/>
              </a:prstGeom>
              <a:blipFill>
                <a:blip r:embed="rId6"/>
                <a:stretch>
                  <a:fillRect r="-1449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213D638-745D-8661-9ABD-CDEC7BBA72E5}"/>
                  </a:ext>
                </a:extLst>
              </p:cNvPr>
              <p:cNvSpPr txBox="1"/>
              <p:nvPr/>
            </p:nvSpPr>
            <p:spPr>
              <a:xfrm>
                <a:off x="823636" y="3429937"/>
                <a:ext cx="418448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213D638-745D-8661-9ABD-CDEC7BBA7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36" y="3429937"/>
                <a:ext cx="418448" cy="280718"/>
              </a:xfrm>
              <a:prstGeom prst="rect">
                <a:avLst/>
              </a:prstGeom>
              <a:blipFill>
                <a:blip r:embed="rId7"/>
                <a:stretch>
                  <a:fillRect r="-1449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DF0CEAC4-FC39-CABE-15D9-A5C93CA03D8B}"/>
              </a:ext>
            </a:extLst>
          </p:cNvPr>
          <p:cNvSpPr/>
          <p:nvPr/>
        </p:nvSpPr>
        <p:spPr>
          <a:xfrm>
            <a:off x="6168404" y="3333823"/>
            <a:ext cx="129675" cy="131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89E05FA-9429-BF57-7973-238AE1C10F38}"/>
              </a:ext>
            </a:extLst>
          </p:cNvPr>
          <p:cNvSpPr/>
          <p:nvPr/>
        </p:nvSpPr>
        <p:spPr>
          <a:xfrm>
            <a:off x="6168405" y="3421478"/>
            <a:ext cx="129675" cy="1317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E3B15B3-7A88-3AB5-6DD9-0DEC2150BD14}"/>
              </a:ext>
            </a:extLst>
          </p:cNvPr>
          <p:cNvSpPr/>
          <p:nvPr/>
        </p:nvSpPr>
        <p:spPr>
          <a:xfrm>
            <a:off x="6168406" y="3508250"/>
            <a:ext cx="129675" cy="1317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0B2441-AE98-1EDA-986C-9EFDFC18D0EA}"/>
              </a:ext>
            </a:extLst>
          </p:cNvPr>
          <p:cNvSpPr/>
          <p:nvPr/>
        </p:nvSpPr>
        <p:spPr>
          <a:xfrm>
            <a:off x="6168406" y="3593205"/>
            <a:ext cx="129675" cy="1317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B2114D4-2D84-8021-CA20-7D7621092EEA}"/>
              </a:ext>
            </a:extLst>
          </p:cNvPr>
          <p:cNvSpPr/>
          <p:nvPr/>
        </p:nvSpPr>
        <p:spPr>
          <a:xfrm>
            <a:off x="6426810" y="3333823"/>
            <a:ext cx="129675" cy="131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6150D88-30DE-C6CE-1090-6F0237FD8891}"/>
              </a:ext>
            </a:extLst>
          </p:cNvPr>
          <p:cNvSpPr/>
          <p:nvPr/>
        </p:nvSpPr>
        <p:spPr>
          <a:xfrm>
            <a:off x="6426811" y="3421478"/>
            <a:ext cx="129675" cy="1317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C97D45C-3814-E462-0D51-A9DF1AF54F66}"/>
              </a:ext>
            </a:extLst>
          </p:cNvPr>
          <p:cNvSpPr/>
          <p:nvPr/>
        </p:nvSpPr>
        <p:spPr>
          <a:xfrm>
            <a:off x="6426812" y="3508250"/>
            <a:ext cx="129675" cy="1317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EC059E-3CE1-7712-49E2-06821D6451A9}"/>
              </a:ext>
            </a:extLst>
          </p:cNvPr>
          <p:cNvSpPr/>
          <p:nvPr/>
        </p:nvSpPr>
        <p:spPr>
          <a:xfrm>
            <a:off x="6426812" y="3593205"/>
            <a:ext cx="129675" cy="1317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FB1E40F-EB94-B63D-4D55-84A4F5594684}"/>
              </a:ext>
            </a:extLst>
          </p:cNvPr>
          <p:cNvSpPr/>
          <p:nvPr/>
        </p:nvSpPr>
        <p:spPr>
          <a:xfrm>
            <a:off x="6685213" y="3333823"/>
            <a:ext cx="129675" cy="131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C74E55F-E75B-244C-B864-2F2EE66C12E9}"/>
              </a:ext>
            </a:extLst>
          </p:cNvPr>
          <p:cNvSpPr/>
          <p:nvPr/>
        </p:nvSpPr>
        <p:spPr>
          <a:xfrm>
            <a:off x="6685214" y="3421478"/>
            <a:ext cx="129675" cy="1317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21FE813-E412-F37A-A576-441389635701}"/>
              </a:ext>
            </a:extLst>
          </p:cNvPr>
          <p:cNvSpPr/>
          <p:nvPr/>
        </p:nvSpPr>
        <p:spPr>
          <a:xfrm>
            <a:off x="6685215" y="3508250"/>
            <a:ext cx="129675" cy="1317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992790E-B3B8-4AE2-9647-34881F6B832B}"/>
              </a:ext>
            </a:extLst>
          </p:cNvPr>
          <p:cNvSpPr/>
          <p:nvPr/>
        </p:nvSpPr>
        <p:spPr>
          <a:xfrm>
            <a:off x="6685215" y="3593205"/>
            <a:ext cx="129675" cy="1317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AD9902-F7CE-8B75-EFB1-718E97FD54F6}"/>
              </a:ext>
            </a:extLst>
          </p:cNvPr>
          <p:cNvSpPr/>
          <p:nvPr/>
        </p:nvSpPr>
        <p:spPr>
          <a:xfrm>
            <a:off x="6943613" y="3333823"/>
            <a:ext cx="129675" cy="131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9E352D-5C0A-016E-645B-CB3D1ADB89A4}"/>
              </a:ext>
            </a:extLst>
          </p:cNvPr>
          <p:cNvSpPr/>
          <p:nvPr/>
        </p:nvSpPr>
        <p:spPr>
          <a:xfrm>
            <a:off x="6943614" y="3421478"/>
            <a:ext cx="129675" cy="1317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F055BD0-49F8-08E8-1DF3-EA9D5BB1A56D}"/>
              </a:ext>
            </a:extLst>
          </p:cNvPr>
          <p:cNvSpPr/>
          <p:nvPr/>
        </p:nvSpPr>
        <p:spPr>
          <a:xfrm>
            <a:off x="6943615" y="3508250"/>
            <a:ext cx="129675" cy="1317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825439-6BCE-134F-933F-982CDCAAAAA2}"/>
              </a:ext>
            </a:extLst>
          </p:cNvPr>
          <p:cNvSpPr/>
          <p:nvPr/>
        </p:nvSpPr>
        <p:spPr>
          <a:xfrm>
            <a:off x="6943615" y="3593205"/>
            <a:ext cx="129675" cy="1317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52CACB8-3269-20E8-B182-F4D241DB8413}"/>
              </a:ext>
            </a:extLst>
          </p:cNvPr>
          <p:cNvSpPr/>
          <p:nvPr/>
        </p:nvSpPr>
        <p:spPr>
          <a:xfrm>
            <a:off x="6168404" y="3854579"/>
            <a:ext cx="129675" cy="131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F26F774-6630-48C1-B814-AFB58371DC1C}"/>
              </a:ext>
            </a:extLst>
          </p:cNvPr>
          <p:cNvSpPr/>
          <p:nvPr/>
        </p:nvSpPr>
        <p:spPr>
          <a:xfrm>
            <a:off x="6168405" y="3942234"/>
            <a:ext cx="129675" cy="1317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814B9DF-2306-929B-DF47-CF1E95838BA2}"/>
              </a:ext>
            </a:extLst>
          </p:cNvPr>
          <p:cNvSpPr/>
          <p:nvPr/>
        </p:nvSpPr>
        <p:spPr>
          <a:xfrm>
            <a:off x="6168406" y="4029006"/>
            <a:ext cx="129675" cy="1317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9E54272-EB36-18CD-482E-B6C5DEEB2B8C}"/>
              </a:ext>
            </a:extLst>
          </p:cNvPr>
          <p:cNvSpPr/>
          <p:nvPr/>
        </p:nvSpPr>
        <p:spPr>
          <a:xfrm>
            <a:off x="6168406" y="4113961"/>
            <a:ext cx="129675" cy="1317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BC86382-351A-80B7-1E73-4C41FD01DEEF}"/>
              </a:ext>
            </a:extLst>
          </p:cNvPr>
          <p:cNvSpPr/>
          <p:nvPr/>
        </p:nvSpPr>
        <p:spPr>
          <a:xfrm>
            <a:off x="6426810" y="3854579"/>
            <a:ext cx="129675" cy="131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2DD94A2-D3F5-F26C-7C03-77898D350B8C}"/>
              </a:ext>
            </a:extLst>
          </p:cNvPr>
          <p:cNvSpPr/>
          <p:nvPr/>
        </p:nvSpPr>
        <p:spPr>
          <a:xfrm>
            <a:off x="6426811" y="3942234"/>
            <a:ext cx="129675" cy="1317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C92B7C-32F3-0055-4E7B-A82A2B9AC749}"/>
              </a:ext>
            </a:extLst>
          </p:cNvPr>
          <p:cNvSpPr/>
          <p:nvPr/>
        </p:nvSpPr>
        <p:spPr>
          <a:xfrm>
            <a:off x="6426812" y="4029006"/>
            <a:ext cx="129675" cy="1317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73FDE8A-A19F-CFC1-AABA-87FB9C3B161B}"/>
              </a:ext>
            </a:extLst>
          </p:cNvPr>
          <p:cNvSpPr/>
          <p:nvPr/>
        </p:nvSpPr>
        <p:spPr>
          <a:xfrm>
            <a:off x="6426812" y="4113961"/>
            <a:ext cx="129675" cy="1317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1293B6F-E9E7-C3F8-BE3B-35FFB03673C5}"/>
              </a:ext>
            </a:extLst>
          </p:cNvPr>
          <p:cNvSpPr/>
          <p:nvPr/>
        </p:nvSpPr>
        <p:spPr>
          <a:xfrm>
            <a:off x="6685213" y="3854579"/>
            <a:ext cx="129675" cy="131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FDC25BD-731A-22C6-12B3-9BC87A3EAA80}"/>
              </a:ext>
            </a:extLst>
          </p:cNvPr>
          <p:cNvSpPr/>
          <p:nvPr/>
        </p:nvSpPr>
        <p:spPr>
          <a:xfrm>
            <a:off x="6685214" y="3942234"/>
            <a:ext cx="129675" cy="1317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0102AE7-37BF-FB9D-1A3D-1A40CA69267B}"/>
              </a:ext>
            </a:extLst>
          </p:cNvPr>
          <p:cNvSpPr/>
          <p:nvPr/>
        </p:nvSpPr>
        <p:spPr>
          <a:xfrm>
            <a:off x="6685215" y="4029006"/>
            <a:ext cx="129675" cy="1317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1AD79C4-67ED-26F1-E243-A5F2BE14D32F}"/>
              </a:ext>
            </a:extLst>
          </p:cNvPr>
          <p:cNvSpPr/>
          <p:nvPr/>
        </p:nvSpPr>
        <p:spPr>
          <a:xfrm>
            <a:off x="6685215" y="4113961"/>
            <a:ext cx="129675" cy="1317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BFAE06A-27E7-4683-691E-A14FB54268DF}"/>
              </a:ext>
            </a:extLst>
          </p:cNvPr>
          <p:cNvSpPr/>
          <p:nvPr/>
        </p:nvSpPr>
        <p:spPr>
          <a:xfrm>
            <a:off x="6943613" y="3854579"/>
            <a:ext cx="129675" cy="131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D092CDA-D3BB-0721-6EBE-633F7BA869DD}"/>
              </a:ext>
            </a:extLst>
          </p:cNvPr>
          <p:cNvSpPr/>
          <p:nvPr/>
        </p:nvSpPr>
        <p:spPr>
          <a:xfrm>
            <a:off x="6943614" y="3942234"/>
            <a:ext cx="129675" cy="1317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061A8AC-F1BF-4ABA-DFE7-179D44F07063}"/>
              </a:ext>
            </a:extLst>
          </p:cNvPr>
          <p:cNvSpPr/>
          <p:nvPr/>
        </p:nvSpPr>
        <p:spPr>
          <a:xfrm>
            <a:off x="6943615" y="4029006"/>
            <a:ext cx="129675" cy="1317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BEBA32F-4411-E058-38F1-BAC3C0FEBF5E}"/>
              </a:ext>
            </a:extLst>
          </p:cNvPr>
          <p:cNvSpPr/>
          <p:nvPr/>
        </p:nvSpPr>
        <p:spPr>
          <a:xfrm>
            <a:off x="6943615" y="4113961"/>
            <a:ext cx="129675" cy="1317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7078C0-99D5-2269-9546-3F5F0A6D0431}"/>
              </a:ext>
            </a:extLst>
          </p:cNvPr>
          <p:cNvSpPr/>
          <p:nvPr/>
        </p:nvSpPr>
        <p:spPr>
          <a:xfrm>
            <a:off x="6168404" y="4379520"/>
            <a:ext cx="129675" cy="131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E24C689-4C80-0671-25DF-384571C5DBE6}"/>
              </a:ext>
            </a:extLst>
          </p:cNvPr>
          <p:cNvSpPr/>
          <p:nvPr/>
        </p:nvSpPr>
        <p:spPr>
          <a:xfrm>
            <a:off x="6168405" y="4467175"/>
            <a:ext cx="129675" cy="1317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9B7CC8F-2705-E28F-F4CF-236D0680209D}"/>
              </a:ext>
            </a:extLst>
          </p:cNvPr>
          <p:cNvSpPr/>
          <p:nvPr/>
        </p:nvSpPr>
        <p:spPr>
          <a:xfrm>
            <a:off x="6168406" y="4553947"/>
            <a:ext cx="129675" cy="1317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4C6FEF5-9016-2D27-0BAA-D5840EFE871F}"/>
              </a:ext>
            </a:extLst>
          </p:cNvPr>
          <p:cNvSpPr/>
          <p:nvPr/>
        </p:nvSpPr>
        <p:spPr>
          <a:xfrm>
            <a:off x="6168406" y="4638902"/>
            <a:ext cx="129675" cy="1317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4DBF93A-A32E-29BE-302F-72C57F8A0036}"/>
              </a:ext>
            </a:extLst>
          </p:cNvPr>
          <p:cNvSpPr/>
          <p:nvPr/>
        </p:nvSpPr>
        <p:spPr>
          <a:xfrm>
            <a:off x="6426810" y="4379520"/>
            <a:ext cx="129675" cy="131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386689D-94C6-949F-C402-4B7A698CCB63}"/>
              </a:ext>
            </a:extLst>
          </p:cNvPr>
          <p:cNvSpPr/>
          <p:nvPr/>
        </p:nvSpPr>
        <p:spPr>
          <a:xfrm>
            <a:off x="6426811" y="4467175"/>
            <a:ext cx="129675" cy="1317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AC93FB9-F921-5DD8-C279-D0A05C1A2403}"/>
              </a:ext>
            </a:extLst>
          </p:cNvPr>
          <p:cNvSpPr/>
          <p:nvPr/>
        </p:nvSpPr>
        <p:spPr>
          <a:xfrm>
            <a:off x="6426812" y="4553947"/>
            <a:ext cx="129675" cy="1317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0752A00-C63D-8F5A-2728-EE77A3D17822}"/>
              </a:ext>
            </a:extLst>
          </p:cNvPr>
          <p:cNvSpPr/>
          <p:nvPr/>
        </p:nvSpPr>
        <p:spPr>
          <a:xfrm>
            <a:off x="6426812" y="4638902"/>
            <a:ext cx="129675" cy="1317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5FB0611-9D03-AE97-4E9E-3E4A53CAA7AB}"/>
              </a:ext>
            </a:extLst>
          </p:cNvPr>
          <p:cNvSpPr/>
          <p:nvPr/>
        </p:nvSpPr>
        <p:spPr>
          <a:xfrm>
            <a:off x="6685213" y="4379520"/>
            <a:ext cx="129675" cy="131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D4DB2D2-F9D3-9A29-46E7-4B366F7D4111}"/>
              </a:ext>
            </a:extLst>
          </p:cNvPr>
          <p:cNvSpPr/>
          <p:nvPr/>
        </p:nvSpPr>
        <p:spPr>
          <a:xfrm>
            <a:off x="6685214" y="4467175"/>
            <a:ext cx="129675" cy="1317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9E290C2-C6EF-0242-D354-9F5296878807}"/>
              </a:ext>
            </a:extLst>
          </p:cNvPr>
          <p:cNvSpPr/>
          <p:nvPr/>
        </p:nvSpPr>
        <p:spPr>
          <a:xfrm>
            <a:off x="6685215" y="4553947"/>
            <a:ext cx="129675" cy="1317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D560C66-2484-31D9-A97A-5B01B409AD67}"/>
              </a:ext>
            </a:extLst>
          </p:cNvPr>
          <p:cNvSpPr/>
          <p:nvPr/>
        </p:nvSpPr>
        <p:spPr>
          <a:xfrm>
            <a:off x="6685215" y="4638902"/>
            <a:ext cx="129675" cy="1317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91B3DA8-1C29-1604-302F-AE9428607BF8}"/>
              </a:ext>
            </a:extLst>
          </p:cNvPr>
          <p:cNvSpPr/>
          <p:nvPr/>
        </p:nvSpPr>
        <p:spPr>
          <a:xfrm>
            <a:off x="6943613" y="4379520"/>
            <a:ext cx="129675" cy="131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D20B628-8138-C4FA-285E-CE8FF09A3F57}"/>
              </a:ext>
            </a:extLst>
          </p:cNvPr>
          <p:cNvSpPr/>
          <p:nvPr/>
        </p:nvSpPr>
        <p:spPr>
          <a:xfrm>
            <a:off x="6943614" y="4467175"/>
            <a:ext cx="129675" cy="1317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E3E2FA-4699-75C7-800E-150B32A96AF1}"/>
              </a:ext>
            </a:extLst>
          </p:cNvPr>
          <p:cNvSpPr/>
          <p:nvPr/>
        </p:nvSpPr>
        <p:spPr>
          <a:xfrm>
            <a:off x="6943615" y="4553947"/>
            <a:ext cx="129675" cy="1317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A8669DD-8D46-42F9-7B84-516C4FB0C9F4}"/>
              </a:ext>
            </a:extLst>
          </p:cNvPr>
          <p:cNvSpPr/>
          <p:nvPr/>
        </p:nvSpPr>
        <p:spPr>
          <a:xfrm>
            <a:off x="6943615" y="4638902"/>
            <a:ext cx="129675" cy="1317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376DE5C-F60A-CAB5-1644-29C935175F22}"/>
              </a:ext>
            </a:extLst>
          </p:cNvPr>
          <p:cNvSpPr txBox="1"/>
          <p:nvPr/>
        </p:nvSpPr>
        <p:spPr>
          <a:xfrm>
            <a:off x="7669210" y="3476344"/>
            <a:ext cx="20518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6F6BE9D-4470-5621-AF67-849DCA68FA66}"/>
              </a:ext>
            </a:extLst>
          </p:cNvPr>
          <p:cNvSpPr txBox="1"/>
          <p:nvPr/>
        </p:nvSpPr>
        <p:spPr>
          <a:xfrm>
            <a:off x="7671881" y="3960706"/>
            <a:ext cx="20518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…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11B4E5-49AF-2F04-689D-2135C771BC9B}"/>
              </a:ext>
            </a:extLst>
          </p:cNvPr>
          <p:cNvSpPr txBox="1"/>
          <p:nvPr/>
        </p:nvSpPr>
        <p:spPr>
          <a:xfrm>
            <a:off x="7669604" y="4491184"/>
            <a:ext cx="20518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BB67561-2CA5-2A12-6DA9-FA94B1E16938}"/>
                  </a:ext>
                </a:extLst>
              </p:cNvPr>
              <p:cNvSpPr txBox="1"/>
              <p:nvPr/>
            </p:nvSpPr>
            <p:spPr>
              <a:xfrm>
                <a:off x="1233576" y="5382674"/>
                <a:ext cx="1274964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=4</m:t>
                          </m:r>
                        </m:e>
                      </m:func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BB67561-2CA5-2A12-6DA9-FA94B1E16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576" y="5382674"/>
                <a:ext cx="1274964" cy="280718"/>
              </a:xfrm>
              <a:prstGeom prst="rect">
                <a:avLst/>
              </a:prstGeom>
              <a:blipFill>
                <a:blip r:embed="rId8"/>
                <a:stretch>
                  <a:fillRect l="-2857" r="-2381" b="-217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8929035-3E4C-4A53-4318-10691AA83790}"/>
                  </a:ext>
                </a:extLst>
              </p:cNvPr>
              <p:cNvSpPr txBox="1"/>
              <p:nvPr/>
            </p:nvSpPr>
            <p:spPr>
              <a:xfrm>
                <a:off x="6599430" y="5382674"/>
                <a:ext cx="1924758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40</m:t>
                              </m:r>
                            </m:sup>
                          </m:s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80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8929035-3E4C-4A53-4318-10691AA83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430" y="5382674"/>
                <a:ext cx="1924758" cy="280718"/>
              </a:xfrm>
              <a:prstGeom prst="rect">
                <a:avLst/>
              </a:prstGeom>
              <a:blipFill>
                <a:blip r:embed="rId9"/>
                <a:stretch>
                  <a:fillRect l="-1905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24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0B4EB-C4D7-6BB5-6DE7-0151088BA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8D7FD6-409D-8C95-F748-2122D0BF58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44365761-9635-D758-C1B4-36C2B232D2D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7297336" cy="365125"/>
          </a:xfrm>
        </p:spPr>
        <p:txBody>
          <a:bodyPr/>
          <a:lstStyle/>
          <a:p>
            <a:r>
              <a:rPr lang="de-DE" dirty="0"/>
              <a:t>Yannick Bergs (TUM) | Bachelor-Student Informatik | Seminar: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Quantum Computing</a:t>
            </a:r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7A28642-C869-7FAA-B81F-BF6F4D02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Quantum Many Body Physics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E1CC4D-30D0-25B2-4EE7-2DD5E10C7B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19FE14-CC1E-4E1A-310C-81FADC57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814" y="2431109"/>
            <a:ext cx="2946264" cy="288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631CCF-CBCC-66CD-E580-9A64A3836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489" y="5188169"/>
            <a:ext cx="440271" cy="4254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F7F6058-F0FC-6B28-B190-E60267D2D086}"/>
                  </a:ext>
                </a:extLst>
              </p:cNvPr>
              <p:cNvSpPr txBox="1"/>
              <p:nvPr/>
            </p:nvSpPr>
            <p:spPr>
              <a:xfrm>
                <a:off x="6019800" y="5315509"/>
                <a:ext cx="1839478" cy="257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160</m:t>
                        </m:r>
                      </m:sup>
                    </m:sSup>
                  </m:oMath>
                </a14:m>
                <a:r>
                  <a:rPr lang="de-DE" sz="1600" dirty="0">
                    <a:latin typeface="+mn-lt"/>
                  </a:rPr>
                  <a:t> Atoms on Earth</a:t>
                </a: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F7F6058-F0FC-6B28-B190-E60267D2D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5315509"/>
                <a:ext cx="1839478" cy="257186"/>
              </a:xfrm>
              <a:prstGeom prst="rect">
                <a:avLst/>
              </a:prstGeom>
              <a:blipFill>
                <a:blip r:embed="rId4"/>
                <a:stretch>
                  <a:fillRect l="-3987" t="-21429" r="-4983" b="-476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82F5CAA3-DAE2-43BA-BF3F-16C162046F7E}"/>
              </a:ext>
            </a:extLst>
          </p:cNvPr>
          <p:cNvSpPr txBox="1"/>
          <p:nvPr/>
        </p:nvSpPr>
        <p:spPr>
          <a:xfrm>
            <a:off x="4092812" y="3429000"/>
            <a:ext cx="299762" cy="6430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4000" dirty="0">
                <a:latin typeface="+mn-lt"/>
              </a:rPr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CBF38FF-C697-0BD9-530D-FE955A27BB7A}"/>
                  </a:ext>
                </a:extLst>
              </p:cNvPr>
              <p:cNvSpPr txBox="1"/>
              <p:nvPr/>
            </p:nvSpPr>
            <p:spPr>
              <a:xfrm>
                <a:off x="1203960" y="2674530"/>
                <a:ext cx="1867498" cy="2151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de-DE" sz="1600" dirty="0">
                    <a:latin typeface="+mn-lt"/>
                  </a:rPr>
                  <a:t>General </a:t>
                </a:r>
                <a:r>
                  <a:rPr lang="de-DE" sz="1600" dirty="0" err="1">
                    <a:latin typeface="+mn-lt"/>
                  </a:rPr>
                  <a:t>Hamiltonian</a:t>
                </a:r>
                <a:endParaRPr lang="de-DE" sz="1600" dirty="0">
                  <a:latin typeface="+mn-lt"/>
                </a:endParaRPr>
              </a:p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sub>
                      </m:sSub>
                    </m:oMath>
                  </m:oMathPara>
                </a14:m>
                <a:endParaRPr lang="de-DE" sz="4400" b="0" dirty="0">
                  <a:latin typeface="+mn-lt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14000"/>
                  </a:lnSpc>
                </a:pPr>
                <a:endParaRPr lang="de-DE" sz="1600" b="0" dirty="0">
                  <a:latin typeface="+mn-lt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14000"/>
                  </a:lnSpc>
                </a:pPr>
                <a:endParaRPr lang="de-DE" sz="1600" dirty="0">
                  <a:latin typeface="+mn-lt"/>
                </a:endParaRPr>
              </a:p>
              <a:p>
                <a:pPr algn="ctr">
                  <a:lnSpc>
                    <a:spcPct val="114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160</m:t>
                        </m:r>
                      </m:sup>
                    </m:sSup>
                  </m:oMath>
                </a14:m>
                <a:r>
                  <a:rPr lang="de-DE" sz="1600" dirty="0">
                    <a:latin typeface="+mn-lt"/>
                  </a:rPr>
                  <a:t> </a:t>
                </a:r>
              </a:p>
              <a:p>
                <a:pPr algn="ctr">
                  <a:lnSpc>
                    <a:spcPct val="114000"/>
                  </a:lnSpc>
                </a:pPr>
                <a:r>
                  <a:rPr lang="de-DE" sz="1600" dirty="0" err="1">
                    <a:latin typeface="+mn-lt"/>
                  </a:rPr>
                  <a:t>Complex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Entries</a:t>
                </a:r>
                <a:endParaRPr lang="de-DE" sz="1600" dirty="0">
                  <a:latin typeface="+mn-lt"/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CBF38FF-C697-0BD9-530D-FE955A27B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960" y="2674530"/>
                <a:ext cx="1867498" cy="2151999"/>
              </a:xfrm>
              <a:prstGeom prst="rect">
                <a:avLst/>
              </a:prstGeom>
              <a:blipFill>
                <a:blip r:embed="rId5"/>
                <a:stretch>
                  <a:fillRect l="-5556" t="-2550" r="-5229" b="-48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84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74E91-2D65-B531-E1A2-697476745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165F23-2D11-B06C-18F1-6ED308C2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 err="1"/>
              <a:t>Lattice</a:t>
            </a:r>
            <a:r>
              <a:rPr lang="de-DE" dirty="0"/>
              <a:t> Models &amp; </a:t>
            </a:r>
            <a:br>
              <a:rPr lang="de-DE" dirty="0"/>
            </a:br>
            <a:r>
              <a:rPr lang="de-DE" dirty="0"/>
              <a:t>Matrix </a:t>
            </a:r>
            <a:r>
              <a:rPr lang="de-DE" dirty="0" err="1"/>
              <a:t>Product</a:t>
            </a:r>
            <a:r>
              <a:rPr lang="de-DE" dirty="0"/>
              <a:t> States</a:t>
            </a:r>
          </a:p>
        </p:txBody>
      </p:sp>
    </p:spTree>
    <p:extLst>
      <p:ext uri="{BB962C8B-B14F-4D97-AF65-F5344CB8AC3E}">
        <p14:creationId xmlns:p14="http://schemas.microsoft.com/office/powerpoint/2010/main" val="342866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2628F-B33A-177E-E9A0-C4AA63DCA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315547B-7DB2-BF77-93EB-D372F9888234}"/>
              </a:ext>
            </a:extLst>
          </p:cNvPr>
          <p:cNvCxnSpPr>
            <a:cxnSpLocks/>
          </p:cNvCxnSpPr>
          <p:nvPr/>
        </p:nvCxnSpPr>
        <p:spPr>
          <a:xfrm>
            <a:off x="5901690" y="2961996"/>
            <a:ext cx="0" cy="218423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93E2B0-DD3A-7652-4050-F004F85CBFD0}"/>
              </a:ext>
            </a:extLst>
          </p:cNvPr>
          <p:cNvCxnSpPr>
            <a:cxnSpLocks/>
          </p:cNvCxnSpPr>
          <p:nvPr/>
        </p:nvCxnSpPr>
        <p:spPr>
          <a:xfrm>
            <a:off x="6475730" y="2961996"/>
            <a:ext cx="0" cy="218423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8A636A8-CB67-22C5-5C86-1C6337859ADA}"/>
              </a:ext>
            </a:extLst>
          </p:cNvPr>
          <p:cNvCxnSpPr>
            <a:cxnSpLocks/>
          </p:cNvCxnSpPr>
          <p:nvPr/>
        </p:nvCxnSpPr>
        <p:spPr>
          <a:xfrm>
            <a:off x="7044690" y="2961996"/>
            <a:ext cx="0" cy="218423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72F2EDD-E415-C1CA-F986-CA31EDF2B351}"/>
              </a:ext>
            </a:extLst>
          </p:cNvPr>
          <p:cNvCxnSpPr>
            <a:cxnSpLocks/>
          </p:cNvCxnSpPr>
          <p:nvPr/>
        </p:nvCxnSpPr>
        <p:spPr>
          <a:xfrm>
            <a:off x="5330190" y="2961996"/>
            <a:ext cx="0" cy="218423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4F9845-157E-B2C1-D0CF-D305652A52CB}"/>
              </a:ext>
            </a:extLst>
          </p:cNvPr>
          <p:cNvCxnSpPr>
            <a:cxnSpLocks/>
          </p:cNvCxnSpPr>
          <p:nvPr/>
        </p:nvCxnSpPr>
        <p:spPr>
          <a:xfrm flipV="1">
            <a:off x="5330190" y="4881483"/>
            <a:ext cx="1972934" cy="538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794529D-10CB-34C6-DF3A-E42EC6F57936}"/>
              </a:ext>
            </a:extLst>
          </p:cNvPr>
          <p:cNvCxnSpPr>
            <a:cxnSpLocks/>
          </p:cNvCxnSpPr>
          <p:nvPr/>
        </p:nvCxnSpPr>
        <p:spPr>
          <a:xfrm flipV="1">
            <a:off x="5330190" y="3878588"/>
            <a:ext cx="1972934" cy="538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2B0C8C2-85DD-FFED-B60D-A5E0749BC6FA}"/>
              </a:ext>
            </a:extLst>
          </p:cNvPr>
          <p:cNvCxnSpPr>
            <a:cxnSpLocks/>
          </p:cNvCxnSpPr>
          <p:nvPr/>
        </p:nvCxnSpPr>
        <p:spPr>
          <a:xfrm flipV="1">
            <a:off x="5330190" y="2938108"/>
            <a:ext cx="1972934" cy="538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367ECA2-7E11-FD24-AC38-68DAD3DD79CC}"/>
              </a:ext>
            </a:extLst>
          </p:cNvPr>
          <p:cNvCxnSpPr>
            <a:cxnSpLocks/>
          </p:cNvCxnSpPr>
          <p:nvPr/>
        </p:nvCxnSpPr>
        <p:spPr>
          <a:xfrm flipV="1">
            <a:off x="1140460" y="3737747"/>
            <a:ext cx="1972934" cy="538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0239EA-DE33-34CB-D5B0-FA71CEE31C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 → </a:t>
            </a:r>
            <a:r>
              <a:rPr lang="de-DE" dirty="0" err="1"/>
              <a:t>Widely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throughout</a:t>
            </a:r>
            <a:r>
              <a:rPr lang="de-DE" dirty="0"/>
              <a:t> QM (e.g. Ising Models </a:t>
            </a:r>
            <a:r>
              <a:rPr lang="de-DE" baseline="30000" dirty="0">
                <a:solidFill>
                  <a:schemeClr val="bg2"/>
                </a:solidFill>
              </a:rPr>
              <a:t>[3]</a:t>
            </a:r>
            <a:r>
              <a:rPr lang="de-DE" dirty="0"/>
              <a:t>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FAB1A1-423E-22AB-7ABB-CE6BA9FA832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6AD8ADC-4323-01AD-DEDC-332CCD8D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Lattice</a:t>
            </a:r>
            <a:r>
              <a:rPr lang="de-DE" dirty="0"/>
              <a:t> Model</a:t>
            </a:r>
          </a:p>
        </p:txBody>
      </p:sp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E46B616B-9E40-DA23-08EA-F050F4C1762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7297336" cy="365125"/>
          </a:xfrm>
        </p:spPr>
        <p:txBody>
          <a:bodyPr/>
          <a:lstStyle/>
          <a:p>
            <a:r>
              <a:rPr lang="de-DE" dirty="0"/>
              <a:t>Yannick Bergs (TUM) | Bachelor-Student Informatik | Seminar: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Quantum Computing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C795C6-C97F-F1E2-17D7-0CFDA43EBAEB}"/>
              </a:ext>
            </a:extLst>
          </p:cNvPr>
          <p:cNvSpPr/>
          <p:nvPr/>
        </p:nvSpPr>
        <p:spPr>
          <a:xfrm>
            <a:off x="960120" y="3550920"/>
            <a:ext cx="358140" cy="3651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97D57B-C40D-AD54-8B87-40DC585B6EB5}"/>
              </a:ext>
            </a:extLst>
          </p:cNvPr>
          <p:cNvSpPr/>
          <p:nvPr/>
        </p:nvSpPr>
        <p:spPr>
          <a:xfrm>
            <a:off x="1531620" y="3550920"/>
            <a:ext cx="358140" cy="3651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9BAE40-B9C1-99F2-953B-EE5379EA09FD}"/>
              </a:ext>
            </a:extLst>
          </p:cNvPr>
          <p:cNvSpPr/>
          <p:nvPr/>
        </p:nvSpPr>
        <p:spPr>
          <a:xfrm>
            <a:off x="2103120" y="3550920"/>
            <a:ext cx="358140" cy="3651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5E03E9-99CD-C2B5-74BC-1A1E25109D05}"/>
              </a:ext>
            </a:extLst>
          </p:cNvPr>
          <p:cNvSpPr/>
          <p:nvPr/>
        </p:nvSpPr>
        <p:spPr>
          <a:xfrm>
            <a:off x="2674620" y="3550920"/>
            <a:ext cx="358140" cy="3651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DD25C4-B904-92F9-0CCC-C5D904713C2E}"/>
              </a:ext>
            </a:extLst>
          </p:cNvPr>
          <p:cNvSpPr txBox="1"/>
          <p:nvPr/>
        </p:nvSpPr>
        <p:spPr>
          <a:xfrm>
            <a:off x="3246120" y="3550920"/>
            <a:ext cx="20518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5207EE-ECCD-9FA7-B494-6DB6E84D611D}"/>
                  </a:ext>
                </a:extLst>
              </p:cNvPr>
              <p:cNvSpPr txBox="1"/>
              <p:nvPr/>
            </p:nvSpPr>
            <p:spPr>
              <a:xfrm>
                <a:off x="960120" y="3122072"/>
                <a:ext cx="434030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5207EE-ECCD-9FA7-B494-6DB6E84D6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" y="3122072"/>
                <a:ext cx="434030" cy="280718"/>
              </a:xfrm>
              <a:prstGeom prst="rect">
                <a:avLst/>
              </a:prstGeom>
              <a:blipFill>
                <a:blip r:embed="rId2"/>
                <a:stretch>
                  <a:fillRect l="-1408" b="-239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49A84E-4B9F-6095-1394-D0F7563CAA4A}"/>
                  </a:ext>
                </a:extLst>
              </p:cNvPr>
              <p:cNvSpPr txBox="1"/>
              <p:nvPr/>
            </p:nvSpPr>
            <p:spPr>
              <a:xfrm>
                <a:off x="1531775" y="3119944"/>
                <a:ext cx="438774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49A84E-4B9F-6095-1394-D0F7563CA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75" y="3119944"/>
                <a:ext cx="438774" cy="280718"/>
              </a:xfrm>
              <a:prstGeom prst="rect">
                <a:avLst/>
              </a:prstGeom>
              <a:blipFill>
                <a:blip r:embed="rId3"/>
                <a:stretch>
                  <a:fillRect r="-1389" b="-217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115638-E92B-3C9D-7B65-AC748D4FF975}"/>
                  </a:ext>
                </a:extLst>
              </p:cNvPr>
              <p:cNvSpPr txBox="1"/>
              <p:nvPr/>
            </p:nvSpPr>
            <p:spPr>
              <a:xfrm>
                <a:off x="2103120" y="3119944"/>
                <a:ext cx="438774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115638-E92B-3C9D-7B65-AC748D4FF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120" y="3119944"/>
                <a:ext cx="438774" cy="280718"/>
              </a:xfrm>
              <a:prstGeom prst="rect">
                <a:avLst/>
              </a:prstGeom>
              <a:blipFill>
                <a:blip r:embed="rId4"/>
                <a:stretch>
                  <a:fillRect r="-1389" b="-217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3B7467-7DC6-AAEA-054B-61D56597E097}"/>
                  </a:ext>
                </a:extLst>
              </p:cNvPr>
              <p:cNvSpPr txBox="1"/>
              <p:nvPr/>
            </p:nvSpPr>
            <p:spPr>
              <a:xfrm>
                <a:off x="2674620" y="3119944"/>
                <a:ext cx="438774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3B7467-7DC6-AAEA-054B-61D56597E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20" y="3119944"/>
                <a:ext cx="438774" cy="280718"/>
              </a:xfrm>
              <a:prstGeom prst="rect">
                <a:avLst/>
              </a:prstGeom>
              <a:blipFill>
                <a:blip r:embed="rId5"/>
                <a:stretch>
                  <a:fillRect l="-1389" r="-1389" b="-217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9D02623B-F2F2-365E-C8EA-7CC7F0A3A206}"/>
              </a:ext>
            </a:extLst>
          </p:cNvPr>
          <p:cNvSpPr/>
          <p:nvPr/>
        </p:nvSpPr>
        <p:spPr>
          <a:xfrm>
            <a:off x="5151120" y="2754819"/>
            <a:ext cx="358140" cy="3651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7F521C-AB18-C3AD-7BA6-4849C0CCC70E}"/>
              </a:ext>
            </a:extLst>
          </p:cNvPr>
          <p:cNvSpPr/>
          <p:nvPr/>
        </p:nvSpPr>
        <p:spPr>
          <a:xfrm>
            <a:off x="5722620" y="2754819"/>
            <a:ext cx="358140" cy="3651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D504D9-6A9D-130F-2C32-3FFBB7549E52}"/>
              </a:ext>
            </a:extLst>
          </p:cNvPr>
          <p:cNvSpPr/>
          <p:nvPr/>
        </p:nvSpPr>
        <p:spPr>
          <a:xfrm>
            <a:off x="6294120" y="2754819"/>
            <a:ext cx="358140" cy="3651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C52226-3BE9-FE61-FB24-BC71BBEEA151}"/>
              </a:ext>
            </a:extLst>
          </p:cNvPr>
          <p:cNvSpPr/>
          <p:nvPr/>
        </p:nvSpPr>
        <p:spPr>
          <a:xfrm>
            <a:off x="6865620" y="2754819"/>
            <a:ext cx="358140" cy="3651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D51DC2-5504-93E2-282E-20A957D1A7A8}"/>
              </a:ext>
            </a:extLst>
          </p:cNvPr>
          <p:cNvSpPr txBox="1"/>
          <p:nvPr/>
        </p:nvSpPr>
        <p:spPr>
          <a:xfrm>
            <a:off x="7437120" y="2754819"/>
            <a:ext cx="20518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03094A-12CC-1472-03FE-A11AC90E0F1A}"/>
                  </a:ext>
                </a:extLst>
              </p:cNvPr>
              <p:cNvSpPr txBox="1"/>
              <p:nvPr/>
            </p:nvSpPr>
            <p:spPr>
              <a:xfrm>
                <a:off x="5151120" y="2325971"/>
                <a:ext cx="551048" cy="292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03094A-12CC-1472-03FE-A11AC90E0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120" y="2325971"/>
                <a:ext cx="551048" cy="292965"/>
              </a:xfrm>
              <a:prstGeom prst="rect">
                <a:avLst/>
              </a:prstGeom>
              <a:blipFill>
                <a:blip r:embed="rId6"/>
                <a:stretch>
                  <a:fillRect r="-2222" b="-208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6C6D67-D033-9F4F-B9D1-115A486AC1D9}"/>
                  </a:ext>
                </a:extLst>
              </p:cNvPr>
              <p:cNvSpPr txBox="1"/>
              <p:nvPr/>
            </p:nvSpPr>
            <p:spPr>
              <a:xfrm>
                <a:off x="5722775" y="2323843"/>
                <a:ext cx="551048" cy="292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6C6D67-D033-9F4F-B9D1-115A486AC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75" y="2323843"/>
                <a:ext cx="551048" cy="292965"/>
              </a:xfrm>
              <a:prstGeom prst="rect">
                <a:avLst/>
              </a:prstGeom>
              <a:blipFill>
                <a:blip r:embed="rId7"/>
                <a:stretch>
                  <a:fillRect l="-1111" r="-2222" b="-229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BB58B2-26E0-E822-A4B7-736CE6C7BE7F}"/>
                  </a:ext>
                </a:extLst>
              </p:cNvPr>
              <p:cNvSpPr txBox="1"/>
              <p:nvPr/>
            </p:nvSpPr>
            <p:spPr>
              <a:xfrm>
                <a:off x="6294120" y="2323843"/>
                <a:ext cx="551048" cy="292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BB58B2-26E0-E822-A4B7-736CE6C7B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120" y="2323843"/>
                <a:ext cx="551048" cy="292965"/>
              </a:xfrm>
              <a:prstGeom prst="rect">
                <a:avLst/>
              </a:prstGeom>
              <a:blipFill>
                <a:blip r:embed="rId8"/>
                <a:stretch>
                  <a:fillRect l="-1111" r="-1111" b="-229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4C213C-B210-ACE7-3042-C367299C0C6A}"/>
                  </a:ext>
                </a:extLst>
              </p:cNvPr>
              <p:cNvSpPr txBox="1"/>
              <p:nvPr/>
            </p:nvSpPr>
            <p:spPr>
              <a:xfrm>
                <a:off x="6865620" y="2323843"/>
                <a:ext cx="551048" cy="292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4C213C-B210-ACE7-3042-C367299C0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620" y="2323843"/>
                <a:ext cx="551048" cy="292965"/>
              </a:xfrm>
              <a:prstGeom prst="rect">
                <a:avLst/>
              </a:prstGeom>
              <a:blipFill>
                <a:blip r:embed="rId9"/>
                <a:stretch>
                  <a:fillRect r="-1099" b="-229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656DB60-34A7-B71B-D5F0-5940B2D5639F}"/>
              </a:ext>
            </a:extLst>
          </p:cNvPr>
          <p:cNvSpPr/>
          <p:nvPr/>
        </p:nvSpPr>
        <p:spPr>
          <a:xfrm>
            <a:off x="5151120" y="3701152"/>
            <a:ext cx="358140" cy="3651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0C2BF98-88B5-BFE0-63F5-52DAA58558C2}"/>
              </a:ext>
            </a:extLst>
          </p:cNvPr>
          <p:cNvSpPr/>
          <p:nvPr/>
        </p:nvSpPr>
        <p:spPr>
          <a:xfrm>
            <a:off x="5722620" y="3701152"/>
            <a:ext cx="358140" cy="3651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FAC63A3-B046-7C04-5F49-FCB73FEC9902}"/>
              </a:ext>
            </a:extLst>
          </p:cNvPr>
          <p:cNvSpPr/>
          <p:nvPr/>
        </p:nvSpPr>
        <p:spPr>
          <a:xfrm>
            <a:off x="6294120" y="3701152"/>
            <a:ext cx="358140" cy="3651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F3E78A-121C-4311-785C-8F48A85B0DBB}"/>
              </a:ext>
            </a:extLst>
          </p:cNvPr>
          <p:cNvSpPr/>
          <p:nvPr/>
        </p:nvSpPr>
        <p:spPr>
          <a:xfrm>
            <a:off x="6865620" y="3701152"/>
            <a:ext cx="358140" cy="3651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BB57C3-31E8-DEEC-C8B2-7B25201B1E73}"/>
              </a:ext>
            </a:extLst>
          </p:cNvPr>
          <p:cNvSpPr txBox="1"/>
          <p:nvPr/>
        </p:nvSpPr>
        <p:spPr>
          <a:xfrm>
            <a:off x="7437120" y="3701152"/>
            <a:ext cx="20518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CC204E-BEC2-4476-CBA0-03E64E8AD017}"/>
                  </a:ext>
                </a:extLst>
              </p:cNvPr>
              <p:cNvSpPr txBox="1"/>
              <p:nvPr/>
            </p:nvSpPr>
            <p:spPr>
              <a:xfrm>
                <a:off x="5151120" y="3272304"/>
                <a:ext cx="555793" cy="292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CC204E-BEC2-4476-CBA0-03E64E8AD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120" y="3272304"/>
                <a:ext cx="555793" cy="292965"/>
              </a:xfrm>
              <a:prstGeom prst="rect">
                <a:avLst/>
              </a:prstGeom>
              <a:blipFill>
                <a:blip r:embed="rId10"/>
                <a:stretch>
                  <a:fillRect r="-2198" b="-208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C06ABEA-EC8B-C1AF-C72A-C52D878B04F1}"/>
                  </a:ext>
                </a:extLst>
              </p:cNvPr>
              <p:cNvSpPr txBox="1"/>
              <p:nvPr/>
            </p:nvSpPr>
            <p:spPr>
              <a:xfrm>
                <a:off x="5722775" y="3270176"/>
                <a:ext cx="555793" cy="292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C06ABEA-EC8B-C1AF-C72A-C52D878B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75" y="3270176"/>
                <a:ext cx="555793" cy="292965"/>
              </a:xfrm>
              <a:prstGeom prst="rect">
                <a:avLst/>
              </a:prstGeom>
              <a:blipFill>
                <a:blip r:embed="rId11"/>
                <a:stretch>
                  <a:fillRect l="-1099" r="-2198" b="-204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C80C7C-E5DC-CC4B-FABE-45CCCBB1DA77}"/>
                  </a:ext>
                </a:extLst>
              </p:cNvPr>
              <p:cNvSpPr txBox="1"/>
              <p:nvPr/>
            </p:nvSpPr>
            <p:spPr>
              <a:xfrm>
                <a:off x="6294120" y="3270176"/>
                <a:ext cx="555793" cy="292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C80C7C-E5DC-CC4B-FABE-45CCCBB1D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120" y="3270176"/>
                <a:ext cx="555793" cy="292965"/>
              </a:xfrm>
              <a:prstGeom prst="rect">
                <a:avLst/>
              </a:prstGeom>
              <a:blipFill>
                <a:blip r:embed="rId12"/>
                <a:stretch>
                  <a:fillRect l="-1099" r="-1099" b="-204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6CD4C4F-F554-702E-9E77-75E7AAB49ADF}"/>
                  </a:ext>
                </a:extLst>
              </p:cNvPr>
              <p:cNvSpPr txBox="1"/>
              <p:nvPr/>
            </p:nvSpPr>
            <p:spPr>
              <a:xfrm>
                <a:off x="6865620" y="3270176"/>
                <a:ext cx="555793" cy="292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6CD4C4F-F554-702E-9E77-75E7AAB4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620" y="3270176"/>
                <a:ext cx="555793" cy="292965"/>
              </a:xfrm>
              <a:prstGeom prst="rect">
                <a:avLst/>
              </a:prstGeom>
              <a:blipFill>
                <a:blip r:embed="rId13"/>
                <a:stretch>
                  <a:fillRect r="-2198" b="-204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E770FCD9-119E-2EDD-0DAF-BE90A6BCAE15}"/>
              </a:ext>
            </a:extLst>
          </p:cNvPr>
          <p:cNvSpPr/>
          <p:nvPr/>
        </p:nvSpPr>
        <p:spPr>
          <a:xfrm>
            <a:off x="5151120" y="4702555"/>
            <a:ext cx="358140" cy="3651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3B37962-3FFB-ED0B-56E4-2174B7A960D1}"/>
              </a:ext>
            </a:extLst>
          </p:cNvPr>
          <p:cNvSpPr/>
          <p:nvPr/>
        </p:nvSpPr>
        <p:spPr>
          <a:xfrm>
            <a:off x="5722620" y="4702555"/>
            <a:ext cx="358140" cy="3651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3DFB5E6-D218-AF72-6643-E3C4B8C21CC8}"/>
              </a:ext>
            </a:extLst>
          </p:cNvPr>
          <p:cNvSpPr/>
          <p:nvPr/>
        </p:nvSpPr>
        <p:spPr>
          <a:xfrm>
            <a:off x="6294120" y="4702555"/>
            <a:ext cx="358140" cy="3651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8314F97-5295-E5F0-E222-C79D75101F79}"/>
              </a:ext>
            </a:extLst>
          </p:cNvPr>
          <p:cNvSpPr/>
          <p:nvPr/>
        </p:nvSpPr>
        <p:spPr>
          <a:xfrm>
            <a:off x="6865620" y="4702555"/>
            <a:ext cx="358140" cy="3651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31687D-A1FC-9602-E1EA-B58D87FC0D9A}"/>
              </a:ext>
            </a:extLst>
          </p:cNvPr>
          <p:cNvSpPr txBox="1"/>
          <p:nvPr/>
        </p:nvSpPr>
        <p:spPr>
          <a:xfrm>
            <a:off x="7437120" y="4702555"/>
            <a:ext cx="20518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AF72067-6858-70B5-F423-C5546869FAEF}"/>
                  </a:ext>
                </a:extLst>
              </p:cNvPr>
              <p:cNvSpPr txBox="1"/>
              <p:nvPr/>
            </p:nvSpPr>
            <p:spPr>
              <a:xfrm>
                <a:off x="5151120" y="4273707"/>
                <a:ext cx="555793" cy="292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AF72067-6858-70B5-F423-C5546869F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120" y="4273707"/>
                <a:ext cx="555793" cy="292965"/>
              </a:xfrm>
              <a:prstGeom prst="rect">
                <a:avLst/>
              </a:prstGeom>
              <a:blipFill>
                <a:blip r:embed="rId14"/>
                <a:stretch>
                  <a:fillRect r="-2198" b="-229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4D048C1-F916-42C3-19C2-B0D9D4BE5BAA}"/>
                  </a:ext>
                </a:extLst>
              </p:cNvPr>
              <p:cNvSpPr txBox="1"/>
              <p:nvPr/>
            </p:nvSpPr>
            <p:spPr>
              <a:xfrm>
                <a:off x="5722775" y="4271579"/>
                <a:ext cx="555793" cy="292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4D048C1-F916-42C3-19C2-B0D9D4BE5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75" y="4271579"/>
                <a:ext cx="555793" cy="292965"/>
              </a:xfrm>
              <a:prstGeom prst="rect">
                <a:avLst/>
              </a:prstGeom>
              <a:blipFill>
                <a:blip r:embed="rId15"/>
                <a:stretch>
                  <a:fillRect l="-1099" r="-2198" b="-208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66C111E-BFE0-78B7-DBD5-104FFE9A14AE}"/>
                  </a:ext>
                </a:extLst>
              </p:cNvPr>
              <p:cNvSpPr txBox="1"/>
              <p:nvPr/>
            </p:nvSpPr>
            <p:spPr>
              <a:xfrm>
                <a:off x="6294120" y="4271579"/>
                <a:ext cx="555793" cy="292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66C111E-BFE0-78B7-DBD5-104FFE9A1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120" y="4271579"/>
                <a:ext cx="555793" cy="292965"/>
              </a:xfrm>
              <a:prstGeom prst="rect">
                <a:avLst/>
              </a:prstGeom>
              <a:blipFill>
                <a:blip r:embed="rId16"/>
                <a:stretch>
                  <a:fillRect l="-1099" r="-1099" b="-208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DD67D95-7413-EEBC-4F6C-3B96234635DC}"/>
                  </a:ext>
                </a:extLst>
              </p:cNvPr>
              <p:cNvSpPr txBox="1"/>
              <p:nvPr/>
            </p:nvSpPr>
            <p:spPr>
              <a:xfrm>
                <a:off x="6865620" y="4271579"/>
                <a:ext cx="555793" cy="292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DD67D95-7413-EEBC-4F6C-3B9623463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620" y="4271579"/>
                <a:ext cx="555793" cy="292965"/>
              </a:xfrm>
              <a:prstGeom prst="rect">
                <a:avLst/>
              </a:prstGeom>
              <a:blipFill>
                <a:blip r:embed="rId17"/>
                <a:stretch>
                  <a:fillRect r="-2198" b="-208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906160-705B-CD62-1DF0-55EADB79F7B1}"/>
              </a:ext>
            </a:extLst>
          </p:cNvPr>
          <p:cNvCxnSpPr>
            <a:cxnSpLocks/>
            <a:endCxn id="9" idx="5"/>
          </p:cNvCxnSpPr>
          <p:nvPr/>
        </p:nvCxnSpPr>
        <p:spPr>
          <a:xfrm flipH="1" flipV="1">
            <a:off x="1837312" y="3862574"/>
            <a:ext cx="1612722" cy="59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7E874EF-5868-5F8E-1882-662FD580C2FD}"/>
              </a:ext>
            </a:extLst>
          </p:cNvPr>
          <p:cNvCxnSpPr>
            <a:cxnSpLocks/>
            <a:endCxn id="12" idx="5"/>
          </p:cNvCxnSpPr>
          <p:nvPr/>
        </p:nvCxnSpPr>
        <p:spPr>
          <a:xfrm flipH="1" flipV="1">
            <a:off x="2980312" y="3862574"/>
            <a:ext cx="470992" cy="59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B23AA09-C6AD-570B-A2C1-9119E9E15AF9}"/>
              </a:ext>
            </a:extLst>
          </p:cNvPr>
          <p:cNvSpPr txBox="1"/>
          <p:nvPr/>
        </p:nvSpPr>
        <p:spPr>
          <a:xfrm>
            <a:off x="3215535" y="4443316"/>
            <a:ext cx="421590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sites</a:t>
            </a:r>
            <a:endParaRPr lang="de-DE" sz="1600" dirty="0">
              <a:latin typeface="+mn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AAA07F0-0DE9-D898-2934-372FBCB8F349}"/>
              </a:ext>
            </a:extLst>
          </p:cNvPr>
          <p:cNvSpPr txBox="1"/>
          <p:nvPr/>
        </p:nvSpPr>
        <p:spPr>
          <a:xfrm rot="5400000">
            <a:off x="5305002" y="5249530"/>
            <a:ext cx="20518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…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A3A1A6-8618-4B0C-F0D4-E877D03589CA}"/>
              </a:ext>
            </a:extLst>
          </p:cNvPr>
          <p:cNvSpPr txBox="1"/>
          <p:nvPr/>
        </p:nvSpPr>
        <p:spPr>
          <a:xfrm rot="5400000">
            <a:off x="5876502" y="5249530"/>
            <a:ext cx="20518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…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1296580-3C03-E982-6137-55EDCCDF9EA3}"/>
              </a:ext>
            </a:extLst>
          </p:cNvPr>
          <p:cNvSpPr txBox="1"/>
          <p:nvPr/>
        </p:nvSpPr>
        <p:spPr>
          <a:xfrm rot="5400000">
            <a:off x="6460702" y="5249530"/>
            <a:ext cx="20518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…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FDC4B08-C8FE-1F68-AA20-1F01BE496AC9}"/>
              </a:ext>
            </a:extLst>
          </p:cNvPr>
          <p:cNvSpPr txBox="1"/>
          <p:nvPr/>
        </p:nvSpPr>
        <p:spPr>
          <a:xfrm rot="5400000">
            <a:off x="7025852" y="5249530"/>
            <a:ext cx="20518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…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4DBB86A-8E46-587D-8EC7-44ABFD8B362B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448084" y="3883715"/>
            <a:ext cx="1703036" cy="56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C8FBB55-EEDC-573E-38E9-94E6A5103BAF}"/>
              </a:ext>
            </a:extLst>
          </p:cNvPr>
          <p:cNvSpPr txBox="1"/>
          <p:nvPr/>
        </p:nvSpPr>
        <p:spPr>
          <a:xfrm>
            <a:off x="1394150" y="5619750"/>
            <a:ext cx="172483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Introduces</a:t>
            </a:r>
            <a:r>
              <a:rPr lang="de-DE" sz="1600" dirty="0">
                <a:latin typeface="+mn-lt"/>
              </a:rPr>
              <a:t> </a:t>
            </a:r>
            <a:r>
              <a:rPr lang="de-DE" sz="1600" b="1" i="1" dirty="0" err="1">
                <a:latin typeface="+mn-lt"/>
              </a:rPr>
              <a:t>locality</a:t>
            </a:r>
            <a:endParaRPr lang="de-DE" sz="16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1153835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2111_Praesentationsvorlage_3-4</Template>
  <TotalTime>0</TotalTime>
  <Words>1215</Words>
  <Application>Microsoft Office PowerPoint</Application>
  <PresentationFormat>On-screen Show (4:3)</PresentationFormat>
  <Paragraphs>287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Constructing the Dicke States on a Quantum Computer</vt:lpstr>
      <vt:lpstr>Contents</vt:lpstr>
      <vt:lpstr>Quantum Many Body Physics</vt:lpstr>
      <vt:lpstr>Quantum Many Body Physics</vt:lpstr>
      <vt:lpstr>Quantum Many Body Physics</vt:lpstr>
      <vt:lpstr>Quantum Many Body Physics</vt:lpstr>
      <vt:lpstr>Quantum Many Body Physics</vt:lpstr>
      <vt:lpstr>Lattice Models &amp;  Matrix Product States</vt:lpstr>
      <vt:lpstr>Lattice Model</vt:lpstr>
      <vt:lpstr>Lattice Model</vt:lpstr>
      <vt:lpstr>Matrix Product State</vt:lpstr>
      <vt:lpstr>Matrix Product State</vt:lpstr>
      <vt:lpstr>Matrix Product State</vt:lpstr>
      <vt:lpstr>Matrix Product State</vt:lpstr>
      <vt:lpstr>Dicke States &amp;  Preparation Circuit</vt:lpstr>
      <vt:lpstr>Dicke States</vt:lpstr>
      <vt:lpstr>Dicke States</vt:lpstr>
      <vt:lpstr>Preparation Circuit</vt:lpstr>
      <vt:lpstr>Preparation Circuit</vt:lpstr>
      <vt:lpstr>Preparation Circuit</vt:lpstr>
      <vt:lpstr>Concrete Examples</vt:lpstr>
      <vt:lpstr>Concrete Example: |D_0^2⟩</vt:lpstr>
      <vt:lpstr>Concrete Example: |D_1^2⟩</vt:lpstr>
      <vt:lpstr>Concrete Example: |D_2^2⟩</vt:lpstr>
      <vt:lpstr>Primitive Decomposition</vt:lpstr>
      <vt:lpstr>Decomposition: c⊕, c⊖</vt:lpstr>
      <vt:lpstr>Decomposition: c^n R_Y (θ)</vt:lpstr>
      <vt:lpstr>Decomposition: c^n X</vt:lpstr>
      <vt:lpstr>Decomposition: Toffoli</vt:lpstr>
      <vt:lpstr>Decomposition: Results</vt:lpstr>
      <vt:lpstr>Thank you,  Any questions left?</vt:lpstr>
      <vt:lpstr>References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Yannick Bergs</dc:creator>
  <cp:lastModifiedBy>Yannick Bergs</cp:lastModifiedBy>
  <cp:revision>5</cp:revision>
  <cp:lastPrinted>2015-07-30T14:04:45Z</cp:lastPrinted>
  <dcterms:created xsi:type="dcterms:W3CDTF">2024-12-02T13:41:13Z</dcterms:created>
  <dcterms:modified xsi:type="dcterms:W3CDTF">2024-12-05T18:10:51Z</dcterms:modified>
</cp:coreProperties>
</file>