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theme/theme5.xml" ContentType="application/vnd.openxmlformats-officedocument.theme+xml"/>
  <Override PartName="/ppt/slideLayouts/slideLayout19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56"/>
  </p:notesMasterIdLst>
  <p:handoutMasterIdLst>
    <p:handoutMasterId r:id="rId57"/>
  </p:handoutMasterIdLst>
  <p:sldIdLst>
    <p:sldId id="355" r:id="rId7"/>
    <p:sldId id="409" r:id="rId8"/>
    <p:sldId id="396" r:id="rId9"/>
    <p:sldId id="399" r:id="rId10"/>
    <p:sldId id="400" r:id="rId11"/>
    <p:sldId id="398" r:id="rId12"/>
    <p:sldId id="401" r:id="rId13"/>
    <p:sldId id="408" r:id="rId14"/>
    <p:sldId id="402" r:id="rId15"/>
    <p:sldId id="403" r:id="rId16"/>
    <p:sldId id="404" r:id="rId17"/>
    <p:sldId id="405" r:id="rId18"/>
    <p:sldId id="412" r:id="rId19"/>
    <p:sldId id="411" r:id="rId20"/>
    <p:sldId id="406" r:id="rId21"/>
    <p:sldId id="407" r:id="rId22"/>
    <p:sldId id="416" r:id="rId23"/>
    <p:sldId id="417" r:id="rId24"/>
    <p:sldId id="418" r:id="rId25"/>
    <p:sldId id="419" r:id="rId26"/>
    <p:sldId id="421" r:id="rId27"/>
    <p:sldId id="420" r:id="rId28"/>
    <p:sldId id="422" r:id="rId29"/>
    <p:sldId id="423" r:id="rId30"/>
    <p:sldId id="424" r:id="rId31"/>
    <p:sldId id="425" r:id="rId32"/>
    <p:sldId id="429" r:id="rId33"/>
    <p:sldId id="426" r:id="rId34"/>
    <p:sldId id="427" r:id="rId35"/>
    <p:sldId id="430" r:id="rId36"/>
    <p:sldId id="431" r:id="rId37"/>
    <p:sldId id="432" r:id="rId38"/>
    <p:sldId id="433" r:id="rId39"/>
    <p:sldId id="434" r:id="rId40"/>
    <p:sldId id="428" r:id="rId41"/>
    <p:sldId id="435" r:id="rId42"/>
    <p:sldId id="436" r:id="rId43"/>
    <p:sldId id="437" r:id="rId44"/>
    <p:sldId id="438" r:id="rId45"/>
    <p:sldId id="439" r:id="rId46"/>
    <p:sldId id="440" r:id="rId47"/>
    <p:sldId id="441" r:id="rId48"/>
    <p:sldId id="442" r:id="rId49"/>
    <p:sldId id="443" r:id="rId50"/>
    <p:sldId id="446" r:id="rId51"/>
    <p:sldId id="444" r:id="rId52"/>
    <p:sldId id="445" r:id="rId53"/>
    <p:sldId id="410" r:id="rId54"/>
    <p:sldId id="397" r:id="rId55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5BD"/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8272" autoAdjust="0"/>
  </p:normalViewPr>
  <p:slideViewPr>
    <p:cSldViewPr snapToGrid="0">
      <p:cViewPr varScale="1">
        <p:scale>
          <a:sx n="111" d="100"/>
          <a:sy n="111" d="100"/>
        </p:scale>
        <p:origin x="165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61" Type="http://schemas.openxmlformats.org/officeDocument/2006/relationships/tableStyles" Target="tableStyles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viewProps" Target="viewProps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03/12/2024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03/12/2024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1.w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3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‹#›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TUM School </a:t>
            </a:r>
            <a:r>
              <a:rPr lang="de-DE" sz="800" dirty="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6" r:id="rId5"/>
    <p:sldLayoutId id="2147483717" r:id="rId6"/>
    <p:sldLayoutId id="2147483718" r:id="rId7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4.png"/><Relationship Id="rId7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60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5" Type="http://schemas.openxmlformats.org/officeDocument/2006/relationships/image" Target="../media/image89.png"/><Relationship Id="rId10" Type="http://schemas.openxmlformats.org/officeDocument/2006/relationships/image" Target="../media/image94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110.png"/><Relationship Id="rId3" Type="http://schemas.openxmlformats.org/officeDocument/2006/relationships/image" Target="../media/image104.png"/><Relationship Id="rId7" Type="http://schemas.openxmlformats.org/officeDocument/2006/relationships/image" Target="../media/image94.png"/><Relationship Id="rId12" Type="http://schemas.openxmlformats.org/officeDocument/2006/relationships/image" Target="../media/image109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3.png"/><Relationship Id="rId11" Type="http://schemas.openxmlformats.org/officeDocument/2006/relationships/image" Target="../media/image108.png"/><Relationship Id="rId5" Type="http://schemas.openxmlformats.org/officeDocument/2006/relationships/image" Target="../media/image105.png"/><Relationship Id="rId10" Type="http://schemas.openxmlformats.org/officeDocument/2006/relationships/image" Target="../media/image107.png"/><Relationship Id="rId4" Type="http://schemas.openxmlformats.org/officeDocument/2006/relationships/image" Target="../media/image90.png"/><Relationship Id="rId9" Type="http://schemas.openxmlformats.org/officeDocument/2006/relationships/image" Target="../media/image106.png"/><Relationship Id="rId14" Type="http://schemas.openxmlformats.org/officeDocument/2006/relationships/image" Target="../media/image111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13" Type="http://schemas.openxmlformats.org/officeDocument/2006/relationships/image" Target="../media/image111.png"/><Relationship Id="rId3" Type="http://schemas.openxmlformats.org/officeDocument/2006/relationships/image" Target="../media/image104.png"/><Relationship Id="rId7" Type="http://schemas.openxmlformats.org/officeDocument/2006/relationships/image" Target="../media/image95.png"/><Relationship Id="rId12" Type="http://schemas.openxmlformats.org/officeDocument/2006/relationships/image" Target="../media/image110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4.png"/><Relationship Id="rId11" Type="http://schemas.openxmlformats.org/officeDocument/2006/relationships/image" Target="../media/image109.png"/><Relationship Id="rId5" Type="http://schemas.openxmlformats.org/officeDocument/2006/relationships/image" Target="../media/image93.png"/><Relationship Id="rId15" Type="http://schemas.openxmlformats.org/officeDocument/2006/relationships/image" Target="../media/image114.png"/><Relationship Id="rId10" Type="http://schemas.openxmlformats.org/officeDocument/2006/relationships/image" Target="../media/image108.png"/><Relationship Id="rId4" Type="http://schemas.openxmlformats.org/officeDocument/2006/relationships/image" Target="../media/image105.png"/><Relationship Id="rId9" Type="http://schemas.openxmlformats.org/officeDocument/2006/relationships/image" Target="../media/image107.png"/><Relationship Id="rId14" Type="http://schemas.openxmlformats.org/officeDocument/2006/relationships/image" Target="../media/image11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1.png"/><Relationship Id="rId4" Type="http://schemas.openxmlformats.org/officeDocument/2006/relationships/image" Target="../media/image12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6.png"/><Relationship Id="rId5" Type="http://schemas.openxmlformats.org/officeDocument/2006/relationships/image" Target="../media/image125.png"/><Relationship Id="rId4" Type="http://schemas.openxmlformats.org/officeDocument/2006/relationships/image" Target="../media/image124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Yannick Bergs</a:t>
            </a:r>
          </a:p>
          <a:p>
            <a:r>
              <a:rPr lang="de-DE" dirty="0"/>
              <a:t>Technische Universität München</a:t>
            </a:r>
          </a:p>
          <a:p>
            <a:r>
              <a:rPr lang="de-DE" dirty="0"/>
              <a:t>TUM School </a:t>
            </a:r>
            <a:r>
              <a:rPr lang="de-DE" dirty="0" err="1"/>
              <a:t>of</a:t>
            </a:r>
            <a:r>
              <a:rPr lang="de-DE" dirty="0"/>
              <a:t> Muster</a:t>
            </a:r>
          </a:p>
          <a:p>
            <a:r>
              <a:rPr lang="de-DE" dirty="0"/>
              <a:t>Lehrstuhl für Muster</a:t>
            </a:r>
          </a:p>
          <a:p>
            <a:r>
              <a:rPr lang="de-DE" dirty="0"/>
              <a:t>München, 13. Dezember 2024</a:t>
            </a:r>
            <a:endParaRPr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820738"/>
          </a:xfrm>
        </p:spPr>
        <p:txBody>
          <a:bodyPr/>
          <a:lstStyle/>
          <a:p>
            <a:r>
              <a:rPr lang="de-DE" dirty="0" err="1"/>
              <a:t>Constructing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Dicke States on a Quantum Computer</a:t>
            </a:r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B3CB59-C97A-C8FB-2C26-BCBB8FEE91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138922-BC2F-5053-345B-DBB3EFE3C1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Tensors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visualized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b="1" dirty="0" err="1"/>
              <a:t>legs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index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labeled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clarity</a:t>
            </a:r>
            <a:r>
              <a:rPr lang="de-DE" dirty="0"/>
              <a:t>.</a:t>
            </a:r>
          </a:p>
          <a:p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legs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tensors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connected</a:t>
            </a:r>
            <a:r>
              <a:rPr lang="de-DE" dirty="0"/>
              <a:t> a </a:t>
            </a:r>
            <a:r>
              <a:rPr lang="de-DE" b="1" dirty="0" err="1"/>
              <a:t>contraction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applied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complete</a:t>
            </a:r>
            <a:r>
              <a:rPr lang="de-DE" dirty="0"/>
              <a:t> </a:t>
            </a:r>
            <a:r>
              <a:rPr lang="de-DE" dirty="0" err="1"/>
              <a:t>tensor</a:t>
            </a:r>
            <a:r>
              <a:rPr lang="de-DE" dirty="0"/>
              <a:t>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A6E6E7-BBB5-9511-92D0-828031EDFE2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2EF978-920F-76F1-55A1-06A94B78331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 dirty="0"/>
              <a:t>Dr. rer. nat. Erika Mustermann (TUM) | kann beliebig erweitert werden | Infos mit Strich trennen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539BF39-9FDD-E352-DAE1-E9BFA3025B87}"/>
                  </a:ext>
                </a:extLst>
              </p:cNvPr>
              <p:cNvSpPr>
                <a:spLocks noGrp="1"/>
              </p:cNvSpPr>
              <p:nvPr>
                <p:ph sz="quarter" idx="18"/>
              </p:nvPr>
            </p:nvSpPr>
            <p:spPr>
              <a:xfrm>
                <a:off x="319089" y="2484000"/>
                <a:ext cx="8508998" cy="3974655"/>
              </a:xfrm>
            </p:spPr>
            <p:txBody>
              <a:bodyPr/>
              <a:lstStyle/>
              <a:p>
                <a:r>
                  <a:rPr lang="de-DE" dirty="0"/>
                  <a:t>A </a:t>
                </a:r>
                <a:r>
                  <a:rPr lang="de-DE" dirty="0" err="1"/>
                  <a:t>tensor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degree</a:t>
                </a:r>
                <a:r>
                  <a:rPr lang="de-DE" dirty="0"/>
                  <a:t> 3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visualized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three</a:t>
                </a:r>
                <a:r>
                  <a:rPr lang="de-DE" dirty="0"/>
                  <a:t> open </a:t>
                </a:r>
                <a:r>
                  <a:rPr lang="de-DE" dirty="0" err="1"/>
                  <a:t>legs</a:t>
                </a:r>
                <a:r>
                  <a:rPr lang="de-DE" dirty="0"/>
                  <a:t> (</a:t>
                </a:r>
                <a:r>
                  <a:rPr lang="de-DE" dirty="0" err="1"/>
                  <a:t>left</a:t>
                </a:r>
                <a:r>
                  <a:rPr lang="de-DE" dirty="0"/>
                  <a:t>).</a:t>
                </a:r>
              </a:p>
              <a:p>
                <a:r>
                  <a:rPr lang="de-DE" dirty="0"/>
                  <a:t>A </a:t>
                </a:r>
                <a:r>
                  <a:rPr lang="de-DE" dirty="0" err="1"/>
                  <a:t>composite</a:t>
                </a:r>
                <a:r>
                  <a:rPr lang="de-DE" dirty="0"/>
                  <a:t> </a:t>
                </a:r>
                <a:r>
                  <a:rPr lang="de-DE" dirty="0" err="1"/>
                  <a:t>tensor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visualized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a </a:t>
                </a:r>
                <a:r>
                  <a:rPr lang="de-DE" dirty="0" err="1"/>
                  <a:t>connected</a:t>
                </a:r>
                <a:r>
                  <a:rPr lang="de-DE" dirty="0"/>
                  <a:t> leg (</a:t>
                </a:r>
                <a:r>
                  <a:rPr lang="de-DE" dirty="0" err="1"/>
                  <a:t>right</a:t>
                </a:r>
                <a:r>
                  <a:rPr lang="de-DE" dirty="0"/>
                  <a:t>).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539BF39-9FDD-E352-DAE1-E9BFA3025B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8"/>
              </p:nvPr>
            </p:nvSpPr>
            <p:spPr>
              <a:xfrm>
                <a:off x="319089" y="2484000"/>
                <a:ext cx="8508998" cy="3974655"/>
              </a:xfrm>
              <a:blipFill>
                <a:blip r:embed="rId2"/>
                <a:stretch>
                  <a:fillRect l="-1433" t="-260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6">
            <a:extLst>
              <a:ext uri="{FF2B5EF4-FFF2-40B4-BE49-F238E27FC236}">
                <a16:creationId xmlns:a16="http://schemas.microsoft.com/office/drawing/2014/main" id="{70CF968D-BD60-B525-D19A-436E98B97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Tensor Networks: </a:t>
            </a:r>
            <a:r>
              <a:rPr lang="de-DE" dirty="0" err="1"/>
              <a:t>Fundamentals</a:t>
            </a:r>
            <a:endParaRPr lang="de-DE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BB3E5B4-FC5A-5FF0-9310-328175A16990}"/>
              </a:ext>
            </a:extLst>
          </p:cNvPr>
          <p:cNvSpPr/>
          <p:nvPr/>
        </p:nvSpPr>
        <p:spPr>
          <a:xfrm>
            <a:off x="1915063" y="4471327"/>
            <a:ext cx="474453" cy="48307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7B71520-FBFC-3F86-9866-26459816C67B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2152289" y="4189896"/>
            <a:ext cx="1" cy="281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9EF063B-C8B4-75D4-40C1-6FF21C7A8CB7}"/>
              </a:ext>
            </a:extLst>
          </p:cNvPr>
          <p:cNvSpPr txBox="1"/>
          <p:nvPr/>
        </p:nvSpPr>
        <p:spPr>
          <a:xfrm>
            <a:off x="2203576" y="4189896"/>
            <a:ext cx="44884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i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6D8971B-9546-EC74-BB1A-95B63A5EAFB0}"/>
              </a:ext>
            </a:extLst>
          </p:cNvPr>
          <p:cNvCxnSpPr>
            <a:stCxn id="8" idx="5"/>
          </p:cNvCxnSpPr>
          <p:nvPr/>
        </p:nvCxnSpPr>
        <p:spPr>
          <a:xfrm>
            <a:off x="2320034" y="4883661"/>
            <a:ext cx="190253" cy="220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9944A3A-AC08-0005-71A4-4148700D3972}"/>
              </a:ext>
            </a:extLst>
          </p:cNvPr>
          <p:cNvCxnSpPr>
            <a:stCxn id="8" idx="3"/>
          </p:cNvCxnSpPr>
          <p:nvPr/>
        </p:nvCxnSpPr>
        <p:spPr>
          <a:xfrm flipH="1">
            <a:off x="1794294" y="4883661"/>
            <a:ext cx="190251" cy="220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7230470-22AC-34E4-2FAD-8910F59441E4}"/>
              </a:ext>
            </a:extLst>
          </p:cNvPr>
          <p:cNvSpPr txBox="1"/>
          <p:nvPr/>
        </p:nvSpPr>
        <p:spPr>
          <a:xfrm>
            <a:off x="2457350" y="4728319"/>
            <a:ext cx="44884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j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9B56EE-F391-E489-62BF-F5652CDFFAEF}"/>
              </a:ext>
            </a:extLst>
          </p:cNvPr>
          <p:cNvSpPr txBox="1"/>
          <p:nvPr/>
        </p:nvSpPr>
        <p:spPr>
          <a:xfrm>
            <a:off x="1752087" y="4755036"/>
            <a:ext cx="102592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k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4D4C7C1-C2FB-9304-0CF6-0D805B4D69A2}"/>
              </a:ext>
            </a:extLst>
          </p:cNvPr>
          <p:cNvSpPr/>
          <p:nvPr/>
        </p:nvSpPr>
        <p:spPr>
          <a:xfrm>
            <a:off x="4989662" y="4285442"/>
            <a:ext cx="1901675" cy="1143001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E4A2176-27D0-81AC-1CEA-48EF198B2817}"/>
              </a:ext>
            </a:extLst>
          </p:cNvPr>
          <p:cNvSpPr/>
          <p:nvPr/>
        </p:nvSpPr>
        <p:spPr>
          <a:xfrm>
            <a:off x="5226888" y="4650458"/>
            <a:ext cx="470845" cy="47191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Y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A332A1A-E47E-6EDE-2913-8E83EF568B44}"/>
              </a:ext>
            </a:extLst>
          </p:cNvPr>
          <p:cNvSpPr/>
          <p:nvPr/>
        </p:nvSpPr>
        <p:spPr>
          <a:xfrm>
            <a:off x="6210604" y="4647705"/>
            <a:ext cx="470845" cy="47191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Z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842CEB7-20AC-99D9-3B65-05047255624F}"/>
              </a:ext>
            </a:extLst>
          </p:cNvPr>
          <p:cNvCxnSpPr>
            <a:stCxn id="26" idx="6"/>
            <a:endCxn id="27" idx="2"/>
          </p:cNvCxnSpPr>
          <p:nvPr/>
        </p:nvCxnSpPr>
        <p:spPr>
          <a:xfrm flipV="1">
            <a:off x="5697733" y="4883661"/>
            <a:ext cx="512871" cy="2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2A9C576-479E-D416-3924-57171361FA6F}"/>
              </a:ext>
            </a:extLst>
          </p:cNvPr>
          <p:cNvCxnSpPr>
            <a:stCxn id="26" idx="1"/>
          </p:cNvCxnSpPr>
          <p:nvPr/>
        </p:nvCxnSpPr>
        <p:spPr>
          <a:xfrm flipH="1" flipV="1">
            <a:off x="4989662" y="4410075"/>
            <a:ext cx="306180" cy="309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1F274EE-A3D6-BB9A-599F-89D5EBE462C0}"/>
              </a:ext>
            </a:extLst>
          </p:cNvPr>
          <p:cNvCxnSpPr>
            <a:stCxn id="27" idx="7"/>
          </p:cNvCxnSpPr>
          <p:nvPr/>
        </p:nvCxnSpPr>
        <p:spPr>
          <a:xfrm flipV="1">
            <a:off x="6612495" y="4405313"/>
            <a:ext cx="379216" cy="311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1C3F7A5-05D7-1252-6E9E-45B9632B652B}"/>
              </a:ext>
            </a:extLst>
          </p:cNvPr>
          <p:cNvCxnSpPr>
            <a:stCxn id="26" idx="3"/>
          </p:cNvCxnSpPr>
          <p:nvPr/>
        </p:nvCxnSpPr>
        <p:spPr>
          <a:xfrm flipH="1">
            <a:off x="4989662" y="5053259"/>
            <a:ext cx="306180" cy="347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5EB11C2-52E8-B9D3-4023-82D4064E312C}"/>
              </a:ext>
            </a:extLst>
          </p:cNvPr>
          <p:cNvCxnSpPr>
            <a:stCxn id="27" idx="5"/>
          </p:cNvCxnSpPr>
          <p:nvPr/>
        </p:nvCxnSpPr>
        <p:spPr>
          <a:xfrm>
            <a:off x="6612495" y="5050506"/>
            <a:ext cx="321705" cy="350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4659035-FA5D-80F4-6205-B1CDD5683C66}"/>
              </a:ext>
            </a:extLst>
          </p:cNvPr>
          <p:cNvSpPr txBox="1"/>
          <p:nvPr/>
        </p:nvSpPr>
        <p:spPr>
          <a:xfrm>
            <a:off x="5872371" y="4013534"/>
            <a:ext cx="136256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X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6C115DE-BF5E-D801-7554-A244675AEBF8}"/>
              </a:ext>
            </a:extLst>
          </p:cNvPr>
          <p:cNvSpPr txBox="1"/>
          <p:nvPr/>
        </p:nvSpPr>
        <p:spPr>
          <a:xfrm>
            <a:off x="5053030" y="4189896"/>
            <a:ext cx="113814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BB16929-BDFE-0DE3-8FC9-00636EC07988}"/>
              </a:ext>
            </a:extLst>
          </p:cNvPr>
          <p:cNvSpPr txBox="1"/>
          <p:nvPr/>
        </p:nvSpPr>
        <p:spPr>
          <a:xfrm>
            <a:off x="5109937" y="5286910"/>
            <a:ext cx="113814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b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6C8044E-08F7-01C6-0A6B-41A927399247}"/>
              </a:ext>
            </a:extLst>
          </p:cNvPr>
          <p:cNvSpPr txBox="1"/>
          <p:nvPr/>
        </p:nvSpPr>
        <p:spPr>
          <a:xfrm>
            <a:off x="5906035" y="4599692"/>
            <a:ext cx="102592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D837318-5C58-6DD5-BE9C-FC7E36E62D18}"/>
              </a:ext>
            </a:extLst>
          </p:cNvPr>
          <p:cNvSpPr txBox="1"/>
          <p:nvPr/>
        </p:nvSpPr>
        <p:spPr>
          <a:xfrm>
            <a:off x="6728463" y="5266739"/>
            <a:ext cx="44884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j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0C2D861-1F94-5455-D90A-3BB9651F57DC}"/>
              </a:ext>
            </a:extLst>
          </p:cNvPr>
          <p:cNvSpPr txBox="1"/>
          <p:nvPr/>
        </p:nvSpPr>
        <p:spPr>
          <a:xfrm>
            <a:off x="6771567" y="4189896"/>
            <a:ext cx="102592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1435617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D36211-0E98-0859-B83C-E377588A8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val 48">
            <a:extLst>
              <a:ext uri="{FF2B5EF4-FFF2-40B4-BE49-F238E27FC236}">
                <a16:creationId xmlns:a16="http://schemas.microsoft.com/office/drawing/2014/main" id="{D9448B2A-C0CC-2F70-A6C2-2D5020F98418}"/>
              </a:ext>
            </a:extLst>
          </p:cNvPr>
          <p:cNvSpPr/>
          <p:nvPr/>
        </p:nvSpPr>
        <p:spPr>
          <a:xfrm>
            <a:off x="4616351" y="3798270"/>
            <a:ext cx="803385" cy="1432523"/>
          </a:xfrm>
          <a:prstGeom prst="ellipse">
            <a:avLst/>
          </a:prstGeom>
          <a:ln w="1270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8158E8D-E9C6-FF5E-321D-A75132899813}"/>
              </a:ext>
            </a:extLst>
          </p:cNvPr>
          <p:cNvSpPr/>
          <p:nvPr/>
        </p:nvSpPr>
        <p:spPr>
          <a:xfrm>
            <a:off x="3605064" y="3807386"/>
            <a:ext cx="750232" cy="1432523"/>
          </a:xfrm>
          <a:prstGeom prst="ellipse">
            <a:avLst/>
          </a:prstGeom>
          <a:ln w="1270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BA5A5CB-AC47-BE91-A057-FD44C1F2F1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Tensors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b="1" dirty="0" err="1"/>
              <a:t>reshaped</a:t>
            </a:r>
            <a:r>
              <a:rPr lang="de-DE" b="1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merging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splitting</a:t>
            </a:r>
            <a:r>
              <a:rPr lang="de-DE" dirty="0"/>
              <a:t> </a:t>
            </a:r>
            <a:r>
              <a:rPr lang="de-DE" dirty="0" err="1"/>
              <a:t>indices</a:t>
            </a:r>
            <a:r>
              <a:rPr lang="de-DE" dirty="0"/>
              <a:t>. </a:t>
            </a:r>
          </a:p>
          <a:p>
            <a:r>
              <a:rPr lang="de-DE" dirty="0" err="1"/>
              <a:t>Commonly</a:t>
            </a:r>
            <a:r>
              <a:rPr lang="de-DE" dirty="0"/>
              <a:t> </a:t>
            </a:r>
            <a:r>
              <a:rPr lang="de-DE" dirty="0" err="1"/>
              <a:t>tensors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b="1" dirty="0" err="1"/>
              <a:t>matricized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b="1" dirty="0" err="1"/>
              <a:t>vectorized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LA </a:t>
            </a:r>
            <a:r>
              <a:rPr lang="de-DE" dirty="0" err="1"/>
              <a:t>tools</a:t>
            </a:r>
            <a:r>
              <a:rPr lang="de-DE" dirty="0"/>
              <a:t>.</a:t>
            </a:r>
            <a:endParaRPr lang="de-DE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50FA9-6207-F5FC-1410-E1991749297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B51A1D-24B0-5054-47E6-699DD1700E8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 dirty="0"/>
              <a:t>Dr. rer. nat. Erika Mustermann (TUM) | kann beliebig erweitert werden | Infos mit Strich trennen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CE14C6-E9CD-B3A5-7AEF-25C1A03A037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19089" y="2484000"/>
            <a:ext cx="8508998" cy="3974655"/>
          </a:xfrm>
        </p:spPr>
        <p:txBody>
          <a:bodyPr/>
          <a:lstStyle/>
          <a:p>
            <a:r>
              <a:rPr lang="de-DE" b="1" dirty="0" err="1"/>
              <a:t>Example</a:t>
            </a:r>
            <a:r>
              <a:rPr lang="de-DE" b="1" dirty="0"/>
              <a:t>:</a:t>
            </a:r>
          </a:p>
          <a:p>
            <a:r>
              <a:rPr lang="de-DE" dirty="0"/>
              <a:t>A </a:t>
            </a:r>
            <a:r>
              <a:rPr lang="de-DE" dirty="0" err="1"/>
              <a:t>contraction</a:t>
            </a:r>
            <a:r>
              <a:rPr lang="de-DE" dirty="0"/>
              <a:t> </a:t>
            </a:r>
            <a:r>
              <a:rPr lang="de-DE" dirty="0" err="1"/>
              <a:t>along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legs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calculated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matrix-</a:t>
            </a:r>
            <a:r>
              <a:rPr lang="de-DE" dirty="0" err="1"/>
              <a:t>vector</a:t>
            </a:r>
            <a:r>
              <a:rPr lang="de-DE" dirty="0"/>
              <a:t> </a:t>
            </a:r>
            <a:r>
              <a:rPr lang="de-DE" dirty="0" err="1"/>
              <a:t>multiplication</a:t>
            </a:r>
            <a:r>
              <a:rPr lang="de-DE" dirty="0"/>
              <a:t>:</a:t>
            </a:r>
          </a:p>
          <a:p>
            <a:endParaRPr lang="de-DE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3F3EC8C-8A40-7EDF-215A-C3D512E1D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Tensor Networks: </a:t>
            </a:r>
            <a:r>
              <a:rPr lang="de-DE" dirty="0" err="1"/>
              <a:t>Fundamentals</a:t>
            </a:r>
            <a:endParaRPr lang="de-DE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770A39F-CB32-2ED7-4163-02918972440B}"/>
              </a:ext>
            </a:extLst>
          </p:cNvPr>
          <p:cNvSpPr/>
          <p:nvPr/>
        </p:nvSpPr>
        <p:spPr>
          <a:xfrm>
            <a:off x="3637759" y="4252191"/>
            <a:ext cx="474453" cy="48307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A06725-E9FA-25D3-A748-9C25AA52F961}"/>
              </a:ext>
            </a:extLst>
          </p:cNvPr>
          <p:cNvSpPr txBox="1"/>
          <p:nvPr/>
        </p:nvSpPr>
        <p:spPr>
          <a:xfrm>
            <a:off x="4092377" y="3989289"/>
            <a:ext cx="44884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i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6033632-B23C-1CF5-5641-649155224026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3335596" y="4493731"/>
            <a:ext cx="3021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800040F-FCBF-53FB-67A0-1C70D96677A4}"/>
              </a:ext>
            </a:extLst>
          </p:cNvPr>
          <p:cNvSpPr txBox="1"/>
          <p:nvPr/>
        </p:nvSpPr>
        <p:spPr>
          <a:xfrm>
            <a:off x="4042730" y="4763396"/>
            <a:ext cx="44884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j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E7A551-BE7D-71F5-1B4A-F9EFC051A1E7}"/>
              </a:ext>
            </a:extLst>
          </p:cNvPr>
          <p:cNvSpPr txBox="1"/>
          <p:nvPr/>
        </p:nvSpPr>
        <p:spPr>
          <a:xfrm>
            <a:off x="3474783" y="4535900"/>
            <a:ext cx="102592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k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E950499-A91C-0E8E-B194-642EBB199FB6}"/>
              </a:ext>
            </a:extLst>
          </p:cNvPr>
          <p:cNvSpPr/>
          <p:nvPr/>
        </p:nvSpPr>
        <p:spPr>
          <a:xfrm>
            <a:off x="4921717" y="4258892"/>
            <a:ext cx="474453" cy="48307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B</a:t>
            </a:r>
          </a:p>
        </p:txBody>
      </p:sp>
      <p:sp>
        <p:nvSpPr>
          <p:cNvPr id="19" name="Free-form: Shape 18">
            <a:extLst>
              <a:ext uri="{FF2B5EF4-FFF2-40B4-BE49-F238E27FC236}">
                <a16:creationId xmlns:a16="http://schemas.microsoft.com/office/drawing/2014/main" id="{5D33B8C0-5F91-1BFD-8134-3AFAD19079DC}"/>
              </a:ext>
            </a:extLst>
          </p:cNvPr>
          <p:cNvSpPr/>
          <p:nvPr/>
        </p:nvSpPr>
        <p:spPr>
          <a:xfrm>
            <a:off x="4046796" y="4167152"/>
            <a:ext cx="367579" cy="274900"/>
          </a:xfrm>
          <a:custGeom>
            <a:avLst/>
            <a:gdLst>
              <a:gd name="connsiteX0" fmla="*/ 0 w 400050"/>
              <a:gd name="connsiteY0" fmla="*/ 173012 h 274900"/>
              <a:gd name="connsiteX1" fmla="*/ 171450 w 400050"/>
              <a:gd name="connsiteY1" fmla="*/ 1562 h 274900"/>
              <a:gd name="connsiteX2" fmla="*/ 273050 w 400050"/>
              <a:gd name="connsiteY2" fmla="*/ 261912 h 274900"/>
              <a:gd name="connsiteX3" fmla="*/ 400050 w 400050"/>
              <a:gd name="connsiteY3" fmla="*/ 261912 h 27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050" h="274900">
                <a:moveTo>
                  <a:pt x="0" y="173012"/>
                </a:moveTo>
                <a:cubicBezTo>
                  <a:pt x="62971" y="79878"/>
                  <a:pt x="125942" y="-13255"/>
                  <a:pt x="171450" y="1562"/>
                </a:cubicBezTo>
                <a:cubicBezTo>
                  <a:pt x="216958" y="16379"/>
                  <a:pt x="234950" y="218520"/>
                  <a:pt x="273050" y="261912"/>
                </a:cubicBezTo>
                <a:cubicBezTo>
                  <a:pt x="311150" y="305304"/>
                  <a:pt x="284692" y="222754"/>
                  <a:pt x="400050" y="261912"/>
                </a:cubicBezTo>
              </a:path>
            </a:pathLst>
          </a:cu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Free-form: Shape 20">
            <a:extLst>
              <a:ext uri="{FF2B5EF4-FFF2-40B4-BE49-F238E27FC236}">
                <a16:creationId xmlns:a16="http://schemas.microsoft.com/office/drawing/2014/main" id="{063FAFD2-DC04-88C9-B57F-4A98848D9C62}"/>
              </a:ext>
            </a:extLst>
          </p:cNvPr>
          <p:cNvSpPr/>
          <p:nvPr/>
        </p:nvSpPr>
        <p:spPr>
          <a:xfrm>
            <a:off x="4053146" y="4526666"/>
            <a:ext cx="374650" cy="336132"/>
          </a:xfrm>
          <a:custGeom>
            <a:avLst/>
            <a:gdLst>
              <a:gd name="connsiteX0" fmla="*/ 0 w 374650"/>
              <a:gd name="connsiteY0" fmla="*/ 130998 h 336132"/>
              <a:gd name="connsiteX1" fmla="*/ 120650 w 374650"/>
              <a:gd name="connsiteY1" fmla="*/ 334198 h 336132"/>
              <a:gd name="connsiteX2" fmla="*/ 266700 w 374650"/>
              <a:gd name="connsiteY2" fmla="*/ 23048 h 336132"/>
              <a:gd name="connsiteX3" fmla="*/ 374650 w 374650"/>
              <a:gd name="connsiteY3" fmla="*/ 23048 h 33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650" h="336132">
                <a:moveTo>
                  <a:pt x="0" y="130998"/>
                </a:moveTo>
                <a:cubicBezTo>
                  <a:pt x="38100" y="241594"/>
                  <a:pt x="76200" y="352190"/>
                  <a:pt x="120650" y="334198"/>
                </a:cubicBezTo>
                <a:cubicBezTo>
                  <a:pt x="165100" y="316206"/>
                  <a:pt x="224367" y="74906"/>
                  <a:pt x="266700" y="23048"/>
                </a:cubicBezTo>
                <a:cubicBezTo>
                  <a:pt x="309033" y="-28810"/>
                  <a:pt x="374650" y="23048"/>
                  <a:pt x="374650" y="23048"/>
                </a:cubicBezTo>
              </a:path>
            </a:pathLst>
          </a:cu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0A3D47E-5AAF-73D2-0334-2583595E61E4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4297683" y="4429064"/>
            <a:ext cx="371413" cy="12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0C0C98B-5F58-B961-EEEF-54E5464020FF}"/>
              </a:ext>
            </a:extLst>
          </p:cNvPr>
          <p:cNvCxnSpPr>
            <a:cxnSpLocks/>
          </p:cNvCxnSpPr>
          <p:nvPr/>
        </p:nvCxnSpPr>
        <p:spPr>
          <a:xfrm>
            <a:off x="4291684" y="4535900"/>
            <a:ext cx="371413" cy="12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-form: Shape 33">
            <a:extLst>
              <a:ext uri="{FF2B5EF4-FFF2-40B4-BE49-F238E27FC236}">
                <a16:creationId xmlns:a16="http://schemas.microsoft.com/office/drawing/2014/main" id="{A8436B30-33F4-FD31-0E07-EFF39EA48432}"/>
              </a:ext>
            </a:extLst>
          </p:cNvPr>
          <p:cNvSpPr/>
          <p:nvPr/>
        </p:nvSpPr>
        <p:spPr>
          <a:xfrm>
            <a:off x="4650046" y="4185007"/>
            <a:ext cx="323850" cy="250407"/>
          </a:xfrm>
          <a:custGeom>
            <a:avLst/>
            <a:gdLst>
              <a:gd name="connsiteX0" fmla="*/ 0 w 323850"/>
              <a:gd name="connsiteY0" fmla="*/ 250407 h 250407"/>
              <a:gd name="connsiteX1" fmla="*/ 114300 w 323850"/>
              <a:gd name="connsiteY1" fmla="*/ 2757 h 250407"/>
              <a:gd name="connsiteX2" fmla="*/ 323850 w 323850"/>
              <a:gd name="connsiteY2" fmla="*/ 155157 h 250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850" h="250407">
                <a:moveTo>
                  <a:pt x="0" y="250407"/>
                </a:moveTo>
                <a:cubicBezTo>
                  <a:pt x="30162" y="134519"/>
                  <a:pt x="60325" y="18632"/>
                  <a:pt x="114300" y="2757"/>
                </a:cubicBezTo>
                <a:cubicBezTo>
                  <a:pt x="168275" y="-13118"/>
                  <a:pt x="182033" y="39799"/>
                  <a:pt x="323850" y="155157"/>
                </a:cubicBezTo>
              </a:path>
            </a:pathLst>
          </a:cu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6" name="Free-form: Shape 35">
            <a:extLst>
              <a:ext uri="{FF2B5EF4-FFF2-40B4-BE49-F238E27FC236}">
                <a16:creationId xmlns:a16="http://schemas.microsoft.com/office/drawing/2014/main" id="{71CD8E81-203A-8A85-4FEF-F78AC8963233}"/>
              </a:ext>
            </a:extLst>
          </p:cNvPr>
          <p:cNvSpPr/>
          <p:nvPr/>
        </p:nvSpPr>
        <p:spPr>
          <a:xfrm>
            <a:off x="4643696" y="4549714"/>
            <a:ext cx="355600" cy="264815"/>
          </a:xfrm>
          <a:custGeom>
            <a:avLst/>
            <a:gdLst>
              <a:gd name="connsiteX0" fmla="*/ 0 w 355600"/>
              <a:gd name="connsiteY0" fmla="*/ 0 h 264815"/>
              <a:gd name="connsiteX1" fmla="*/ 152400 w 355600"/>
              <a:gd name="connsiteY1" fmla="*/ 260350 h 264815"/>
              <a:gd name="connsiteX2" fmla="*/ 355600 w 355600"/>
              <a:gd name="connsiteY2" fmla="*/ 146050 h 264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600" h="264815">
                <a:moveTo>
                  <a:pt x="0" y="0"/>
                </a:moveTo>
                <a:cubicBezTo>
                  <a:pt x="46566" y="118004"/>
                  <a:pt x="93133" y="236008"/>
                  <a:pt x="152400" y="260350"/>
                </a:cubicBezTo>
                <a:cubicBezTo>
                  <a:pt x="211667" y="284692"/>
                  <a:pt x="275167" y="204258"/>
                  <a:pt x="355600" y="146050"/>
                </a:cubicBezTo>
              </a:path>
            </a:pathLst>
          </a:cu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3959158-204A-08A4-2FC3-354E976EC360}"/>
              </a:ext>
            </a:extLst>
          </p:cNvPr>
          <p:cNvSpPr txBox="1"/>
          <p:nvPr/>
        </p:nvSpPr>
        <p:spPr>
          <a:xfrm>
            <a:off x="4892131" y="4056868"/>
            <a:ext cx="44884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i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CAB33E9-0407-3952-B0FF-0C397EC31CF0}"/>
              </a:ext>
            </a:extLst>
          </p:cNvPr>
          <p:cNvSpPr txBox="1"/>
          <p:nvPr/>
        </p:nvSpPr>
        <p:spPr>
          <a:xfrm>
            <a:off x="4965489" y="4734173"/>
            <a:ext cx="44884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j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872735C-4F0A-10C3-F032-32D8AB4A6E01}"/>
              </a:ext>
            </a:extLst>
          </p:cNvPr>
          <p:cNvSpPr txBox="1"/>
          <p:nvPr/>
        </p:nvSpPr>
        <p:spPr>
          <a:xfrm>
            <a:off x="4402082" y="4175977"/>
            <a:ext cx="169918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i*j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B18CED1-4ACC-B255-91F7-F2BB75FA68C4}"/>
              </a:ext>
            </a:extLst>
          </p:cNvPr>
          <p:cNvSpPr txBox="1"/>
          <p:nvPr/>
        </p:nvSpPr>
        <p:spPr>
          <a:xfrm>
            <a:off x="3674527" y="3541020"/>
            <a:ext cx="617157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 err="1">
                <a:latin typeface="+mn-lt"/>
              </a:rPr>
              <a:t>mat</a:t>
            </a:r>
            <a:r>
              <a:rPr lang="de-DE" sz="1600" dirty="0">
                <a:latin typeface="+mn-lt"/>
              </a:rPr>
              <a:t>(A)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4919283-0D53-524E-5920-1DCD9BF71519}"/>
              </a:ext>
            </a:extLst>
          </p:cNvPr>
          <p:cNvSpPr txBox="1"/>
          <p:nvPr/>
        </p:nvSpPr>
        <p:spPr>
          <a:xfrm>
            <a:off x="4779013" y="3524234"/>
            <a:ext cx="593111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 err="1">
                <a:latin typeface="+mn-lt"/>
              </a:rPr>
              <a:t>vec</a:t>
            </a:r>
            <a:r>
              <a:rPr lang="de-DE" sz="1600" dirty="0">
                <a:latin typeface="+mn-lt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1163063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5749810B-21B0-1EB7-FF1F-21869B345570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dirty="0" err="1"/>
                  <a:t>Representation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quantum</a:t>
                </a:r>
                <a:r>
                  <a:rPr lang="de-DE" dirty="0"/>
                  <a:t> </a:t>
                </a:r>
                <a:r>
                  <a:rPr lang="de-DE" dirty="0" err="1"/>
                  <a:t>states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sites</a:t>
                </a:r>
                <a:r>
                  <a:rPr lang="de-DE" dirty="0"/>
                  <a:t> </a:t>
                </a:r>
                <a:r>
                  <a:rPr lang="de-DE" dirty="0" err="1"/>
                  <a:t>that</a:t>
                </a:r>
                <a:r>
                  <a:rPr lang="de-DE" dirty="0"/>
                  <a:t> </a:t>
                </a:r>
                <a:r>
                  <a:rPr lang="de-DE" dirty="0" err="1"/>
                  <a:t>have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excitation</a:t>
                </a:r>
                <a:r>
                  <a:rPr lang="de-DE" dirty="0"/>
                  <a:t> </a:t>
                </a:r>
                <a:r>
                  <a:rPr lang="de-DE" dirty="0" err="1"/>
                  <a:t>levels</a:t>
                </a:r>
                <a:r>
                  <a:rPr lang="de-DE" dirty="0"/>
                  <a:t>.</a:t>
                </a:r>
              </a:p>
              <a:p>
                <a:r>
                  <a:rPr lang="de-DE" dirty="0"/>
                  <a:t>The </a:t>
                </a:r>
                <a:r>
                  <a:rPr lang="de-DE" dirty="0" err="1"/>
                  <a:t>statevector</a:t>
                </a:r>
                <a:r>
                  <a:rPr lang="de-DE" dirty="0"/>
                  <a:t> </a:t>
                </a:r>
                <a:r>
                  <a:rPr lang="de-DE" dirty="0" err="1"/>
                  <a:t>index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split</a:t>
                </a:r>
                <a:r>
                  <a:rPr lang="de-DE" dirty="0"/>
                  <a:t> </a:t>
                </a:r>
                <a:r>
                  <a:rPr lang="de-DE" dirty="0" err="1"/>
                  <a:t>into</a:t>
                </a:r>
                <a:r>
                  <a:rPr lang="de-DE" dirty="0"/>
                  <a:t> site-</a:t>
                </a:r>
                <a:r>
                  <a:rPr lang="de-DE" dirty="0" err="1"/>
                  <a:t>local</a:t>
                </a:r>
                <a:r>
                  <a:rPr lang="de-DE" dirty="0"/>
                  <a:t> </a:t>
                </a:r>
                <a:r>
                  <a:rPr lang="de-DE" dirty="0" err="1"/>
                  <a:t>indices</a:t>
                </a:r>
                <a:r>
                  <a:rPr lang="de-DE" dirty="0"/>
                  <a:t>.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5749810B-21B0-1EB7-FF1F-21869B3455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1433" t="-51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4E3850-196B-3C08-201B-E16D0F70EC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AE3FD4-3C43-0026-5A08-E486AB7BC2E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758AA11-6023-64C4-C613-26BE27252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Tensor Networks: Matrix </a:t>
            </a:r>
            <a:r>
              <a:rPr lang="de-DE" dirty="0" err="1"/>
              <a:t>Product</a:t>
            </a:r>
            <a:r>
              <a:rPr lang="de-DE" dirty="0"/>
              <a:t> States (MPS)</a:t>
            </a:r>
          </a:p>
        </p:txBody>
      </p:sp>
      <p:pic>
        <p:nvPicPr>
          <p:cNvPr id="3076" name="Picture 4" descr="undefined">
            <a:extLst>
              <a:ext uri="{FF2B5EF4-FFF2-40B4-BE49-F238E27FC236}">
                <a16:creationId xmlns:a16="http://schemas.microsoft.com/office/drawing/2014/main" id="{9F914982-BDAA-9376-B255-F7440E9E60AD}"/>
              </a:ext>
            </a:extLst>
          </p:cNvPr>
          <p:cNvPicPr>
            <a:picLocks noGrp="1" noChangeAspect="1" noChangeArrowheads="1"/>
          </p:cNvPicPr>
          <p:nvPr>
            <p:ph sz="quarter" idx="18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41"/>
          <a:stretch/>
        </p:blipFill>
        <p:spPr bwMode="auto">
          <a:xfrm>
            <a:off x="1985990" y="4982915"/>
            <a:ext cx="5172019" cy="1236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4BFC9A-5A48-0FC0-ECE8-8F18EE7BE02B}"/>
                  </a:ext>
                </a:extLst>
              </p:cNvPr>
              <p:cNvSpPr txBox="1"/>
              <p:nvPr/>
            </p:nvSpPr>
            <p:spPr>
              <a:xfrm>
                <a:off x="319090" y="2477139"/>
                <a:ext cx="8513748" cy="16608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de-DE" sz="1600" dirty="0">
                    <a:latin typeface="+mn-lt"/>
                  </a:rPr>
                  <a:t>When </a:t>
                </a:r>
                <a:r>
                  <a:rPr lang="de-DE" sz="1600" dirty="0" err="1">
                    <a:latin typeface="+mn-lt"/>
                  </a:rPr>
                  <a:t>indices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are</a:t>
                </a:r>
                <a:r>
                  <a:rPr lang="de-DE" sz="16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de-DE" sz="1600" dirty="0">
                    <a:latin typeface="+mn-lt"/>
                  </a:rPr>
                  <a:t> are </a:t>
                </a:r>
                <a:r>
                  <a:rPr lang="de-DE" sz="1600" dirty="0" err="1">
                    <a:latin typeface="+mn-lt"/>
                  </a:rPr>
                  <a:t>applied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one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gets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the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projection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of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the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statevector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onto</a:t>
                </a:r>
                <a:r>
                  <a:rPr lang="de-DE" sz="16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sz="1600" dirty="0">
                    <a:latin typeface="+mn-lt"/>
                  </a:rPr>
                  <a:t>, i.e. </a:t>
                </a:r>
                <a:r>
                  <a:rPr lang="de-DE" sz="1600" dirty="0" err="1">
                    <a:latin typeface="+mn-lt"/>
                  </a:rPr>
                  <a:t>the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coefficients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of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the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basis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states</a:t>
                </a:r>
                <a:r>
                  <a:rPr lang="de-DE" sz="1600" dirty="0">
                    <a:latin typeface="+mn-lt"/>
                  </a:rPr>
                  <a:t>.</a:t>
                </a:r>
              </a:p>
              <a:p>
                <a:pPr>
                  <a:lnSpc>
                    <a:spcPct val="114000"/>
                  </a:lnSpc>
                </a:pPr>
                <a:endParaRPr lang="de-DE" sz="1600" dirty="0">
                  <a:latin typeface="+mn-lt"/>
                </a:endParaRPr>
              </a:p>
              <a:p>
                <a:pPr>
                  <a:lnSpc>
                    <a:spcPct val="114000"/>
                  </a:lnSpc>
                </a:pPr>
                <a:r>
                  <a:rPr lang="de-DE" sz="1600" dirty="0" err="1">
                    <a:latin typeface="+mn-lt"/>
                  </a:rPr>
                  <a:t>Considering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b="1" dirty="0">
                    <a:latin typeface="+mn-lt"/>
                  </a:rPr>
                  <a:t>open </a:t>
                </a:r>
                <a:r>
                  <a:rPr lang="de-DE" sz="1600" b="1" dirty="0" err="1">
                    <a:latin typeface="+mn-lt"/>
                  </a:rPr>
                  <a:t>boundary</a:t>
                </a:r>
                <a:r>
                  <a:rPr lang="de-DE" sz="1600" b="1" dirty="0">
                    <a:latin typeface="+mn-lt"/>
                  </a:rPr>
                  <a:t> </a:t>
                </a:r>
                <a:r>
                  <a:rPr lang="de-DE" sz="1600" b="1" dirty="0" err="1">
                    <a:latin typeface="+mn-lt"/>
                  </a:rPr>
                  <a:t>conditions</a:t>
                </a:r>
                <a:r>
                  <a:rPr lang="de-DE" sz="1600" dirty="0">
                    <a:latin typeface="+mn-lt"/>
                  </a:rPr>
                  <a:t>,</a:t>
                </a:r>
                <a:r>
                  <a:rPr lang="de-DE" sz="1600" b="1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one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gets</a:t>
                </a:r>
                <a:r>
                  <a:rPr lang="de-DE" sz="1600" dirty="0">
                    <a:latin typeface="+mn-lt"/>
                  </a:rPr>
                  <a:t> a degree-2-tensor </a:t>
                </a:r>
                <a:r>
                  <a:rPr lang="de-DE" sz="1600" dirty="0" err="1">
                    <a:latin typeface="+mn-lt"/>
                  </a:rPr>
                  <a:t>as</a:t>
                </a:r>
                <a:r>
                  <a:rPr lang="de-DE" sz="1600" dirty="0">
                    <a:latin typeface="+mn-lt"/>
                  </a:rPr>
                  <a:t> a </a:t>
                </a:r>
                <a:r>
                  <a:rPr lang="de-DE" sz="1600" dirty="0" err="1">
                    <a:latin typeface="+mn-lt"/>
                  </a:rPr>
                  <a:t>coefficient</a:t>
                </a:r>
                <a:r>
                  <a:rPr lang="de-DE" sz="1600" dirty="0">
                    <a:latin typeface="+mn-lt"/>
                  </a:rPr>
                  <a:t>.</a:t>
                </a:r>
              </a:p>
              <a:p>
                <a:pPr>
                  <a:lnSpc>
                    <a:spcPct val="114000"/>
                  </a:lnSpc>
                </a:pPr>
                <a:r>
                  <a:rPr lang="de-DE" sz="1600" dirty="0" err="1">
                    <a:latin typeface="+mn-lt"/>
                  </a:rPr>
                  <a:t>Contract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with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left</a:t>
                </a:r>
                <a:r>
                  <a:rPr lang="de-DE" sz="1600" dirty="0">
                    <a:latin typeface="+mn-lt"/>
                  </a:rPr>
                  <a:t> and </a:t>
                </a:r>
                <a:r>
                  <a:rPr lang="de-DE" sz="1600" dirty="0" err="1">
                    <a:latin typeface="+mn-lt"/>
                  </a:rPr>
                  <a:t>right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boundary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states</a:t>
                </a:r>
                <a:r>
                  <a:rPr lang="de-DE" sz="1600" dirty="0">
                    <a:latin typeface="+mn-lt"/>
                  </a:rPr>
                  <a:t> → </a:t>
                </a:r>
                <a:r>
                  <a:rPr lang="de-DE" sz="1600" dirty="0" err="1">
                    <a:latin typeface="+mn-lt"/>
                  </a:rPr>
                  <a:t>concrete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coefficient</a:t>
                </a:r>
                <a:r>
                  <a:rPr lang="de-DE" sz="1600" dirty="0">
                    <a:latin typeface="+mn-lt"/>
                  </a:rPr>
                  <a:t>.</a:t>
                </a:r>
              </a:p>
              <a:p>
                <a:pPr>
                  <a:lnSpc>
                    <a:spcPct val="114000"/>
                  </a:lnSpc>
                </a:pPr>
                <a:endParaRPr lang="de-DE" sz="1600" dirty="0">
                  <a:latin typeface="+mn-lt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4BFC9A-5A48-0FC0-ECE8-8F18EE7BE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90" y="2477139"/>
                <a:ext cx="8513748" cy="1660839"/>
              </a:xfrm>
              <a:prstGeom prst="rect">
                <a:avLst/>
              </a:prstGeom>
              <a:blipFill>
                <a:blip r:embed="rId4"/>
                <a:stretch>
                  <a:fillRect l="-1432" t="-2930" r="-100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814C3A3-8811-1CF4-AB7F-032D5EB19FDD}"/>
                  </a:ext>
                </a:extLst>
              </p:cNvPr>
              <p:cNvSpPr txBox="1"/>
              <p:nvPr/>
            </p:nvSpPr>
            <p:spPr>
              <a:xfrm>
                <a:off x="1985990" y="4561902"/>
                <a:ext cx="463140" cy="4210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 smtClean="0">
                          <a:latin typeface="Cambria Math" panose="02040503050406030204" pitchFamily="18" charset="0"/>
                        </a:rPr>
                        <m:t>⟨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de-DE" sz="24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814C3A3-8811-1CF4-AB7F-032D5EB19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990" y="4561902"/>
                <a:ext cx="463140" cy="4210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B19C99A-0561-72B9-2838-4698DF11F7CB}"/>
                  </a:ext>
                </a:extLst>
              </p:cNvPr>
              <p:cNvSpPr txBox="1"/>
              <p:nvPr/>
            </p:nvSpPr>
            <p:spPr>
              <a:xfrm>
                <a:off x="6774934" y="4561902"/>
                <a:ext cx="497957" cy="4210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de-DE" sz="24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B19C99A-0561-72B9-2838-4698DF11F7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4934" y="4561902"/>
                <a:ext cx="497957" cy="4210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3529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1CB712-2C47-4E89-95BF-0A3D9593DE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9E434301-A78D-78DF-17F7-73B44074BCF0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dirty="0"/>
                  <a:t>The </a:t>
                </a:r>
                <a:r>
                  <a:rPr lang="de-DE" dirty="0" err="1"/>
                  <a:t>spatial</a:t>
                </a:r>
                <a:r>
                  <a:rPr lang="de-DE" dirty="0"/>
                  <a:t> </a:t>
                </a:r>
                <a:r>
                  <a:rPr lang="de-DE" dirty="0" err="1"/>
                  <a:t>complexity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a MPS </a:t>
                </a:r>
                <a:r>
                  <a:rPr lang="de-DE" dirty="0" err="1"/>
                  <a:t>can</a:t>
                </a:r>
                <a:r>
                  <a:rPr lang="de-DE" dirty="0"/>
                  <a:t> </a:t>
                </a:r>
                <a:r>
                  <a:rPr lang="de-DE" dirty="0" err="1"/>
                  <a:t>be</a:t>
                </a:r>
                <a:r>
                  <a:rPr lang="de-DE" dirty="0"/>
                  <a:t> </a:t>
                </a:r>
                <a:r>
                  <a:rPr lang="de-DE" dirty="0" err="1"/>
                  <a:t>controlled</a:t>
                </a:r>
                <a:r>
                  <a:rPr lang="de-DE" dirty="0"/>
                  <a:t> </a:t>
                </a:r>
                <a:r>
                  <a:rPr lang="de-DE" dirty="0" err="1"/>
                  <a:t>using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virtual </a:t>
                </a:r>
                <a:r>
                  <a:rPr lang="de-DE" dirty="0" err="1"/>
                  <a:t>bond</a:t>
                </a:r>
                <a:r>
                  <a:rPr lang="de-DE" dirty="0"/>
                  <a:t> </a:t>
                </a:r>
                <a:r>
                  <a:rPr lang="de-DE" dirty="0" err="1"/>
                  <a:t>dimensions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DE" dirty="0"/>
                  <a:t>.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9E434301-A78D-78DF-17F7-73B44074BC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1433" t="-51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E38930-A9DD-1599-C720-0F6CEDDA0DA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24BE5D-D17E-9FF9-BC46-E38D6F0215D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FC21828-F0FB-0384-11E8-5E9545CE5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Tensor Networks: Matrix </a:t>
            </a:r>
            <a:r>
              <a:rPr lang="de-DE" dirty="0" err="1"/>
              <a:t>Product</a:t>
            </a:r>
            <a:r>
              <a:rPr lang="de-DE" dirty="0"/>
              <a:t> States (MPS)</a:t>
            </a:r>
          </a:p>
        </p:txBody>
      </p:sp>
      <p:pic>
        <p:nvPicPr>
          <p:cNvPr id="3076" name="Picture 4" descr="undefined">
            <a:extLst>
              <a:ext uri="{FF2B5EF4-FFF2-40B4-BE49-F238E27FC236}">
                <a16:creationId xmlns:a16="http://schemas.microsoft.com/office/drawing/2014/main" id="{5160C95A-8765-2500-5879-11A8E83D4A7E}"/>
              </a:ext>
            </a:extLst>
          </p:cNvPr>
          <p:cNvPicPr>
            <a:picLocks noGrp="1" noChangeAspect="1" noChangeArrowheads="1"/>
          </p:cNvPicPr>
          <p:nvPr>
            <p:ph sz="quarter" idx="18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41"/>
          <a:stretch/>
        </p:blipFill>
        <p:spPr bwMode="auto">
          <a:xfrm>
            <a:off x="1985990" y="4982915"/>
            <a:ext cx="5172019" cy="1236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2CF095-7497-5349-74B1-07499F8A1B6C}"/>
                  </a:ext>
                </a:extLst>
              </p:cNvPr>
              <p:cNvSpPr txBox="1"/>
              <p:nvPr/>
            </p:nvSpPr>
            <p:spPr>
              <a:xfrm>
                <a:off x="319090" y="2477139"/>
                <a:ext cx="8513748" cy="16834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de-DE" sz="1600" dirty="0">
                    <a:latin typeface="+mn-lt"/>
                  </a:rPr>
                  <a:t>Every </a:t>
                </a:r>
                <a:r>
                  <a:rPr lang="de-DE" sz="1600" dirty="0" err="1">
                    <a:latin typeface="+mn-lt"/>
                  </a:rPr>
                  <a:t>statevector</a:t>
                </a:r>
                <a:r>
                  <a:rPr lang="de-DE" sz="16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of</a:t>
                </a:r>
                <a:r>
                  <a:rPr lang="de-DE" sz="1600" dirty="0">
                    <a:latin typeface="+mn-lt"/>
                  </a:rPr>
                  <a:t> a </a:t>
                </a:r>
                <a:r>
                  <a:rPr lang="de-DE" sz="1600" dirty="0" err="1">
                    <a:latin typeface="+mn-lt"/>
                  </a:rPr>
                  <a:t>compatible</a:t>
                </a:r>
                <a:r>
                  <a:rPr lang="de-DE" sz="1600" dirty="0">
                    <a:latin typeface="+mn-lt"/>
                  </a:rPr>
                  <a:t> Hilbert </a:t>
                </a:r>
                <a:r>
                  <a:rPr lang="de-DE" sz="1600" dirty="0" err="1">
                    <a:latin typeface="+mn-lt"/>
                  </a:rPr>
                  <a:t>space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can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be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represented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exactly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as</a:t>
                </a:r>
                <a:r>
                  <a:rPr lang="de-DE" sz="1600" dirty="0">
                    <a:latin typeface="+mn-lt"/>
                  </a:rPr>
                  <a:t> an MPS, </a:t>
                </a:r>
                <a:r>
                  <a:rPr lang="de-DE" sz="1600" dirty="0" err="1">
                    <a:latin typeface="+mn-lt"/>
                  </a:rPr>
                  <a:t>when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the</a:t>
                </a:r>
                <a:r>
                  <a:rPr lang="de-DE" sz="16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DE" sz="1600" dirty="0"/>
                  <a:t> are </a:t>
                </a:r>
                <a:r>
                  <a:rPr lang="de-DE" sz="1600" dirty="0" err="1"/>
                  <a:t>chosen</a:t>
                </a:r>
                <a:r>
                  <a:rPr lang="de-DE" sz="1600" dirty="0"/>
                  <a:t> large </a:t>
                </a:r>
                <a:r>
                  <a:rPr lang="de-DE" sz="1600" dirty="0" err="1"/>
                  <a:t>enough</a:t>
                </a:r>
                <a:r>
                  <a:rPr lang="de-DE" sz="1600" dirty="0"/>
                  <a:t>.</a:t>
                </a:r>
              </a:p>
              <a:p>
                <a:pPr>
                  <a:lnSpc>
                    <a:spcPct val="114000"/>
                  </a:lnSpc>
                </a:pPr>
                <a:endParaRPr lang="de-DE" sz="1600" dirty="0">
                  <a:latin typeface="+mn-lt"/>
                </a:endParaRPr>
              </a:p>
              <a:p>
                <a:pPr>
                  <a:lnSpc>
                    <a:spcPct val="114000"/>
                  </a:lnSpc>
                </a:pPr>
                <a:r>
                  <a:rPr lang="de-DE" sz="1600" b="1" dirty="0">
                    <a:latin typeface="+mn-lt"/>
                  </a:rPr>
                  <a:t>Boundary </a:t>
                </a:r>
                <a:r>
                  <a:rPr lang="de-DE" sz="1600" b="1" dirty="0" err="1">
                    <a:latin typeface="+mn-lt"/>
                  </a:rPr>
                  <a:t>Condition</a:t>
                </a:r>
                <a:r>
                  <a:rPr lang="de-DE" sz="1600" b="1" dirty="0">
                    <a:latin typeface="+mn-lt"/>
                  </a:rPr>
                  <a:t> </a:t>
                </a:r>
                <a:r>
                  <a:rPr lang="de-DE" sz="1600" b="1" dirty="0" err="1">
                    <a:latin typeface="+mn-lt"/>
                  </a:rPr>
                  <a:t>dimension</a:t>
                </a:r>
                <a:r>
                  <a:rPr lang="de-DE" sz="1600" dirty="0">
                    <a:latin typeface="+mn-lt"/>
                  </a:rPr>
                  <a:t>:</a:t>
                </a:r>
              </a:p>
              <a:p>
                <a:pPr>
                  <a:lnSpc>
                    <a:spcPct val="114000"/>
                  </a:lnSpc>
                </a:pPr>
                <a:r>
                  <a:rPr lang="de-DE" sz="1600" dirty="0">
                    <a:latin typeface="+mn-lt"/>
                  </a:rPr>
                  <a:t>The open </a:t>
                </a:r>
                <a:r>
                  <a:rPr lang="de-DE" sz="1600" dirty="0" err="1">
                    <a:latin typeface="+mn-lt"/>
                  </a:rPr>
                  <a:t>legs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for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the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boundary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conditions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can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be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interpreted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as</a:t>
                </a:r>
                <a:r>
                  <a:rPr lang="de-DE" sz="1600" dirty="0">
                    <a:latin typeface="+mn-lt"/>
                  </a:rPr>
                  <a:t> virtual </a:t>
                </a:r>
                <a:r>
                  <a:rPr lang="de-DE" sz="1600" dirty="0" err="1">
                    <a:latin typeface="+mn-lt"/>
                  </a:rPr>
                  <a:t>bonds</a:t>
                </a:r>
                <a:r>
                  <a:rPr lang="de-DE" sz="1600" dirty="0">
                    <a:latin typeface="+mn-lt"/>
                  </a:rPr>
                  <a:t>.</a:t>
                </a:r>
              </a:p>
              <a:p>
                <a:pPr>
                  <a:lnSpc>
                    <a:spcPct val="114000"/>
                  </a:lnSpc>
                </a:pPr>
                <a:r>
                  <a:rPr lang="de-DE" sz="1600" dirty="0" err="1">
                    <a:latin typeface="+mn-lt"/>
                  </a:rPr>
                  <a:t>Their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dimensions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are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denoted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as</a:t>
                </a:r>
                <a:r>
                  <a:rPr lang="de-DE" sz="16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sz="1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de-DE" sz="1400" dirty="0"/>
                  <a:t>.</a:t>
                </a:r>
                <a:endParaRPr lang="de-DE" sz="1600" dirty="0">
                  <a:latin typeface="+mn-lt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2CF095-7497-5349-74B1-07499F8A1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90" y="2477139"/>
                <a:ext cx="8513748" cy="1683410"/>
              </a:xfrm>
              <a:prstGeom prst="rect">
                <a:avLst/>
              </a:prstGeom>
              <a:blipFill>
                <a:blip r:embed="rId4"/>
                <a:stretch>
                  <a:fillRect l="-1432" t="-2888" b="-649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6B34EA-DE6C-8C48-BC35-F6A3BBE3CD9F}"/>
                  </a:ext>
                </a:extLst>
              </p:cNvPr>
              <p:cNvSpPr txBox="1"/>
              <p:nvPr/>
            </p:nvSpPr>
            <p:spPr>
              <a:xfrm>
                <a:off x="1985990" y="4561902"/>
                <a:ext cx="463140" cy="4210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 smtClean="0">
                          <a:latin typeface="Cambria Math" panose="02040503050406030204" pitchFamily="18" charset="0"/>
                        </a:rPr>
                        <m:t>⟨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de-DE" sz="24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6B34EA-DE6C-8C48-BC35-F6A3BBE3C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990" y="4561902"/>
                <a:ext cx="463140" cy="4210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8DB3F69-31EE-B756-18B3-E24526DD16E6}"/>
                  </a:ext>
                </a:extLst>
              </p:cNvPr>
              <p:cNvSpPr txBox="1"/>
              <p:nvPr/>
            </p:nvSpPr>
            <p:spPr>
              <a:xfrm>
                <a:off x="6774934" y="4561902"/>
                <a:ext cx="497957" cy="4210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de-DE" sz="24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8DB3F69-31EE-B756-18B3-E24526DD16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4934" y="4561902"/>
                <a:ext cx="497957" cy="4210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6350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35C16A-1DA6-EA57-149C-55487BE638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4EAA96D-7C2B-DE5C-AE98-53CAF2694C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b="1" dirty="0" err="1"/>
              <a:t>slices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degree-3-tensors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write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MPS in </a:t>
            </a:r>
            <a:r>
              <a:rPr lang="de-DE" dirty="0" err="1"/>
              <a:t>symbolic</a:t>
            </a:r>
            <a:r>
              <a:rPr lang="de-DE" dirty="0"/>
              <a:t> form.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BD8E0A-95A7-1FE8-E067-992D63941BC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72B242-1A3A-5DC9-2EB9-4272B5E3B8F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C5E053E-6830-FB8A-C5FE-94C7AB19C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Tensor Networks: Matrix </a:t>
            </a:r>
            <a:r>
              <a:rPr lang="de-DE" dirty="0" err="1"/>
              <a:t>Product</a:t>
            </a:r>
            <a:r>
              <a:rPr lang="de-DE" dirty="0"/>
              <a:t> States (MPS)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89E484A-6872-50E0-D25C-6DEAEF62E1D1}"/>
                  </a:ext>
                </a:extLst>
              </p:cNvPr>
              <p:cNvSpPr txBox="1"/>
              <p:nvPr/>
            </p:nvSpPr>
            <p:spPr>
              <a:xfrm>
                <a:off x="2449752" y="2217197"/>
                <a:ext cx="4244495" cy="103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acc>
                            <m:accPr>
                              <m:chr m:val="⃗"/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sub>
                        <m:sup/>
                        <m:e>
                          <m:sSubSup>
                            <m:sSubSup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d>
                                <m:dPr>
                                  <m:begChr m:val="⟨"/>
                                  <m:endChr m:val="|"/>
                                  <m:ctrlP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bSup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  <m:sSubSup>
                            <m:sSubSup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bSup>
                          <m:d>
                            <m:dPr>
                              <m:begChr m:val="|"/>
                              <m:endChr m:val="⟩"/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)|</m:t>
                          </m:r>
                          <m:acc>
                            <m:accPr>
                              <m:chr m:val="⃗"/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nary>
                    </m:oMath>
                  </m:oMathPara>
                </a14:m>
                <a:endParaRPr lang="de-DE" sz="24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89E484A-6872-50E0-D25C-6DEAEF62E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9752" y="2217197"/>
                <a:ext cx="4244495" cy="10394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4D17E6-D3AC-C4EF-97BF-8FD04C40C49F}"/>
                  </a:ext>
                </a:extLst>
              </p:cNvPr>
              <p:cNvSpPr txBox="1"/>
              <p:nvPr/>
            </p:nvSpPr>
            <p:spPr>
              <a:xfrm>
                <a:off x="319089" y="3516590"/>
                <a:ext cx="8507919" cy="1425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de-DE" sz="1600" dirty="0">
                    <a:latin typeface="+mn-lt"/>
                  </a:rPr>
                  <a:t>Note </a:t>
                </a:r>
                <a:r>
                  <a:rPr lang="de-DE" sz="1600" dirty="0" err="1">
                    <a:latin typeface="+mn-lt"/>
                  </a:rPr>
                  <a:t>that</a:t>
                </a:r>
                <a:r>
                  <a:rPr lang="de-DE" sz="16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DE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</m:oMath>
                </a14:m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decodes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the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basis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states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of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the</a:t>
                </a:r>
                <a:r>
                  <a:rPr lang="de-DE" sz="1600" dirty="0">
                    <a:latin typeface="+mn-lt"/>
                  </a:rPr>
                  <a:t> total </a:t>
                </a:r>
                <a:r>
                  <a:rPr lang="de-DE" sz="1600" dirty="0" err="1">
                    <a:latin typeface="+mn-lt"/>
                  </a:rPr>
                  <a:t>system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as</a:t>
                </a:r>
                <a:r>
                  <a:rPr lang="de-DE" sz="1600" dirty="0">
                    <a:latin typeface="+mn-lt"/>
                  </a:rPr>
                  <a:t> a </a:t>
                </a:r>
                <a:r>
                  <a:rPr lang="de-DE" sz="1600" dirty="0" err="1">
                    <a:latin typeface="+mn-lt"/>
                  </a:rPr>
                  <a:t>collection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of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basis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states</a:t>
                </a:r>
                <a:r>
                  <a:rPr lang="de-DE" sz="16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for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each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site</a:t>
                </a:r>
                <a:r>
                  <a:rPr lang="de-DE" sz="1600" dirty="0">
                    <a:latin typeface="+mn-lt"/>
                  </a:rPr>
                  <a:t>.</a:t>
                </a:r>
              </a:p>
              <a:p>
                <a:pPr>
                  <a:lnSpc>
                    <a:spcPct val="114000"/>
                  </a:lnSpc>
                </a:pPr>
                <a:endParaRPr lang="de-DE" sz="1600" dirty="0">
                  <a:latin typeface="+mn-lt"/>
                </a:endParaRPr>
              </a:p>
              <a:p>
                <a:pPr>
                  <a:lnSpc>
                    <a:spcPct val="114000"/>
                  </a:lnSpc>
                </a:pPr>
                <a:r>
                  <a:rPr lang="de-DE" sz="1600" dirty="0">
                    <a:latin typeface="+mn-lt"/>
                  </a:rPr>
                  <a:t>By </a:t>
                </a:r>
                <a:r>
                  <a:rPr lang="de-DE" sz="1600" dirty="0" err="1">
                    <a:latin typeface="+mn-lt"/>
                  </a:rPr>
                  <a:t>slicing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the</a:t>
                </a:r>
                <a:r>
                  <a:rPr lang="de-DE" sz="16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tensors</a:t>
                </a:r>
                <a:r>
                  <a:rPr lang="de-DE" sz="1600" dirty="0">
                    <a:latin typeface="+mn-lt"/>
                  </a:rPr>
                  <a:t> (</a:t>
                </a:r>
                <a:r>
                  <a:rPr lang="de-DE" sz="1600" dirty="0" err="1">
                    <a:latin typeface="+mn-lt"/>
                  </a:rPr>
                  <a:t>essentially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fixing</a:t>
                </a:r>
                <a:r>
                  <a:rPr lang="de-DE" sz="16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DE" sz="1600" dirty="0">
                    <a:latin typeface="+mn-lt"/>
                  </a:rPr>
                  <a:t>) </a:t>
                </a:r>
                <a:r>
                  <a:rPr lang="de-DE" sz="1600" dirty="0" err="1">
                    <a:latin typeface="+mn-lt"/>
                  </a:rPr>
                  <a:t>we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can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write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the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contraction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as</a:t>
                </a:r>
                <a:r>
                  <a:rPr lang="de-DE" sz="1600" dirty="0">
                    <a:latin typeface="+mn-lt"/>
                  </a:rPr>
                  <a:t> a </a:t>
                </a:r>
                <a:r>
                  <a:rPr lang="de-DE" sz="1600" dirty="0" err="1">
                    <a:latin typeface="+mn-lt"/>
                  </a:rPr>
                  <a:t>matrix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product</a:t>
                </a:r>
                <a:r>
                  <a:rPr lang="de-DE" sz="1600" dirty="0">
                    <a:latin typeface="+mn-lt"/>
                  </a:rPr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4D17E6-D3AC-C4EF-97BF-8FD04C40C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89" y="3516590"/>
                <a:ext cx="8507919" cy="1425262"/>
              </a:xfrm>
              <a:prstGeom prst="rect">
                <a:avLst/>
              </a:prstGeom>
              <a:blipFill>
                <a:blip r:embed="rId3"/>
                <a:stretch>
                  <a:fillRect l="-1433" t="-2991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3941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4FE885-297E-9C12-7604-A6E452E36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1FFDC1-64D4-8069-ACEC-03551297A8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 form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tensor</a:t>
            </a:r>
            <a:r>
              <a:rPr lang="de-DE" dirty="0"/>
              <a:t> </a:t>
            </a:r>
            <a:r>
              <a:rPr lang="de-DE" dirty="0" err="1"/>
              <a:t>networks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leads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computational</a:t>
            </a:r>
            <a:r>
              <a:rPr lang="de-DE" dirty="0"/>
              <a:t> </a:t>
            </a:r>
            <a:r>
              <a:rPr lang="de-DE" dirty="0" err="1"/>
              <a:t>simplifications</a:t>
            </a:r>
            <a:r>
              <a:rPr lang="de-DE" dirty="0"/>
              <a:t>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E7DEAA-7B0D-5E73-BF3B-640966EF143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B929DA-BBE1-1417-3487-D2AF6B10E58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6C8E528-C3CA-1CF9-2036-13174039C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Tensor Networks: </a:t>
            </a:r>
            <a:r>
              <a:rPr lang="de-DE" dirty="0" err="1"/>
              <a:t>Canonical</a:t>
            </a:r>
            <a:r>
              <a:rPr lang="de-DE" dirty="0"/>
              <a:t> MPS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104DB5A-7F47-8D6E-6587-062191140ECC}"/>
                  </a:ext>
                </a:extLst>
              </p:cNvPr>
              <p:cNvSpPr>
                <a:spLocks noGrp="1"/>
              </p:cNvSpPr>
              <p:nvPr>
                <p:ph sz="quarter" idx="18"/>
              </p:nvPr>
            </p:nvSpPr>
            <p:spPr>
              <a:xfrm>
                <a:off x="329183" y="2393534"/>
                <a:ext cx="8495727" cy="3974655"/>
              </a:xfrm>
            </p:spPr>
            <p:txBody>
              <a:bodyPr/>
              <a:lstStyle/>
              <a:p>
                <a:r>
                  <a:rPr lang="de-DE" dirty="0"/>
                  <a:t>The </a:t>
                </a:r>
                <a:r>
                  <a:rPr lang="de-DE" dirty="0" err="1"/>
                  <a:t>sliced</a:t>
                </a:r>
                <a:r>
                  <a:rPr lang="de-DE" dirty="0"/>
                  <a:t> </a:t>
                </a:r>
                <a:r>
                  <a:rPr lang="de-DE" dirty="0" err="1"/>
                  <a:t>tensors</a:t>
                </a:r>
                <a:r>
                  <a:rPr lang="de-DE" dirty="0"/>
                  <a:t> </a:t>
                </a:r>
                <a:r>
                  <a:rPr lang="de-DE" dirty="0" err="1"/>
                  <a:t>A_j</a:t>
                </a:r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</a:t>
                </a:r>
                <a:r>
                  <a:rPr lang="de-DE" dirty="0" err="1"/>
                  <a:t>generally</a:t>
                </a:r>
                <a:r>
                  <a:rPr lang="de-DE" dirty="0"/>
                  <a:t> not </a:t>
                </a:r>
                <a:r>
                  <a:rPr lang="de-DE" dirty="0" err="1"/>
                  <a:t>square</a:t>
                </a:r>
                <a:r>
                  <a:rPr lang="de-DE" dirty="0"/>
                  <a:t>, but </a:t>
                </a:r>
                <a:r>
                  <a:rPr lang="de-DE" dirty="0" err="1"/>
                  <a:t>have</a:t>
                </a:r>
                <a:r>
                  <a:rPr lang="de-DE" dirty="0"/>
                  <a:t> </a:t>
                </a:r>
                <a:r>
                  <a:rPr lang="de-DE" dirty="0" err="1"/>
                  <a:t>dimensions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DE" dirty="0"/>
                  <a:t>. </a:t>
                </a:r>
                <a:r>
                  <a:rPr lang="de-DE" dirty="0" err="1"/>
                  <a:t>That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why</a:t>
                </a:r>
                <a:r>
                  <a:rPr lang="de-DE" dirty="0"/>
                  <a:t> </a:t>
                </a:r>
                <a:r>
                  <a:rPr lang="de-DE" dirty="0" err="1"/>
                  <a:t>there</a:t>
                </a:r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</a:t>
                </a:r>
                <a:r>
                  <a:rPr lang="de-DE" dirty="0" err="1"/>
                  <a:t>two</a:t>
                </a:r>
                <a:r>
                  <a:rPr lang="de-DE" dirty="0"/>
                  <a:t> </a:t>
                </a:r>
                <a:r>
                  <a:rPr lang="de-DE" dirty="0" err="1"/>
                  <a:t>kinds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canonicity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 dirty="0" err="1"/>
                  <a:t>Left-canonical</a:t>
                </a:r>
                <a:r>
                  <a:rPr lang="de-DE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bSup>
                        <m:sSubSup>
                          <m:sSub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nary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all </a:t>
                </a:r>
                <a:r>
                  <a:rPr lang="de-DE" dirty="0" err="1"/>
                  <a:t>sites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de-DE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 dirty="0"/>
                  <a:t>Right-</a:t>
                </a:r>
                <a:r>
                  <a:rPr lang="de-DE" b="1" dirty="0" err="1"/>
                  <a:t>canonical</a:t>
                </a:r>
                <a:r>
                  <a:rPr lang="de-DE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de-DE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bSup>
                        <m:r>
                          <a:rPr lang="de-DE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nary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all </a:t>
                </a:r>
                <a:r>
                  <a:rPr lang="de-DE" dirty="0" err="1"/>
                  <a:t>sites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de-DE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r>
                  <a:rPr lang="de-DE" dirty="0" err="1"/>
                  <a:t>There</a:t>
                </a:r>
                <a:r>
                  <a:rPr lang="de-DE" dirty="0"/>
                  <a:t> </a:t>
                </a:r>
                <a:r>
                  <a:rPr lang="de-DE" dirty="0" err="1"/>
                  <a:t>always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a </a:t>
                </a:r>
                <a:r>
                  <a:rPr lang="de-DE" dirty="0" err="1"/>
                  <a:t>left</a:t>
                </a:r>
                <a:r>
                  <a:rPr lang="de-DE" dirty="0"/>
                  <a:t>- and </a:t>
                </a:r>
                <a:r>
                  <a:rPr lang="de-DE" dirty="0" err="1"/>
                  <a:t>right-canonical</a:t>
                </a:r>
                <a:r>
                  <a:rPr lang="de-DE" dirty="0"/>
                  <a:t> MPS.</a:t>
                </a:r>
              </a:p>
              <a:p>
                <a:endParaRPr lang="de-DE" dirty="0"/>
              </a:p>
              <a:p>
                <a:r>
                  <a:rPr lang="de-DE" dirty="0" err="1"/>
                  <a:t>We</a:t>
                </a:r>
                <a:r>
                  <a:rPr lang="de-DE" dirty="0"/>
                  <a:t> will </a:t>
                </a:r>
                <a:r>
                  <a:rPr lang="de-DE" dirty="0" err="1"/>
                  <a:t>assume</a:t>
                </a:r>
                <a:r>
                  <a:rPr lang="de-DE" dirty="0"/>
                  <a:t> all MPS </a:t>
                </a:r>
                <a:r>
                  <a:rPr lang="de-DE" dirty="0" err="1"/>
                  <a:t>are</a:t>
                </a:r>
                <a:r>
                  <a:rPr lang="de-DE" dirty="0"/>
                  <a:t> </a:t>
                </a:r>
                <a:r>
                  <a:rPr lang="de-DE" dirty="0" err="1"/>
                  <a:t>left</a:t>
                </a:r>
                <a:r>
                  <a:rPr lang="de-DE" dirty="0"/>
                  <a:t> </a:t>
                </a:r>
                <a:r>
                  <a:rPr lang="de-DE" dirty="0" err="1"/>
                  <a:t>canonical</a:t>
                </a:r>
                <a:r>
                  <a:rPr lang="de-DE" dirty="0"/>
                  <a:t> in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following</a:t>
                </a:r>
                <a:r>
                  <a:rPr lang="de-DE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endParaRPr lang="de-DE" dirty="0"/>
              </a:p>
              <a:p>
                <a:r>
                  <a:rPr lang="de-DE" b="1" dirty="0"/>
                  <a:t>Key Insight:</a:t>
                </a:r>
              </a:p>
              <a:p>
                <a:r>
                  <a:rPr lang="de-DE" dirty="0" err="1"/>
                  <a:t>Canonical</a:t>
                </a:r>
                <a:r>
                  <a:rPr lang="de-DE" dirty="0"/>
                  <a:t> MPS </a:t>
                </a:r>
                <a:r>
                  <a:rPr lang="de-DE" dirty="0" err="1"/>
                  <a:t>have</a:t>
                </a:r>
                <a:r>
                  <a:rPr lang="de-DE" dirty="0"/>
                  <a:t> a </a:t>
                </a:r>
                <a:r>
                  <a:rPr lang="de-DE" dirty="0" err="1"/>
                  <a:t>natural</a:t>
                </a:r>
                <a:r>
                  <a:rPr lang="de-DE" dirty="0"/>
                  <a:t> </a:t>
                </a:r>
                <a:r>
                  <a:rPr lang="de-DE" dirty="0" err="1"/>
                  <a:t>implementation</a:t>
                </a:r>
                <a:r>
                  <a:rPr lang="de-DE" dirty="0"/>
                  <a:t> </a:t>
                </a:r>
                <a:r>
                  <a:rPr lang="de-DE" dirty="0" err="1"/>
                  <a:t>as</a:t>
                </a:r>
                <a:r>
                  <a:rPr lang="de-DE" dirty="0"/>
                  <a:t> a </a:t>
                </a:r>
                <a:r>
                  <a:rPr lang="de-DE" dirty="0" err="1"/>
                  <a:t>quantum</a:t>
                </a:r>
                <a:r>
                  <a:rPr lang="de-DE" dirty="0"/>
                  <a:t> </a:t>
                </a:r>
                <a:r>
                  <a:rPr lang="de-DE" dirty="0" err="1"/>
                  <a:t>circuit</a:t>
                </a:r>
                <a:r>
                  <a:rPr lang="de-DE" dirty="0"/>
                  <a:t>.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104DB5A-7F47-8D6E-6587-062191140E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8"/>
              </p:nvPr>
            </p:nvSpPr>
            <p:spPr>
              <a:xfrm>
                <a:off x="329183" y="2393534"/>
                <a:ext cx="8495727" cy="3974655"/>
              </a:xfrm>
              <a:blipFill>
                <a:blip r:embed="rId2"/>
                <a:stretch>
                  <a:fillRect l="-1435" t="-46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7756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24E69C8-06A3-8EA2-E258-919AED31A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de-DE" dirty="0"/>
              <a:t>Quantum Circuit </a:t>
            </a:r>
            <a:r>
              <a:rPr lang="de-DE" dirty="0" err="1"/>
              <a:t>for</a:t>
            </a:r>
            <a:r>
              <a:rPr lang="de-DE" dirty="0"/>
              <a:t> (</a:t>
            </a:r>
            <a:r>
              <a:rPr lang="de-DE" dirty="0" err="1"/>
              <a:t>almost</a:t>
            </a:r>
            <a:r>
              <a:rPr lang="de-DE" dirty="0"/>
              <a:t>) </a:t>
            </a:r>
            <a:r>
              <a:rPr lang="de-DE" dirty="0" err="1"/>
              <a:t>Canonical</a:t>
            </a:r>
            <a:r>
              <a:rPr lang="de-DE" dirty="0"/>
              <a:t> MPS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E82060-0E62-AE34-AD77-64BDD536CC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0C4DB3-A90B-B4C6-D4C7-A7E50357E9B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</p:spTree>
    <p:extLst>
      <p:ext uri="{BB962C8B-B14F-4D97-AF65-F5344CB8AC3E}">
        <p14:creationId xmlns:p14="http://schemas.microsoft.com/office/powerpoint/2010/main" val="2069033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 Placeholder 4">
                <a:extLst>
                  <a:ext uri="{FF2B5EF4-FFF2-40B4-BE49-F238E27FC236}">
                    <a16:creationId xmlns:a16="http://schemas.microsoft.com/office/drawing/2014/main" id="{87932C50-4858-718F-DE35-9A237C6DB18F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19089" y="1762188"/>
                <a:ext cx="8508999" cy="714951"/>
              </a:xfrm>
            </p:spPr>
            <p:txBody>
              <a:bodyPr/>
              <a:lstStyle/>
              <a:p>
                <a:r>
                  <a:rPr lang="de-DE" dirty="0" err="1"/>
                  <a:t>Generalization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b="1" dirty="0" err="1"/>
                  <a:t>Qubits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physical</a:t>
                </a:r>
                <a:r>
                  <a:rPr lang="de-DE" dirty="0"/>
                  <a:t> </a:t>
                </a:r>
                <a:r>
                  <a:rPr lang="de-DE" dirty="0" err="1"/>
                  <a:t>systems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computational</a:t>
                </a:r>
                <a:r>
                  <a:rPr lang="de-DE" dirty="0"/>
                  <a:t> </a:t>
                </a:r>
                <a:r>
                  <a:rPr lang="de-DE" dirty="0" err="1"/>
                  <a:t>basis</a:t>
                </a:r>
                <a:r>
                  <a:rPr lang="de-DE" dirty="0"/>
                  <a:t> </a:t>
                </a:r>
                <a:r>
                  <a:rPr lang="de-DE" dirty="0" err="1"/>
                  <a:t>states</a:t>
                </a:r>
                <a:r>
                  <a:rPr lang="de-DE" dirty="0"/>
                  <a:t>.</a:t>
                </a:r>
                <a:endParaRPr lang="de-DE" b="1" dirty="0"/>
              </a:p>
            </p:txBody>
          </p:sp>
        </mc:Choice>
        <mc:Fallback xmlns="">
          <p:sp>
            <p:nvSpPr>
              <p:cNvPr id="32" name="Text Placeholder 4">
                <a:extLst>
                  <a:ext uri="{FF2B5EF4-FFF2-40B4-BE49-F238E27FC236}">
                    <a16:creationId xmlns:a16="http://schemas.microsoft.com/office/drawing/2014/main" id="{87932C50-4858-718F-DE35-9A237C6DB1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19089" y="1762188"/>
                <a:ext cx="8508999" cy="714951"/>
              </a:xfrm>
              <a:blipFill>
                <a:blip r:embed="rId2"/>
                <a:stretch>
                  <a:fillRect l="-1433" t="-68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itle 2">
            <a:extLst>
              <a:ext uri="{FF2B5EF4-FFF2-40B4-BE49-F238E27FC236}">
                <a16:creationId xmlns:a16="http://schemas.microsoft.com/office/drawing/2014/main" id="{2A01CF5A-6F27-6669-8F7D-FA88D04CB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de-DE" dirty="0"/>
              <a:t>Quantum Circuit: </a:t>
            </a:r>
            <a:r>
              <a:rPr lang="de-DE" dirty="0" err="1"/>
              <a:t>Qudits</a:t>
            </a:r>
            <a:endParaRPr lang="de-DE" dirty="0"/>
          </a:p>
        </p:txBody>
      </p:sp>
      <p:pic>
        <p:nvPicPr>
          <p:cNvPr id="34" name="Picture 4" descr="undefined">
            <a:extLst>
              <a:ext uri="{FF2B5EF4-FFF2-40B4-BE49-F238E27FC236}">
                <a16:creationId xmlns:a16="http://schemas.microsoft.com/office/drawing/2014/main" id="{D983F676-4D44-1F77-C15F-A1486527F3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41"/>
          <a:stretch/>
        </p:blipFill>
        <p:spPr bwMode="auto">
          <a:xfrm rot="5400000">
            <a:off x="-709694" y="4058678"/>
            <a:ext cx="2695577" cy="644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EFD82F4-E5F6-0432-6A66-4C5AD974D786}"/>
              </a:ext>
            </a:extLst>
          </p:cNvPr>
          <p:cNvCxnSpPr>
            <a:cxnSpLocks/>
          </p:cNvCxnSpPr>
          <p:nvPr/>
        </p:nvCxnSpPr>
        <p:spPr>
          <a:xfrm>
            <a:off x="1219200" y="3362325"/>
            <a:ext cx="723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F375D1A-39EA-513E-45B5-04BDF545BCCD}"/>
              </a:ext>
            </a:extLst>
          </p:cNvPr>
          <p:cNvCxnSpPr>
            <a:cxnSpLocks/>
          </p:cNvCxnSpPr>
          <p:nvPr/>
        </p:nvCxnSpPr>
        <p:spPr>
          <a:xfrm>
            <a:off x="1219200" y="3876675"/>
            <a:ext cx="723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7076D4B-FBD1-DAE0-5779-E11C31D095EE}"/>
              </a:ext>
            </a:extLst>
          </p:cNvPr>
          <p:cNvCxnSpPr>
            <a:cxnSpLocks/>
          </p:cNvCxnSpPr>
          <p:nvPr/>
        </p:nvCxnSpPr>
        <p:spPr>
          <a:xfrm>
            <a:off x="1219200" y="4380861"/>
            <a:ext cx="723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11A42C1-815D-9DB3-C327-338C6C4CB106}"/>
              </a:ext>
            </a:extLst>
          </p:cNvPr>
          <p:cNvCxnSpPr>
            <a:cxnSpLocks/>
          </p:cNvCxnSpPr>
          <p:nvPr/>
        </p:nvCxnSpPr>
        <p:spPr>
          <a:xfrm>
            <a:off x="1219200" y="4905375"/>
            <a:ext cx="723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F85BA65-6785-5ECB-41BE-A2D3ABB3EF01}"/>
              </a:ext>
            </a:extLst>
          </p:cNvPr>
          <p:cNvCxnSpPr>
            <a:cxnSpLocks/>
          </p:cNvCxnSpPr>
          <p:nvPr/>
        </p:nvCxnSpPr>
        <p:spPr>
          <a:xfrm>
            <a:off x="1219200" y="5391150"/>
            <a:ext cx="723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D234BB4-4AB6-EF21-E086-B5C3E2FF4D63}"/>
                  </a:ext>
                </a:extLst>
              </p:cNvPr>
              <p:cNvSpPr txBox="1"/>
              <p:nvPr/>
            </p:nvSpPr>
            <p:spPr>
              <a:xfrm>
                <a:off x="2202022" y="3209850"/>
                <a:ext cx="1569725" cy="2572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600" dirty="0">
                    <a:latin typeface="+mn-lt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600" dirty="0">
                    <a:latin typeface="+mn-lt"/>
                  </a:rPr>
                  <a:t>-level </a:t>
                </a:r>
                <a:r>
                  <a:rPr lang="de-DE" sz="1600" dirty="0" err="1">
                    <a:latin typeface="+mn-lt"/>
                  </a:rPr>
                  <a:t>qudit</a:t>
                </a:r>
                <a:r>
                  <a:rPr lang="de-DE" sz="1600" dirty="0">
                    <a:latin typeface="+mn-lt"/>
                  </a:rPr>
                  <a:t> 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D234BB4-4AB6-EF21-E086-B5C3E2FF4D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022" y="3209850"/>
                <a:ext cx="1569725" cy="257250"/>
              </a:xfrm>
              <a:prstGeom prst="rect">
                <a:avLst/>
              </a:prstGeom>
              <a:blipFill>
                <a:blip r:embed="rId4"/>
                <a:stretch>
                  <a:fillRect l="-4651" t="-21429" r="-2713" b="-4761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ADFA3DD-46B9-B273-E812-0F6A8E0546F6}"/>
                  </a:ext>
                </a:extLst>
              </p:cNvPr>
              <p:cNvSpPr txBox="1"/>
              <p:nvPr/>
            </p:nvSpPr>
            <p:spPr>
              <a:xfrm>
                <a:off x="2202022" y="3717219"/>
                <a:ext cx="1629742" cy="2572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sz="1600" dirty="0">
                    <a:latin typeface="+mn-lt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sz="1600" dirty="0">
                    <a:latin typeface="+mn-lt"/>
                  </a:rPr>
                  <a:t>-level </a:t>
                </a:r>
                <a:r>
                  <a:rPr lang="de-DE" sz="1600" dirty="0" err="1">
                    <a:latin typeface="+mn-lt"/>
                  </a:rPr>
                  <a:t>qudit</a:t>
                </a:r>
                <a:r>
                  <a:rPr lang="de-DE" sz="1600" dirty="0">
                    <a:latin typeface="+mn-lt"/>
                  </a:rPr>
                  <a:t> 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ADFA3DD-46B9-B273-E812-0F6A8E0546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022" y="3717219"/>
                <a:ext cx="1629742" cy="257250"/>
              </a:xfrm>
              <a:prstGeom prst="rect">
                <a:avLst/>
              </a:prstGeom>
              <a:blipFill>
                <a:blip r:embed="rId5"/>
                <a:stretch>
                  <a:fillRect l="-4478" t="-21429" b="-4761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46513AA-FEF7-A27A-3600-B016EE63DC52}"/>
                  </a:ext>
                </a:extLst>
              </p:cNvPr>
              <p:cNvSpPr txBox="1"/>
              <p:nvPr/>
            </p:nvSpPr>
            <p:spPr>
              <a:xfrm>
                <a:off x="2201869" y="4252236"/>
                <a:ext cx="1629742" cy="2572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de-DE" sz="1600" dirty="0">
                    <a:latin typeface="+mn-lt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de-DE" sz="1600" dirty="0">
                    <a:latin typeface="+mn-lt"/>
                  </a:rPr>
                  <a:t>-level </a:t>
                </a:r>
                <a:r>
                  <a:rPr lang="de-DE" sz="1600" dirty="0" err="1">
                    <a:latin typeface="+mn-lt"/>
                  </a:rPr>
                  <a:t>qudit</a:t>
                </a:r>
                <a:r>
                  <a:rPr lang="de-DE" sz="1600" dirty="0">
                    <a:latin typeface="+mn-lt"/>
                  </a:rPr>
                  <a:t> 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46513AA-FEF7-A27A-3600-B016EE63DC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869" y="4252236"/>
                <a:ext cx="1629742" cy="257250"/>
              </a:xfrm>
              <a:prstGeom prst="rect">
                <a:avLst/>
              </a:prstGeom>
              <a:blipFill>
                <a:blip r:embed="rId6"/>
                <a:stretch>
                  <a:fillRect l="-4478" t="-21429" b="-4761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440D615-2CAA-A2AD-F010-ABFB23097103}"/>
                  </a:ext>
                </a:extLst>
              </p:cNvPr>
              <p:cNvSpPr txBox="1"/>
              <p:nvPr/>
            </p:nvSpPr>
            <p:spPr>
              <a:xfrm>
                <a:off x="2220613" y="4764330"/>
                <a:ext cx="1629742" cy="2572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de-DE" sz="1600" dirty="0">
                    <a:latin typeface="+mn-lt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de-DE" sz="1600" dirty="0">
                    <a:latin typeface="+mn-lt"/>
                  </a:rPr>
                  <a:t>-level </a:t>
                </a:r>
                <a:r>
                  <a:rPr lang="de-DE" sz="1600" dirty="0" err="1">
                    <a:latin typeface="+mn-lt"/>
                  </a:rPr>
                  <a:t>qudit</a:t>
                </a:r>
                <a:r>
                  <a:rPr lang="de-DE" sz="1600" dirty="0">
                    <a:latin typeface="+mn-lt"/>
                  </a:rPr>
                  <a:t> 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440D615-2CAA-A2AD-F010-ABFB230971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0613" y="4764330"/>
                <a:ext cx="1629742" cy="257250"/>
              </a:xfrm>
              <a:prstGeom prst="rect">
                <a:avLst/>
              </a:prstGeom>
              <a:blipFill>
                <a:blip r:embed="rId7"/>
                <a:stretch>
                  <a:fillRect l="-4478" t="-21429" b="-4761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07E51FB-E1BB-15EC-164B-0E38230930A2}"/>
                  </a:ext>
                </a:extLst>
              </p:cNvPr>
              <p:cNvSpPr txBox="1"/>
              <p:nvPr/>
            </p:nvSpPr>
            <p:spPr>
              <a:xfrm>
                <a:off x="2220613" y="5219976"/>
                <a:ext cx="1629742" cy="2572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de-DE" sz="1600" dirty="0">
                    <a:latin typeface="+mn-lt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de-DE" sz="1600" dirty="0">
                    <a:latin typeface="+mn-lt"/>
                  </a:rPr>
                  <a:t>-level </a:t>
                </a:r>
                <a:r>
                  <a:rPr lang="de-DE" sz="1600" dirty="0" err="1">
                    <a:latin typeface="+mn-lt"/>
                  </a:rPr>
                  <a:t>qudit</a:t>
                </a:r>
                <a:r>
                  <a:rPr lang="de-DE" sz="1600" dirty="0">
                    <a:latin typeface="+mn-lt"/>
                  </a:rPr>
                  <a:t> </a:t>
                </a: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07E51FB-E1BB-15EC-164B-0E38230930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0613" y="5219976"/>
                <a:ext cx="1629742" cy="257250"/>
              </a:xfrm>
              <a:prstGeom prst="rect">
                <a:avLst/>
              </a:prstGeom>
              <a:blipFill>
                <a:blip r:embed="rId8"/>
                <a:stretch>
                  <a:fillRect l="-4478" t="-19048" b="-5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Fußzeilenplatzhalter 4">
            <a:extLst>
              <a:ext uri="{FF2B5EF4-FFF2-40B4-BE49-F238E27FC236}">
                <a16:creationId xmlns:a16="http://schemas.microsoft.com/office/drawing/2014/main" id="{3BB6591C-8C1B-536D-1965-ADF91D7F3C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6464280" cy="365125"/>
          </a:xfrm>
        </p:spPr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ontent Placeholder 3">
                <a:extLst>
                  <a:ext uri="{FF2B5EF4-FFF2-40B4-BE49-F238E27FC236}">
                    <a16:creationId xmlns:a16="http://schemas.microsoft.com/office/drawing/2014/main" id="{76ACC1CC-2609-FA9C-73A3-6C44FD35DD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9090" y="2499360"/>
                <a:ext cx="8508999" cy="3962400"/>
              </a:xfrm>
            </p:spPr>
            <p:txBody>
              <a:bodyPr/>
              <a:lstStyle/>
              <a:p>
                <a:r>
                  <a:rPr lang="de-DE" dirty="0"/>
                  <a:t>Each </a:t>
                </a:r>
                <a:r>
                  <a:rPr lang="de-DE" dirty="0" err="1"/>
                  <a:t>site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MPS </a:t>
                </a:r>
                <a:r>
                  <a:rPr lang="de-DE" dirty="0" err="1"/>
                  <a:t>can</a:t>
                </a:r>
                <a:r>
                  <a:rPr lang="de-DE" dirty="0"/>
                  <a:t> </a:t>
                </a:r>
                <a:r>
                  <a:rPr lang="de-DE" dirty="0" err="1"/>
                  <a:t>be</a:t>
                </a:r>
                <a:r>
                  <a:rPr lang="de-DE" dirty="0"/>
                  <a:t> </a:t>
                </a:r>
                <a:r>
                  <a:rPr lang="de-DE" dirty="0" err="1"/>
                  <a:t>modelled</a:t>
                </a:r>
                <a:r>
                  <a:rPr lang="de-DE" dirty="0"/>
                  <a:t> </a:t>
                </a:r>
                <a:r>
                  <a:rPr lang="de-DE" dirty="0" err="1"/>
                  <a:t>as</a:t>
                </a:r>
                <a:r>
                  <a:rPr lang="de-DE" dirty="0"/>
                  <a:t> a </a:t>
                </a:r>
                <a:r>
                  <a:rPr lang="de-DE" dirty="0" err="1"/>
                  <a:t>system</a:t>
                </a:r>
                <a:r>
                  <a:rPr lang="de-DE" dirty="0"/>
                  <a:t> </a:t>
                </a:r>
                <a:r>
                  <a:rPr lang="de-DE" dirty="0" err="1"/>
                  <a:t>qudit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dim</m:t>
                        </m:r>
                      </m:fName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func>
                  </m:oMath>
                </a14:m>
                <a:r>
                  <a:rPr lang="de-DE" dirty="0"/>
                  <a:t>:</a:t>
                </a:r>
              </a:p>
            </p:txBody>
          </p:sp>
        </mc:Choice>
        <mc:Fallback xmlns="">
          <p:sp>
            <p:nvSpPr>
              <p:cNvPr id="46" name="Content Placeholder 3">
                <a:extLst>
                  <a:ext uri="{FF2B5EF4-FFF2-40B4-BE49-F238E27FC236}">
                    <a16:creationId xmlns:a16="http://schemas.microsoft.com/office/drawing/2014/main" id="{76ACC1CC-2609-FA9C-73A3-6C44FD35DD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9090" y="2499360"/>
                <a:ext cx="8508999" cy="3962400"/>
              </a:xfrm>
              <a:blipFill>
                <a:blip r:embed="rId9"/>
                <a:stretch>
                  <a:fillRect l="-1433" t="-92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0176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3493C3-FB19-63F5-D712-543B601C0B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ußzeilenplatzhalter 4">
            <a:extLst>
              <a:ext uri="{FF2B5EF4-FFF2-40B4-BE49-F238E27FC236}">
                <a16:creationId xmlns:a16="http://schemas.microsoft.com/office/drawing/2014/main" id="{6C98D88C-D386-6948-A98A-A9EE7965C2F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6464280" cy="365125"/>
          </a:xfrm>
        </p:spPr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425772-992E-A67C-131B-BD47095299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9089" y="1762188"/>
            <a:ext cx="8508999" cy="714951"/>
          </a:xfrm>
        </p:spPr>
        <p:txBody>
          <a:bodyPr/>
          <a:lstStyle/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final </a:t>
            </a:r>
            <a:r>
              <a:rPr lang="de-DE" dirty="0" err="1"/>
              <a:t>purpose</a:t>
            </a:r>
            <a:r>
              <a:rPr lang="de-DE" dirty="0"/>
              <a:t> (</a:t>
            </a:r>
            <a:r>
              <a:rPr lang="de-DE" dirty="0" err="1"/>
              <a:t>implementing</a:t>
            </a:r>
            <a:r>
              <a:rPr lang="de-DE" dirty="0"/>
              <a:t> Dicke States)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simplify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MPS </a:t>
            </a:r>
            <a:r>
              <a:rPr lang="de-DE" dirty="0" err="1"/>
              <a:t>model</a:t>
            </a:r>
            <a:r>
              <a:rPr lang="de-DE" dirty="0"/>
              <a:t>.</a:t>
            </a:r>
            <a:endParaRPr lang="de-DE" b="1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87546355-0AD8-9D8B-67F4-99B29C81E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de-DE" dirty="0"/>
              <a:t>Quantum Circuit: </a:t>
            </a:r>
            <a:r>
              <a:rPr lang="de-DE" dirty="0" err="1"/>
              <a:t>Simplifying</a:t>
            </a:r>
            <a:r>
              <a:rPr lang="de-DE" dirty="0"/>
              <a:t> </a:t>
            </a:r>
            <a:r>
              <a:rPr lang="de-DE" dirty="0" err="1"/>
              <a:t>Assumptions</a:t>
            </a:r>
            <a:endParaRPr lang="de-DE" dirty="0"/>
          </a:p>
        </p:txBody>
      </p:sp>
      <p:pic>
        <p:nvPicPr>
          <p:cNvPr id="7" name="Picture 4" descr="undefined">
            <a:extLst>
              <a:ext uri="{FF2B5EF4-FFF2-40B4-BE49-F238E27FC236}">
                <a16:creationId xmlns:a16="http://schemas.microsoft.com/office/drawing/2014/main" id="{AD520047-241C-447D-906D-44A82CEB46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41"/>
          <a:stretch/>
        </p:blipFill>
        <p:spPr bwMode="auto">
          <a:xfrm rot="5400000">
            <a:off x="4264862" y="3325967"/>
            <a:ext cx="2695577" cy="644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EB3C729-923E-B59C-F8BD-0AB2D7E65117}"/>
              </a:ext>
            </a:extLst>
          </p:cNvPr>
          <p:cNvCxnSpPr>
            <a:cxnSpLocks/>
          </p:cNvCxnSpPr>
          <p:nvPr/>
        </p:nvCxnSpPr>
        <p:spPr>
          <a:xfrm>
            <a:off x="6193756" y="2629614"/>
            <a:ext cx="723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25008C-1724-505B-0A1A-6911BA37E24A}"/>
              </a:ext>
            </a:extLst>
          </p:cNvPr>
          <p:cNvCxnSpPr>
            <a:cxnSpLocks/>
          </p:cNvCxnSpPr>
          <p:nvPr/>
        </p:nvCxnSpPr>
        <p:spPr>
          <a:xfrm>
            <a:off x="6193756" y="3143964"/>
            <a:ext cx="723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D2504CE-4A7C-2ECB-7F38-10DF47F88524}"/>
              </a:ext>
            </a:extLst>
          </p:cNvPr>
          <p:cNvCxnSpPr>
            <a:cxnSpLocks/>
          </p:cNvCxnSpPr>
          <p:nvPr/>
        </p:nvCxnSpPr>
        <p:spPr>
          <a:xfrm>
            <a:off x="6193756" y="3648150"/>
            <a:ext cx="723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7072AB-6D60-4203-7FDB-51DD2275F6D1}"/>
              </a:ext>
            </a:extLst>
          </p:cNvPr>
          <p:cNvCxnSpPr>
            <a:cxnSpLocks/>
          </p:cNvCxnSpPr>
          <p:nvPr/>
        </p:nvCxnSpPr>
        <p:spPr>
          <a:xfrm>
            <a:off x="6193756" y="4172664"/>
            <a:ext cx="723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A117C6-DD62-3194-A7C4-E67AD392FBA6}"/>
              </a:ext>
            </a:extLst>
          </p:cNvPr>
          <p:cNvCxnSpPr>
            <a:cxnSpLocks/>
          </p:cNvCxnSpPr>
          <p:nvPr/>
        </p:nvCxnSpPr>
        <p:spPr>
          <a:xfrm>
            <a:off x="6193756" y="4658439"/>
            <a:ext cx="723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AB8994B-CEDD-CAEC-7E30-8DF819BA6E3C}"/>
                  </a:ext>
                </a:extLst>
              </p:cNvPr>
              <p:cNvSpPr txBox="1"/>
              <p:nvPr/>
            </p:nvSpPr>
            <p:spPr>
              <a:xfrm>
                <a:off x="7176578" y="2477139"/>
                <a:ext cx="1569725" cy="2572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600" dirty="0">
                    <a:latin typeface="+mn-lt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600" dirty="0">
                    <a:latin typeface="+mn-lt"/>
                  </a:rPr>
                  <a:t>-level </a:t>
                </a:r>
                <a:r>
                  <a:rPr lang="de-DE" sz="1600" dirty="0" err="1">
                    <a:latin typeface="+mn-lt"/>
                  </a:rPr>
                  <a:t>qudit</a:t>
                </a:r>
                <a:r>
                  <a:rPr lang="de-DE" sz="1600" dirty="0">
                    <a:latin typeface="+mn-lt"/>
                  </a:rPr>
                  <a:t>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AB8994B-CEDD-CAEC-7E30-8DF819BA6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578" y="2477139"/>
                <a:ext cx="1569725" cy="257250"/>
              </a:xfrm>
              <a:prstGeom prst="rect">
                <a:avLst/>
              </a:prstGeom>
              <a:blipFill>
                <a:blip r:embed="rId3"/>
                <a:stretch>
                  <a:fillRect l="-4651" t="-18605" r="-2713" b="-4651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FD4D2B-0FFD-DB88-2882-DB8D63D21C06}"/>
                  </a:ext>
                </a:extLst>
              </p:cNvPr>
              <p:cNvSpPr txBox="1"/>
              <p:nvPr/>
            </p:nvSpPr>
            <p:spPr>
              <a:xfrm>
                <a:off x="7176578" y="2984508"/>
                <a:ext cx="1629742" cy="2572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sz="1600" dirty="0">
                    <a:latin typeface="+mn-lt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sz="1600" dirty="0">
                    <a:latin typeface="+mn-lt"/>
                  </a:rPr>
                  <a:t>-level </a:t>
                </a:r>
                <a:r>
                  <a:rPr lang="de-DE" sz="1600" dirty="0" err="1">
                    <a:latin typeface="+mn-lt"/>
                  </a:rPr>
                  <a:t>qudit</a:t>
                </a:r>
                <a:r>
                  <a:rPr lang="de-DE" sz="1600" dirty="0">
                    <a:latin typeface="+mn-lt"/>
                  </a:rPr>
                  <a:t>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FD4D2B-0FFD-DB88-2882-DB8D63D21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578" y="2984508"/>
                <a:ext cx="1629742" cy="257250"/>
              </a:xfrm>
              <a:prstGeom prst="rect">
                <a:avLst/>
              </a:prstGeom>
              <a:blipFill>
                <a:blip r:embed="rId4"/>
                <a:stretch>
                  <a:fillRect l="-4478" t="-21429" b="-4761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DA5A56F-55B6-357F-1421-F9B6F6613D96}"/>
                  </a:ext>
                </a:extLst>
              </p:cNvPr>
              <p:cNvSpPr txBox="1"/>
              <p:nvPr/>
            </p:nvSpPr>
            <p:spPr>
              <a:xfrm>
                <a:off x="7176425" y="3519525"/>
                <a:ext cx="1629742" cy="2572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de-DE" sz="1600" dirty="0">
                    <a:latin typeface="+mn-lt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de-DE" sz="1600" dirty="0">
                    <a:latin typeface="+mn-lt"/>
                  </a:rPr>
                  <a:t>-level </a:t>
                </a:r>
                <a:r>
                  <a:rPr lang="de-DE" sz="1600" dirty="0" err="1">
                    <a:latin typeface="+mn-lt"/>
                  </a:rPr>
                  <a:t>qudit</a:t>
                </a:r>
                <a:r>
                  <a:rPr lang="de-DE" sz="1600" dirty="0">
                    <a:latin typeface="+mn-lt"/>
                  </a:rPr>
                  <a:t> 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DA5A56F-55B6-357F-1421-F9B6F6613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425" y="3519525"/>
                <a:ext cx="1629742" cy="257250"/>
              </a:xfrm>
              <a:prstGeom prst="rect">
                <a:avLst/>
              </a:prstGeom>
              <a:blipFill>
                <a:blip r:embed="rId5"/>
                <a:stretch>
                  <a:fillRect l="-4478" t="-18605" b="-4651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5D97AA-2FAC-B4AB-42A9-915E893352E5}"/>
                  </a:ext>
                </a:extLst>
              </p:cNvPr>
              <p:cNvSpPr txBox="1"/>
              <p:nvPr/>
            </p:nvSpPr>
            <p:spPr>
              <a:xfrm>
                <a:off x="7195169" y="4031619"/>
                <a:ext cx="1629742" cy="2572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de-DE" sz="1600" dirty="0">
                    <a:latin typeface="+mn-lt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de-DE" sz="1600" dirty="0">
                    <a:latin typeface="+mn-lt"/>
                  </a:rPr>
                  <a:t>-level </a:t>
                </a:r>
                <a:r>
                  <a:rPr lang="de-DE" sz="1600" dirty="0" err="1">
                    <a:latin typeface="+mn-lt"/>
                  </a:rPr>
                  <a:t>qudit</a:t>
                </a:r>
                <a:r>
                  <a:rPr lang="de-DE" sz="1600" dirty="0">
                    <a:latin typeface="+mn-lt"/>
                  </a:rPr>
                  <a:t>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5D97AA-2FAC-B4AB-42A9-915E89335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169" y="4031619"/>
                <a:ext cx="1629742" cy="257250"/>
              </a:xfrm>
              <a:prstGeom prst="rect">
                <a:avLst/>
              </a:prstGeom>
              <a:blipFill>
                <a:blip r:embed="rId6"/>
                <a:stretch>
                  <a:fillRect l="-4478" t="-18605" b="-4651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003A4D1-CB0C-9191-8B91-4CE9B899E8A2}"/>
                  </a:ext>
                </a:extLst>
              </p:cNvPr>
              <p:cNvSpPr txBox="1"/>
              <p:nvPr/>
            </p:nvSpPr>
            <p:spPr>
              <a:xfrm>
                <a:off x="7195169" y="4487265"/>
                <a:ext cx="1629742" cy="2572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de-DE" sz="1600" dirty="0">
                    <a:latin typeface="+mn-lt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de-DE" sz="1600" dirty="0">
                    <a:latin typeface="+mn-lt"/>
                  </a:rPr>
                  <a:t>-level </a:t>
                </a:r>
                <a:r>
                  <a:rPr lang="de-DE" sz="1600" dirty="0" err="1">
                    <a:latin typeface="+mn-lt"/>
                  </a:rPr>
                  <a:t>qudit</a:t>
                </a:r>
                <a:r>
                  <a:rPr lang="de-DE" sz="1600" dirty="0">
                    <a:latin typeface="+mn-lt"/>
                  </a:rPr>
                  <a:t> 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003A4D1-CB0C-9191-8B91-4CE9B899E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169" y="4487265"/>
                <a:ext cx="1629742" cy="257250"/>
              </a:xfrm>
              <a:prstGeom prst="rect">
                <a:avLst/>
              </a:prstGeom>
              <a:blipFill>
                <a:blip r:embed="rId7"/>
                <a:stretch>
                  <a:fillRect l="-4478" t="-19048" b="-5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F639CEF-43C5-2F0A-540F-84E46D78202F}"/>
              </a:ext>
            </a:extLst>
          </p:cNvPr>
          <p:cNvCxnSpPr>
            <a:cxnSpLocks/>
          </p:cNvCxnSpPr>
          <p:nvPr/>
        </p:nvCxnSpPr>
        <p:spPr>
          <a:xfrm>
            <a:off x="6193756" y="5248989"/>
            <a:ext cx="723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6C32AE6-7A74-FCBE-74E4-F8FDD0CD37BD}"/>
                  </a:ext>
                </a:extLst>
              </p:cNvPr>
              <p:cNvSpPr txBox="1"/>
              <p:nvPr/>
            </p:nvSpPr>
            <p:spPr>
              <a:xfrm>
                <a:off x="7195169" y="5072648"/>
                <a:ext cx="1496179" cy="2572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de-DE" sz="1600" dirty="0">
                    <a:latin typeface="+mn-lt"/>
                  </a:rPr>
                  <a:t>: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de-DE" sz="1600" dirty="0">
                    <a:latin typeface="+mn-lt"/>
                  </a:rPr>
                  <a:t>-level </a:t>
                </a:r>
                <a:r>
                  <a:rPr lang="de-DE" sz="1600" dirty="0" err="1">
                    <a:latin typeface="+mn-lt"/>
                  </a:rPr>
                  <a:t>qudit</a:t>
                </a:r>
                <a:r>
                  <a:rPr lang="de-DE" sz="1600" dirty="0">
                    <a:latin typeface="+mn-lt"/>
                  </a:rPr>
                  <a:t> 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6C32AE6-7A74-FCBE-74E4-F8FDD0CD3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169" y="5072648"/>
                <a:ext cx="1496179" cy="257250"/>
              </a:xfrm>
              <a:prstGeom prst="rect">
                <a:avLst/>
              </a:prstGeom>
              <a:blipFill>
                <a:blip r:embed="rId8"/>
                <a:stretch>
                  <a:fillRect l="-4878" t="-19048" r="-2846" b="-5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B835279-DE07-27E4-1661-56BFAF1B3E1E}"/>
                  </a:ext>
                </a:extLst>
              </p:cNvPr>
              <p:cNvSpPr txBox="1"/>
              <p:nvPr/>
            </p:nvSpPr>
            <p:spPr>
              <a:xfrm>
                <a:off x="311162" y="2567188"/>
                <a:ext cx="4594213" cy="25481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285750" indent="-2857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de-DE" sz="1600" dirty="0">
                    <a:latin typeface="+mn-lt"/>
                  </a:rPr>
                  <a:t>All </a:t>
                </a:r>
                <a:r>
                  <a:rPr lang="de-DE" sz="1600" dirty="0" err="1">
                    <a:latin typeface="+mn-lt"/>
                  </a:rPr>
                  <a:t>system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qubits</a:t>
                </a:r>
                <a:r>
                  <a:rPr lang="de-DE" sz="1600" dirty="0">
                    <a:latin typeface="+mn-lt"/>
                  </a:rPr>
                  <a:t> (</a:t>
                </a:r>
                <a:r>
                  <a:rPr lang="de-DE" sz="1600" dirty="0" err="1">
                    <a:latin typeface="+mn-lt"/>
                  </a:rPr>
                  <a:t>representing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sites</a:t>
                </a:r>
                <a:r>
                  <a:rPr lang="de-DE" sz="1600" dirty="0">
                    <a:latin typeface="+mn-lt"/>
                  </a:rPr>
                  <a:t>) </a:t>
                </a:r>
                <a:r>
                  <a:rPr lang="de-DE" sz="1600" dirty="0" err="1">
                    <a:latin typeface="+mn-lt"/>
                  </a:rPr>
                  <a:t>have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level</a:t>
                </a:r>
                <a:r>
                  <a:rPr lang="de-DE" sz="16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de-DE" sz="1600" dirty="0">
                    <a:latin typeface="+mn-lt"/>
                  </a:rPr>
                  <a:t>, i.e.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600" b="0" i="0" smtClean="0">
                        <a:latin typeface="Cambria Math" panose="02040503050406030204" pitchFamily="18" charset="0"/>
                      </a:rPr>
                      <m:t>dim</m:t>
                    </m:r>
                    <m:r>
                      <a:rPr lang="de-DE" sz="16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for</a:t>
                </a:r>
                <a:r>
                  <a:rPr lang="de-DE" sz="1600" dirty="0">
                    <a:latin typeface="+mn-lt"/>
                  </a:rPr>
                  <a:t> all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de-DE" sz="1600" dirty="0">
                    <a:latin typeface="+mn-lt"/>
                  </a:rPr>
                  <a:t>.</a:t>
                </a:r>
              </a:p>
              <a:p>
                <a:pPr marL="285750" indent="-2857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de-DE" sz="1600" dirty="0">
                    <a:latin typeface="+mn-lt"/>
                  </a:rPr>
                  <a:t>The virtual </a:t>
                </a:r>
                <a:r>
                  <a:rPr lang="de-DE" sz="1600" dirty="0" err="1">
                    <a:latin typeface="+mn-lt"/>
                  </a:rPr>
                  <a:t>dimensions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are</a:t>
                </a:r>
                <a:r>
                  <a:rPr lang="de-DE" sz="1600" dirty="0">
                    <a:latin typeface="+mn-lt"/>
                  </a:rPr>
                  <a:t> all </a:t>
                </a:r>
                <a:r>
                  <a:rPr lang="de-DE" sz="1600" dirty="0" err="1">
                    <a:latin typeface="+mn-lt"/>
                  </a:rPr>
                  <a:t>equal</a:t>
                </a:r>
                <a:r>
                  <a:rPr lang="de-DE" sz="1600" dirty="0">
                    <a:latin typeface="+mn-lt"/>
                  </a:rPr>
                  <a:t> (</a:t>
                </a:r>
                <a:r>
                  <a:rPr lang="de-DE" sz="1600" dirty="0" err="1">
                    <a:latin typeface="+mn-lt"/>
                  </a:rPr>
                  <a:t>including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the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boundary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conditions</a:t>
                </a:r>
                <a:r>
                  <a:rPr lang="de-DE" sz="1600" dirty="0">
                    <a:latin typeface="+mn-lt"/>
                  </a:rPr>
                  <a:t>),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for</a:t>
                </a:r>
                <a:r>
                  <a:rPr lang="de-DE" sz="1600" dirty="0">
                    <a:latin typeface="+mn-lt"/>
                  </a:rPr>
                  <a:t> all </a:t>
                </a:r>
                <a14:m>
                  <m:oMath xmlns:m="http://schemas.openxmlformats.org/officeDocument/2006/math">
                    <m:r>
                      <a:rPr lang="de-DE" sz="16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de-DE" sz="1600" dirty="0"/>
                  <a:t>.</a:t>
                </a:r>
              </a:p>
              <a:p>
                <a:pPr marL="285750" indent="-2857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endParaRPr lang="de-DE" sz="1600" dirty="0">
                  <a:latin typeface="+mn-lt"/>
                </a:endParaRPr>
              </a:p>
              <a:p>
                <a:pPr>
                  <a:lnSpc>
                    <a:spcPct val="114000"/>
                  </a:lnSpc>
                </a:pPr>
                <a:r>
                  <a:rPr lang="de-DE" sz="1600" b="1" dirty="0">
                    <a:latin typeface="+mn-lt"/>
                  </a:rPr>
                  <a:t>Boundary </a:t>
                </a:r>
                <a:r>
                  <a:rPr lang="de-DE" sz="1600" b="1" dirty="0" err="1">
                    <a:latin typeface="+mn-lt"/>
                  </a:rPr>
                  <a:t>Ancilla</a:t>
                </a:r>
                <a:r>
                  <a:rPr lang="de-DE" sz="1600" b="1" dirty="0">
                    <a:latin typeface="+mn-lt"/>
                  </a:rPr>
                  <a:t> </a:t>
                </a:r>
                <a:r>
                  <a:rPr lang="de-DE" sz="1600" b="1" dirty="0" err="1">
                    <a:latin typeface="+mn-lt"/>
                  </a:rPr>
                  <a:t>Qudit</a:t>
                </a:r>
                <a:endParaRPr lang="de-DE" sz="1600" b="1" dirty="0">
                  <a:latin typeface="+mn-lt"/>
                </a:endParaRPr>
              </a:p>
              <a:p>
                <a:pPr>
                  <a:lnSpc>
                    <a:spcPct val="114000"/>
                  </a:lnSpc>
                </a:pPr>
                <a:r>
                  <a:rPr lang="de-DE" sz="1600" dirty="0" err="1">
                    <a:latin typeface="+mn-lt"/>
                  </a:rPr>
                  <a:t>We</a:t>
                </a:r>
                <a:r>
                  <a:rPr lang="de-DE" sz="1600" dirty="0">
                    <a:latin typeface="+mn-lt"/>
                  </a:rPr>
                  <a:t> also </a:t>
                </a:r>
                <a:r>
                  <a:rPr lang="de-DE" sz="1600" dirty="0" err="1">
                    <a:latin typeface="+mn-lt"/>
                  </a:rPr>
                  <a:t>introduce</a:t>
                </a:r>
                <a:r>
                  <a:rPr lang="de-DE" sz="1600" dirty="0">
                    <a:latin typeface="+mn-lt"/>
                  </a:rPr>
                  <a:t> an </a:t>
                </a:r>
                <a:r>
                  <a:rPr lang="de-DE" sz="1600" dirty="0" err="1">
                    <a:latin typeface="+mn-lt"/>
                  </a:rPr>
                  <a:t>ancilla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qudit</a:t>
                </a:r>
                <a:r>
                  <a:rPr lang="de-DE" sz="16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to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apply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the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boundary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condition</a:t>
                </a:r>
                <a:r>
                  <a:rPr lang="de-DE" sz="1600" dirty="0">
                    <a:latin typeface="+mn-lt"/>
                  </a:rPr>
                  <a:t>.</a:t>
                </a:r>
              </a:p>
              <a:p>
                <a:pPr marL="285750" indent="-2857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endParaRPr lang="de-DE" sz="1600" dirty="0">
                  <a:latin typeface="+mn-lt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B835279-DE07-27E4-1661-56BFAF1B3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62" y="2567188"/>
                <a:ext cx="4594213" cy="2548133"/>
              </a:xfrm>
              <a:prstGeom prst="rect">
                <a:avLst/>
              </a:prstGeom>
              <a:blipFill>
                <a:blip r:embed="rId9"/>
                <a:stretch>
                  <a:fillRect l="-2653" t="-1914" r="-172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5129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1975F79-2D33-6397-1635-30DAEE76D0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sz="1600" dirty="0">
                    <a:latin typeface="+mn-lt"/>
                  </a:rPr>
                  <a:t>Because </a:t>
                </a:r>
                <a:r>
                  <a:rPr lang="de-DE" sz="1600" dirty="0" err="1">
                    <a:latin typeface="+mn-lt"/>
                  </a:rPr>
                  <a:t>of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the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left-canonicity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we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know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there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is</a:t>
                </a:r>
                <a:r>
                  <a:rPr lang="de-DE" sz="1600" dirty="0">
                    <a:latin typeface="+mn-lt"/>
                  </a:rPr>
                  <a:t> a </a:t>
                </a:r>
                <a:r>
                  <a:rPr lang="de-DE" sz="1600" dirty="0" err="1">
                    <a:latin typeface="+mn-lt"/>
                  </a:rPr>
                  <a:t>unitary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matrix</a:t>
                </a:r>
                <a:r>
                  <a:rPr lang="de-DE" sz="16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that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operates</a:t>
                </a:r>
                <a:r>
                  <a:rPr lang="de-DE" sz="1600" dirty="0">
                    <a:latin typeface="+mn-lt"/>
                  </a:rPr>
                  <a:t> on </a:t>
                </a:r>
                <a:r>
                  <a:rPr lang="de-DE" sz="1600" dirty="0" err="1">
                    <a:latin typeface="+mn-lt"/>
                  </a:rPr>
                  <a:t>the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system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qudit</a:t>
                </a:r>
                <a:r>
                  <a:rPr lang="de-DE" sz="16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de-DE" sz="160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DE" sz="1600" dirty="0">
                    <a:latin typeface="+mn-lt"/>
                  </a:rPr>
                  <a:t> and </a:t>
                </a:r>
                <a:r>
                  <a:rPr lang="de-DE" sz="1600" dirty="0" err="1">
                    <a:latin typeface="+mn-lt"/>
                  </a:rPr>
                  <a:t>the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ancilla</a:t>
                </a:r>
                <a:r>
                  <a:rPr lang="de-DE" sz="16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dirty="0" err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de-DE" sz="1600" i="1" dirty="0" err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with</a:t>
                </a:r>
                <a:r>
                  <a:rPr lang="de-DE" sz="1600" dirty="0">
                    <a:latin typeface="+mn-lt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d>
                            <m:dPr>
                              <m:endChr m:val="⟩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de-DE" sz="1600" dirty="0">
                  <a:latin typeface="+mn-lt"/>
                </a:endParaRPr>
              </a:p>
              <a:p>
                <a:endParaRPr lang="de-DE" sz="1600" dirty="0">
                  <a:latin typeface="+mn-lt"/>
                </a:endParaRPr>
              </a:p>
              <a:p>
                <a:r>
                  <a:rPr lang="de-DE" sz="1600" dirty="0">
                    <a:latin typeface="+mn-lt"/>
                  </a:rPr>
                  <a:t>This </a:t>
                </a:r>
                <a:r>
                  <a:rPr lang="de-DE" sz="1600" dirty="0" err="1">
                    <a:latin typeface="+mn-lt"/>
                  </a:rPr>
                  <a:t>holds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for</a:t>
                </a:r>
                <a:r>
                  <a:rPr lang="de-DE" sz="1600" dirty="0">
                    <a:latin typeface="+mn-lt"/>
                  </a:rPr>
                  <a:t> all </a:t>
                </a:r>
                <a:r>
                  <a:rPr lang="de-DE" sz="1600" dirty="0" err="1">
                    <a:latin typeface="+mn-lt"/>
                  </a:rPr>
                  <a:t>states</a:t>
                </a:r>
                <a:r>
                  <a:rPr lang="de-DE" sz="16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of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the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ancilla</a:t>
                </a:r>
                <a:r>
                  <a:rPr lang="de-DE" sz="16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de-DE" sz="1600" dirty="0">
                    <a:latin typeface="+mn-lt"/>
                  </a:rPr>
                  <a:t>-level </a:t>
                </a:r>
                <a:r>
                  <a:rPr lang="de-DE" sz="1600" dirty="0" err="1">
                    <a:latin typeface="+mn-lt"/>
                  </a:rPr>
                  <a:t>qudit</a:t>
                </a:r>
                <a:r>
                  <a:rPr lang="de-DE" sz="1600" dirty="0">
                    <a:latin typeface="+mn-lt"/>
                  </a:rPr>
                  <a:t>.</a:t>
                </a:r>
              </a:p>
              <a:p>
                <a:endParaRPr lang="de-DE" dirty="0"/>
              </a:p>
              <a:p>
                <a:r>
                  <a:rPr lang="de-DE" dirty="0"/>
                  <a:t>Note </a:t>
                </a:r>
                <a:r>
                  <a:rPr lang="de-DE" dirty="0" err="1"/>
                  <a:t>that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leaves</a:t>
                </a:r>
                <a:r>
                  <a:rPr lang="de-DE" dirty="0"/>
                  <a:t> all </a:t>
                </a:r>
                <a:r>
                  <a:rPr lang="de-DE" dirty="0" err="1"/>
                  <a:t>sites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de-DE" dirty="0"/>
                  <a:t> invariant.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1975F79-2D33-6397-1635-30DAEE76D0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33" t="-923" r="-100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972BED-B16E-C357-0835-C0640B73D1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8C89BA-04CC-B9B8-8C19-8440E32E9AD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901975-3979-CECD-3546-8149DFFC88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action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site-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tensor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b="1" dirty="0" err="1"/>
              <a:t>unitary</a:t>
            </a:r>
            <a:r>
              <a:rPr lang="de-DE" b="1" dirty="0"/>
              <a:t> </a:t>
            </a:r>
            <a:r>
              <a:rPr lang="de-DE" b="1" dirty="0" err="1"/>
              <a:t>quantum</a:t>
            </a:r>
            <a:r>
              <a:rPr lang="de-DE" b="1" dirty="0"/>
              <a:t> </a:t>
            </a:r>
            <a:r>
              <a:rPr lang="de-DE" b="1" dirty="0" err="1"/>
              <a:t>gate</a:t>
            </a:r>
            <a:r>
              <a:rPr lang="de-DE" b="1" dirty="0"/>
              <a:t> </a:t>
            </a:r>
            <a:r>
              <a:rPr lang="de-DE" dirty="0"/>
              <a:t>form.</a:t>
            </a:r>
            <a:endParaRPr lang="de-DE" b="1" dirty="0"/>
          </a:p>
          <a:p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>
                <a:extLst>
                  <a:ext uri="{FF2B5EF4-FFF2-40B4-BE49-F238E27FC236}">
                    <a16:creationId xmlns:a16="http://schemas.microsoft.com/office/drawing/2014/main" id="{DDA00B4E-37EE-0C31-9D24-6380CD14F6F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19090" y="994334"/>
                <a:ext cx="8508999" cy="432426"/>
              </a:xfrm>
            </p:spPr>
            <p:txBody>
              <a:bodyPr/>
              <a:lstStyle/>
              <a:p>
                <a:r>
                  <a:rPr lang="de-DE" dirty="0"/>
                  <a:t>Quantum Circuit: </a:t>
                </a:r>
                <a:r>
                  <a:rPr lang="de-DE" dirty="0" err="1"/>
                  <a:t>Unitary</a:t>
                </a:r>
                <a:r>
                  <a:rPr lang="de-DE" dirty="0"/>
                  <a:t> </a:t>
                </a:r>
                <a:r>
                  <a:rPr lang="de-DE" dirty="0" err="1"/>
                  <a:t>representation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6" name="Title 5">
                <a:extLst>
                  <a:ext uri="{FF2B5EF4-FFF2-40B4-BE49-F238E27FC236}">
                    <a16:creationId xmlns:a16="http://schemas.microsoft.com/office/drawing/2014/main" id="{DDA00B4E-37EE-0C31-9D24-6380CD14F6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9090" y="994334"/>
                <a:ext cx="8508999" cy="432426"/>
              </a:xfrm>
              <a:blipFill>
                <a:blip r:embed="rId3"/>
                <a:stretch>
                  <a:fillRect l="-2722" t="-45070" b="-4366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9321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850156-C954-C5C5-ED05-F3C6374DB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Quantum Many Body Physics</a:t>
            </a:r>
          </a:p>
        </p:txBody>
      </p:sp>
    </p:spTree>
    <p:extLst>
      <p:ext uri="{BB962C8B-B14F-4D97-AF65-F5344CB8AC3E}">
        <p14:creationId xmlns:p14="http://schemas.microsoft.com/office/powerpoint/2010/main" val="2513105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3B306F-D4FB-00BF-E4E8-9F994AA5D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760516C-9ED3-75E7-C6F9-36BC0869E8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sz="1600" dirty="0">
                    <a:latin typeface="+mn-lt"/>
                  </a:rPr>
                  <a:t>Assuming a </a:t>
                </a:r>
                <a:r>
                  <a:rPr lang="de-DE" sz="1600" dirty="0" err="1">
                    <a:latin typeface="+mn-lt"/>
                  </a:rPr>
                  <a:t>choice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of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the</a:t>
                </a:r>
                <a:r>
                  <a:rPr lang="de-DE" sz="16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that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leads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to</a:t>
                </a:r>
                <a:r>
                  <a:rPr lang="de-DE" sz="1600" dirty="0">
                    <a:latin typeface="+mn-lt"/>
                  </a:rPr>
                  <a:t> a </a:t>
                </a:r>
                <a:r>
                  <a:rPr lang="de-DE" sz="1600" dirty="0" err="1">
                    <a:latin typeface="+mn-lt"/>
                  </a:rPr>
                  <a:t>decoupling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of</a:t>
                </a:r>
                <a:r>
                  <a:rPr lang="de-DE" sz="16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de-DE" sz="1600" dirty="0">
                    <a:latin typeface="+mn-lt"/>
                  </a:rPr>
                  <a:t>, </a:t>
                </a:r>
                <a:r>
                  <a:rPr lang="de-DE" sz="1600" dirty="0" err="1">
                    <a:latin typeface="+mn-lt"/>
                  </a:rPr>
                  <a:t>we</a:t>
                </a:r>
                <a:r>
                  <a:rPr lang="de-DE" sz="1600" dirty="0">
                    <a:latin typeface="+mn-lt"/>
                  </a:rPr>
                  <a:t> </a:t>
                </a:r>
                <a:r>
                  <a:rPr lang="de-DE" sz="1600" dirty="0" err="1">
                    <a:latin typeface="+mn-lt"/>
                  </a:rPr>
                  <a:t>get</a:t>
                </a:r>
                <a:r>
                  <a:rPr lang="de-DE" sz="1600" dirty="0">
                    <a:latin typeface="+mn-lt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sSup>
                        <m:sSup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acc>
                            <m:accPr>
                              <m:chr m:val="⃗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sub>
                        <m:sup/>
                        <m:e>
                          <m:d>
                            <m:d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de-DE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de-DE" sz="16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p>
                              </m:sSubSup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  <m:sSubSup>
                                <m:sSubSupPr>
                                  <m:ctrl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de-DE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de-DE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</m:sSubSup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d>
                            </m:e>
                          </m:d>
                          <m:d>
                            <m:dPr>
                              <m:begChr m:val="|"/>
                              <m:endChr m:val="⟩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</m:e>
                          </m:d>
                        </m:e>
                      </m:nary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⟩|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de-DE" sz="1600" dirty="0">
                  <a:latin typeface="+mn-lt"/>
                </a:endParaRPr>
              </a:p>
              <a:p>
                <a:r>
                  <a:rPr lang="de-DE" dirty="0"/>
                  <a:t>Thus </a:t>
                </a:r>
                <a:r>
                  <a:rPr lang="de-DE" dirty="0" err="1"/>
                  <a:t>we</a:t>
                </a:r>
                <a:r>
                  <a:rPr lang="de-DE" dirty="0"/>
                  <a:t> </a:t>
                </a:r>
                <a:r>
                  <a:rPr lang="de-DE" dirty="0" err="1"/>
                  <a:t>have</a:t>
                </a:r>
                <a:r>
                  <a:rPr lang="de-DE" dirty="0"/>
                  <a:t> </a:t>
                </a:r>
                <a:r>
                  <a:rPr lang="de-DE" dirty="0" err="1"/>
                  <a:t>prepared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MPS </a:t>
                </a:r>
                <a:r>
                  <a:rPr lang="de-DE" dirty="0" err="1"/>
                  <a:t>using</a:t>
                </a:r>
                <a:r>
                  <a:rPr lang="de-DE" dirty="0"/>
                  <a:t> </a:t>
                </a:r>
                <a:r>
                  <a:rPr lang="de-DE" dirty="0" err="1"/>
                  <a:t>unitary</a:t>
                </a:r>
                <a:r>
                  <a:rPr lang="de-DE" dirty="0"/>
                  <a:t> </a:t>
                </a:r>
                <a:r>
                  <a:rPr lang="de-DE" dirty="0" err="1"/>
                  <a:t>gates</a:t>
                </a:r>
                <a:r>
                  <a:rPr lang="de-DE" dirty="0"/>
                  <a:t>. </a:t>
                </a:r>
              </a:p>
              <a:p>
                <a:endParaRPr lang="de-DE" dirty="0"/>
              </a:p>
              <a:p>
                <a:r>
                  <a:rPr lang="de-DE" dirty="0" err="1"/>
                  <a:t>Some</a:t>
                </a:r>
                <a:r>
                  <a:rPr lang="de-DE" dirty="0"/>
                  <a:t> </a:t>
                </a:r>
                <a:r>
                  <a:rPr lang="de-DE" dirty="0" err="1"/>
                  <a:t>points</a:t>
                </a:r>
                <a:r>
                  <a:rPr lang="de-DE" dirty="0"/>
                  <a:t> </a:t>
                </a:r>
                <a:r>
                  <a:rPr lang="de-DE" dirty="0" err="1"/>
                  <a:t>have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be</a:t>
                </a:r>
                <a:r>
                  <a:rPr lang="de-DE" dirty="0"/>
                  <a:t> </a:t>
                </a:r>
                <a:r>
                  <a:rPr lang="de-DE" dirty="0" err="1"/>
                  <a:t>adressed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a </a:t>
                </a:r>
                <a:r>
                  <a:rPr lang="de-DE" b="1" dirty="0" err="1"/>
                  <a:t>specific</a:t>
                </a:r>
                <a:r>
                  <a:rPr lang="de-DE" b="1" dirty="0"/>
                  <a:t> </a:t>
                </a:r>
                <a:r>
                  <a:rPr lang="de-DE" b="1" dirty="0" err="1"/>
                  <a:t>implementation</a:t>
                </a:r>
                <a:r>
                  <a:rPr lang="de-DE" b="1" dirty="0"/>
                  <a:t> </a:t>
                </a:r>
                <a:r>
                  <a:rPr lang="de-DE" dirty="0" err="1"/>
                  <a:t>though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Can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be</a:t>
                </a:r>
                <a:r>
                  <a:rPr lang="de-DE" dirty="0"/>
                  <a:t> </a:t>
                </a:r>
                <a:r>
                  <a:rPr lang="de-DE" dirty="0" err="1"/>
                  <a:t>prepared</a:t>
                </a:r>
                <a:r>
                  <a:rPr lang="de-DE" dirty="0"/>
                  <a:t> in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ancilla</a:t>
                </a:r>
                <a:r>
                  <a:rPr lang="de-DE" dirty="0"/>
                  <a:t> </a:t>
                </a:r>
                <a:r>
                  <a:rPr lang="de-DE" dirty="0" err="1"/>
                  <a:t>register</a:t>
                </a:r>
                <a:r>
                  <a:rPr lang="de-DE" dirty="0"/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Are 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constructable</a:t>
                </a:r>
                <a:r>
                  <a:rPr lang="de-DE" dirty="0"/>
                  <a:t> </a:t>
                </a:r>
                <a:r>
                  <a:rPr lang="de-DE" dirty="0" err="1"/>
                  <a:t>using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available</a:t>
                </a:r>
                <a:r>
                  <a:rPr lang="de-DE" dirty="0"/>
                  <a:t> </a:t>
                </a:r>
                <a:r>
                  <a:rPr lang="de-DE" dirty="0" err="1"/>
                  <a:t>gate</a:t>
                </a:r>
                <a:r>
                  <a:rPr lang="de-DE" dirty="0"/>
                  <a:t> </a:t>
                </a:r>
                <a:r>
                  <a:rPr lang="de-DE" dirty="0" err="1"/>
                  <a:t>set</a:t>
                </a:r>
                <a:r>
                  <a:rPr lang="de-DE" dirty="0"/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Can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de-DE" dirty="0"/>
                  <a:t>-level </a:t>
                </a:r>
                <a:r>
                  <a:rPr lang="de-DE" dirty="0" err="1"/>
                  <a:t>ancilla</a:t>
                </a:r>
                <a:r>
                  <a:rPr lang="de-DE" dirty="0"/>
                  <a:t> </a:t>
                </a:r>
                <a:r>
                  <a:rPr lang="de-DE" dirty="0" err="1"/>
                  <a:t>qudit</a:t>
                </a:r>
                <a:r>
                  <a:rPr lang="de-DE" dirty="0"/>
                  <a:t> </a:t>
                </a:r>
                <a:r>
                  <a:rPr lang="de-DE" dirty="0" err="1"/>
                  <a:t>be</a:t>
                </a:r>
                <a:r>
                  <a:rPr lang="de-DE" dirty="0"/>
                  <a:t> </a:t>
                </a:r>
                <a:r>
                  <a:rPr lang="de-DE" dirty="0" err="1"/>
                  <a:t>emulated</a:t>
                </a:r>
                <a:r>
                  <a:rPr lang="de-DE" dirty="0"/>
                  <a:t> </a:t>
                </a:r>
                <a:r>
                  <a:rPr lang="de-DE" dirty="0" err="1"/>
                  <a:t>using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system</a:t>
                </a:r>
                <a:r>
                  <a:rPr lang="de-DE" dirty="0"/>
                  <a:t> </a:t>
                </a:r>
                <a:r>
                  <a:rPr lang="de-DE" dirty="0" err="1"/>
                  <a:t>qudits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level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de-DE" dirty="0"/>
                  <a:t>?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760516C-9ED3-75E7-C6F9-36BC0869E8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33" t="-92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7B551A-95CA-FACE-D428-91F1C638F8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CE36BF-7B93-DB03-A7A1-3EEE0240C73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C7EBA29B-A10A-D5F3-6790-D8C5535F9173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dirty="0"/>
                  <a:t>Chaining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unitaries</a:t>
                </a:r>
                <a:r>
                  <a:rPr lang="de-DE" dirty="0"/>
                  <a:t> </a:t>
                </a:r>
                <a:r>
                  <a:rPr lang="de-DE" dirty="0" err="1"/>
                  <a:t>leads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a </a:t>
                </a:r>
                <a:r>
                  <a:rPr lang="de-DE" b="1" dirty="0" err="1"/>
                  <a:t>preparation</a:t>
                </a:r>
                <a:r>
                  <a:rPr lang="de-DE" b="1" dirty="0"/>
                  <a:t> </a:t>
                </a:r>
                <a:r>
                  <a:rPr lang="de-DE" b="1" dirty="0" err="1"/>
                  <a:t>circuit</a:t>
                </a:r>
                <a:r>
                  <a:rPr lang="de-DE" b="1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MPS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de-DE" dirty="0"/>
                  <a:t>.</a:t>
                </a:r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C7EBA29B-A10A-D5F3-6790-D8C5535F91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l="-1433" t="-68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>
                <a:extLst>
                  <a:ext uri="{FF2B5EF4-FFF2-40B4-BE49-F238E27FC236}">
                    <a16:creationId xmlns:a16="http://schemas.microsoft.com/office/drawing/2014/main" id="{841C7E76-1192-550D-7BA6-33D5C0F63EB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19090" y="994334"/>
                <a:ext cx="8508999" cy="410369"/>
              </a:xfrm>
            </p:spPr>
            <p:txBody>
              <a:bodyPr/>
              <a:lstStyle/>
              <a:p>
                <a:r>
                  <a:rPr lang="de-DE" dirty="0"/>
                  <a:t>Quantum Circuit: </a:t>
                </a:r>
                <a:r>
                  <a:rPr lang="de-DE" dirty="0" err="1"/>
                  <a:t>Preparation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6" name="Title 5">
                <a:extLst>
                  <a:ext uri="{FF2B5EF4-FFF2-40B4-BE49-F238E27FC236}">
                    <a16:creationId xmlns:a16="http://schemas.microsoft.com/office/drawing/2014/main" id="{841C7E76-1192-550D-7BA6-33D5C0F63E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9090" y="994334"/>
                <a:ext cx="8508999" cy="410369"/>
              </a:xfrm>
              <a:blipFill>
                <a:blip r:embed="rId4"/>
                <a:stretch>
                  <a:fillRect l="-2722" t="-43284" b="-5671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87297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3CA3294-8DC9-672A-72B4-C5CC3D736A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It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enough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have</a:t>
                </a:r>
                <a:r>
                  <a:rPr lang="de-DE" dirty="0"/>
                  <a:t> </a:t>
                </a:r>
                <a:r>
                  <a:rPr lang="de-DE" dirty="0" err="1"/>
                  <a:t>any</a:t>
                </a:r>
                <a:r>
                  <a:rPr lang="de-DE" dirty="0"/>
                  <a:t> MPS </a:t>
                </a:r>
                <a:r>
                  <a:rPr lang="de-DE" dirty="0" err="1"/>
                  <a:t>where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</a:t>
                </a:r>
                <a:r>
                  <a:rPr lang="de-DE" dirty="0" err="1"/>
                  <a:t>unitary</a:t>
                </a:r>
                <a:r>
                  <a:rPr lang="de-DE" dirty="0"/>
                  <a:t> and perform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mapping</a:t>
                </a:r>
                <a:r>
                  <a:rPr lang="de-DE" dirty="0"/>
                  <a:t> </a:t>
                </a:r>
                <a:r>
                  <a:rPr lang="de-DE" dirty="0" err="1"/>
                  <a:t>described</a:t>
                </a:r>
                <a:r>
                  <a:rPr lang="de-DE" dirty="0"/>
                  <a:t> </a:t>
                </a:r>
                <a:r>
                  <a:rPr lang="de-DE" dirty="0" err="1"/>
                  <a:t>earlier</a:t>
                </a:r>
                <a:r>
                  <a:rPr lang="de-DE" dirty="0"/>
                  <a:t>.</a:t>
                </a:r>
              </a:p>
              <a:p>
                <a:endParaRPr lang="de-DE" dirty="0"/>
              </a:p>
              <a:p>
                <a:r>
                  <a:rPr lang="de-DE" dirty="0"/>
                  <a:t>The </a:t>
                </a:r>
                <a:r>
                  <a:rPr lang="de-DE" dirty="0" err="1"/>
                  <a:t>following</a:t>
                </a:r>
                <a:r>
                  <a:rPr lang="de-DE" dirty="0"/>
                  <a:t> </a:t>
                </a:r>
                <a:r>
                  <a:rPr lang="de-DE" dirty="0" err="1"/>
                  <a:t>construction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Dicke State MPS will </a:t>
                </a:r>
                <a:r>
                  <a:rPr lang="de-DE" dirty="0" err="1"/>
                  <a:t>only</a:t>
                </a:r>
                <a:r>
                  <a:rPr lang="de-DE" dirty="0"/>
                  <a:t> </a:t>
                </a:r>
                <a:r>
                  <a:rPr lang="de-DE" dirty="0" err="1"/>
                  <a:t>be</a:t>
                </a:r>
                <a:r>
                  <a:rPr lang="de-DE" dirty="0"/>
                  <a:t> „</a:t>
                </a:r>
                <a:r>
                  <a:rPr lang="de-DE" dirty="0" err="1"/>
                  <a:t>almost</a:t>
                </a:r>
                <a:r>
                  <a:rPr lang="de-DE" dirty="0"/>
                  <a:t> </a:t>
                </a:r>
                <a:r>
                  <a:rPr lang="de-DE" dirty="0" err="1"/>
                  <a:t>canonical</a:t>
                </a:r>
                <a:r>
                  <a:rPr lang="de-DE" dirty="0"/>
                  <a:t>“.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3CA3294-8DC9-672A-72B4-C5CC3D736A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33" t="-92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D25D21-1842-067F-A52B-ABF3296367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174719-0758-F4E6-E3E0-24B360E1700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5F41C8FE-6244-2637-6C30-33C99E024472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dirty="0"/>
                  <a:t>The </a:t>
                </a:r>
                <a:r>
                  <a:rPr lang="de-DE" dirty="0" err="1"/>
                  <a:t>requirement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MPS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be</a:t>
                </a:r>
                <a:r>
                  <a:rPr lang="de-DE" dirty="0"/>
                  <a:t> </a:t>
                </a:r>
                <a:r>
                  <a:rPr lang="de-DE" dirty="0" err="1"/>
                  <a:t>left-canonical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b="1" dirty="0" err="1"/>
                  <a:t>more</a:t>
                </a:r>
                <a:r>
                  <a:rPr lang="de-DE" b="1" dirty="0"/>
                  <a:t> </a:t>
                </a:r>
                <a:r>
                  <a:rPr lang="de-DE" b="1" dirty="0" err="1"/>
                  <a:t>strict</a:t>
                </a:r>
                <a:r>
                  <a:rPr lang="de-DE" b="1" dirty="0"/>
                  <a:t> </a:t>
                </a:r>
                <a:r>
                  <a:rPr lang="de-DE" b="1" dirty="0" err="1"/>
                  <a:t>then</a:t>
                </a:r>
                <a:r>
                  <a:rPr lang="de-DE" b="1" dirty="0"/>
                  <a:t> </a:t>
                </a:r>
                <a:r>
                  <a:rPr lang="de-DE" b="1" dirty="0" err="1"/>
                  <a:t>necessary</a:t>
                </a:r>
                <a:r>
                  <a:rPr lang="de-DE" dirty="0"/>
                  <a:t>.</a:t>
                </a:r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5F41C8FE-6244-2637-6C30-33C99E0244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l="-1433" t="-68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5">
            <a:extLst>
              <a:ext uri="{FF2B5EF4-FFF2-40B4-BE49-F238E27FC236}">
                <a16:creationId xmlns:a16="http://schemas.microsoft.com/office/drawing/2014/main" id="{1DDA6647-6FB9-30DB-3D3F-1C0A50E5C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Quantum Circuit: </a:t>
            </a:r>
            <a:r>
              <a:rPr lang="de-DE" dirty="0" err="1"/>
              <a:t>Almost</a:t>
            </a:r>
            <a:r>
              <a:rPr lang="de-DE" dirty="0"/>
              <a:t> </a:t>
            </a:r>
            <a:r>
              <a:rPr lang="de-DE" dirty="0" err="1"/>
              <a:t>Canonical</a:t>
            </a:r>
            <a:r>
              <a:rPr lang="de-DE" dirty="0"/>
              <a:t> MPS</a:t>
            </a:r>
          </a:p>
        </p:txBody>
      </p:sp>
    </p:spTree>
    <p:extLst>
      <p:ext uri="{BB962C8B-B14F-4D97-AF65-F5344CB8AC3E}">
        <p14:creationId xmlns:p14="http://schemas.microsoft.com/office/powerpoint/2010/main" val="1265835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022A09A-2489-F177-F38A-80702F6EE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de-DE" dirty="0"/>
              <a:t>Quantum Circuit </a:t>
            </a:r>
            <a:r>
              <a:rPr lang="de-DE" dirty="0" err="1"/>
              <a:t>for</a:t>
            </a:r>
            <a:r>
              <a:rPr lang="de-DE" dirty="0"/>
              <a:t> Dicke State </a:t>
            </a:r>
            <a:r>
              <a:rPr lang="de-DE" dirty="0" err="1"/>
              <a:t>Preparation</a:t>
            </a:r>
            <a:r>
              <a:rPr lang="de-DE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B2C8E6-F1AD-A3BC-2891-E86892BF0B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C042DE-63F5-E66C-E3F6-1D235960328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3072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CC1528C-8721-FD35-9D78-DEFFA48200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For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following</a:t>
                </a:r>
                <a:r>
                  <a:rPr lang="de-DE" dirty="0"/>
                  <a:t> </a:t>
                </a:r>
                <a:r>
                  <a:rPr lang="de-DE" dirty="0" err="1"/>
                  <a:t>we</a:t>
                </a:r>
                <a:r>
                  <a:rPr lang="de-DE" dirty="0"/>
                  <a:t> </a:t>
                </a:r>
                <a:r>
                  <a:rPr lang="de-DE" dirty="0" err="1"/>
                  <a:t>assume</a:t>
                </a:r>
                <a:r>
                  <a:rPr lang="de-DE" dirty="0"/>
                  <a:t> a </a:t>
                </a:r>
                <a:r>
                  <a:rPr lang="de-DE" b="1" dirty="0" err="1"/>
                  <a:t>qubit</a:t>
                </a:r>
                <a:r>
                  <a:rPr lang="de-DE" dirty="0"/>
                  <a:t> </a:t>
                </a:r>
                <a:r>
                  <a:rPr lang="de-DE" dirty="0" err="1"/>
                  <a:t>system</a:t>
                </a:r>
                <a:r>
                  <a:rPr lang="de-DE" dirty="0"/>
                  <a:t> (i.e.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de-DE" dirty="0"/>
                  <a:t> = 2).</a:t>
                </a:r>
              </a:p>
              <a:p>
                <a:endParaRPr lang="de-DE" dirty="0"/>
              </a:p>
              <a:p>
                <a:r>
                  <a:rPr lang="de-DE" dirty="0" err="1"/>
                  <a:t>For</a:t>
                </a:r>
                <a:r>
                  <a:rPr lang="de-DE" dirty="0"/>
                  <a:t> such a </a:t>
                </a:r>
                <a:r>
                  <a:rPr lang="de-DE" dirty="0" err="1"/>
                  <a:t>system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Dicke States </a:t>
                </a:r>
                <a:r>
                  <a:rPr lang="de-DE" dirty="0" err="1"/>
                  <a:t>are</a:t>
                </a:r>
                <a:r>
                  <a:rPr lang="de-DE" dirty="0"/>
                  <a:t> a </a:t>
                </a:r>
                <a:r>
                  <a:rPr lang="de-DE" dirty="0" err="1"/>
                  <a:t>two</a:t>
                </a:r>
                <a:r>
                  <a:rPr lang="de-DE" dirty="0"/>
                  <a:t>-parameter </a:t>
                </a:r>
                <a:r>
                  <a:rPr lang="de-DE" dirty="0" err="1"/>
                  <a:t>family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states</a:t>
                </a:r>
                <a:r>
                  <a:rPr lang="de-DE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err="1"/>
                  <a:t>Let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⟩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, </m:t>
                    </m:r>
                    <m:nary>
                      <m:naryPr>
                        <m:chr m:val="∑"/>
                        <m:supHide m:val="on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be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set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/>
                  <a:t>-</a:t>
                </a:r>
                <a:r>
                  <a:rPr lang="de-DE" dirty="0" err="1"/>
                  <a:t>qubit</a:t>
                </a:r>
                <a:r>
                  <a:rPr lang="de-DE" dirty="0"/>
                  <a:t> </a:t>
                </a:r>
                <a:r>
                  <a:rPr lang="de-DE" dirty="0" err="1"/>
                  <a:t>basis</a:t>
                </a:r>
                <a:r>
                  <a:rPr lang="de-DE" dirty="0"/>
                  <a:t> </a:t>
                </a:r>
                <a:r>
                  <a:rPr lang="de-DE" dirty="0" err="1"/>
                  <a:t>states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hamming</a:t>
                </a:r>
                <a:r>
                  <a:rPr lang="de-DE" dirty="0"/>
                  <a:t> </a:t>
                </a:r>
                <a:r>
                  <a:rPr lang="de-DE" dirty="0" err="1"/>
                  <a:t>weight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de-DE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The </a:t>
                </a:r>
                <a:r>
                  <a:rPr lang="de-DE" dirty="0" err="1"/>
                  <a:t>cardinality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obviously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r>
                  <a:rPr lang="de-DE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r>
                  <a:rPr lang="de-DE" dirty="0"/>
                  <a:t>The Dicke States </a:t>
                </a:r>
                <a:r>
                  <a:rPr lang="de-DE" dirty="0" err="1"/>
                  <a:t>are</a:t>
                </a:r>
                <a:r>
                  <a:rPr lang="de-DE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den>
                                  </m:f>
                                </m:e>
                              </m:d>
                            </m:e>
                          </m:ra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|"/>
                              <m:endChr m:val="⟩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sub>
                        <m:sup/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CC1528C-8721-FD35-9D78-DEFFA48200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33" t="-123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17E8E2-9E11-7844-3700-5303035971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The Dicke </a:t>
            </a:r>
            <a:r>
              <a:rPr lang="de-DE" dirty="0" err="1"/>
              <a:t>states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b="1" dirty="0" err="1"/>
              <a:t>equal</a:t>
            </a:r>
            <a:r>
              <a:rPr lang="de-DE" b="1" dirty="0"/>
              <a:t> </a:t>
            </a:r>
            <a:r>
              <a:rPr lang="de-DE" b="1" dirty="0" err="1"/>
              <a:t>superposition</a:t>
            </a:r>
            <a:r>
              <a:rPr lang="de-DE" b="1" dirty="0"/>
              <a:t> </a:t>
            </a:r>
            <a:r>
              <a:rPr lang="de-DE" b="1" dirty="0" err="1"/>
              <a:t>states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basis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b="1" dirty="0" err="1"/>
              <a:t>equal</a:t>
            </a:r>
            <a:r>
              <a:rPr lang="de-DE" b="1" dirty="0"/>
              <a:t> </a:t>
            </a:r>
            <a:r>
              <a:rPr lang="de-DE" b="1" dirty="0" err="1"/>
              <a:t>hamming</a:t>
            </a:r>
            <a:r>
              <a:rPr lang="de-DE" b="1" dirty="0"/>
              <a:t> </a:t>
            </a:r>
            <a:r>
              <a:rPr lang="de-DE" b="1" dirty="0" err="1"/>
              <a:t>weight</a:t>
            </a:r>
            <a:r>
              <a:rPr lang="de-DE" dirty="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268C92-2BC4-D648-43DE-8A617DE6F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Dicke States: Definition </a:t>
            </a:r>
          </a:p>
        </p:txBody>
      </p:sp>
    </p:spTree>
    <p:extLst>
      <p:ext uri="{BB962C8B-B14F-4D97-AF65-F5344CB8AC3E}">
        <p14:creationId xmlns:p14="http://schemas.microsoft.com/office/powerpoint/2010/main" val="25213386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7036C3F-9A85-8E8D-C05B-EA160D0966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The form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tensors</a:t>
                </a:r>
                <a:r>
                  <a:rPr lang="de-DE" dirty="0"/>
                  <a:t> </a:t>
                </a:r>
                <a:r>
                  <a:rPr lang="de-DE" dirty="0" err="1"/>
                  <a:t>requires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hypergeometric</a:t>
                </a:r>
                <a:r>
                  <a:rPr lang="de-DE" dirty="0"/>
                  <a:t> </a:t>
                </a:r>
                <a:r>
                  <a:rPr lang="de-DE" dirty="0" err="1"/>
                  <a:t>distribution</a:t>
                </a:r>
                <a:r>
                  <a:rPr lang="de-DE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num>
                                    <m:den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den>
                                  </m:f>
                                </m:e>
                              </m:d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num>
                                    <m:den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den>
                                  </m:f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den>
                                  </m:f>
                                </m:e>
                              </m:d>
                            </m:den>
                          </m:f>
                        </m:e>
                      </m:rad>
                    </m:oMath>
                  </m:oMathPara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 err="1"/>
                  <a:t>Using</a:t>
                </a:r>
                <a:r>
                  <a:rPr lang="de-DE" dirty="0"/>
                  <a:t> </a:t>
                </a:r>
                <a:r>
                  <a:rPr lang="de-DE" dirty="0" err="1"/>
                  <a:t>this</a:t>
                </a:r>
                <a:r>
                  <a:rPr lang="de-DE" dirty="0"/>
                  <a:t>, an MPS </a:t>
                </a:r>
                <a:r>
                  <a:rPr lang="de-DE" dirty="0" err="1"/>
                  <a:t>representation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|</m:t>
                    </m:r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de-DE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given</a:t>
                </a:r>
                <a:r>
                  <a:rPr lang="de-DE" dirty="0"/>
                  <a:t> </a:t>
                </a:r>
                <a:r>
                  <a:rPr lang="de-DE" dirty="0" err="1"/>
                  <a:t>by</a:t>
                </a:r>
                <a:r>
                  <a:rPr lang="de-DE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−1, 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den>
                          </m:f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  <a:p>
                <a:r>
                  <a:rPr lang="de-DE" dirty="0" err="1"/>
                  <a:t>Where</a:t>
                </a:r>
                <a:r>
                  <a:rPr lang="de-DE" dirty="0"/>
                  <a:t> all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have</a:t>
                </a:r>
                <a:r>
                  <a:rPr lang="de-DE" dirty="0"/>
                  <a:t> </a:t>
                </a:r>
                <a:r>
                  <a:rPr lang="de-DE" dirty="0" err="1"/>
                  <a:t>dimension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de-DE" dirty="0"/>
                  <a:t>,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de-DE" dirty="0"/>
                  <a:t>. </a:t>
                </a:r>
              </a:p>
              <a:p>
                <a:endParaRPr lang="de-DE" dirty="0"/>
              </a:p>
              <a:p>
                <a:r>
                  <a:rPr lang="de-DE" dirty="0"/>
                  <a:t>The </a:t>
                </a:r>
                <a:r>
                  <a:rPr lang="de-DE" dirty="0" err="1"/>
                  <a:t>derivation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out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scope</a:t>
                </a:r>
                <a:r>
                  <a:rPr lang="de-DE" dirty="0"/>
                  <a:t>. See []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more</a:t>
                </a:r>
                <a:r>
                  <a:rPr lang="de-DE" dirty="0"/>
                  <a:t> </a:t>
                </a:r>
                <a:r>
                  <a:rPr lang="de-DE" dirty="0" err="1"/>
                  <a:t>info</a:t>
                </a:r>
                <a:r>
                  <a:rPr lang="de-DE" dirty="0"/>
                  <a:t>.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7036C3F-9A85-8E8D-C05B-EA160D0966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33" t="-123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E3006D-580B-6CF9-9720-93862846BF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C0110A-F840-EFF9-0E8A-1954F69962B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CBE427-88F4-1B0E-FC3D-6D50687BCB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exists</a:t>
            </a:r>
            <a:r>
              <a:rPr lang="de-DE" dirty="0"/>
              <a:t> an „</a:t>
            </a:r>
            <a:r>
              <a:rPr lang="de-DE" dirty="0" err="1"/>
              <a:t>almost</a:t>
            </a:r>
            <a:r>
              <a:rPr lang="de-DE" dirty="0"/>
              <a:t> </a:t>
            </a:r>
            <a:r>
              <a:rPr lang="de-DE" dirty="0" err="1"/>
              <a:t>canonical</a:t>
            </a:r>
            <a:r>
              <a:rPr lang="de-DE" dirty="0"/>
              <a:t>“ MPS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Dicke States.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88C4411-F60C-C3D7-E764-D88653B46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Dicke States: MPS </a:t>
            </a:r>
            <a:r>
              <a:rPr lang="de-DE" dirty="0" err="1"/>
              <a:t>Representation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27214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E8EDD48-D0B5-B201-187F-3D90CD31CA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We </a:t>
                </a:r>
                <a:r>
                  <a:rPr lang="de-DE" dirty="0" err="1"/>
                  <a:t>need</a:t>
                </a:r>
                <a:r>
                  <a:rPr lang="de-DE" dirty="0"/>
                  <a:t> </a:t>
                </a:r>
                <a:r>
                  <a:rPr lang="de-DE" dirty="0" err="1"/>
                  <a:t>operators</a:t>
                </a:r>
                <a:r>
                  <a:rPr lang="de-DE" dirty="0"/>
                  <a:t> </a:t>
                </a:r>
                <a:r>
                  <a:rPr lang="de-DE" dirty="0" err="1"/>
                  <a:t>U_j</a:t>
                </a:r>
                <a:r>
                  <a:rPr lang="de-DE" dirty="0"/>
                  <a:t> </a:t>
                </a:r>
                <a:r>
                  <a:rPr lang="de-DE" dirty="0" err="1"/>
                  <a:t>that</a:t>
                </a:r>
                <a:r>
                  <a:rPr lang="de-DE" dirty="0"/>
                  <a:t> </a:t>
                </a:r>
                <a:r>
                  <a:rPr lang="de-DE" dirty="0" err="1"/>
                  <a:t>fulfill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mapping</a:t>
                </a:r>
                <a:r>
                  <a:rPr lang="de-DE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d>
                            <m:dPr>
                              <m:endChr m:val="⟩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de-DE" dirty="0"/>
              </a:p>
              <a:p>
                <a:endParaRPr lang="de-DE" dirty="0"/>
              </a:p>
              <a:p>
                <a:r>
                  <a:rPr lang="de-DE" b="1" dirty="0"/>
                  <a:t>Ansatz:</a:t>
                </a:r>
                <a:endParaRPr lang="de-DE" dirty="0"/>
              </a:p>
              <a:p>
                <a:r>
                  <a:rPr lang="de-DE" dirty="0" err="1"/>
                  <a:t>Build</a:t>
                </a:r>
                <a:r>
                  <a:rPr lang="de-DE" dirty="0"/>
                  <a:t> </a:t>
                </a:r>
                <a:r>
                  <a:rPr lang="de-DE" dirty="0" err="1"/>
                  <a:t>U_j</a:t>
                </a:r>
                <a:r>
                  <a:rPr lang="de-DE" dirty="0"/>
                  <a:t> </a:t>
                </a:r>
                <a:r>
                  <a:rPr lang="de-DE" dirty="0" err="1"/>
                  <a:t>from</a:t>
                </a:r>
                <a:r>
                  <a:rPr lang="de-DE" dirty="0"/>
                  <a:t> simpler </a:t>
                </a:r>
                <a:r>
                  <a:rPr lang="de-DE" dirty="0" err="1"/>
                  <a:t>operators</a:t>
                </a:r>
                <a:r>
                  <a:rPr lang="de-DE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p>
                        <m:e>
                          <m:sSubSup>
                            <m:sSub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E8EDD48-D0B5-B201-187F-3D90CD31CA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33" t="-123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9D6586-51CB-FAD1-A7BB-391ADC66C1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64CAA5-8480-8295-F765-94E13CE6F33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F83976-ED9A-33D3-DA29-F603547022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The almost-</a:t>
            </a:r>
            <a:r>
              <a:rPr lang="de-DE" dirty="0" err="1"/>
              <a:t>canonicity</a:t>
            </a:r>
            <a:r>
              <a:rPr lang="de-DE" dirty="0"/>
              <a:t> </a:t>
            </a:r>
            <a:r>
              <a:rPr lang="de-DE" dirty="0" err="1"/>
              <a:t>allows</a:t>
            </a:r>
            <a:r>
              <a:rPr lang="de-DE" dirty="0"/>
              <a:t> </a:t>
            </a:r>
            <a:r>
              <a:rPr lang="de-DE" dirty="0" err="1"/>
              <a:t>us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unitary</a:t>
            </a:r>
            <a:r>
              <a:rPr lang="de-DE" dirty="0"/>
              <a:t> </a:t>
            </a:r>
            <a:r>
              <a:rPr lang="de-DE" dirty="0" err="1"/>
              <a:t>gates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implement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Dicke States,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described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general</a:t>
            </a:r>
            <a:r>
              <a:rPr lang="de-DE" dirty="0"/>
              <a:t> </a:t>
            </a:r>
            <a:r>
              <a:rPr lang="de-DE" dirty="0" err="1"/>
              <a:t>canonical</a:t>
            </a:r>
            <a:r>
              <a:rPr lang="de-DE" dirty="0"/>
              <a:t> MPS.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>
                <a:extLst>
                  <a:ext uri="{FF2B5EF4-FFF2-40B4-BE49-F238E27FC236}">
                    <a16:creationId xmlns:a16="http://schemas.microsoft.com/office/drawing/2014/main" id="{48B208E4-5DC2-CEDE-3C32-666F13431FC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19090" y="994334"/>
                <a:ext cx="8508999" cy="432426"/>
              </a:xfrm>
            </p:spPr>
            <p:txBody>
              <a:bodyPr/>
              <a:lstStyle/>
              <a:p>
                <a:r>
                  <a:rPr lang="de-DE" dirty="0"/>
                  <a:t>Dicke States: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DE" dirty="0"/>
                  <a:t>-Operators</a:t>
                </a:r>
              </a:p>
            </p:txBody>
          </p:sp>
        </mc:Choice>
        <mc:Fallback xmlns="">
          <p:sp>
            <p:nvSpPr>
              <p:cNvPr id="6" name="Title 5">
                <a:extLst>
                  <a:ext uri="{FF2B5EF4-FFF2-40B4-BE49-F238E27FC236}">
                    <a16:creationId xmlns:a16="http://schemas.microsoft.com/office/drawing/2014/main" id="{48B208E4-5DC2-CEDE-3C32-666F13431F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9090" y="994334"/>
                <a:ext cx="8508999" cy="432426"/>
              </a:xfrm>
              <a:blipFill>
                <a:blip r:embed="rId3"/>
                <a:stretch>
                  <a:fillRect l="-2722" t="-45070" b="-4366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79431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7A2071-EB24-E788-C9F3-1B71724E79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0EC16C3-A3AE-C47D-3A24-F8D40349DF5C}"/>
              </a:ext>
            </a:extLst>
          </p:cNvPr>
          <p:cNvCxnSpPr>
            <a:cxnSpLocks/>
          </p:cNvCxnSpPr>
          <p:nvPr/>
        </p:nvCxnSpPr>
        <p:spPr>
          <a:xfrm flipV="1">
            <a:off x="2514600" y="4630157"/>
            <a:ext cx="3971925" cy="22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1722584-BBA6-3950-729C-806F0F3793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The </a:t>
                </a:r>
                <a:r>
                  <a:rPr lang="de-DE" dirty="0" err="1"/>
                  <a:t>circuit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operator</a:t>
                </a:r>
                <a:r>
                  <a:rPr lang="de-DE" dirty="0"/>
                  <a:t> </a:t>
                </a:r>
                <a:r>
                  <a:rPr lang="de-DE" dirty="0" err="1"/>
                  <a:t>rotates</a:t>
                </a:r>
                <a:r>
                  <a:rPr lang="de-DE" dirty="0"/>
                  <a:t> </a:t>
                </a:r>
                <a:r>
                  <a:rPr lang="de-DE" dirty="0" err="1"/>
                  <a:t>by</a:t>
                </a:r>
                <a:r>
                  <a:rPr lang="de-DE" dirty="0"/>
                  <a:t> an angle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=2</m:t>
                      </m:r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arccos</m:t>
                          </m:r>
                        </m:fName>
                        <m:e>
                          <m:sSubSup>
                            <m:sSub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 0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e>
                      </m:fun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    </m:t>
                      </m:r>
                      <m:sSubSup>
                        <m:sSub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 0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ad>
                                <m:radPr>
                                  <m:degHide m:val="on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1+ </m:t>
                                  </m:r>
                                  <m:f>
                                    <m:f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num>
                                    <m:den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den>
                                  </m:f>
                                </m:e>
                              </m:ra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nor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&amp;0,  </m:t>
                              </m:r>
                              <m:r>
                                <m:rPr>
                                  <m:nor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else</m:t>
                              </m:r>
                            </m:e>
                          </m:eqAr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1722584-BBA6-3950-729C-806F0F3793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33" t="-123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ADED1F-C4F6-B50D-0757-3ABADEA231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E33020-2944-23FE-2A3F-40F0C75923E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1B93148C-237F-EBF9-B01B-46E6B67E0015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dirty="0"/>
                  <a:t>Perform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mapping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de-DE" dirty="0"/>
                  <a:t> and </a:t>
                </a:r>
                <a:r>
                  <a:rPr lang="de-DE" dirty="0" err="1"/>
                  <a:t>leave</a:t>
                </a:r>
                <a:r>
                  <a:rPr lang="de-DE" dirty="0"/>
                  <a:t> </a:t>
                </a:r>
                <a:r>
                  <a:rPr lang="de-DE" dirty="0" err="1"/>
                  <a:t>other</a:t>
                </a:r>
                <a:r>
                  <a:rPr lang="de-DE" dirty="0"/>
                  <a:t> </a:t>
                </a:r>
                <a:r>
                  <a:rPr lang="de-DE" dirty="0" err="1"/>
                  <a:t>states</a:t>
                </a:r>
                <a:r>
                  <a:rPr lang="de-DE" dirty="0"/>
                  <a:t> invariant </a:t>
                </a:r>
                <a:r>
                  <a:rPr lang="de-DE" dirty="0" err="1"/>
                  <a:t>using</a:t>
                </a:r>
                <a:r>
                  <a:rPr lang="de-DE" dirty="0"/>
                  <a:t> a </a:t>
                </a:r>
                <a:r>
                  <a:rPr lang="de-DE" dirty="0" err="1"/>
                  <a:t>conditional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de-DE" dirty="0"/>
                  <a:t>-rotation on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site</a:t>
                </a:r>
                <a:r>
                  <a:rPr lang="de-DE" dirty="0"/>
                  <a:t> </a:t>
                </a:r>
                <a:r>
                  <a:rPr lang="de-DE" dirty="0" err="1"/>
                  <a:t>qubit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DE" dirty="0"/>
                  <a:t>.</a:t>
                </a:r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1B93148C-237F-EBF9-B01B-46E6B67E00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l="-1433" t="-68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>
                <a:extLst>
                  <a:ext uri="{FF2B5EF4-FFF2-40B4-BE49-F238E27FC236}">
                    <a16:creationId xmlns:a16="http://schemas.microsoft.com/office/drawing/2014/main" id="{347F54B9-0C79-45BC-2DAE-99EA56353E0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19090" y="994334"/>
                <a:ext cx="8508999" cy="428259"/>
              </a:xfrm>
            </p:spPr>
            <p:txBody>
              <a:bodyPr/>
              <a:lstStyle/>
              <a:p>
                <a:r>
                  <a:rPr lang="de-DE" dirty="0"/>
                  <a:t>Dicke States: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de-DE" dirty="0"/>
                  <a:t>-Operators</a:t>
                </a:r>
              </a:p>
            </p:txBody>
          </p:sp>
        </mc:Choice>
        <mc:Fallback xmlns="">
          <p:sp>
            <p:nvSpPr>
              <p:cNvPr id="6" name="Title 5">
                <a:extLst>
                  <a:ext uri="{FF2B5EF4-FFF2-40B4-BE49-F238E27FC236}">
                    <a16:creationId xmlns:a16="http://schemas.microsoft.com/office/drawing/2014/main" id="{347F54B9-0C79-45BC-2DAE-99EA56353E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9090" y="994334"/>
                <a:ext cx="8508999" cy="428259"/>
              </a:xfrm>
              <a:blipFill>
                <a:blip r:embed="rId4"/>
                <a:stretch>
                  <a:fillRect l="-2722" t="-44286" b="-471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B62675A2-B859-19F8-3E52-E277A5EF0B9C}"/>
              </a:ext>
            </a:extLst>
          </p:cNvPr>
          <p:cNvSpPr/>
          <p:nvPr/>
        </p:nvSpPr>
        <p:spPr>
          <a:xfrm>
            <a:off x="3209925" y="4423778"/>
            <a:ext cx="476250" cy="457200"/>
          </a:xfrm>
          <a:prstGeom prst="ellipse">
            <a:avLst/>
          </a:prstGeom>
          <a:ln w="1270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7EE9225-5AF0-4F8F-AE34-ED720B9546A6}"/>
              </a:ext>
            </a:extLst>
          </p:cNvPr>
          <p:cNvCxnSpPr>
            <a:cxnSpLocks/>
          </p:cNvCxnSpPr>
          <p:nvPr/>
        </p:nvCxnSpPr>
        <p:spPr>
          <a:xfrm flipV="1">
            <a:off x="2514600" y="5612845"/>
            <a:ext cx="3971925" cy="22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668DD929-6168-3AE4-758C-A947BA08ED66}"/>
              </a:ext>
            </a:extLst>
          </p:cNvPr>
          <p:cNvSpPr/>
          <p:nvPr/>
        </p:nvSpPr>
        <p:spPr>
          <a:xfrm>
            <a:off x="4262437" y="5395355"/>
            <a:ext cx="476250" cy="457200"/>
          </a:xfrm>
          <a:prstGeom prst="ellipse">
            <a:avLst/>
          </a:prstGeom>
          <a:ln w="1270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6DFFE44-9FA6-1018-2CB6-161DCD6751E4}"/>
              </a:ext>
            </a:extLst>
          </p:cNvPr>
          <p:cNvSpPr/>
          <p:nvPr/>
        </p:nvSpPr>
        <p:spPr>
          <a:xfrm>
            <a:off x="5376862" y="4423778"/>
            <a:ext cx="476250" cy="457200"/>
          </a:xfrm>
          <a:prstGeom prst="ellipse">
            <a:avLst/>
          </a:prstGeom>
          <a:ln w="1270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E307CBF-2B88-E0C7-E20F-92094EC9BE99}"/>
              </a:ext>
            </a:extLst>
          </p:cNvPr>
          <p:cNvSpPr/>
          <p:nvPr/>
        </p:nvSpPr>
        <p:spPr>
          <a:xfrm>
            <a:off x="3209926" y="5406466"/>
            <a:ext cx="47625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9607A33-2744-AA2C-D963-EB9252117915}"/>
                  </a:ext>
                </a:extLst>
              </p:cNvPr>
              <p:cNvSpPr txBox="1"/>
              <p:nvPr/>
            </p:nvSpPr>
            <p:spPr>
              <a:xfrm>
                <a:off x="3362289" y="4512019"/>
                <a:ext cx="171521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de-DE" sz="16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9607A33-2744-AA2C-D963-EB9252117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289" y="4512019"/>
                <a:ext cx="171521" cy="280718"/>
              </a:xfrm>
              <a:prstGeom prst="rect">
                <a:avLst/>
              </a:prstGeom>
              <a:blipFill>
                <a:blip r:embed="rId5"/>
                <a:stretch>
                  <a:fillRect l="-25000" r="-214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ABB2A07-D486-A73D-AB1A-5B8ED633AB9E}"/>
                  </a:ext>
                </a:extLst>
              </p:cNvPr>
              <p:cNvSpPr txBox="1"/>
              <p:nvPr/>
            </p:nvSpPr>
            <p:spPr>
              <a:xfrm>
                <a:off x="5529226" y="4494540"/>
                <a:ext cx="171521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de-DE" sz="16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ABB2A07-D486-A73D-AB1A-5B8ED633A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9226" y="4494540"/>
                <a:ext cx="171521" cy="280718"/>
              </a:xfrm>
              <a:prstGeom prst="rect">
                <a:avLst/>
              </a:prstGeom>
              <a:blipFill>
                <a:blip r:embed="rId6"/>
                <a:stretch>
                  <a:fillRect l="-21429" r="-2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ED0CDBF-407B-335E-F3A1-FF539901859F}"/>
                  </a:ext>
                </a:extLst>
              </p:cNvPr>
              <p:cNvSpPr txBox="1"/>
              <p:nvPr/>
            </p:nvSpPr>
            <p:spPr>
              <a:xfrm>
                <a:off x="4287907" y="5512276"/>
                <a:ext cx="425309" cy="245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de-DE" sz="14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ED0CDBF-407B-335E-F3A1-FF5399018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907" y="5512276"/>
                <a:ext cx="425309" cy="245580"/>
              </a:xfrm>
              <a:prstGeom prst="rect">
                <a:avLst/>
              </a:prstGeom>
              <a:blipFill>
                <a:blip r:embed="rId7"/>
                <a:stretch>
                  <a:fillRect l="-8571" r="-71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52ECE3C-837D-DB27-8B47-CBB85D5B6A88}"/>
                  </a:ext>
                </a:extLst>
              </p:cNvPr>
              <p:cNvSpPr txBox="1"/>
              <p:nvPr/>
            </p:nvSpPr>
            <p:spPr>
              <a:xfrm>
                <a:off x="3321264" y="5486026"/>
                <a:ext cx="261289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de-DE" sz="16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52ECE3C-837D-DB27-8B47-CBB85D5B6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264" y="5486026"/>
                <a:ext cx="261289" cy="280718"/>
              </a:xfrm>
              <a:prstGeom prst="rect">
                <a:avLst/>
              </a:prstGeom>
              <a:blipFill>
                <a:blip r:embed="rId8"/>
                <a:stretch>
                  <a:fillRect l="-20930" r="-20930" b="-130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AD5A1D56-E3E5-3E95-36AF-4AA831C99AD9}"/>
              </a:ext>
            </a:extLst>
          </p:cNvPr>
          <p:cNvSpPr/>
          <p:nvPr/>
        </p:nvSpPr>
        <p:spPr>
          <a:xfrm>
            <a:off x="5374481" y="5406466"/>
            <a:ext cx="47625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7DE515D-19EC-D799-FEEE-D1E3E655AEA6}"/>
                  </a:ext>
                </a:extLst>
              </p:cNvPr>
              <p:cNvSpPr txBox="1"/>
              <p:nvPr/>
            </p:nvSpPr>
            <p:spPr>
              <a:xfrm>
                <a:off x="5481961" y="5477138"/>
                <a:ext cx="261290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⊖</m:t>
                      </m:r>
                    </m:oMath>
                  </m:oMathPara>
                </a14:m>
                <a:endParaRPr lang="de-DE" sz="16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7DE515D-19EC-D799-FEEE-D1E3E655A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961" y="5477138"/>
                <a:ext cx="261290" cy="280718"/>
              </a:xfrm>
              <a:prstGeom prst="rect">
                <a:avLst/>
              </a:prstGeom>
              <a:blipFill>
                <a:blip r:embed="rId9"/>
                <a:stretch>
                  <a:fillRect l="-20930" r="-20930" b="-106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32E4DC15-D897-CEE2-7833-3D0E2B0F9166}"/>
              </a:ext>
            </a:extLst>
          </p:cNvPr>
          <p:cNvSpPr/>
          <p:nvPr/>
        </p:nvSpPr>
        <p:spPr>
          <a:xfrm>
            <a:off x="4095515" y="4412667"/>
            <a:ext cx="80986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CD34CA7-9E91-BFFD-FB08-C6BBAC1ECDFD}"/>
                  </a:ext>
                </a:extLst>
              </p:cNvPr>
              <p:cNvSpPr txBox="1"/>
              <p:nvPr/>
            </p:nvSpPr>
            <p:spPr>
              <a:xfrm>
                <a:off x="4213963" y="4489798"/>
                <a:ext cx="635110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de-DE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de-DE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6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CD34CA7-9E91-BFFD-FB08-C6BBAC1EC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963" y="4489798"/>
                <a:ext cx="635110" cy="280718"/>
              </a:xfrm>
              <a:prstGeom prst="rect">
                <a:avLst/>
              </a:prstGeom>
              <a:blipFill>
                <a:blip r:embed="rId10"/>
                <a:stretch>
                  <a:fillRect l="-5769" r="-10577" b="-2173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B3FD960-35B1-8FE1-B6FD-88BA5515FACE}"/>
              </a:ext>
            </a:extLst>
          </p:cNvPr>
          <p:cNvCxnSpPr>
            <a:stCxn id="7" idx="4"/>
            <a:endCxn id="14" idx="0"/>
          </p:cNvCxnSpPr>
          <p:nvPr/>
        </p:nvCxnSpPr>
        <p:spPr>
          <a:xfrm>
            <a:off x="3448050" y="4880978"/>
            <a:ext cx="1" cy="525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7C0AAD2-7BFA-1908-B6C5-F88B4530C003}"/>
              </a:ext>
            </a:extLst>
          </p:cNvPr>
          <p:cNvCxnSpPr>
            <a:stCxn id="22" idx="4"/>
            <a:endCxn id="12" idx="0"/>
          </p:cNvCxnSpPr>
          <p:nvPr/>
        </p:nvCxnSpPr>
        <p:spPr>
          <a:xfrm>
            <a:off x="4500445" y="4869867"/>
            <a:ext cx="117" cy="525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074D502-6E5E-F9D7-19AE-7B380F09C3FD}"/>
              </a:ext>
            </a:extLst>
          </p:cNvPr>
          <p:cNvCxnSpPr>
            <a:stCxn id="13" idx="4"/>
            <a:endCxn id="19" idx="0"/>
          </p:cNvCxnSpPr>
          <p:nvPr/>
        </p:nvCxnSpPr>
        <p:spPr>
          <a:xfrm flipH="1">
            <a:off x="5612606" y="4880978"/>
            <a:ext cx="2381" cy="525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CD15E54-697C-345E-BB84-F50080B23625}"/>
                  </a:ext>
                </a:extLst>
              </p:cNvPr>
              <p:cNvSpPr txBox="1"/>
              <p:nvPr/>
            </p:nvSpPr>
            <p:spPr>
              <a:xfrm>
                <a:off x="2266070" y="4467228"/>
                <a:ext cx="248530" cy="303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de-DE" sz="16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CD15E54-697C-345E-BB84-F50080B23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6070" y="4467228"/>
                <a:ext cx="248530" cy="303288"/>
              </a:xfrm>
              <a:prstGeom prst="rect">
                <a:avLst/>
              </a:prstGeom>
              <a:blipFill>
                <a:blip r:embed="rId11"/>
                <a:stretch>
                  <a:fillRect l="-17073" r="-7317" b="-18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F4E75C3-3F29-2620-27FC-456652F3C0C4}"/>
                  </a:ext>
                </a:extLst>
              </p:cNvPr>
              <p:cNvSpPr txBox="1"/>
              <p:nvPr/>
            </p:nvSpPr>
            <p:spPr>
              <a:xfrm>
                <a:off x="2255586" y="5406466"/>
                <a:ext cx="269497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de-DE" sz="16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F4E75C3-3F29-2620-27FC-456652F3C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5586" y="5406466"/>
                <a:ext cx="269497" cy="280718"/>
              </a:xfrm>
              <a:prstGeom prst="rect">
                <a:avLst/>
              </a:prstGeom>
              <a:blipFill>
                <a:blip r:embed="rId12"/>
                <a:stretch>
                  <a:fillRect l="-15909" b="-152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11169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16318-825C-9281-1CA7-B27745B818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B8FDB10-C606-1BCE-37CA-0617AF204E72}"/>
              </a:ext>
            </a:extLst>
          </p:cNvPr>
          <p:cNvCxnSpPr>
            <a:cxnSpLocks/>
          </p:cNvCxnSpPr>
          <p:nvPr/>
        </p:nvCxnSpPr>
        <p:spPr>
          <a:xfrm flipV="1">
            <a:off x="2514600" y="4630157"/>
            <a:ext cx="3971925" cy="22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E3FD10A-AC23-C2CA-595D-95D006FB09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/>
                  <a:t>The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de-DE" dirty="0"/>
                  <a:t> and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⊖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operate</a:t>
                </a:r>
                <a:r>
                  <a:rPr lang="de-DE" dirty="0"/>
                  <a:t> on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auxiliary</a:t>
                </a:r>
                <a:r>
                  <a:rPr lang="de-DE" dirty="0"/>
                  <a:t> </a:t>
                </a:r>
                <a:r>
                  <a:rPr lang="de-DE" dirty="0" err="1"/>
                  <a:t>qudit</a:t>
                </a:r>
                <a:r>
                  <a:rPr lang="de-DE" dirty="0"/>
                  <a:t> and </a:t>
                </a:r>
                <a:r>
                  <a:rPr lang="de-DE" dirty="0" err="1"/>
                  <a:t>map</a:t>
                </a:r>
                <a:r>
                  <a:rPr lang="de-DE" dirty="0"/>
                  <a:t>:</a:t>
                </a:r>
              </a:p>
              <a:p>
                <a:endParaRPr lang="de-DE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⊕:</m:t>
                      </m:r>
                      <m:d>
                        <m:dPr>
                          <m:begChr m:val="|"/>
                          <m:endChr m:val="⟩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↦|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+1 </m:t>
                      </m:r>
                      <m:r>
                        <m:rPr>
                          <m:nor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de-DE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</a:rPr>
                        <m:t>⊖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|"/>
                          <m:endChr m:val="⟩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↦|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−1 </m:t>
                      </m:r>
                      <m:r>
                        <m:rPr>
                          <m:nor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E3FD10A-AC23-C2CA-595D-95D006FB09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1" t="-123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27D77C-36D4-62B8-6FF2-DD560CE24C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44AA29-A032-2FAA-472B-140962D3479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7D113567-2840-C2D4-D473-0D64C17E31E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dirty="0"/>
                  <a:t>The partial </a:t>
                </a:r>
                <a:r>
                  <a:rPr lang="de-DE" dirty="0" err="1"/>
                  <a:t>operators</a:t>
                </a:r>
                <a:r>
                  <a:rPr lang="de-DE" dirty="0"/>
                  <a:t> perform </a:t>
                </a:r>
                <a:r>
                  <a:rPr lang="de-DE" dirty="0" err="1"/>
                  <a:t>conditional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de-DE" dirty="0"/>
                  <a:t>-</a:t>
                </a:r>
                <a:r>
                  <a:rPr lang="de-DE" dirty="0" err="1"/>
                  <a:t>rotations</a:t>
                </a:r>
                <a:r>
                  <a:rPr lang="de-DE" dirty="0"/>
                  <a:t> on </a:t>
                </a:r>
                <a:r>
                  <a:rPr lang="de-DE" dirty="0" err="1"/>
                  <a:t>each</a:t>
                </a:r>
                <a:r>
                  <a:rPr lang="de-DE" dirty="0"/>
                  <a:t> </a:t>
                </a:r>
                <a:r>
                  <a:rPr lang="de-DE" dirty="0" err="1"/>
                  <a:t>site</a:t>
                </a:r>
                <a:r>
                  <a:rPr lang="de-DE" dirty="0"/>
                  <a:t> </a:t>
                </a:r>
                <a:r>
                  <a:rPr lang="de-DE" dirty="0" err="1"/>
                  <a:t>qubit</a:t>
                </a:r>
                <a:r>
                  <a:rPr lang="de-DE" dirty="0"/>
                  <a:t>.</a:t>
                </a:r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7D113567-2840-C2D4-D473-0D64C17E31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l="-1433" t="-68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>
                <a:extLst>
                  <a:ext uri="{FF2B5EF4-FFF2-40B4-BE49-F238E27FC236}">
                    <a16:creationId xmlns:a16="http://schemas.microsoft.com/office/drawing/2014/main" id="{6FC9988A-FEC7-6E93-5821-EB1D123D6E6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19090" y="994334"/>
                <a:ext cx="8508999" cy="428259"/>
              </a:xfrm>
            </p:spPr>
            <p:txBody>
              <a:bodyPr/>
              <a:lstStyle/>
              <a:p>
                <a:r>
                  <a:rPr lang="de-DE" dirty="0"/>
                  <a:t>Dicke States: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de-DE" dirty="0"/>
                  <a:t>-Operators</a:t>
                </a:r>
              </a:p>
            </p:txBody>
          </p:sp>
        </mc:Choice>
        <mc:Fallback xmlns="">
          <p:sp>
            <p:nvSpPr>
              <p:cNvPr id="6" name="Title 5">
                <a:extLst>
                  <a:ext uri="{FF2B5EF4-FFF2-40B4-BE49-F238E27FC236}">
                    <a16:creationId xmlns:a16="http://schemas.microsoft.com/office/drawing/2014/main" id="{6FC9988A-FEC7-6E93-5821-EB1D123D6E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9090" y="994334"/>
                <a:ext cx="8508999" cy="428259"/>
              </a:xfrm>
              <a:blipFill>
                <a:blip r:embed="rId4"/>
                <a:stretch>
                  <a:fillRect l="-2722" t="-44286" b="-471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C35432AE-3200-71A0-F319-70E996971FAA}"/>
              </a:ext>
            </a:extLst>
          </p:cNvPr>
          <p:cNvSpPr/>
          <p:nvPr/>
        </p:nvSpPr>
        <p:spPr>
          <a:xfrm>
            <a:off x="3209925" y="4423778"/>
            <a:ext cx="476250" cy="457200"/>
          </a:xfrm>
          <a:prstGeom prst="ellipse">
            <a:avLst/>
          </a:prstGeom>
          <a:ln w="1270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10AC22-14AC-4150-6607-6FD623C8A5BC}"/>
              </a:ext>
            </a:extLst>
          </p:cNvPr>
          <p:cNvCxnSpPr>
            <a:cxnSpLocks/>
          </p:cNvCxnSpPr>
          <p:nvPr/>
        </p:nvCxnSpPr>
        <p:spPr>
          <a:xfrm flipV="1">
            <a:off x="2514600" y="5612845"/>
            <a:ext cx="3971925" cy="22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2D927B8F-ADAB-F5B3-7121-1BF9EC68B13C}"/>
              </a:ext>
            </a:extLst>
          </p:cNvPr>
          <p:cNvSpPr/>
          <p:nvPr/>
        </p:nvSpPr>
        <p:spPr>
          <a:xfrm>
            <a:off x="4262437" y="5395355"/>
            <a:ext cx="476250" cy="457200"/>
          </a:xfrm>
          <a:prstGeom prst="ellipse">
            <a:avLst/>
          </a:prstGeom>
          <a:ln w="1270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ED23DE1-5BA0-1858-7EED-B2C8448FFCA0}"/>
              </a:ext>
            </a:extLst>
          </p:cNvPr>
          <p:cNvSpPr/>
          <p:nvPr/>
        </p:nvSpPr>
        <p:spPr>
          <a:xfrm>
            <a:off x="5376862" y="4423778"/>
            <a:ext cx="476250" cy="457200"/>
          </a:xfrm>
          <a:prstGeom prst="ellipse">
            <a:avLst/>
          </a:prstGeom>
          <a:ln w="1270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768D44C-65F0-0B8E-947F-90DFC0F8BE41}"/>
              </a:ext>
            </a:extLst>
          </p:cNvPr>
          <p:cNvSpPr/>
          <p:nvPr/>
        </p:nvSpPr>
        <p:spPr>
          <a:xfrm>
            <a:off x="3209926" y="5406466"/>
            <a:ext cx="47625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A2A32B4-4753-02E6-526F-FD5C3FAFB5AD}"/>
                  </a:ext>
                </a:extLst>
              </p:cNvPr>
              <p:cNvSpPr txBox="1"/>
              <p:nvPr/>
            </p:nvSpPr>
            <p:spPr>
              <a:xfrm>
                <a:off x="3362289" y="4512019"/>
                <a:ext cx="171521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de-DE" sz="16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A2A32B4-4753-02E6-526F-FD5C3FAFB5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289" y="4512019"/>
                <a:ext cx="171521" cy="280718"/>
              </a:xfrm>
              <a:prstGeom prst="rect">
                <a:avLst/>
              </a:prstGeom>
              <a:blipFill>
                <a:blip r:embed="rId5"/>
                <a:stretch>
                  <a:fillRect l="-25000" r="-214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6C6FDBC-AA2B-B8BC-4A42-8441D3A1A536}"/>
                  </a:ext>
                </a:extLst>
              </p:cNvPr>
              <p:cNvSpPr txBox="1"/>
              <p:nvPr/>
            </p:nvSpPr>
            <p:spPr>
              <a:xfrm>
                <a:off x="5529226" y="4494540"/>
                <a:ext cx="171521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de-DE" sz="16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6C6FDBC-AA2B-B8BC-4A42-8441D3A1A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9226" y="4494540"/>
                <a:ext cx="171521" cy="280718"/>
              </a:xfrm>
              <a:prstGeom prst="rect">
                <a:avLst/>
              </a:prstGeom>
              <a:blipFill>
                <a:blip r:embed="rId6"/>
                <a:stretch>
                  <a:fillRect l="-21429" r="-2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5725303-76D7-553B-E0F3-DED1B3BC197E}"/>
                  </a:ext>
                </a:extLst>
              </p:cNvPr>
              <p:cNvSpPr txBox="1"/>
              <p:nvPr/>
            </p:nvSpPr>
            <p:spPr>
              <a:xfrm>
                <a:off x="4287907" y="5512276"/>
                <a:ext cx="425309" cy="245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de-DE" sz="14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5725303-76D7-553B-E0F3-DED1B3BC1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907" y="5512276"/>
                <a:ext cx="425309" cy="245580"/>
              </a:xfrm>
              <a:prstGeom prst="rect">
                <a:avLst/>
              </a:prstGeom>
              <a:blipFill>
                <a:blip r:embed="rId7"/>
                <a:stretch>
                  <a:fillRect l="-8571" r="-71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F941BC-E4D6-07FC-4B28-79CD67CD3108}"/>
                  </a:ext>
                </a:extLst>
              </p:cNvPr>
              <p:cNvSpPr txBox="1"/>
              <p:nvPr/>
            </p:nvSpPr>
            <p:spPr>
              <a:xfrm>
                <a:off x="3321264" y="5486026"/>
                <a:ext cx="261289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de-DE" sz="16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F941BC-E4D6-07FC-4B28-79CD67CD3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264" y="5486026"/>
                <a:ext cx="261289" cy="280718"/>
              </a:xfrm>
              <a:prstGeom prst="rect">
                <a:avLst/>
              </a:prstGeom>
              <a:blipFill>
                <a:blip r:embed="rId8"/>
                <a:stretch>
                  <a:fillRect l="-20930" r="-20930" b="-130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A016209E-7030-370E-6F3C-A3F06D59BFBF}"/>
              </a:ext>
            </a:extLst>
          </p:cNvPr>
          <p:cNvSpPr/>
          <p:nvPr/>
        </p:nvSpPr>
        <p:spPr>
          <a:xfrm>
            <a:off x="5374481" y="5406466"/>
            <a:ext cx="47625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85B2618-EC00-1691-D0C6-BC3294C19F80}"/>
                  </a:ext>
                </a:extLst>
              </p:cNvPr>
              <p:cNvSpPr txBox="1"/>
              <p:nvPr/>
            </p:nvSpPr>
            <p:spPr>
              <a:xfrm>
                <a:off x="5481961" y="5477138"/>
                <a:ext cx="261290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⊖</m:t>
                      </m:r>
                    </m:oMath>
                  </m:oMathPara>
                </a14:m>
                <a:endParaRPr lang="de-DE" sz="16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85B2618-EC00-1691-D0C6-BC3294C19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961" y="5477138"/>
                <a:ext cx="261290" cy="280718"/>
              </a:xfrm>
              <a:prstGeom prst="rect">
                <a:avLst/>
              </a:prstGeom>
              <a:blipFill>
                <a:blip r:embed="rId9"/>
                <a:stretch>
                  <a:fillRect l="-20930" r="-20930" b="-106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EF28872E-E010-BCB1-784F-D064B90D6539}"/>
              </a:ext>
            </a:extLst>
          </p:cNvPr>
          <p:cNvSpPr/>
          <p:nvPr/>
        </p:nvSpPr>
        <p:spPr>
          <a:xfrm>
            <a:off x="4095515" y="4412667"/>
            <a:ext cx="80986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A88FCC9-8CDA-21DA-BD72-25DB4EDFA14F}"/>
                  </a:ext>
                </a:extLst>
              </p:cNvPr>
              <p:cNvSpPr txBox="1"/>
              <p:nvPr/>
            </p:nvSpPr>
            <p:spPr>
              <a:xfrm>
                <a:off x="4213963" y="4489798"/>
                <a:ext cx="635110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de-DE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de-DE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6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A88FCC9-8CDA-21DA-BD72-25DB4EDFA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963" y="4489798"/>
                <a:ext cx="635110" cy="280718"/>
              </a:xfrm>
              <a:prstGeom prst="rect">
                <a:avLst/>
              </a:prstGeom>
              <a:blipFill>
                <a:blip r:embed="rId10"/>
                <a:stretch>
                  <a:fillRect l="-5769" r="-10577" b="-2173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A1F4D11-A3D7-533A-8BA0-8655E9E9D306}"/>
              </a:ext>
            </a:extLst>
          </p:cNvPr>
          <p:cNvCxnSpPr>
            <a:stCxn id="7" idx="4"/>
            <a:endCxn id="14" idx="0"/>
          </p:cNvCxnSpPr>
          <p:nvPr/>
        </p:nvCxnSpPr>
        <p:spPr>
          <a:xfrm>
            <a:off x="3448050" y="4880978"/>
            <a:ext cx="1" cy="525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9418C55-46F3-4828-D47E-64E35598E936}"/>
              </a:ext>
            </a:extLst>
          </p:cNvPr>
          <p:cNvCxnSpPr>
            <a:stCxn id="22" idx="4"/>
            <a:endCxn id="12" idx="0"/>
          </p:cNvCxnSpPr>
          <p:nvPr/>
        </p:nvCxnSpPr>
        <p:spPr>
          <a:xfrm>
            <a:off x="4500445" y="4869867"/>
            <a:ext cx="117" cy="525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FE9E601-4A1D-D373-A341-F3F18E2C6BEF}"/>
              </a:ext>
            </a:extLst>
          </p:cNvPr>
          <p:cNvCxnSpPr>
            <a:stCxn id="13" idx="4"/>
            <a:endCxn id="19" idx="0"/>
          </p:cNvCxnSpPr>
          <p:nvPr/>
        </p:nvCxnSpPr>
        <p:spPr>
          <a:xfrm flipH="1">
            <a:off x="5612606" y="4880978"/>
            <a:ext cx="2381" cy="525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47C3D88-910F-2081-FCAF-4EF597E28750}"/>
                  </a:ext>
                </a:extLst>
              </p:cNvPr>
              <p:cNvSpPr txBox="1"/>
              <p:nvPr/>
            </p:nvSpPr>
            <p:spPr>
              <a:xfrm>
                <a:off x="2266070" y="4467228"/>
                <a:ext cx="248530" cy="303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de-DE" sz="16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47C3D88-910F-2081-FCAF-4EF597E287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6070" y="4467228"/>
                <a:ext cx="248530" cy="303288"/>
              </a:xfrm>
              <a:prstGeom prst="rect">
                <a:avLst/>
              </a:prstGeom>
              <a:blipFill>
                <a:blip r:embed="rId11"/>
                <a:stretch>
                  <a:fillRect l="-17073" r="-7317" b="-18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C4D9BF1-BD4D-3250-449A-F95562DD100A}"/>
                  </a:ext>
                </a:extLst>
              </p:cNvPr>
              <p:cNvSpPr txBox="1"/>
              <p:nvPr/>
            </p:nvSpPr>
            <p:spPr>
              <a:xfrm>
                <a:off x="2255586" y="5406466"/>
                <a:ext cx="269497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de-DE" sz="16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C4D9BF1-BD4D-3250-449A-F95562DD1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5586" y="5406466"/>
                <a:ext cx="269497" cy="280718"/>
              </a:xfrm>
              <a:prstGeom prst="rect">
                <a:avLst/>
              </a:prstGeom>
              <a:blipFill>
                <a:blip r:embed="rId12"/>
                <a:stretch>
                  <a:fillRect l="-15909" b="-152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4279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CC56FA-EA96-894A-6CAA-52BCCA97C4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7C972F3-9C86-F64F-3592-A408187632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b="1" dirty="0"/>
                  <a:t>Observation:</a:t>
                </a:r>
                <a:r>
                  <a:rPr lang="de-DE" dirty="0"/>
                  <a:t> </a:t>
                </a:r>
              </a:p>
              <a:p>
                <a:r>
                  <a:rPr lang="de-DE" dirty="0"/>
                  <a:t>Many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de-DE" dirty="0"/>
                  <a:t>-operators </a:t>
                </a:r>
                <a:r>
                  <a:rPr lang="de-DE" dirty="0" err="1"/>
                  <a:t>simplify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identity</a:t>
                </a:r>
                <a:r>
                  <a:rPr lang="de-DE" dirty="0"/>
                  <a:t> </a:t>
                </a:r>
                <a:r>
                  <a:rPr lang="de-DE" dirty="0" err="1"/>
                  <a:t>or</a:t>
                </a:r>
                <a:r>
                  <a:rPr lang="de-DE" dirty="0"/>
                  <a:t> </a:t>
                </a:r>
                <a:r>
                  <a:rPr lang="de-DE" dirty="0" err="1"/>
                  <a:t>cancel</a:t>
                </a:r>
                <a:r>
                  <a:rPr lang="de-DE" dirty="0"/>
                  <a:t> out. </a:t>
                </a:r>
                <a:endParaRPr lang="de-DE" b="1" dirty="0"/>
              </a:p>
              <a:p>
                <a:endParaRPr lang="de-DE" dirty="0"/>
              </a:p>
              <a:p>
                <a:r>
                  <a:rPr lang="de-DE" dirty="0"/>
                  <a:t>Keeping </a:t>
                </a:r>
                <a:r>
                  <a:rPr lang="de-DE" dirty="0" err="1"/>
                  <a:t>only</a:t>
                </a:r>
                <a:r>
                  <a:rPr lang="de-DE" dirty="0"/>
                  <a:t> relevant </a:t>
                </a:r>
                <a:r>
                  <a:rPr lang="de-DE" dirty="0" err="1"/>
                  <a:t>term</a:t>
                </a:r>
                <a:r>
                  <a:rPr lang="de-DE" dirty="0"/>
                  <a:t>,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b="1" dirty="0" err="1"/>
                  <a:t>restricted</a:t>
                </a:r>
                <a:r>
                  <a:rPr lang="de-DE" b="1" dirty="0"/>
                  <a:t> form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becomes</a:t>
                </a:r>
                <a:r>
                  <a:rPr lang="de-DE" dirty="0"/>
                  <a:t>:</a:t>
                </a:r>
              </a:p>
              <a:p>
                <a:endParaRPr lang="de-DE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  <m:brk m:alnAt="23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</m:fNam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−1, 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e>
                          </m:func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(0, 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e>
                          </m:func>
                        </m:sup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7C972F3-9C86-F64F-3592-A408187632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33" t="-123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8A62A6-1CC7-C3EF-E286-08658AD7F6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E0449D-BDAE-A970-658D-AE80E1C6932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93A6E269-6F3E-9100-7061-1A63A9B5FAC1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dirty="0"/>
                  <a:t>The </a:t>
                </a:r>
                <a:r>
                  <a:rPr lang="de-DE" dirty="0" err="1"/>
                  <a:t>product</a:t>
                </a:r>
                <a:r>
                  <a:rPr lang="de-DE" dirty="0"/>
                  <a:t> </a:t>
                </a:r>
                <a:r>
                  <a:rPr lang="de-DE" dirty="0" err="1"/>
                  <a:t>construction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can</a:t>
                </a:r>
                <a:r>
                  <a:rPr lang="de-DE" dirty="0"/>
                  <a:t> </a:t>
                </a:r>
                <a:r>
                  <a:rPr lang="de-DE" dirty="0" err="1"/>
                  <a:t>thus</a:t>
                </a:r>
                <a:r>
                  <a:rPr lang="de-DE" dirty="0"/>
                  <a:t> </a:t>
                </a:r>
                <a:r>
                  <a:rPr lang="de-DE" dirty="0" err="1"/>
                  <a:t>be</a:t>
                </a:r>
                <a:r>
                  <a:rPr lang="de-DE" dirty="0"/>
                  <a:t> </a:t>
                </a:r>
                <a:r>
                  <a:rPr lang="de-DE" dirty="0" err="1"/>
                  <a:t>restricted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only</a:t>
                </a:r>
                <a:r>
                  <a:rPr lang="de-DE" dirty="0"/>
                  <a:t> relevant </a:t>
                </a:r>
                <a:r>
                  <a:rPr lang="de-DE" dirty="0" err="1"/>
                  <a:t>terms</a:t>
                </a:r>
                <a:r>
                  <a:rPr lang="de-DE" dirty="0"/>
                  <a:t>.</a:t>
                </a:r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93A6E269-6F3E-9100-7061-1A63A9B5FA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l="-1433" t="-51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>
                <a:extLst>
                  <a:ext uri="{FF2B5EF4-FFF2-40B4-BE49-F238E27FC236}">
                    <a16:creationId xmlns:a16="http://schemas.microsoft.com/office/drawing/2014/main" id="{AEAEA865-5782-6031-C2A2-EAAA328ED14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19090" y="994334"/>
                <a:ext cx="8508999" cy="432426"/>
              </a:xfrm>
            </p:spPr>
            <p:txBody>
              <a:bodyPr/>
              <a:lstStyle/>
              <a:p>
                <a:r>
                  <a:rPr lang="de-DE" dirty="0"/>
                  <a:t>Dicke States: Restricted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DE" dirty="0"/>
                  <a:t>-Operators</a:t>
                </a:r>
              </a:p>
            </p:txBody>
          </p:sp>
        </mc:Choice>
        <mc:Fallback xmlns="">
          <p:sp>
            <p:nvSpPr>
              <p:cNvPr id="6" name="Title 5">
                <a:extLst>
                  <a:ext uri="{FF2B5EF4-FFF2-40B4-BE49-F238E27FC236}">
                    <a16:creationId xmlns:a16="http://schemas.microsoft.com/office/drawing/2014/main" id="{AEAEA865-5782-6031-C2A2-EAAA328ED1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9090" y="994334"/>
                <a:ext cx="8508999" cy="432426"/>
              </a:xfrm>
              <a:blipFill>
                <a:blip r:embed="rId4"/>
                <a:stretch>
                  <a:fillRect l="-2722" t="-45070" b="-4366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88824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B120B4-D020-B440-A534-E64FD7F8B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8E2E755-5FE6-FF0D-7DF6-7F4C8E688E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This </a:t>
                </a:r>
                <a:r>
                  <a:rPr lang="de-DE" dirty="0" err="1"/>
                  <a:t>means</a:t>
                </a:r>
                <a:r>
                  <a:rPr lang="de-DE" dirty="0"/>
                  <a:t> </a:t>
                </a:r>
                <a:r>
                  <a:rPr lang="de-DE" dirty="0" err="1"/>
                  <a:t>we</a:t>
                </a:r>
                <a:r>
                  <a:rPr lang="de-DE" dirty="0"/>
                  <a:t> </a:t>
                </a:r>
                <a:r>
                  <a:rPr lang="de-DE" dirty="0" err="1"/>
                  <a:t>need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de-DE" b="0" i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  <m:r>
                              <a:rPr lang="de-DE" b="0" i="0" smtClean="0">
                                <a:latin typeface="Cambria Math" panose="02040503050406030204" pitchFamily="18" charset="0"/>
                              </a:rPr>
                              <m:t>(1, 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⌈</m:t>
                            </m:r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</m:func>
                    <m:r>
                      <a:rPr lang="de-DE" b="0" i="1" smtClean="0">
                        <a:latin typeface="Cambria Math" panose="02040503050406030204" pitchFamily="18" charset="0"/>
                      </a:rPr>
                      <m:t>⌉)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qubits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emulation</a:t>
                </a:r>
                <a:r>
                  <a:rPr lang="de-DE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The </a:t>
                </a:r>
                <a:r>
                  <a:rPr lang="de-DE" dirty="0" err="1"/>
                  <a:t>most</a:t>
                </a:r>
                <a:r>
                  <a:rPr lang="de-DE" dirty="0"/>
                  <a:t> </a:t>
                </a:r>
                <a:r>
                  <a:rPr lang="de-DE" dirty="0" err="1"/>
                  <a:t>natural</a:t>
                </a:r>
                <a:r>
                  <a:rPr lang="de-DE" dirty="0"/>
                  <a:t> </a:t>
                </a:r>
                <a:r>
                  <a:rPr lang="de-DE" dirty="0" err="1"/>
                  <a:t>mapping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using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de-DE" dirty="0"/>
                  <a:t>-digit </a:t>
                </a:r>
                <a:r>
                  <a:rPr lang="de-DE" dirty="0" err="1"/>
                  <a:t>binary</a:t>
                </a:r>
                <a:r>
                  <a:rPr lang="de-DE" dirty="0"/>
                  <a:t> </a:t>
                </a:r>
                <a:r>
                  <a:rPr lang="de-DE" dirty="0" err="1"/>
                  <a:t>representation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basis</a:t>
                </a:r>
                <a:r>
                  <a:rPr lang="de-DE" dirty="0"/>
                  <a:t> </a:t>
                </a:r>
                <a:r>
                  <a:rPr lang="de-DE" dirty="0" err="1"/>
                  <a:t>states</a:t>
                </a:r>
                <a:r>
                  <a:rPr lang="de-DE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r>
                  <a:rPr lang="de-DE" b="1" dirty="0" err="1"/>
                  <a:t>Operations</a:t>
                </a:r>
                <a:r>
                  <a:rPr lang="de-DE" dirty="0"/>
                  <a:t>:</a:t>
                </a:r>
              </a:p>
              <a:p>
                <a:r>
                  <a:rPr lang="de-DE" dirty="0" err="1"/>
                  <a:t>Let</a:t>
                </a:r>
                <a:r>
                  <a:rPr lang="de-DE" dirty="0"/>
                  <a:t> U </a:t>
                </a:r>
                <a:r>
                  <a:rPr lang="de-DE" dirty="0" err="1"/>
                  <a:t>be</a:t>
                </a:r>
                <a:r>
                  <a:rPr lang="de-DE" dirty="0"/>
                  <a:t> an </a:t>
                </a:r>
                <a:r>
                  <a:rPr lang="de-DE" dirty="0" err="1"/>
                  <a:t>unitary</a:t>
                </a:r>
                <a:r>
                  <a:rPr lang="de-DE" dirty="0"/>
                  <a:t> </a:t>
                </a:r>
                <a:r>
                  <a:rPr lang="de-DE" dirty="0" err="1"/>
                  <a:t>operation</a:t>
                </a:r>
                <a:r>
                  <a:rPr lang="de-DE" dirty="0"/>
                  <a:t> on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qudit</a:t>
                </a:r>
                <a:r>
                  <a:rPr lang="de-DE" dirty="0"/>
                  <a:t>. </a:t>
                </a:r>
                <a:r>
                  <a:rPr lang="de-DE" dirty="0" err="1"/>
                  <a:t>It</a:t>
                </a:r>
                <a:r>
                  <a:rPr lang="de-DE" dirty="0"/>
                  <a:t> </a:t>
                </a:r>
                <a:r>
                  <a:rPr lang="de-DE" dirty="0" err="1"/>
                  <a:t>can</a:t>
                </a:r>
                <a:r>
                  <a:rPr lang="de-DE" dirty="0"/>
                  <a:t> </a:t>
                </a:r>
                <a:r>
                  <a:rPr lang="de-DE" dirty="0" err="1"/>
                  <a:t>be</a:t>
                </a:r>
                <a:r>
                  <a:rPr lang="de-DE" dirty="0"/>
                  <a:t> </a:t>
                </a:r>
                <a:r>
                  <a:rPr lang="de-DE" dirty="0" err="1"/>
                  <a:t>encoded</a:t>
                </a:r>
                <a:r>
                  <a:rPr lang="de-DE" dirty="0"/>
                  <a:t> </a:t>
                </a:r>
                <a:r>
                  <a:rPr lang="de-DE" dirty="0" err="1"/>
                  <a:t>as</a:t>
                </a:r>
                <a:r>
                  <a:rPr lang="de-DE" dirty="0"/>
                  <a:t> a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de-DE" dirty="0"/>
                  <a:t>-</a:t>
                </a:r>
                <a:r>
                  <a:rPr lang="de-DE" dirty="0" err="1"/>
                  <a:t>qubit</a:t>
                </a:r>
                <a:r>
                  <a:rPr lang="de-DE" dirty="0"/>
                  <a:t> </a:t>
                </a:r>
                <a:r>
                  <a:rPr lang="de-DE" dirty="0" err="1"/>
                  <a:t>quantum</a:t>
                </a:r>
                <a:r>
                  <a:rPr lang="de-DE" dirty="0"/>
                  <a:t> </a:t>
                </a:r>
                <a:r>
                  <a:rPr lang="de-DE" dirty="0" err="1"/>
                  <a:t>gate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as</a:t>
                </a:r>
                <a:r>
                  <a:rPr lang="de-DE" dirty="0"/>
                  <a:t> </a:t>
                </a:r>
                <a:r>
                  <a:rPr lang="de-DE" dirty="0" err="1"/>
                  <a:t>follows</a:t>
                </a:r>
                <a:r>
                  <a:rPr lang="de-DE" dirty="0"/>
                  <a:t>:</a:t>
                </a:r>
              </a:p>
              <a:p>
                <a:endParaRPr lang="de-DE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|"/>
                          <m:endChr m:val="⟩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↦</m:t>
                      </m:r>
                      <m:d>
                        <m:dPr>
                          <m:begChr m:val="{"/>
                          <m:endChr m:val="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⟩, 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&amp;|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⟩,    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8E2E755-5FE6-FF0D-7DF6-7F4C8E688E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33" t="-1231" r="-35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A3D913-4F50-1D4E-4172-61C3F61828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A0C257-2C5A-4671-CF26-0E35E818A88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F6F013C4-78DD-72F5-24A4-58BF5A0ACA3E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dirty="0"/>
                  <a:t>A </a:t>
                </a:r>
                <a:r>
                  <a:rPr lang="de-DE" b="1" dirty="0" err="1"/>
                  <a:t>qubit</a:t>
                </a:r>
                <a:r>
                  <a:rPr lang="de-DE" b="1" dirty="0"/>
                  <a:t> </a:t>
                </a:r>
                <a:r>
                  <a:rPr lang="de-DE" b="1" dirty="0" err="1"/>
                  <a:t>register</a:t>
                </a:r>
                <a:r>
                  <a:rPr lang="de-DE" dirty="0"/>
                  <a:t> </a:t>
                </a:r>
                <a:r>
                  <a:rPr lang="de-DE" dirty="0" err="1"/>
                  <a:t>can</a:t>
                </a:r>
                <a:r>
                  <a:rPr lang="de-DE" dirty="0"/>
                  <a:t> </a:t>
                </a:r>
                <a:r>
                  <a:rPr lang="de-DE" dirty="0" err="1"/>
                  <a:t>be</a:t>
                </a:r>
                <a:r>
                  <a:rPr lang="de-DE" dirty="0"/>
                  <a:t> </a:t>
                </a:r>
                <a:r>
                  <a:rPr lang="de-DE" dirty="0" err="1"/>
                  <a:t>used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emulate</a:t>
                </a:r>
                <a:r>
                  <a:rPr lang="de-DE" dirty="0"/>
                  <a:t> a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de-DE" dirty="0"/>
                  <a:t>-level </a:t>
                </a:r>
                <a:r>
                  <a:rPr lang="de-DE" dirty="0" err="1"/>
                  <a:t>qudit</a:t>
                </a:r>
                <a:r>
                  <a:rPr lang="de-DE" dirty="0"/>
                  <a:t>, </a:t>
                </a:r>
                <a:r>
                  <a:rPr lang="de-DE" dirty="0" err="1"/>
                  <a:t>if</a:t>
                </a:r>
                <a:r>
                  <a:rPr lang="de-DE" dirty="0"/>
                  <a:t> </a:t>
                </a:r>
                <a:r>
                  <a:rPr lang="de-DE" dirty="0" err="1"/>
                  <a:t>we</a:t>
                </a:r>
                <a:r>
                  <a:rPr lang="de-DE" dirty="0"/>
                  <a:t> </a:t>
                </a:r>
                <a:r>
                  <a:rPr lang="de-DE" dirty="0" err="1"/>
                  <a:t>can</a:t>
                </a:r>
                <a:r>
                  <a:rPr lang="de-DE" dirty="0"/>
                  <a:t> </a:t>
                </a:r>
                <a:r>
                  <a:rPr lang="de-DE" dirty="0" err="1"/>
                  <a:t>identify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distinct</a:t>
                </a:r>
                <a:r>
                  <a:rPr lang="de-DE" dirty="0"/>
                  <a:t> </a:t>
                </a:r>
                <a:r>
                  <a:rPr lang="de-DE" dirty="0" err="1"/>
                  <a:t>basis</a:t>
                </a:r>
                <a:r>
                  <a:rPr lang="de-DE" dirty="0"/>
                  <a:t> </a:t>
                </a:r>
                <a:r>
                  <a:rPr lang="de-DE" dirty="0" err="1"/>
                  <a:t>states</a:t>
                </a:r>
                <a:r>
                  <a:rPr lang="de-DE" dirty="0"/>
                  <a:t>.</a:t>
                </a:r>
                <a:endParaRPr lang="de-DE" b="1" dirty="0"/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F6F013C4-78DD-72F5-24A4-58BF5A0ACA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l="-1433" t="-68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>
                <a:extLst>
                  <a:ext uri="{FF2B5EF4-FFF2-40B4-BE49-F238E27FC236}">
                    <a16:creationId xmlns:a16="http://schemas.microsoft.com/office/drawing/2014/main" id="{E45156D3-6654-C521-1662-354DB7B3F47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19090" y="994334"/>
                <a:ext cx="8508999" cy="410369"/>
              </a:xfrm>
            </p:spPr>
            <p:txBody>
              <a:bodyPr/>
              <a:lstStyle/>
              <a:p>
                <a:r>
                  <a:rPr lang="de-DE" dirty="0"/>
                  <a:t>Dicke States: </a:t>
                </a:r>
                <a:r>
                  <a:rPr lang="de-DE" dirty="0" err="1"/>
                  <a:t>Emulating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de-DE" dirty="0"/>
                  <a:t>-level </a:t>
                </a:r>
                <a:r>
                  <a:rPr lang="de-DE" dirty="0" err="1"/>
                  <a:t>Qudit</a:t>
                </a:r>
                <a:endParaRPr lang="de-DE" dirty="0"/>
              </a:p>
            </p:txBody>
          </p:sp>
        </mc:Choice>
        <mc:Fallback xmlns="">
          <p:sp>
            <p:nvSpPr>
              <p:cNvPr id="6" name="Title 5">
                <a:extLst>
                  <a:ext uri="{FF2B5EF4-FFF2-40B4-BE49-F238E27FC236}">
                    <a16:creationId xmlns:a16="http://schemas.microsoft.com/office/drawing/2014/main" id="{E45156D3-6654-C521-1662-354DB7B3F4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9090" y="994334"/>
                <a:ext cx="8508999" cy="410369"/>
              </a:xfrm>
              <a:blipFill>
                <a:blip r:embed="rId4"/>
                <a:stretch>
                  <a:fillRect l="-2722" t="-43284" b="-5671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2377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148E4A-8E53-8DA3-CB60-375842A2D5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9CBA91-AC2C-8F4A-DE77-8D53920406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Models </a:t>
            </a:r>
            <a:r>
              <a:rPr lang="de-DE" dirty="0" err="1"/>
              <a:t>systems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b="1" dirty="0"/>
              <a:t>multiple </a:t>
            </a:r>
            <a:r>
              <a:rPr lang="de-DE" b="1" dirty="0" err="1"/>
              <a:t>particles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exhibit</a:t>
            </a:r>
            <a:r>
              <a:rPr lang="de-DE" dirty="0"/>
              <a:t> </a:t>
            </a:r>
            <a:r>
              <a:rPr lang="de-DE" dirty="0" err="1"/>
              <a:t>quantum</a:t>
            </a:r>
            <a:r>
              <a:rPr lang="de-DE" dirty="0"/>
              <a:t> </a:t>
            </a:r>
            <a:r>
              <a:rPr lang="de-DE" dirty="0" err="1"/>
              <a:t>nature</a:t>
            </a:r>
            <a:r>
              <a:rPr lang="de-DE" dirty="0"/>
              <a:t>.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987E93F-2828-5FB3-E4E8-817B81A809E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9A5CC0F9-52BF-277D-5CCF-D6B7E2DAF3D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22" name="Inhaltsplatzhalter 21">
            <a:extLst>
              <a:ext uri="{FF2B5EF4-FFF2-40B4-BE49-F238E27FC236}">
                <a16:creationId xmlns:a16="http://schemas.microsoft.com/office/drawing/2014/main" id="{88662471-6AFB-3B04-E838-9A166A61ABA3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8508998" cy="397465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Machinery </a:t>
            </a:r>
            <a:r>
              <a:rPr lang="de-DE" dirty="0" err="1"/>
              <a:t>of</a:t>
            </a:r>
            <a:r>
              <a:rPr lang="de-DE" dirty="0"/>
              <a:t> Quantum </a:t>
            </a:r>
            <a:r>
              <a:rPr lang="de-DE" dirty="0" err="1"/>
              <a:t>Mechanics</a:t>
            </a:r>
            <a:r>
              <a:rPr lang="de-DE" dirty="0"/>
              <a:t> </a:t>
            </a:r>
            <a:r>
              <a:rPr lang="de-DE" dirty="0" err="1"/>
              <a:t>often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in </a:t>
            </a:r>
            <a:r>
              <a:rPr lang="de-DE" dirty="0" err="1"/>
              <a:t>microscopic</a:t>
            </a:r>
            <a:r>
              <a:rPr lang="de-DE" dirty="0"/>
              <a:t> </a:t>
            </a:r>
            <a:r>
              <a:rPr lang="de-DE" dirty="0" err="1"/>
              <a:t>environments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BUT: </a:t>
            </a:r>
            <a:r>
              <a:rPr lang="de-DE" dirty="0"/>
              <a:t>Composite Systems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rise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macroscopic</a:t>
            </a:r>
            <a:r>
              <a:rPr lang="de-DE" dirty="0"/>
              <a:t> </a:t>
            </a:r>
            <a:r>
              <a:rPr lang="de-DE" dirty="0" err="1"/>
              <a:t>properties</a:t>
            </a:r>
            <a:r>
              <a:rPr lang="de-DE" dirty="0"/>
              <a:t> </a:t>
            </a:r>
            <a:r>
              <a:rPr lang="de-DE" dirty="0" err="1"/>
              <a:t>unexplained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classical</a:t>
            </a:r>
            <a:r>
              <a:rPr lang="de-DE" dirty="0"/>
              <a:t> material </a:t>
            </a:r>
            <a:r>
              <a:rPr lang="de-DE" dirty="0" err="1"/>
              <a:t>physics</a:t>
            </a:r>
            <a:r>
              <a:rPr lang="de-DE" dirty="0"/>
              <a:t> </a:t>
            </a:r>
            <a:r>
              <a:rPr lang="de-DE" sz="1050" dirty="0">
                <a:solidFill>
                  <a:srgbClr val="0065BD"/>
                </a:solidFill>
              </a:rPr>
              <a:t>[1]</a:t>
            </a:r>
            <a:r>
              <a:rPr lang="de-DE" dirty="0"/>
              <a:t>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b="1" dirty="0" err="1"/>
              <a:t>Superconductivity</a:t>
            </a:r>
            <a:endParaRPr lang="de-DE" b="1" dirty="0"/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b="1" dirty="0" err="1"/>
              <a:t>Thermalization</a:t>
            </a:r>
            <a:endParaRPr lang="de-DE" b="1" dirty="0"/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b="1" dirty="0"/>
              <a:t>…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05DF407-D7D8-E37F-87B9-4A095071C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Quantum Many Body Physics: Motivation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FC2280-374D-C82A-790B-F1203494C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9563" y="3250656"/>
            <a:ext cx="3858716" cy="22726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6DCAC7-7A08-5F5B-D9B2-BC04990C0B9E}"/>
              </a:ext>
            </a:extLst>
          </p:cNvPr>
          <p:cNvSpPr txBox="1"/>
          <p:nvPr/>
        </p:nvSpPr>
        <p:spPr>
          <a:xfrm flipH="1">
            <a:off x="3939563" y="5537975"/>
            <a:ext cx="3858716" cy="2250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latin typeface="+mn-lt"/>
              </a:rPr>
              <a:t>Floating </a:t>
            </a:r>
            <a:r>
              <a:rPr lang="de-DE" sz="1400" dirty="0" err="1">
                <a:latin typeface="+mn-lt"/>
              </a:rPr>
              <a:t>Superconductor</a:t>
            </a:r>
            <a:r>
              <a:rPr lang="de-DE" sz="1400" dirty="0">
                <a:latin typeface="+mn-lt"/>
              </a:rPr>
              <a:t> </a:t>
            </a:r>
            <a:r>
              <a:rPr lang="de-DE" sz="1050" dirty="0">
                <a:solidFill>
                  <a:schemeClr val="bg2"/>
                </a:solidFill>
                <a:latin typeface="+mn-lt"/>
              </a:rPr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29096797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9C21403-3F1A-CDA4-9BE2-1D420593B3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b="1" dirty="0"/>
                  <a:t>Circuit Depth:</a:t>
                </a:r>
              </a:p>
              <a:p>
                <a:r>
                  <a:rPr lang="de-DE" dirty="0" err="1"/>
                  <a:t>Considering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restricted</a:t>
                </a:r>
                <a:r>
                  <a:rPr lang="de-DE" dirty="0"/>
                  <a:t> </a:t>
                </a:r>
                <a:r>
                  <a:rPr lang="de-DE" dirty="0" err="1"/>
                  <a:t>construction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DE" dirty="0"/>
                  <a:t>:</a:t>
                </a:r>
              </a:p>
              <a:p>
                <a:endParaRPr lang="de-DE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layers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de-DE" b="0" dirty="0"/>
              </a:p>
              <a:p>
                <a:endParaRPr lang="de-DE" dirty="0"/>
              </a:p>
              <a:p>
                <a:r>
                  <a:rPr lang="de-DE" b="1" dirty="0" err="1"/>
                  <a:t>Qubit</a:t>
                </a:r>
                <a:r>
                  <a:rPr lang="de-DE" b="1" dirty="0"/>
                  <a:t> Count:</a:t>
                </a:r>
              </a:p>
              <a:p>
                <a:r>
                  <a:rPr lang="de-DE" dirty="0" err="1"/>
                  <a:t>Including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emulated</a:t>
                </a:r>
                <a:r>
                  <a:rPr lang="de-DE" dirty="0"/>
                  <a:t> </a:t>
                </a:r>
                <a:r>
                  <a:rPr lang="de-DE" dirty="0" err="1"/>
                  <a:t>qudit</a:t>
                </a:r>
                <a:r>
                  <a:rPr lang="de-DE" dirty="0"/>
                  <a:t>:</a:t>
                </a:r>
              </a:p>
              <a:p>
                <a:endParaRPr lang="de-DE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qubits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(1, </m:t>
                          </m:r>
                          <m:d>
                            <m:dPr>
                              <m:begChr m:val="⌈"/>
                              <m:endChr m:val="⌉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de-DE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func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9C21403-3F1A-CDA4-9BE2-1D420593B3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33" t="-123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54B53C-F21E-DA03-F54F-DC41AC7C90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90E0B8-DB90-6EDD-B24A-5155DEEFF5D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4BBB60E2-F15E-5F06-533B-0E228DBFD59B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dirty="0"/>
                  <a:t>We </a:t>
                </a:r>
                <a:r>
                  <a:rPr lang="de-DE" dirty="0" err="1"/>
                  <a:t>assume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de-DE" dirty="0"/>
                  <a:t>,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⊖</m:t>
                    </m:r>
                  </m:oMath>
                </a14:m>
                <a:r>
                  <a:rPr lang="de-DE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operations</a:t>
                </a:r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</a:t>
                </a:r>
                <a:r>
                  <a:rPr lang="de-DE" dirty="0" err="1"/>
                  <a:t>supported</a:t>
                </a:r>
                <a:r>
                  <a:rPr lang="de-DE" dirty="0"/>
                  <a:t> </a:t>
                </a:r>
                <a:r>
                  <a:rPr lang="de-DE" dirty="0" err="1"/>
                  <a:t>natively</a:t>
                </a:r>
                <a:r>
                  <a:rPr lang="de-DE" dirty="0"/>
                  <a:t> </a:t>
                </a:r>
                <a:r>
                  <a:rPr lang="de-DE" dirty="0" err="1"/>
                  <a:t>by</a:t>
                </a:r>
                <a:r>
                  <a:rPr lang="de-DE" dirty="0"/>
                  <a:t> </a:t>
                </a:r>
                <a:r>
                  <a:rPr lang="de-DE" dirty="0" err="1"/>
                  <a:t>our</a:t>
                </a:r>
                <a:r>
                  <a:rPr lang="de-DE" dirty="0"/>
                  <a:t> </a:t>
                </a:r>
                <a:r>
                  <a:rPr lang="de-DE" dirty="0" err="1"/>
                  <a:t>quantum</a:t>
                </a:r>
                <a:r>
                  <a:rPr lang="de-DE" dirty="0"/>
                  <a:t> </a:t>
                </a:r>
                <a:r>
                  <a:rPr lang="de-DE" dirty="0" err="1"/>
                  <a:t>computer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now</a:t>
                </a:r>
                <a:r>
                  <a:rPr lang="de-DE" dirty="0"/>
                  <a:t>.</a:t>
                </a:r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4BBB60E2-F15E-5F06-533B-0E228DBFD5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l="-1433" t="-68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5">
            <a:extLst>
              <a:ext uri="{FF2B5EF4-FFF2-40B4-BE49-F238E27FC236}">
                <a16:creationId xmlns:a16="http://schemas.microsoft.com/office/drawing/2014/main" id="{8BF5FD67-C093-1C12-38C7-622209C55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Dicke States: Circuit </a:t>
            </a:r>
            <a:r>
              <a:rPr lang="de-DE" dirty="0" err="1"/>
              <a:t>Complexity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0006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A25C55-8898-0DF9-4F09-EA6542BF3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BE4DD00D-C38C-3E21-FFDB-AC37D69701B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19090" y="994334"/>
                <a:ext cx="8508999" cy="410369"/>
              </a:xfrm>
            </p:spPr>
            <p:txBody>
              <a:bodyPr/>
              <a:lstStyle/>
              <a:p>
                <a:r>
                  <a:rPr lang="de-DE" dirty="0"/>
                  <a:t>Concrete </a:t>
                </a:r>
                <a:r>
                  <a:rPr lang="de-DE" dirty="0" err="1"/>
                  <a:t>Examples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BE4DD00D-C38C-3E21-FFDB-AC37D69701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9090" y="994334"/>
                <a:ext cx="8508999" cy="410369"/>
              </a:xfrm>
              <a:blipFill>
                <a:blip r:embed="rId2"/>
                <a:stretch>
                  <a:fillRect l="-2722" t="-43284" b="-5671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2CDD93-302C-4060-9E16-44F4D945F2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B8E747-9C4E-F426-9D79-9DDC24CFA99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2320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41E6DB69-CA96-D86F-BF47-4337716FB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966" y="2120117"/>
            <a:ext cx="1400790" cy="23020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C797FE5D-7F83-BB36-BD13-C0BCF373AF7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DE" dirty="0"/>
                  <a:t>Concrete </a:t>
                </a:r>
                <a:r>
                  <a:rPr lang="de-DE" dirty="0" err="1"/>
                  <a:t>Example</a:t>
                </a:r>
                <a:r>
                  <a:rPr lang="de-DE" dirty="0"/>
                  <a:t>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|</m:t>
                    </m:r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de-DE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C797FE5D-7F83-BB36-BD13-C0BCF373AF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722" t="-43284" b="-5671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F54E5D-DBAA-3AF2-0959-19E8286C4EBA}"/>
              </a:ext>
            </a:extLst>
          </p:cNvPr>
          <p:cNvCxnSpPr>
            <a:cxnSpLocks/>
          </p:cNvCxnSpPr>
          <p:nvPr/>
        </p:nvCxnSpPr>
        <p:spPr>
          <a:xfrm>
            <a:off x="4543964" y="2182482"/>
            <a:ext cx="0" cy="223971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A541EE8-B2D3-AF66-AE06-AB176115DD46}"/>
                  </a:ext>
                </a:extLst>
              </p:cNvPr>
              <p:cNvSpPr txBox="1"/>
              <p:nvPr/>
            </p:nvSpPr>
            <p:spPr>
              <a:xfrm>
                <a:off x="3991056" y="4587633"/>
                <a:ext cx="2114618" cy="2862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|</m:t>
                      </m:r>
                      <m:sSubSup>
                        <m:sSubSup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de-DE" sz="16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A541EE8-B2D3-AF66-AE06-AB176115D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056" y="4587633"/>
                <a:ext cx="2114618" cy="286232"/>
              </a:xfrm>
              <a:prstGeom prst="rect">
                <a:avLst/>
              </a:prstGeom>
              <a:blipFill>
                <a:blip r:embed="rId4"/>
                <a:stretch>
                  <a:fillRect r="-2594" b="-212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85675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B62FC0-FCDD-D9A7-0DC4-FD6F02A32E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AC2B674-E157-CC23-5FB1-F70482B39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869" y="2389908"/>
            <a:ext cx="5867727" cy="25775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58C57388-6EA5-4DDA-0D75-CABDC4D75EF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DE" dirty="0"/>
                  <a:t>Concrete </a:t>
                </a:r>
                <a:r>
                  <a:rPr lang="de-DE" dirty="0" err="1"/>
                  <a:t>Example</a:t>
                </a:r>
                <a:r>
                  <a:rPr lang="de-DE" dirty="0"/>
                  <a:t>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|</m:t>
                    </m:r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de-DE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58C57388-6EA5-4DDA-0D75-CABDC4D75E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722" t="-41791" b="-582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0DC1CC9-9A7B-5F87-6085-148C3C865D9A}"/>
              </a:ext>
            </a:extLst>
          </p:cNvPr>
          <p:cNvCxnSpPr>
            <a:cxnSpLocks/>
          </p:cNvCxnSpPr>
          <p:nvPr/>
        </p:nvCxnSpPr>
        <p:spPr>
          <a:xfrm>
            <a:off x="3933825" y="2389908"/>
            <a:ext cx="0" cy="2577523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44F6C9F-A141-9C0D-F510-8275144EEBD7}"/>
                  </a:ext>
                </a:extLst>
              </p:cNvPr>
              <p:cNvSpPr txBox="1"/>
              <p:nvPr/>
            </p:nvSpPr>
            <p:spPr>
              <a:xfrm>
                <a:off x="2734822" y="5018230"/>
                <a:ext cx="2255426" cy="2912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−1/2</m:t>
                          </m:r>
                        </m:sup>
                      </m:sSup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|"/>
                              <m:endChr m:val="⟩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6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44F6C9F-A141-9C0D-F510-8275144EE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4822" y="5018230"/>
                <a:ext cx="2255426" cy="291234"/>
              </a:xfrm>
              <a:prstGeom prst="rect">
                <a:avLst/>
              </a:prstGeom>
              <a:blipFill>
                <a:blip r:embed="rId4"/>
                <a:stretch>
                  <a:fillRect l="-1622" r="-2432" b="-208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497C54-17DD-E21F-5F38-C7C69CD0D669}"/>
              </a:ext>
            </a:extLst>
          </p:cNvPr>
          <p:cNvCxnSpPr>
            <a:cxnSpLocks/>
          </p:cNvCxnSpPr>
          <p:nvPr/>
        </p:nvCxnSpPr>
        <p:spPr>
          <a:xfrm>
            <a:off x="6219825" y="2389908"/>
            <a:ext cx="0" cy="2919556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B50454A-7B98-4D90-A79A-01AFFA439427}"/>
                  </a:ext>
                </a:extLst>
              </p:cNvPr>
              <p:cNvSpPr txBox="1"/>
              <p:nvPr/>
            </p:nvSpPr>
            <p:spPr>
              <a:xfrm>
                <a:off x="3114470" y="1985898"/>
                <a:ext cx="3191579" cy="2912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−1/2</m:t>
                          </m:r>
                        </m:sup>
                      </m:sSup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|"/>
                              <m:endChr m:val="⟩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</m:e>
                              </m:d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⟩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6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B50454A-7B98-4D90-A79A-01AFFA439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470" y="1985898"/>
                <a:ext cx="3191579" cy="291234"/>
              </a:xfrm>
              <a:prstGeom prst="rect">
                <a:avLst/>
              </a:prstGeom>
              <a:blipFill>
                <a:blip r:embed="rId5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8A2A88E-89A7-14A2-06E1-E3D6D1554DB7}"/>
              </a:ext>
            </a:extLst>
          </p:cNvPr>
          <p:cNvCxnSpPr>
            <a:cxnSpLocks/>
          </p:cNvCxnSpPr>
          <p:nvPr/>
        </p:nvCxnSpPr>
        <p:spPr>
          <a:xfrm>
            <a:off x="4710260" y="2389908"/>
            <a:ext cx="0" cy="2577523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5D1C12B-A08C-CA89-F95F-F4B32EA25358}"/>
                  </a:ext>
                </a:extLst>
              </p:cNvPr>
              <p:cNvSpPr txBox="1"/>
              <p:nvPr/>
            </p:nvSpPr>
            <p:spPr>
              <a:xfrm>
                <a:off x="4624035" y="5422240"/>
                <a:ext cx="3122457" cy="2912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−1/2</m:t>
                          </m:r>
                        </m:sup>
                      </m:sSup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|"/>
                              <m:endChr m:val="⟩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⟩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6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5D1C12B-A08C-CA89-F95F-F4B32EA25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035" y="5422240"/>
                <a:ext cx="3122457" cy="291234"/>
              </a:xfrm>
              <a:prstGeom prst="rect">
                <a:avLst/>
              </a:prstGeom>
              <a:blipFill>
                <a:blip r:embed="rId6"/>
                <a:stretch>
                  <a:fillRect r="-391" b="-208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25E26ED-30C5-A3B0-D84F-AE238F9F7470}"/>
              </a:ext>
            </a:extLst>
          </p:cNvPr>
          <p:cNvCxnSpPr>
            <a:cxnSpLocks/>
          </p:cNvCxnSpPr>
          <p:nvPr/>
        </p:nvCxnSpPr>
        <p:spPr>
          <a:xfrm>
            <a:off x="6934200" y="2098674"/>
            <a:ext cx="0" cy="2919556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D6A8286-5FA5-C420-2253-AABC65F48AC8}"/>
                  </a:ext>
                </a:extLst>
              </p:cNvPr>
              <p:cNvSpPr txBox="1"/>
              <p:nvPr/>
            </p:nvSpPr>
            <p:spPr>
              <a:xfrm>
                <a:off x="5372971" y="1625017"/>
                <a:ext cx="2689454" cy="2912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−1/2</m:t>
                          </m:r>
                        </m:sup>
                      </m:sSup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⟩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6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D6A8286-5FA5-C420-2253-AABC65F48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971" y="1625017"/>
                <a:ext cx="2689454" cy="291234"/>
              </a:xfrm>
              <a:prstGeom prst="rect">
                <a:avLst/>
              </a:prstGeom>
              <a:blipFill>
                <a:blip r:embed="rId7"/>
                <a:stretch>
                  <a:fillRect l="-905" r="-2036" b="-212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44B4317-E0BB-0EAD-EA9F-3612A2E1D720}"/>
                  </a:ext>
                </a:extLst>
              </p:cNvPr>
              <p:cNvSpPr txBox="1"/>
              <p:nvPr/>
            </p:nvSpPr>
            <p:spPr>
              <a:xfrm>
                <a:off x="7423169" y="1985898"/>
                <a:ext cx="1009507" cy="2839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|</m:t>
                      </m:r>
                      <m:sSubSup>
                        <m:sSubSup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de-DE" sz="16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44B4317-E0BB-0EAD-EA9F-3612A2E1D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169" y="1985898"/>
                <a:ext cx="1009507" cy="283989"/>
              </a:xfrm>
              <a:prstGeom prst="rect">
                <a:avLst/>
              </a:prstGeom>
              <a:blipFill>
                <a:blip r:embed="rId8"/>
                <a:stretch>
                  <a:fillRect l="-1212" r="-6061" b="-239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>
            <a:extLst>
              <a:ext uri="{FF2B5EF4-FFF2-40B4-BE49-F238E27FC236}">
                <a16:creationId xmlns:a16="http://schemas.microsoft.com/office/drawing/2014/main" id="{C5CB9C76-A097-7287-71DE-00773C27CBD6}"/>
              </a:ext>
            </a:extLst>
          </p:cNvPr>
          <p:cNvSpPr/>
          <p:nvPr/>
        </p:nvSpPr>
        <p:spPr>
          <a:xfrm>
            <a:off x="3884040" y="4921393"/>
            <a:ext cx="95250" cy="920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4B4DE80-3961-4A47-D89C-25C537C4234C}"/>
              </a:ext>
            </a:extLst>
          </p:cNvPr>
          <p:cNvSpPr/>
          <p:nvPr/>
        </p:nvSpPr>
        <p:spPr>
          <a:xfrm>
            <a:off x="4662634" y="2339109"/>
            <a:ext cx="95250" cy="920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E252357-4175-8CEE-FEE9-D89600BF1C4E}"/>
              </a:ext>
            </a:extLst>
          </p:cNvPr>
          <p:cNvSpPr/>
          <p:nvPr/>
        </p:nvSpPr>
        <p:spPr>
          <a:xfrm>
            <a:off x="6172200" y="5263426"/>
            <a:ext cx="95250" cy="920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B9C5472-281E-204F-B04C-B71AEFA078FE}"/>
              </a:ext>
            </a:extLst>
          </p:cNvPr>
          <p:cNvSpPr/>
          <p:nvPr/>
        </p:nvSpPr>
        <p:spPr>
          <a:xfrm>
            <a:off x="6886575" y="2061003"/>
            <a:ext cx="95250" cy="920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73705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FFD1CA-1CE4-3083-E477-46E2DBF31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660B8DB-A67E-E267-1F6D-B78682FAF6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4199" y="1868685"/>
            <a:ext cx="5475601" cy="3120629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5FB353A6-9F6A-73A3-D4D4-F8BE7E96CA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DE" dirty="0"/>
                  <a:t>Concrete </a:t>
                </a:r>
                <a:r>
                  <a:rPr lang="de-DE" dirty="0" err="1"/>
                  <a:t>Example</a:t>
                </a:r>
                <a:r>
                  <a:rPr lang="de-DE" dirty="0"/>
                  <a:t>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|</m:t>
                    </m:r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de-DE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5FB353A6-9F6A-73A3-D4D4-F8BE7E96CA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722" t="-41791" b="-582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C4C5A00-E098-EA07-2A0D-F63315B5D321}"/>
              </a:ext>
            </a:extLst>
          </p:cNvPr>
          <p:cNvCxnSpPr>
            <a:cxnSpLocks/>
          </p:cNvCxnSpPr>
          <p:nvPr/>
        </p:nvCxnSpPr>
        <p:spPr>
          <a:xfrm>
            <a:off x="4000500" y="1638300"/>
            <a:ext cx="0" cy="3351014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D14D17B-3396-ABEF-09CD-4A0C9608D41C}"/>
                  </a:ext>
                </a:extLst>
              </p:cNvPr>
              <p:cNvSpPr txBox="1"/>
              <p:nvPr/>
            </p:nvSpPr>
            <p:spPr>
              <a:xfrm>
                <a:off x="3447592" y="5079340"/>
                <a:ext cx="1105816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16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D14D17B-3396-ABEF-09CD-4A0C9608D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7592" y="5079340"/>
                <a:ext cx="1105816" cy="280718"/>
              </a:xfrm>
              <a:prstGeom prst="rect">
                <a:avLst/>
              </a:prstGeom>
              <a:blipFill>
                <a:blip r:embed="rId4"/>
                <a:stretch>
                  <a:fillRect r="-552" b="-65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2FD99D-FA0B-8FE4-4301-A7C1C97ADB27}"/>
              </a:ext>
            </a:extLst>
          </p:cNvPr>
          <p:cNvCxnSpPr>
            <a:cxnSpLocks/>
          </p:cNvCxnSpPr>
          <p:nvPr/>
        </p:nvCxnSpPr>
        <p:spPr>
          <a:xfrm>
            <a:off x="6238875" y="1638300"/>
            <a:ext cx="0" cy="3351014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62230AE-289D-F87E-48C9-BA0CCE487BC4}"/>
                  </a:ext>
                </a:extLst>
              </p:cNvPr>
              <p:cNvSpPr txBox="1"/>
              <p:nvPr/>
            </p:nvSpPr>
            <p:spPr>
              <a:xfrm>
                <a:off x="5762167" y="5079340"/>
                <a:ext cx="2120644" cy="2845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|</m:t>
                      </m:r>
                      <m:sSubSup>
                        <m:sSubSup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de-DE" sz="16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62230AE-289D-F87E-48C9-BA0CCE487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167" y="5079340"/>
                <a:ext cx="2120644" cy="284501"/>
              </a:xfrm>
              <a:prstGeom prst="rect">
                <a:avLst/>
              </a:prstGeom>
              <a:blipFill>
                <a:blip r:embed="rId5"/>
                <a:stretch>
                  <a:fillRect r="-2586" b="-2340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5363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F0209A7-04A7-FDA4-D183-0F93D1494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de-DE" dirty="0" err="1"/>
              <a:t>Decomposition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Primitive Gates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0B85E3-E2B6-A519-E490-308D63DC89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35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592567-9B8B-3AE3-EBFB-B571948A7AA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6279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AA74ED4-4126-6D94-B0E1-10C88E5436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b="1" dirty="0"/>
                  <a:t>Considerations: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Broad Gate Set → Hard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build</a:t>
                </a:r>
                <a:r>
                  <a:rPr lang="de-DE" dirty="0"/>
                  <a:t> Quantum Computer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b="1" dirty="0"/>
                  <a:t>native </a:t>
                </a:r>
                <a:r>
                  <a:rPr lang="de-DE" dirty="0"/>
                  <a:t>support.</a:t>
                </a:r>
                <a:endParaRPr lang="de-DE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Narrow Gate Set → </a:t>
                </a:r>
                <a:r>
                  <a:rPr lang="de-DE" dirty="0" err="1"/>
                  <a:t>Circuits</a:t>
                </a:r>
                <a:r>
                  <a:rPr lang="de-DE" dirty="0"/>
                  <a:t> </a:t>
                </a:r>
                <a:r>
                  <a:rPr lang="de-DE" dirty="0" err="1"/>
                  <a:t>may</a:t>
                </a:r>
                <a:r>
                  <a:rPr lang="de-DE" dirty="0"/>
                  <a:t> </a:t>
                </a:r>
                <a:r>
                  <a:rPr lang="de-DE" dirty="0" err="1"/>
                  <a:t>become</a:t>
                </a:r>
                <a:r>
                  <a:rPr lang="de-DE" dirty="0"/>
                  <a:t> </a:t>
                </a:r>
                <a:r>
                  <a:rPr lang="de-DE" dirty="0" err="1"/>
                  <a:t>deep</a:t>
                </a:r>
                <a:r>
                  <a:rPr lang="de-DE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err="1"/>
                  <a:t>Incomplete</a:t>
                </a:r>
                <a:r>
                  <a:rPr lang="de-DE" dirty="0"/>
                  <a:t> Gate Set → </a:t>
                </a:r>
                <a:r>
                  <a:rPr lang="de-DE" dirty="0" err="1"/>
                  <a:t>Certain</a:t>
                </a:r>
                <a:r>
                  <a:rPr lang="de-DE" dirty="0"/>
                  <a:t> </a:t>
                </a:r>
                <a:r>
                  <a:rPr lang="de-DE" dirty="0" err="1"/>
                  <a:t>operations</a:t>
                </a:r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impossible.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r>
                  <a:rPr lang="de-DE" dirty="0" err="1"/>
                  <a:t>We</a:t>
                </a:r>
                <a:r>
                  <a:rPr lang="de-DE" dirty="0"/>
                  <a:t> </a:t>
                </a:r>
                <a:r>
                  <a:rPr lang="de-DE" dirty="0" err="1"/>
                  <a:t>want</a:t>
                </a:r>
                <a:r>
                  <a:rPr lang="de-DE" dirty="0"/>
                  <a:t> a Gate Set </a:t>
                </a:r>
                <a:r>
                  <a:rPr lang="de-DE" dirty="0" err="1"/>
                  <a:t>with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err="1"/>
                  <a:t>Commonly</a:t>
                </a:r>
                <a:r>
                  <a:rPr lang="de-DE" dirty="0"/>
                  <a:t> </a:t>
                </a:r>
                <a:r>
                  <a:rPr lang="de-DE" dirty="0" err="1"/>
                  <a:t>supported</a:t>
                </a:r>
                <a:r>
                  <a:rPr lang="de-DE" dirty="0"/>
                  <a:t> </a:t>
                </a:r>
                <a:r>
                  <a:rPr lang="de-DE" dirty="0" err="1"/>
                  <a:t>gates</a:t>
                </a:r>
                <a:r>
                  <a:rPr lang="de-DE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err="1"/>
                  <a:t>Enough</a:t>
                </a:r>
                <a:r>
                  <a:rPr lang="de-DE" dirty="0"/>
                  <a:t> Gates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keep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circuit</a:t>
                </a:r>
                <a:r>
                  <a:rPr lang="de-DE" dirty="0"/>
                  <a:t> </a:t>
                </a:r>
                <a:r>
                  <a:rPr lang="de-DE" dirty="0" err="1"/>
                  <a:t>depth</a:t>
                </a:r>
                <a:r>
                  <a:rPr lang="de-DE" dirty="0"/>
                  <a:t> </a:t>
                </a:r>
                <a:r>
                  <a:rPr lang="de-DE" dirty="0" err="1"/>
                  <a:t>reasonable</a:t>
                </a:r>
                <a:r>
                  <a:rPr lang="de-DE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𝑐𝑋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𝑐𝑅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AA74ED4-4126-6D94-B0E1-10C88E5436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33" t="-123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C9C02D-F8BD-142D-A61A-44220CE460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The primitive </a:t>
            </a:r>
            <a:r>
              <a:rPr lang="de-DE" dirty="0" err="1"/>
              <a:t>gate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contains</a:t>
            </a:r>
            <a:r>
              <a:rPr lang="de-DE" dirty="0"/>
              <a:t> </a:t>
            </a:r>
            <a:r>
              <a:rPr lang="de-DE" dirty="0" err="1"/>
              <a:t>operations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expected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implemented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physical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2D1AFC-E84C-18F8-F4AD-21854BBA5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Decomposition</a:t>
            </a:r>
            <a:r>
              <a:rPr lang="de-DE" dirty="0"/>
              <a:t>: Primitive Gate Set</a:t>
            </a:r>
          </a:p>
        </p:txBody>
      </p:sp>
    </p:spTree>
    <p:extLst>
      <p:ext uri="{BB962C8B-B14F-4D97-AF65-F5344CB8AC3E}">
        <p14:creationId xmlns:p14="http://schemas.microsoft.com/office/powerpoint/2010/main" val="4725803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0C5DCF5-3926-1580-96C6-8E30BE8F1C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b="1" dirty="0"/>
                  <a:t>Ripple Down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err="1"/>
                  <a:t>Decompose</a:t>
                </a:r>
                <a:r>
                  <a:rPr lang="de-DE" dirty="0"/>
                  <a:t> </a:t>
                </a:r>
                <a:r>
                  <a:rPr lang="de-DE" dirty="0" err="1"/>
                  <a:t>circuit</a:t>
                </a:r>
                <a:r>
                  <a:rPr lang="de-DE" dirty="0"/>
                  <a:t> </a:t>
                </a:r>
                <a:r>
                  <a:rPr lang="de-DE" dirty="0" err="1"/>
                  <a:t>from</a:t>
                </a:r>
                <a:r>
                  <a:rPr lang="de-DE" dirty="0"/>
                  <a:t> </a:t>
                </a:r>
                <a:r>
                  <a:rPr lang="de-DE" dirty="0" err="1"/>
                  <a:t>most</a:t>
                </a:r>
                <a:r>
                  <a:rPr lang="de-DE" dirty="0"/>
                  <a:t> </a:t>
                </a:r>
                <a:r>
                  <a:rPr lang="de-DE" dirty="0" err="1"/>
                  <a:t>abstract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most</a:t>
                </a:r>
                <a:r>
                  <a:rPr lang="de-DE" dirty="0"/>
                  <a:t> </a:t>
                </a:r>
                <a:r>
                  <a:rPr lang="de-DE" dirty="0" err="1"/>
                  <a:t>concrete</a:t>
                </a:r>
                <a:r>
                  <a:rPr lang="de-DE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All </a:t>
                </a:r>
                <a:r>
                  <a:rPr lang="de-DE" dirty="0" err="1"/>
                  <a:t>encountered</a:t>
                </a:r>
                <a:r>
                  <a:rPr lang="de-DE" dirty="0"/>
                  <a:t> </a:t>
                </a:r>
                <a:r>
                  <a:rPr lang="de-DE" dirty="0" err="1"/>
                  <a:t>gates</a:t>
                </a:r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</a:t>
                </a:r>
                <a:r>
                  <a:rPr lang="de-DE" dirty="0" err="1"/>
                  <a:t>decomposed</a:t>
                </a:r>
                <a:r>
                  <a:rPr lang="de-DE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err="1"/>
                  <a:t>Decompositions</a:t>
                </a:r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</a:t>
                </a:r>
                <a:r>
                  <a:rPr lang="de-DE" dirty="0" err="1"/>
                  <a:t>potentially</a:t>
                </a:r>
                <a:r>
                  <a:rPr lang="de-DE" dirty="0"/>
                  <a:t> </a:t>
                </a:r>
                <a:r>
                  <a:rPr lang="de-DE" dirty="0" err="1"/>
                  <a:t>further</a:t>
                </a:r>
                <a:r>
                  <a:rPr lang="de-DE" dirty="0"/>
                  <a:t> </a:t>
                </a:r>
                <a:r>
                  <a:rPr lang="de-DE" dirty="0" err="1"/>
                  <a:t>simplified</a:t>
                </a:r>
                <a:r>
                  <a:rPr lang="de-DE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r>
                  <a:rPr lang="de-DE" dirty="0" err="1"/>
                  <a:t>We</a:t>
                </a:r>
                <a:r>
                  <a:rPr lang="de-DE" dirty="0"/>
                  <a:t> </a:t>
                </a:r>
                <a:r>
                  <a:rPr lang="de-DE" dirty="0" err="1"/>
                  <a:t>start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de-DE" dirty="0"/>
                  <a:t>-Operators.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0C5DCF5-3926-1580-96C6-8E30BE8F1C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33" t="-123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F47DBE-5401-8553-D9FD-8AE150A7DD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37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E695F6-025A-5525-43AF-2896FC552FC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8FC8F0-EBA0-FBD6-3420-F9696481FB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Reduce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entire</a:t>
            </a:r>
            <a:r>
              <a:rPr lang="de-DE" dirty="0"/>
              <a:t> </a:t>
            </a:r>
            <a:r>
              <a:rPr lang="de-DE" dirty="0" err="1"/>
              <a:t>circuit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primitive </a:t>
            </a:r>
            <a:r>
              <a:rPr lang="de-DE" dirty="0" err="1"/>
              <a:t>gates</a:t>
            </a:r>
            <a:r>
              <a:rPr lang="de-DE" dirty="0"/>
              <a:t>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626D5A9-4331-3C5C-286E-D791D28F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Decomposition</a:t>
            </a:r>
            <a:r>
              <a:rPr lang="de-DE" dirty="0"/>
              <a:t>: </a:t>
            </a:r>
            <a:r>
              <a:rPr lang="de-DE" dirty="0" err="1"/>
              <a:t>Procedure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25852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FE4FBEA-7688-8D73-2400-B8696C3FB3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9090" y="1733909"/>
                <a:ext cx="8508999" cy="4727851"/>
              </a:xfrm>
            </p:spPr>
            <p:txBody>
              <a:bodyPr/>
              <a:lstStyle/>
              <a:p>
                <a:r>
                  <a:rPr lang="de-DE" b="1" dirty="0"/>
                  <a:t>Non-Primitive Gates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de-DE" dirty="0"/>
                  <a:t> and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⊖</m:t>
                    </m:r>
                  </m:oMath>
                </a14:m>
                <a:endParaRPr lang="de-DE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Note </a:t>
                </a:r>
                <a:r>
                  <a:rPr lang="de-DE" dirty="0" err="1"/>
                  <a:t>that</a:t>
                </a:r>
                <a:r>
                  <a:rPr lang="de-DE" dirty="0"/>
                  <a:t> </a:t>
                </a:r>
                <a:r>
                  <a:rPr lang="de-DE" dirty="0" err="1"/>
                  <a:t>we</a:t>
                </a:r>
                <a:r>
                  <a:rPr lang="de-DE" dirty="0"/>
                  <a:t> </a:t>
                </a:r>
                <a:r>
                  <a:rPr lang="de-DE" dirty="0" err="1"/>
                  <a:t>have</a:t>
                </a:r>
                <a:r>
                  <a:rPr lang="de-DE" dirty="0"/>
                  <a:t> a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gate</a:t>
                </a:r>
                <a:r>
                  <a:rPr lang="de-DE" dirty="0"/>
                  <a:t> in </a:t>
                </a:r>
                <a:r>
                  <a:rPr lang="de-DE" dirty="0" err="1"/>
                  <a:t>the</a:t>
                </a:r>
                <a:r>
                  <a:rPr lang="de-DE" dirty="0"/>
                  <a:t> primitive </a:t>
                </a:r>
                <a:r>
                  <a:rPr lang="de-DE" dirty="0" err="1"/>
                  <a:t>gate</a:t>
                </a:r>
                <a:r>
                  <a:rPr lang="de-DE" dirty="0"/>
                  <a:t> </a:t>
                </a:r>
                <a:r>
                  <a:rPr lang="de-DE" dirty="0" err="1"/>
                  <a:t>set</a:t>
                </a:r>
                <a:r>
                  <a:rPr lang="de-DE" dirty="0"/>
                  <a:t>, but </a:t>
                </a:r>
                <a:r>
                  <a:rPr lang="de-DE" dirty="0" err="1"/>
                  <a:t>need</a:t>
                </a:r>
                <a:r>
                  <a:rPr lang="de-DE" dirty="0"/>
                  <a:t> a </a:t>
                </a:r>
                <a:r>
                  <a:rPr lang="de-DE" b="1" dirty="0"/>
                  <a:t>multi-</a:t>
                </a:r>
                <a:r>
                  <a:rPr lang="de-DE" b="1" dirty="0" err="1"/>
                  <a:t>controlled</a:t>
                </a:r>
                <a:r>
                  <a:rPr lang="de-DE" dirty="0"/>
                  <a:t> </a:t>
                </a:r>
                <a:r>
                  <a:rPr lang="de-DE" dirty="0" err="1"/>
                  <a:t>version</a:t>
                </a:r>
                <a:r>
                  <a:rPr lang="de-DE" dirty="0"/>
                  <a:t>.</a:t>
                </a:r>
              </a:p>
              <a:p>
                <a:endParaRPr lang="de-DE" dirty="0"/>
              </a:p>
              <a:p>
                <a:r>
                  <a:rPr lang="de-DE" dirty="0"/>
                  <a:t>The </a:t>
                </a:r>
                <a:r>
                  <a:rPr lang="de-DE" dirty="0" err="1"/>
                  <a:t>increment</a:t>
                </a:r>
                <a:r>
                  <a:rPr lang="de-DE" dirty="0"/>
                  <a:t>/</a:t>
                </a:r>
                <a:r>
                  <a:rPr lang="de-DE" dirty="0" err="1"/>
                  <a:t>decrement</a:t>
                </a:r>
                <a:r>
                  <a:rPr lang="de-DE" dirty="0"/>
                  <a:t> </a:t>
                </a:r>
                <a:r>
                  <a:rPr lang="de-DE" dirty="0" err="1"/>
                  <a:t>operators</a:t>
                </a:r>
                <a:r>
                  <a:rPr lang="de-DE" dirty="0"/>
                  <a:t> also </a:t>
                </a:r>
                <a:r>
                  <a:rPr lang="de-DE" dirty="0" err="1"/>
                  <a:t>require</a:t>
                </a:r>
                <a:r>
                  <a:rPr lang="de-DE" dirty="0"/>
                  <a:t> </a:t>
                </a:r>
                <a:r>
                  <a:rPr lang="de-DE" dirty="0" err="1"/>
                  <a:t>further</a:t>
                </a:r>
                <a:r>
                  <a:rPr lang="de-DE" dirty="0"/>
                  <a:t> </a:t>
                </a:r>
                <a:r>
                  <a:rPr lang="de-DE" dirty="0" err="1"/>
                  <a:t>investigation</a:t>
                </a:r>
                <a:r>
                  <a:rPr lang="de-DE" dirty="0"/>
                  <a:t>.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FE4FBEA-7688-8D73-2400-B8696C3FB3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9090" y="1733909"/>
                <a:ext cx="8508999" cy="4727851"/>
              </a:xfrm>
              <a:blipFill>
                <a:blip r:embed="rId2"/>
                <a:stretch>
                  <a:fillRect l="-1433" t="-103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2575E1-C32B-0222-0204-88194F7088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38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1F163C-C806-6D83-3D87-7E8449C0DAC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>
                <a:extLst>
                  <a:ext uri="{FF2B5EF4-FFF2-40B4-BE49-F238E27FC236}">
                    <a16:creationId xmlns:a16="http://schemas.microsoft.com/office/drawing/2014/main" id="{34A98F0F-7A0B-8234-EBD3-725BD48AC05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19090" y="994334"/>
                <a:ext cx="8508999" cy="431913"/>
              </a:xfrm>
            </p:spPr>
            <p:txBody>
              <a:bodyPr/>
              <a:lstStyle/>
              <a:p>
                <a:r>
                  <a:rPr lang="de-DE" dirty="0"/>
                  <a:t>Decomposition: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de-DE" dirty="0"/>
                  <a:t>-Operator</a:t>
                </a:r>
              </a:p>
            </p:txBody>
          </p:sp>
        </mc:Choice>
        <mc:Fallback xmlns="">
          <p:sp>
            <p:nvSpPr>
              <p:cNvPr id="6" name="Title 5">
                <a:extLst>
                  <a:ext uri="{FF2B5EF4-FFF2-40B4-BE49-F238E27FC236}">
                    <a16:creationId xmlns:a16="http://schemas.microsoft.com/office/drawing/2014/main" id="{34A98F0F-7A0B-8234-EBD3-725BD48AC0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9090" y="994334"/>
                <a:ext cx="8508999" cy="431913"/>
              </a:xfrm>
              <a:blipFill>
                <a:blip r:embed="rId3"/>
                <a:stretch>
                  <a:fillRect l="-2722" t="-43662" b="-4507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3974915-C2B3-4ED5-E573-C91C1B950819}"/>
              </a:ext>
            </a:extLst>
          </p:cNvPr>
          <p:cNvCxnSpPr>
            <a:cxnSpLocks/>
          </p:cNvCxnSpPr>
          <p:nvPr/>
        </p:nvCxnSpPr>
        <p:spPr>
          <a:xfrm flipV="1">
            <a:off x="3808562" y="1990772"/>
            <a:ext cx="3971925" cy="22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9F16673C-085F-B15F-531A-1ECFEA966DCA}"/>
              </a:ext>
            </a:extLst>
          </p:cNvPr>
          <p:cNvSpPr/>
          <p:nvPr/>
        </p:nvSpPr>
        <p:spPr>
          <a:xfrm>
            <a:off x="4503887" y="1784393"/>
            <a:ext cx="476250" cy="457200"/>
          </a:xfrm>
          <a:prstGeom prst="ellipse">
            <a:avLst/>
          </a:prstGeom>
          <a:ln w="1270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B4892D-42CD-9C60-ABCE-5FEC9B0D43E3}"/>
              </a:ext>
            </a:extLst>
          </p:cNvPr>
          <p:cNvCxnSpPr>
            <a:cxnSpLocks/>
          </p:cNvCxnSpPr>
          <p:nvPr/>
        </p:nvCxnSpPr>
        <p:spPr>
          <a:xfrm flipV="1">
            <a:off x="3808562" y="2973460"/>
            <a:ext cx="3971925" cy="22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717F65DC-2ED2-B2D8-591F-24D66343CEC8}"/>
              </a:ext>
            </a:extLst>
          </p:cNvPr>
          <p:cNvSpPr/>
          <p:nvPr/>
        </p:nvSpPr>
        <p:spPr>
          <a:xfrm>
            <a:off x="5556399" y="2755970"/>
            <a:ext cx="476250" cy="457200"/>
          </a:xfrm>
          <a:prstGeom prst="ellipse">
            <a:avLst/>
          </a:prstGeom>
          <a:ln w="1270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2E7C20E-103F-C488-3C64-3B9008AC6FDA}"/>
              </a:ext>
            </a:extLst>
          </p:cNvPr>
          <p:cNvSpPr/>
          <p:nvPr/>
        </p:nvSpPr>
        <p:spPr>
          <a:xfrm>
            <a:off x="6670824" y="1784393"/>
            <a:ext cx="476250" cy="457200"/>
          </a:xfrm>
          <a:prstGeom prst="ellipse">
            <a:avLst/>
          </a:prstGeom>
          <a:ln w="1270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B0D6945-0064-817A-9735-7B4409D35B7E}"/>
              </a:ext>
            </a:extLst>
          </p:cNvPr>
          <p:cNvSpPr/>
          <p:nvPr/>
        </p:nvSpPr>
        <p:spPr>
          <a:xfrm>
            <a:off x="4503888" y="2767081"/>
            <a:ext cx="47625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F60A99D-FBA5-E6F5-C2CC-FAE1BAB4D5C0}"/>
                  </a:ext>
                </a:extLst>
              </p:cNvPr>
              <p:cNvSpPr txBox="1"/>
              <p:nvPr/>
            </p:nvSpPr>
            <p:spPr>
              <a:xfrm>
                <a:off x="4656251" y="1872634"/>
                <a:ext cx="171521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de-DE" sz="16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F60A99D-FBA5-E6F5-C2CC-FAE1BAB4D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6251" y="1872634"/>
                <a:ext cx="171521" cy="280718"/>
              </a:xfrm>
              <a:prstGeom prst="rect">
                <a:avLst/>
              </a:prstGeom>
              <a:blipFill>
                <a:blip r:embed="rId4"/>
                <a:stretch>
                  <a:fillRect l="-25000" r="-214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05EC16D-2434-9123-CF50-47719EF6AE4A}"/>
                  </a:ext>
                </a:extLst>
              </p:cNvPr>
              <p:cNvSpPr txBox="1"/>
              <p:nvPr/>
            </p:nvSpPr>
            <p:spPr>
              <a:xfrm>
                <a:off x="6823188" y="1855155"/>
                <a:ext cx="171521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de-DE" sz="16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05EC16D-2434-9123-CF50-47719EF6A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3188" y="1855155"/>
                <a:ext cx="171521" cy="280718"/>
              </a:xfrm>
              <a:prstGeom prst="rect">
                <a:avLst/>
              </a:prstGeom>
              <a:blipFill>
                <a:blip r:embed="rId5"/>
                <a:stretch>
                  <a:fillRect l="-21429" r="-2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93F121-F1E7-E3C0-A12F-FC6189BB0DCD}"/>
                  </a:ext>
                </a:extLst>
              </p:cNvPr>
              <p:cNvSpPr txBox="1"/>
              <p:nvPr/>
            </p:nvSpPr>
            <p:spPr>
              <a:xfrm>
                <a:off x="5581869" y="2872891"/>
                <a:ext cx="425309" cy="245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de-DE" sz="14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93F121-F1E7-E3C0-A12F-FC6189BB0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1869" y="2872891"/>
                <a:ext cx="425309" cy="245580"/>
              </a:xfrm>
              <a:prstGeom prst="rect">
                <a:avLst/>
              </a:prstGeom>
              <a:blipFill>
                <a:blip r:embed="rId6"/>
                <a:stretch>
                  <a:fillRect l="-10145" r="-869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F74E4D4-B104-2CA4-1C75-4A5666E8DEBC}"/>
                  </a:ext>
                </a:extLst>
              </p:cNvPr>
              <p:cNvSpPr txBox="1"/>
              <p:nvPr/>
            </p:nvSpPr>
            <p:spPr>
              <a:xfrm>
                <a:off x="4615226" y="2846641"/>
                <a:ext cx="261289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de-DE" sz="16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F74E4D4-B104-2CA4-1C75-4A5666E8DE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226" y="2846641"/>
                <a:ext cx="261289" cy="280718"/>
              </a:xfrm>
              <a:prstGeom prst="rect">
                <a:avLst/>
              </a:prstGeom>
              <a:blipFill>
                <a:blip r:embed="rId7"/>
                <a:stretch>
                  <a:fillRect l="-20930" r="-20930" b="-130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>
            <a:extLst>
              <a:ext uri="{FF2B5EF4-FFF2-40B4-BE49-F238E27FC236}">
                <a16:creationId xmlns:a16="http://schemas.microsoft.com/office/drawing/2014/main" id="{4F3C7F13-4F6A-88DD-9F25-2EB2BBB45939}"/>
              </a:ext>
            </a:extLst>
          </p:cNvPr>
          <p:cNvSpPr/>
          <p:nvPr/>
        </p:nvSpPr>
        <p:spPr>
          <a:xfrm>
            <a:off x="6668443" y="2767081"/>
            <a:ext cx="47625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A14A9EA-0C90-666B-D696-8A9751B31C33}"/>
                  </a:ext>
                </a:extLst>
              </p:cNvPr>
              <p:cNvSpPr txBox="1"/>
              <p:nvPr/>
            </p:nvSpPr>
            <p:spPr>
              <a:xfrm>
                <a:off x="6775923" y="2837753"/>
                <a:ext cx="261290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⊖</m:t>
                      </m:r>
                    </m:oMath>
                  </m:oMathPara>
                </a14:m>
                <a:endParaRPr lang="de-DE" sz="16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A14A9EA-0C90-666B-D696-8A9751B31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5923" y="2837753"/>
                <a:ext cx="261290" cy="280718"/>
              </a:xfrm>
              <a:prstGeom prst="rect">
                <a:avLst/>
              </a:prstGeom>
              <a:blipFill>
                <a:blip r:embed="rId8"/>
                <a:stretch>
                  <a:fillRect l="-21429" r="-23810" b="-130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373A75FD-0E25-CE10-550D-E4D8746C03D6}"/>
              </a:ext>
            </a:extLst>
          </p:cNvPr>
          <p:cNvSpPr/>
          <p:nvPr/>
        </p:nvSpPr>
        <p:spPr>
          <a:xfrm>
            <a:off x="5389477" y="1773282"/>
            <a:ext cx="80986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CDCECE7-32C8-8430-7EE9-3C469915B8CC}"/>
                  </a:ext>
                </a:extLst>
              </p:cNvPr>
              <p:cNvSpPr txBox="1"/>
              <p:nvPr/>
            </p:nvSpPr>
            <p:spPr>
              <a:xfrm>
                <a:off x="5507925" y="1850413"/>
                <a:ext cx="635110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de-DE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de-DE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6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CDCECE7-32C8-8430-7EE9-3C469915B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925" y="1850413"/>
                <a:ext cx="635110" cy="280718"/>
              </a:xfrm>
              <a:prstGeom prst="rect">
                <a:avLst/>
              </a:prstGeom>
              <a:blipFill>
                <a:blip r:embed="rId9"/>
                <a:stretch>
                  <a:fillRect l="-6731" r="-9615" b="-2173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0404D1F-1F83-CB58-4F5F-D40A4BE2E2FA}"/>
              </a:ext>
            </a:extLst>
          </p:cNvPr>
          <p:cNvCxnSpPr>
            <a:stCxn id="8" idx="4"/>
            <a:endCxn id="12" idx="0"/>
          </p:cNvCxnSpPr>
          <p:nvPr/>
        </p:nvCxnSpPr>
        <p:spPr>
          <a:xfrm>
            <a:off x="4742012" y="2241593"/>
            <a:ext cx="1" cy="525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634A2DE-722E-8932-E4D9-732A9B674937}"/>
              </a:ext>
            </a:extLst>
          </p:cNvPr>
          <p:cNvCxnSpPr>
            <a:stCxn id="19" idx="4"/>
            <a:endCxn id="10" idx="0"/>
          </p:cNvCxnSpPr>
          <p:nvPr/>
        </p:nvCxnSpPr>
        <p:spPr>
          <a:xfrm>
            <a:off x="5794407" y="2230482"/>
            <a:ext cx="117" cy="525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8D84041-BAD8-C92D-56F2-207F378D6741}"/>
              </a:ext>
            </a:extLst>
          </p:cNvPr>
          <p:cNvCxnSpPr>
            <a:stCxn id="11" idx="4"/>
            <a:endCxn id="17" idx="0"/>
          </p:cNvCxnSpPr>
          <p:nvPr/>
        </p:nvCxnSpPr>
        <p:spPr>
          <a:xfrm flipH="1">
            <a:off x="6906568" y="2241593"/>
            <a:ext cx="2381" cy="525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F27BD60-5C1D-87F7-70BC-29AB1E1A66EA}"/>
                  </a:ext>
                </a:extLst>
              </p:cNvPr>
              <p:cNvSpPr txBox="1"/>
              <p:nvPr/>
            </p:nvSpPr>
            <p:spPr>
              <a:xfrm>
                <a:off x="3560032" y="1827843"/>
                <a:ext cx="248530" cy="303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de-DE" sz="16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F27BD60-5C1D-87F7-70BC-29AB1E1A6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032" y="1827843"/>
                <a:ext cx="248530" cy="303288"/>
              </a:xfrm>
              <a:prstGeom prst="rect">
                <a:avLst/>
              </a:prstGeom>
              <a:blipFill>
                <a:blip r:embed="rId10"/>
                <a:stretch>
                  <a:fillRect l="-17073" r="-7317" b="-18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10FA0CF-2EDF-0236-6A0B-16076BF86615}"/>
                  </a:ext>
                </a:extLst>
              </p:cNvPr>
              <p:cNvSpPr txBox="1"/>
              <p:nvPr/>
            </p:nvSpPr>
            <p:spPr>
              <a:xfrm>
                <a:off x="3549548" y="2767081"/>
                <a:ext cx="269497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de-DE" sz="16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10FA0CF-2EDF-0236-6A0B-16076BF86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548" y="2767081"/>
                <a:ext cx="269497" cy="280718"/>
              </a:xfrm>
              <a:prstGeom prst="rect">
                <a:avLst/>
              </a:prstGeom>
              <a:blipFill>
                <a:blip r:embed="rId11"/>
                <a:stretch>
                  <a:fillRect l="-15909" b="-152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85553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D9BBE6E-D15C-1F4B-78DA-A5B3C5B5B3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b="1" dirty="0"/>
                  <a:t>Required </a:t>
                </a:r>
                <a:r>
                  <a:rPr lang="de-DE" b="1" dirty="0" err="1"/>
                  <a:t>Functionality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Switch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+1 </m:t>
                    </m:r>
                    <m:r>
                      <m:rPr>
                        <m:nor/>
                      </m:rPr>
                      <a:rPr lang="de-DE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r>
                  <a:rPr lang="de-DE" dirty="0" err="1"/>
                  <a:t>We</a:t>
                </a:r>
                <a:r>
                  <a:rPr lang="de-DE" dirty="0"/>
                  <a:t> </a:t>
                </a:r>
                <a:r>
                  <a:rPr lang="de-DE" dirty="0" err="1"/>
                  <a:t>introduce</a:t>
                </a:r>
                <a:r>
                  <a:rPr lang="de-DE" dirty="0"/>
                  <a:t> an </a:t>
                </a:r>
                <a:r>
                  <a:rPr lang="de-DE" dirty="0" err="1"/>
                  <a:t>unitary</a:t>
                </a:r>
                <a:r>
                  <a:rPr lang="de-DE" dirty="0"/>
                  <a:t> </a:t>
                </a:r>
                <a:r>
                  <a:rPr lang="de-DE" dirty="0" err="1"/>
                  <a:t>operator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following</a:t>
                </a:r>
                <a:r>
                  <a:rPr lang="de-DE" dirty="0"/>
                  <a:t> </a:t>
                </a:r>
                <a:r>
                  <a:rPr lang="de-DE" dirty="0" err="1"/>
                  <a:t>action</a:t>
                </a:r>
                <a:r>
                  <a:rPr lang="de-DE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|"/>
                          <m:endChr m:val="⟩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↦</m:t>
                      </m:r>
                      <m:d>
                        <m:dPr>
                          <m:begChr m:val="{"/>
                          <m:endChr m:val="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p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      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type m:val="noBar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|"/>
                                      <m:endChr m:val="⟩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              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de-DE" b="0" i="0" smtClean="0">
                                      <a:latin typeface="Cambria Math" panose="02040503050406030204" pitchFamily="18" charset="0"/>
                                    </a:rPr>
                                    <m:t>any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nor/>
                                    </m:rPr>
                                    <a:rPr lang="de-DE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de-DE" b="0" i="0" smtClean="0">
                                      <a:latin typeface="Cambria Math" panose="02040503050406030204" pitchFamily="18" charset="0"/>
                                    </a:rPr>
                                    <m:t>otherwise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de-DE" dirty="0"/>
                  <a:t>-Operator </a:t>
                </a:r>
                <a:r>
                  <a:rPr lang="de-DE" dirty="0" err="1"/>
                  <a:t>we</a:t>
                </a:r>
                <a:r>
                  <a:rPr lang="de-DE" dirty="0"/>
                  <a:t> </a:t>
                </a:r>
                <a:r>
                  <a:rPr lang="de-DE" dirty="0" err="1"/>
                  <a:t>need</a:t>
                </a:r>
                <a:r>
                  <a:rPr lang="de-DE" dirty="0"/>
                  <a:t> a primitive </a:t>
                </a:r>
                <a:r>
                  <a:rPr lang="de-DE" dirty="0" err="1"/>
                  <a:t>implementation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de-DE" dirty="0"/>
                  <a:t> replacing </a:t>
                </a:r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𝑐</m:t>
                    </m:r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</m:oMath>
                </a14:m>
                <a:r>
                  <a:rPr lang="de-DE" dirty="0"/>
                  <a:t> replacing </a:t>
                </a:r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⊖</m:t>
                    </m:r>
                  </m:oMath>
                </a14:m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D9BBE6E-D15C-1F4B-78DA-A5B3C5B5B3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33" t="-123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8BC9DA-CDD2-0290-02FB-E88923920D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39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D3AC4-296B-F1C8-59EC-82AA66598C1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29973465-D9FB-EFD8-8A27-67BF2F5CB9AC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dirty="0"/>
                  <a:t>The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de-DE" dirty="0"/>
                  <a:t> and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⊖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provide</a:t>
                </a:r>
                <a:r>
                  <a:rPr lang="de-DE" dirty="0"/>
                  <a:t> a </a:t>
                </a:r>
                <a:r>
                  <a:rPr lang="de-DE" dirty="0" err="1"/>
                  <a:t>lot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unused</a:t>
                </a:r>
                <a:r>
                  <a:rPr lang="de-DE" dirty="0"/>
                  <a:t> </a:t>
                </a:r>
                <a:r>
                  <a:rPr lang="de-DE" dirty="0" err="1"/>
                  <a:t>functionality</a:t>
                </a:r>
                <a:r>
                  <a:rPr lang="de-DE" dirty="0"/>
                  <a:t> </a:t>
                </a:r>
                <a:r>
                  <a:rPr lang="de-DE" dirty="0" err="1"/>
                  <a:t>that</a:t>
                </a:r>
                <a:r>
                  <a:rPr lang="de-DE" dirty="0"/>
                  <a:t> </a:t>
                </a:r>
                <a:r>
                  <a:rPr lang="de-DE" dirty="0" err="1"/>
                  <a:t>makes</a:t>
                </a:r>
                <a:r>
                  <a:rPr lang="de-DE" dirty="0"/>
                  <a:t> </a:t>
                </a:r>
                <a:r>
                  <a:rPr lang="de-DE" dirty="0" err="1"/>
                  <a:t>them</a:t>
                </a:r>
                <a:r>
                  <a:rPr lang="de-DE" dirty="0"/>
                  <a:t> </a:t>
                </a:r>
                <a:r>
                  <a:rPr lang="de-DE" dirty="0" err="1"/>
                  <a:t>complex</a:t>
                </a:r>
                <a:r>
                  <a:rPr lang="de-DE" dirty="0"/>
                  <a:t>. These </a:t>
                </a:r>
                <a:r>
                  <a:rPr lang="de-DE" dirty="0" err="1"/>
                  <a:t>can</a:t>
                </a:r>
                <a:r>
                  <a:rPr lang="de-DE" dirty="0"/>
                  <a:t> </a:t>
                </a:r>
                <a:r>
                  <a:rPr lang="de-DE" dirty="0" err="1"/>
                  <a:t>be</a:t>
                </a:r>
                <a:r>
                  <a:rPr lang="de-DE" dirty="0"/>
                  <a:t> </a:t>
                </a:r>
                <a:r>
                  <a:rPr lang="de-DE" dirty="0" err="1"/>
                  <a:t>simplified</a:t>
                </a:r>
                <a:r>
                  <a:rPr lang="de-DE" dirty="0"/>
                  <a:t>.</a:t>
                </a:r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29973465-D9FB-EFD8-8A27-67BF2F5CB9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l="-1433" t="-68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>
                <a:extLst>
                  <a:ext uri="{FF2B5EF4-FFF2-40B4-BE49-F238E27FC236}">
                    <a16:creationId xmlns:a16="http://schemas.microsoft.com/office/drawing/2014/main" id="{5C4AA50E-16A6-8026-9616-6954434740E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19090" y="994334"/>
                <a:ext cx="8508999" cy="431913"/>
              </a:xfrm>
            </p:spPr>
            <p:txBody>
              <a:bodyPr/>
              <a:lstStyle/>
              <a:p>
                <a:r>
                  <a:rPr lang="de-DE" dirty="0"/>
                  <a:t>Decomposition: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de-DE" dirty="0"/>
                  <a:t>-Operator, </a:t>
                </a:r>
                <a:r>
                  <a:rPr lang="de-DE" dirty="0" err="1"/>
                  <a:t>Simplification</a:t>
                </a:r>
                <a:endParaRPr lang="de-DE" dirty="0"/>
              </a:p>
            </p:txBody>
          </p:sp>
        </mc:Choice>
        <mc:Fallback xmlns="">
          <p:sp>
            <p:nvSpPr>
              <p:cNvPr id="6" name="Title 5">
                <a:extLst>
                  <a:ext uri="{FF2B5EF4-FFF2-40B4-BE49-F238E27FC236}">
                    <a16:creationId xmlns:a16="http://schemas.microsoft.com/office/drawing/2014/main" id="{5C4AA50E-16A6-8026-9616-6954434740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9090" y="994334"/>
                <a:ext cx="8508999" cy="431913"/>
              </a:xfrm>
              <a:blipFill>
                <a:blip r:embed="rId4"/>
                <a:stretch>
                  <a:fillRect l="-2722" t="-43662" b="-4507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4065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52628F-B33A-177E-E9A0-C4AA63DCA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0239EA-DE33-34CB-D5B0-FA71CEE31C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Modeling </a:t>
            </a:r>
            <a:r>
              <a:rPr lang="de-DE" dirty="0" err="1"/>
              <a:t>macroscopic</a:t>
            </a:r>
            <a:r>
              <a:rPr lang="de-DE" dirty="0"/>
              <a:t> </a:t>
            </a:r>
            <a:r>
              <a:rPr lang="de-DE" dirty="0" err="1"/>
              <a:t>structures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b="1" dirty="0" err="1"/>
              <a:t>computationally</a:t>
            </a:r>
            <a:r>
              <a:rPr lang="de-DE" b="1" dirty="0"/>
              <a:t> </a:t>
            </a:r>
            <a:r>
              <a:rPr lang="de-DE" b="1" dirty="0" err="1"/>
              <a:t>infeazible</a:t>
            </a:r>
            <a:r>
              <a:rPr lang="de-DE" b="1" dirty="0"/>
              <a:t> </a:t>
            </a:r>
            <a:r>
              <a:rPr lang="de-DE" dirty="0"/>
              <a:t>(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classical</a:t>
            </a:r>
            <a:r>
              <a:rPr lang="de-DE" dirty="0"/>
              <a:t> </a:t>
            </a:r>
            <a:r>
              <a:rPr lang="de-DE" dirty="0" err="1"/>
              <a:t>machines</a:t>
            </a:r>
            <a:r>
              <a:rPr lang="de-DE" dirty="0"/>
              <a:t>).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8FAB1A1-423E-22AB-7ABB-CE6BA9FA832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05C860B1-88FA-1A06-E5C3-9670DB183B5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Inhaltsplatzhalter 21">
                <a:extLst>
                  <a:ext uri="{FF2B5EF4-FFF2-40B4-BE49-F238E27FC236}">
                    <a16:creationId xmlns:a16="http://schemas.microsoft.com/office/drawing/2014/main" id="{4AFF8EEB-F841-6FBF-2E60-074C1D86413C}"/>
                  </a:ext>
                </a:extLst>
              </p:cNvPr>
              <p:cNvSpPr>
                <a:spLocks noGrp="1"/>
              </p:cNvSpPr>
              <p:nvPr>
                <p:ph sz="quarter" idx="18"/>
              </p:nvPr>
            </p:nvSpPr>
            <p:spPr>
              <a:xfrm>
                <a:off x="316992" y="2484000"/>
                <a:ext cx="8508998" cy="3974655"/>
              </a:xfrm>
            </p:spPr>
            <p:txBody>
              <a:bodyPr/>
              <a:lstStyle/>
              <a:p>
                <a:r>
                  <a:rPr lang="de-DE" b="1" dirty="0"/>
                  <a:t>Example: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40 </a:t>
                </a:r>
                <a:r>
                  <a:rPr lang="de-DE" dirty="0" err="1"/>
                  <a:t>particles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4 </a:t>
                </a:r>
                <a:r>
                  <a:rPr lang="de-DE" dirty="0" err="1"/>
                  <a:t>excitation</a:t>
                </a:r>
                <a:r>
                  <a:rPr lang="de-DE" dirty="0"/>
                  <a:t> </a:t>
                </a:r>
                <a:r>
                  <a:rPr lang="de-DE" dirty="0" err="1"/>
                  <a:t>levels</a:t>
                </a:r>
                <a:r>
                  <a:rPr lang="de-DE" dirty="0"/>
                  <a:t> and </a:t>
                </a:r>
                <a:r>
                  <a:rPr lang="de-DE" dirty="0" err="1"/>
                  <a:t>no</a:t>
                </a:r>
                <a:r>
                  <a:rPr lang="de-DE" dirty="0"/>
                  <a:t> </a:t>
                </a:r>
                <a:r>
                  <a:rPr lang="de-DE" dirty="0" err="1"/>
                  <a:t>further</a:t>
                </a:r>
                <a:r>
                  <a:rPr lang="de-DE" dirty="0"/>
                  <a:t> </a:t>
                </a:r>
                <a:r>
                  <a:rPr lang="de-DE" dirty="0" err="1"/>
                  <a:t>restrictions</a:t>
                </a:r>
                <a:r>
                  <a:rPr lang="de-DE" b="1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In </a:t>
                </a:r>
                <a:r>
                  <a:rPr lang="de-DE" dirty="0" err="1"/>
                  <a:t>general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time </a:t>
                </a:r>
                <a:r>
                  <a:rPr lang="de-DE" dirty="0" err="1"/>
                  <a:t>evolution</a:t>
                </a:r>
                <a:r>
                  <a:rPr lang="de-DE" dirty="0"/>
                  <a:t> operator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𝑖𝐻𝑡</m:t>
                        </m:r>
                      </m:sup>
                    </m:sSup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has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40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160</m:t>
                        </m:r>
                      </m:sup>
                    </m:sSup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complex</a:t>
                </a:r>
                <a:r>
                  <a:rPr lang="de-DE" dirty="0"/>
                  <a:t> </a:t>
                </a:r>
                <a:r>
                  <a:rPr lang="de-DE" dirty="0" err="1"/>
                  <a:t>entries</a:t>
                </a:r>
                <a:r>
                  <a:rPr lang="de-DE" dirty="0"/>
                  <a:t>.</a:t>
                </a:r>
              </a:p>
              <a:p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comparison</a:t>
                </a:r>
                <a:r>
                  <a:rPr lang="de-DE" dirty="0"/>
                  <a:t>: Earth </a:t>
                </a:r>
                <a:r>
                  <a:rPr lang="de-DE" dirty="0" err="1"/>
                  <a:t>has</a:t>
                </a:r>
                <a:r>
                  <a:rPr lang="de-DE" dirty="0"/>
                  <a:t> </a:t>
                </a:r>
                <a:r>
                  <a:rPr lang="de-DE" dirty="0" err="1"/>
                  <a:t>approx</a:t>
                </a:r>
                <a:r>
                  <a:rPr lang="de-DE" dirty="0"/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160</m:t>
                        </m:r>
                      </m:sup>
                    </m:sSup>
                  </m:oMath>
                </a14:m>
                <a:r>
                  <a:rPr lang="de-DE" dirty="0"/>
                  <a:t> atoms.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22" name="Inhaltsplatzhalter 21">
                <a:extLst>
                  <a:ext uri="{FF2B5EF4-FFF2-40B4-BE49-F238E27FC236}">
                    <a16:creationId xmlns:a16="http://schemas.microsoft.com/office/drawing/2014/main" id="{4AFF8EEB-F841-6FBF-2E60-074C1D8641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8"/>
              </p:nvPr>
            </p:nvSpPr>
            <p:spPr>
              <a:xfrm>
                <a:off x="316992" y="2484000"/>
                <a:ext cx="8508998" cy="3974655"/>
              </a:xfrm>
              <a:blipFill>
                <a:blip r:embed="rId2"/>
                <a:stretch>
                  <a:fillRect l="-1433" t="-46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el 3">
            <a:extLst>
              <a:ext uri="{FF2B5EF4-FFF2-40B4-BE49-F238E27FC236}">
                <a16:creationId xmlns:a16="http://schemas.microsoft.com/office/drawing/2014/main" id="{C6AD8ADC-4323-01AD-DEDC-332CCD8D6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Quantum Many Body Physics: Motivation</a:t>
            </a:r>
          </a:p>
        </p:txBody>
      </p:sp>
    </p:spTree>
    <p:extLst>
      <p:ext uri="{BB962C8B-B14F-4D97-AF65-F5344CB8AC3E}">
        <p14:creationId xmlns:p14="http://schemas.microsoft.com/office/powerpoint/2010/main" val="17711538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CBA49B9-B6A4-0C3A-56C8-3638074988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For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controlled</a:t>
                </a:r>
                <a:r>
                  <a:rPr lang="de-DE" dirty="0"/>
                  <a:t> </a:t>
                </a:r>
                <a:r>
                  <a:rPr lang="de-DE" dirty="0" err="1"/>
                  <a:t>version</a:t>
                </a:r>
                <a:r>
                  <a:rPr lang="de-DE" dirty="0"/>
                  <a:t>, </a:t>
                </a:r>
                <a:r>
                  <a:rPr lang="de-DE" dirty="0" err="1"/>
                  <a:t>we</a:t>
                </a:r>
                <a:r>
                  <a:rPr lang="de-DE" dirty="0"/>
                  <a:t> </a:t>
                </a:r>
                <a:r>
                  <a:rPr lang="de-DE" dirty="0" err="1"/>
                  <a:t>replace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-gates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𝑐𝑋</m:t>
                    </m:r>
                  </m:oMath>
                </a14:m>
                <a:r>
                  <a:rPr lang="de-DE" dirty="0"/>
                  <a:t>-gates </a:t>
                </a:r>
                <a:r>
                  <a:rPr lang="de-DE" dirty="0" err="1"/>
                  <a:t>controlled</a:t>
                </a:r>
                <a:r>
                  <a:rPr lang="de-DE" dirty="0"/>
                  <a:t> </a:t>
                </a:r>
                <a:r>
                  <a:rPr lang="de-DE" dirty="0" err="1"/>
                  <a:t>by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control</a:t>
                </a:r>
                <a:r>
                  <a:rPr lang="de-DE" dirty="0"/>
                  <a:t> </a:t>
                </a:r>
                <a:r>
                  <a:rPr lang="de-DE" dirty="0" err="1"/>
                  <a:t>qubit</a:t>
                </a:r>
                <a:r>
                  <a:rPr lang="de-DE" dirty="0"/>
                  <a:t>.</a:t>
                </a:r>
              </a:p>
              <a:p>
                <a:endParaRPr lang="de-DE" dirty="0"/>
              </a:p>
              <a:p>
                <a:r>
                  <a:rPr lang="de-DE" b="1" dirty="0" err="1"/>
                  <a:t>Example</a:t>
                </a:r>
                <a:r>
                  <a:rPr lang="de-DE" b="1" dirty="0"/>
                  <a:t>:</a:t>
                </a:r>
              </a:p>
              <a:p>
                <a:r>
                  <a:rPr lang="de-DE" dirty="0"/>
                  <a:t>An </a:t>
                </a:r>
                <a:r>
                  <a:rPr lang="de-DE" dirty="0" err="1"/>
                  <a:t>example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=3=011</m:t>
                    </m:r>
                  </m:oMath>
                </a14:m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=0=000</m:t>
                    </m:r>
                  </m:oMath>
                </a14:m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This </a:t>
                </a:r>
                <a:r>
                  <a:rPr lang="de-DE" dirty="0" err="1"/>
                  <a:t>gate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also </a:t>
                </a:r>
                <a:r>
                  <a:rPr lang="de-DE" b="1" dirty="0" err="1"/>
                  <a:t>its</a:t>
                </a:r>
                <a:r>
                  <a:rPr lang="de-DE" b="1" dirty="0"/>
                  <a:t> own inverse</a:t>
                </a:r>
                <a:r>
                  <a:rPr lang="de-DE" dirty="0"/>
                  <a:t>.</a:t>
                </a:r>
                <a:endParaRPr lang="de-DE" b="1" dirty="0"/>
              </a:p>
              <a:p>
                <a:endParaRPr lang="de-DE" b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CBA49B9-B6A4-0C3A-56C8-3638074988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33" t="-123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95C50D-422F-9BC7-73B0-24F1A9E194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40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4C09B6-7082-D863-7E07-AEE5F6C9A70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9DA3DF1B-783B-C2E8-4686-37427938D233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dirty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de-DE" dirty="0"/>
                  <a:t>-Operator </a:t>
                </a:r>
                <a:r>
                  <a:rPr lang="de-DE" dirty="0" err="1"/>
                  <a:t>can</a:t>
                </a:r>
                <a:r>
                  <a:rPr lang="de-DE" dirty="0"/>
                  <a:t> </a:t>
                </a:r>
                <a:r>
                  <a:rPr lang="de-DE" dirty="0" err="1"/>
                  <a:t>be</a:t>
                </a:r>
                <a:r>
                  <a:rPr lang="de-DE" dirty="0"/>
                  <a:t> </a:t>
                </a:r>
                <a:r>
                  <a:rPr lang="de-DE" dirty="0" err="1"/>
                  <a:t>implemented</a:t>
                </a:r>
                <a:r>
                  <a:rPr lang="de-DE" dirty="0"/>
                  <a:t> </a:t>
                </a:r>
                <a:r>
                  <a:rPr lang="de-DE" dirty="0" err="1"/>
                  <a:t>by</a:t>
                </a:r>
                <a:r>
                  <a:rPr lang="de-DE" dirty="0"/>
                  <a:t> </a:t>
                </a:r>
                <a:r>
                  <a:rPr lang="de-DE" dirty="0" err="1"/>
                  <a:t>introducing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-gates at all </a:t>
                </a:r>
                <a:r>
                  <a:rPr lang="de-DE" dirty="0" err="1"/>
                  <a:t>mismatching</a:t>
                </a:r>
                <a:r>
                  <a:rPr lang="de-DE" dirty="0"/>
                  <a:t> </a:t>
                </a:r>
                <a:r>
                  <a:rPr lang="de-DE" dirty="0" err="1"/>
                  <a:t>positions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de-DE" dirty="0"/>
                  <a:t> and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de-DE" dirty="0"/>
                  <a:t> in </a:t>
                </a:r>
                <a:r>
                  <a:rPr lang="de-DE" dirty="0" err="1"/>
                  <a:t>binary</a:t>
                </a:r>
                <a:r>
                  <a:rPr lang="de-DE" dirty="0"/>
                  <a:t> form.</a:t>
                </a:r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9DA3DF1B-783B-C2E8-4686-37427938D2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l="-1433" t="-51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>
                <a:extLst>
                  <a:ext uri="{FF2B5EF4-FFF2-40B4-BE49-F238E27FC236}">
                    <a16:creationId xmlns:a16="http://schemas.microsoft.com/office/drawing/2014/main" id="{0FE9545E-33A3-11DA-BE1D-307DBB8F0BE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19090" y="994334"/>
                <a:ext cx="8508999" cy="433388"/>
              </a:xfrm>
            </p:spPr>
            <p:txBody>
              <a:bodyPr/>
              <a:lstStyle/>
              <a:p>
                <a:r>
                  <a:rPr lang="de-DE" dirty="0"/>
                  <a:t>Decomposition: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c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de-DE" dirty="0"/>
                  <a:t>-Operator</a:t>
                </a:r>
              </a:p>
            </p:txBody>
          </p:sp>
        </mc:Choice>
        <mc:Fallback xmlns="">
          <p:sp>
            <p:nvSpPr>
              <p:cNvPr id="6" name="Title 5">
                <a:extLst>
                  <a:ext uri="{FF2B5EF4-FFF2-40B4-BE49-F238E27FC236}">
                    <a16:creationId xmlns:a16="http://schemas.microsoft.com/office/drawing/2014/main" id="{0FE9545E-33A3-11DA-BE1D-307DBB8F0B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9090" y="994334"/>
                <a:ext cx="8508999" cy="433388"/>
              </a:xfrm>
              <a:blipFill>
                <a:blip r:embed="rId4"/>
                <a:stretch>
                  <a:fillRect l="-2722" t="-45070" b="-4366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AD6B8ED3-3B8A-074E-CA64-3AC082B464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4322" y="2879417"/>
            <a:ext cx="2181529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8686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0212AE-5196-492A-508C-164D21401B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9288F7B-A3BC-247B-ACBE-840684C256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9090" y="1733909"/>
                <a:ext cx="8508999" cy="4727851"/>
              </a:xfrm>
            </p:spPr>
            <p:txBody>
              <a:bodyPr/>
              <a:lstStyle/>
              <a:p>
                <a:r>
                  <a:rPr lang="de-DE" b="1" dirty="0"/>
                  <a:t>Non-Primitive Gates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endParaRPr lang="de-DE" dirty="0"/>
              </a:p>
              <a:p>
                <a:r>
                  <a:rPr lang="de-DE" dirty="0" err="1"/>
                  <a:t>We</a:t>
                </a:r>
                <a:r>
                  <a:rPr lang="de-DE" dirty="0"/>
                  <a:t> </a:t>
                </a:r>
                <a:r>
                  <a:rPr lang="de-DE" dirty="0" err="1"/>
                  <a:t>have</a:t>
                </a:r>
                <a:r>
                  <a:rPr lang="de-DE" dirty="0"/>
                  <a:t> </a:t>
                </a:r>
                <a:r>
                  <a:rPr lang="de-DE" dirty="0" err="1"/>
                  <a:t>only</a:t>
                </a:r>
                <a:r>
                  <a:rPr lang="de-DE" dirty="0"/>
                  <a:t> </a:t>
                </a:r>
                <a:r>
                  <a:rPr lang="de-DE" dirty="0" err="1"/>
                  <a:t>gates</a:t>
                </a:r>
                <a:r>
                  <a:rPr lang="de-DE" dirty="0"/>
                  <a:t> </a:t>
                </a:r>
                <a:r>
                  <a:rPr lang="de-DE" dirty="0" err="1"/>
                  <a:t>available</a:t>
                </a:r>
                <a:r>
                  <a:rPr lang="de-DE" dirty="0"/>
                  <a:t> </a:t>
                </a:r>
                <a:r>
                  <a:rPr lang="de-DE" dirty="0" err="1"/>
                  <a:t>that</a:t>
                </a:r>
                <a:r>
                  <a:rPr lang="de-DE" dirty="0"/>
                  <a:t> </a:t>
                </a:r>
                <a:r>
                  <a:rPr lang="de-DE" dirty="0" err="1"/>
                  <a:t>control</a:t>
                </a:r>
                <a:r>
                  <a:rPr lang="de-DE" dirty="0"/>
                  <a:t> on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|1⟩</m:t>
                    </m:r>
                  </m:oMath>
                </a14:m>
                <a:r>
                  <a:rPr lang="de-DE" dirty="0"/>
                  <a:t>-</a:t>
                </a:r>
                <a:r>
                  <a:rPr lang="de-DE" dirty="0" err="1"/>
                  <a:t>state</a:t>
                </a:r>
                <a:r>
                  <a:rPr lang="de-DE" dirty="0"/>
                  <a:t>, </a:t>
                </a:r>
                <a:r>
                  <a:rPr lang="de-DE" dirty="0" err="1"/>
                  <a:t>that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why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-gates </a:t>
                </a:r>
                <a:r>
                  <a:rPr lang="de-DE" dirty="0" err="1"/>
                  <a:t>are</a:t>
                </a:r>
                <a:r>
                  <a:rPr lang="de-DE" dirty="0"/>
                  <a:t> </a:t>
                </a:r>
                <a:r>
                  <a:rPr lang="de-DE" dirty="0" err="1"/>
                  <a:t>introduced</a:t>
                </a:r>
                <a:r>
                  <a:rPr lang="de-DE" dirty="0"/>
                  <a:t>. Note </a:t>
                </a:r>
                <a:r>
                  <a:rPr lang="de-DE" dirty="0" err="1"/>
                  <a:t>that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+1 </m:t>
                    </m:r>
                    <m:r>
                      <m:rPr>
                        <m:nor/>
                      </m:rPr>
                      <a:rPr lang="de-DE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de-DE" dirty="0"/>
                  <a:t> in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circuit</a:t>
                </a:r>
                <a:r>
                  <a:rPr lang="de-DE" dirty="0"/>
                  <a:t>.</a:t>
                </a:r>
              </a:p>
              <a:p>
                <a:endParaRPr lang="de-DE" dirty="0"/>
              </a:p>
              <a:p>
                <a:r>
                  <a:rPr lang="de-DE" dirty="0" err="1"/>
                  <a:t>We</a:t>
                </a:r>
                <a:r>
                  <a:rPr lang="de-DE" dirty="0"/>
                  <a:t> </a:t>
                </a:r>
                <a:r>
                  <a:rPr lang="de-DE" dirty="0" err="1"/>
                  <a:t>want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same 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multi</a:t>
                </a:r>
                <a:r>
                  <a:rPr lang="de-DE" dirty="0"/>
                  <a:t> </a:t>
                </a:r>
                <a:r>
                  <a:rPr lang="de-DE" dirty="0" err="1"/>
                  <a:t>controlled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de-DE" dirty="0"/>
                  <a:t>-gate.</a:t>
                </a:r>
              </a:p>
              <a:p>
                <a:r>
                  <a:rPr lang="de-DE" dirty="0"/>
                  <a:t>	→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sSup>
                          <m:sSupPr>
                            <m:ctrlPr>
                              <a:rPr lang="de-DE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de-DE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de-DE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de-DE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de-DE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de-DE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−1 </m:t>
                        </m:r>
                      </m:sub>
                    </m:sSub>
                  </m:oMath>
                </a14:m>
                <a:r>
                  <a:rPr lang="de-DE" dirty="0"/>
                  <a:t>-gates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map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−1⟩</m:t>
                    </m:r>
                  </m:oMath>
                </a14:m>
                <a:r>
                  <a:rPr lang="de-DE" dirty="0"/>
                  <a:t>, i.e. </a:t>
                </a:r>
                <a:r>
                  <a:rPr lang="de-DE" dirty="0" err="1"/>
                  <a:t>control</a:t>
                </a:r>
                <a:r>
                  <a:rPr lang="de-DE" dirty="0"/>
                  <a:t> on all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|1⟩</m:t>
                    </m:r>
                  </m:oMath>
                </a14:m>
                <a:r>
                  <a:rPr lang="de-DE" dirty="0"/>
                  <a:t>‘s.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9288F7B-A3BC-247B-ACBE-840684C256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9090" y="1733909"/>
                <a:ext cx="8508999" cy="4727851"/>
              </a:xfrm>
              <a:blipFill>
                <a:blip r:embed="rId2"/>
                <a:stretch>
                  <a:fillRect l="-1433" t="-103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CFE01E-E558-0D06-DD0E-83A1DBE40B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41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C5313B-4AF0-BFA3-DAEA-764A514177D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>
                <a:extLst>
                  <a:ext uri="{FF2B5EF4-FFF2-40B4-BE49-F238E27FC236}">
                    <a16:creationId xmlns:a16="http://schemas.microsoft.com/office/drawing/2014/main" id="{F1742F30-8F05-69AD-B9F4-CF897953E97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19090" y="994334"/>
                <a:ext cx="8508999" cy="431913"/>
              </a:xfrm>
            </p:spPr>
            <p:txBody>
              <a:bodyPr/>
              <a:lstStyle/>
              <a:p>
                <a:r>
                  <a:rPr lang="de-DE" dirty="0"/>
                  <a:t>Decomposition: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de-DE" dirty="0"/>
                  <a:t>-Operator, </a:t>
                </a:r>
                <a:r>
                  <a:rPr lang="de-DE" dirty="0" err="1"/>
                  <a:t>Current</a:t>
                </a:r>
                <a:r>
                  <a:rPr lang="de-DE" dirty="0"/>
                  <a:t> State</a:t>
                </a:r>
              </a:p>
            </p:txBody>
          </p:sp>
        </mc:Choice>
        <mc:Fallback xmlns="">
          <p:sp>
            <p:nvSpPr>
              <p:cNvPr id="6" name="Title 5">
                <a:extLst>
                  <a:ext uri="{FF2B5EF4-FFF2-40B4-BE49-F238E27FC236}">
                    <a16:creationId xmlns:a16="http://schemas.microsoft.com/office/drawing/2014/main" id="{F1742F30-8F05-69AD-B9F4-CF897953E9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9090" y="994334"/>
                <a:ext cx="8508999" cy="431913"/>
              </a:xfrm>
              <a:blipFill>
                <a:blip r:embed="rId3"/>
                <a:stretch>
                  <a:fillRect l="-2722" t="-43662" b="-4507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A319FF3-8F5B-F4F3-D4EE-927982905489}"/>
              </a:ext>
            </a:extLst>
          </p:cNvPr>
          <p:cNvCxnSpPr>
            <a:cxnSpLocks/>
          </p:cNvCxnSpPr>
          <p:nvPr/>
        </p:nvCxnSpPr>
        <p:spPr>
          <a:xfrm flipV="1">
            <a:off x="3808562" y="1990772"/>
            <a:ext cx="3971925" cy="22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DF4DB6D-3D43-08D9-149F-0739F7FB237E}"/>
              </a:ext>
            </a:extLst>
          </p:cNvPr>
          <p:cNvCxnSpPr>
            <a:cxnSpLocks/>
          </p:cNvCxnSpPr>
          <p:nvPr/>
        </p:nvCxnSpPr>
        <p:spPr>
          <a:xfrm flipV="1">
            <a:off x="3808562" y="2973460"/>
            <a:ext cx="3971925" cy="22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4550D16C-D2F6-E46F-85C7-7E0A5CC74DAB}"/>
              </a:ext>
            </a:extLst>
          </p:cNvPr>
          <p:cNvSpPr/>
          <p:nvPr/>
        </p:nvSpPr>
        <p:spPr>
          <a:xfrm>
            <a:off x="5556399" y="2755970"/>
            <a:ext cx="476250" cy="457200"/>
          </a:xfrm>
          <a:prstGeom prst="ellipse">
            <a:avLst/>
          </a:prstGeom>
          <a:ln w="1270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783935F-525A-2B0F-6C1F-DFA06C372CBB}"/>
              </a:ext>
            </a:extLst>
          </p:cNvPr>
          <p:cNvSpPr/>
          <p:nvPr/>
        </p:nvSpPr>
        <p:spPr>
          <a:xfrm>
            <a:off x="4503888" y="2767081"/>
            <a:ext cx="47625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8CDC528-B97E-578E-C1DE-CA96CD908449}"/>
                  </a:ext>
                </a:extLst>
              </p:cNvPr>
              <p:cNvSpPr txBox="1"/>
              <p:nvPr/>
            </p:nvSpPr>
            <p:spPr>
              <a:xfrm>
                <a:off x="5581869" y="2872891"/>
                <a:ext cx="425309" cy="245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de-DE" sz="14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8CDC528-B97E-578E-C1DE-CA96CD9084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1869" y="2872891"/>
                <a:ext cx="425309" cy="245580"/>
              </a:xfrm>
              <a:prstGeom prst="rect">
                <a:avLst/>
              </a:prstGeom>
              <a:blipFill>
                <a:blip r:embed="rId4"/>
                <a:stretch>
                  <a:fillRect l="-10145" r="-869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AC362DB-376B-5B5B-89A3-E64A25BEEF03}"/>
                  </a:ext>
                </a:extLst>
              </p:cNvPr>
              <p:cNvSpPr txBox="1"/>
              <p:nvPr/>
            </p:nvSpPr>
            <p:spPr>
              <a:xfrm>
                <a:off x="4572000" y="2820757"/>
                <a:ext cx="366447" cy="3054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de-DE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de-DE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de-DE" sz="16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AC362DB-376B-5B5B-89A3-E64A25BEE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820757"/>
                <a:ext cx="366447" cy="305405"/>
              </a:xfrm>
              <a:prstGeom prst="rect">
                <a:avLst/>
              </a:prstGeom>
              <a:blipFill>
                <a:blip r:embed="rId5"/>
                <a:stretch>
                  <a:fillRect l="-5000" b="-6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>
            <a:extLst>
              <a:ext uri="{FF2B5EF4-FFF2-40B4-BE49-F238E27FC236}">
                <a16:creationId xmlns:a16="http://schemas.microsoft.com/office/drawing/2014/main" id="{442ED31E-FCA8-4679-54AE-B57305143634}"/>
              </a:ext>
            </a:extLst>
          </p:cNvPr>
          <p:cNvSpPr/>
          <p:nvPr/>
        </p:nvSpPr>
        <p:spPr>
          <a:xfrm>
            <a:off x="6668443" y="2767081"/>
            <a:ext cx="47625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6D58FF1-5702-BEFF-ED3A-2BA7D54BFC56}"/>
              </a:ext>
            </a:extLst>
          </p:cNvPr>
          <p:cNvSpPr/>
          <p:nvPr/>
        </p:nvSpPr>
        <p:spPr>
          <a:xfrm>
            <a:off x="5389477" y="1773282"/>
            <a:ext cx="80986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8B1C573-BA54-651B-EC12-3A779F48124A}"/>
                  </a:ext>
                </a:extLst>
              </p:cNvPr>
              <p:cNvSpPr txBox="1"/>
              <p:nvPr/>
            </p:nvSpPr>
            <p:spPr>
              <a:xfrm>
                <a:off x="5507925" y="1850413"/>
                <a:ext cx="635110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de-DE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de-DE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6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8B1C573-BA54-651B-EC12-3A779F481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925" y="1850413"/>
                <a:ext cx="635110" cy="280718"/>
              </a:xfrm>
              <a:prstGeom prst="rect">
                <a:avLst/>
              </a:prstGeom>
              <a:blipFill>
                <a:blip r:embed="rId6"/>
                <a:stretch>
                  <a:fillRect l="-6731" r="-9615" b="-2173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74F5BBB-4F70-BDB0-58BE-18CD45B1A2F0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4742013" y="2024546"/>
            <a:ext cx="0" cy="742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707CB53-5BAB-65DC-713C-F3C85DCEC78C}"/>
              </a:ext>
            </a:extLst>
          </p:cNvPr>
          <p:cNvCxnSpPr>
            <a:stCxn id="19" idx="4"/>
            <a:endCxn id="10" idx="0"/>
          </p:cNvCxnSpPr>
          <p:nvPr/>
        </p:nvCxnSpPr>
        <p:spPr>
          <a:xfrm>
            <a:off x="5794407" y="2230482"/>
            <a:ext cx="117" cy="525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B7D8E59-1F75-3716-6AC0-64B9DE78ECF7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6906568" y="1990772"/>
            <a:ext cx="0" cy="776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36BE900-0BC5-1563-74F2-CC392033B04E}"/>
                  </a:ext>
                </a:extLst>
              </p:cNvPr>
              <p:cNvSpPr txBox="1"/>
              <p:nvPr/>
            </p:nvSpPr>
            <p:spPr>
              <a:xfrm>
                <a:off x="3560032" y="1827843"/>
                <a:ext cx="248530" cy="303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de-DE" sz="16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36BE900-0BC5-1563-74F2-CC392033B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032" y="1827843"/>
                <a:ext cx="248530" cy="303288"/>
              </a:xfrm>
              <a:prstGeom prst="rect">
                <a:avLst/>
              </a:prstGeom>
              <a:blipFill>
                <a:blip r:embed="rId7"/>
                <a:stretch>
                  <a:fillRect l="-17073" r="-7317" b="-18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5917731-288D-2770-B718-BE44CF1BA2D2}"/>
                  </a:ext>
                </a:extLst>
              </p:cNvPr>
              <p:cNvSpPr txBox="1"/>
              <p:nvPr/>
            </p:nvSpPr>
            <p:spPr>
              <a:xfrm>
                <a:off x="3549548" y="2767081"/>
                <a:ext cx="269497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de-DE" sz="16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5917731-288D-2770-B718-BE44CF1BA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548" y="2767081"/>
                <a:ext cx="269497" cy="280718"/>
              </a:xfrm>
              <a:prstGeom prst="rect">
                <a:avLst/>
              </a:prstGeom>
              <a:blipFill>
                <a:blip r:embed="rId8"/>
                <a:stretch>
                  <a:fillRect l="-15909" b="-152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261122E-05F9-8C57-9623-2445150BA670}"/>
                  </a:ext>
                </a:extLst>
              </p:cNvPr>
              <p:cNvSpPr txBox="1"/>
              <p:nvPr/>
            </p:nvSpPr>
            <p:spPr>
              <a:xfrm>
                <a:off x="7044225" y="4937763"/>
                <a:ext cx="195759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de-DE" sz="1600" dirty="0" err="1">
                  <a:solidFill>
                    <a:schemeClr val="bg1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261122E-05F9-8C57-9623-2445150BA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4225" y="4937763"/>
                <a:ext cx="195759" cy="280718"/>
              </a:xfrm>
              <a:prstGeom prst="rect">
                <a:avLst/>
              </a:prstGeom>
              <a:blipFill>
                <a:blip r:embed="rId9"/>
                <a:stretch>
                  <a:fillRect l="-21875" r="-156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8CFA233E-6D54-5E5D-F01A-B847C2201A0D}"/>
              </a:ext>
            </a:extLst>
          </p:cNvPr>
          <p:cNvSpPr/>
          <p:nvPr/>
        </p:nvSpPr>
        <p:spPr>
          <a:xfrm>
            <a:off x="4298456" y="1870248"/>
            <a:ext cx="294612" cy="2762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176C2F6-1B0F-851E-66F4-4F97A5E7797F}"/>
                  </a:ext>
                </a:extLst>
              </p:cNvPr>
              <p:cNvSpPr txBox="1"/>
              <p:nvPr/>
            </p:nvSpPr>
            <p:spPr>
              <a:xfrm>
                <a:off x="4347972" y="1865771"/>
                <a:ext cx="195759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de-DE" sz="1600" dirty="0" err="1">
                  <a:solidFill>
                    <a:schemeClr val="bg1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176C2F6-1B0F-851E-66F4-4F97A5E77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7972" y="1865771"/>
                <a:ext cx="195759" cy="280718"/>
              </a:xfrm>
              <a:prstGeom prst="rect">
                <a:avLst/>
              </a:prstGeom>
              <a:blipFill>
                <a:blip r:embed="rId10"/>
                <a:stretch>
                  <a:fillRect l="-18750" r="-187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F6977FFB-6E6A-4C1F-78A0-C6B613EF73FA}"/>
              </a:ext>
            </a:extLst>
          </p:cNvPr>
          <p:cNvSpPr/>
          <p:nvPr/>
        </p:nvSpPr>
        <p:spPr>
          <a:xfrm>
            <a:off x="4905793" y="1874872"/>
            <a:ext cx="294612" cy="2762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9D2D6B6-9D48-F3B0-B338-307AB94FEC81}"/>
                  </a:ext>
                </a:extLst>
              </p:cNvPr>
              <p:cNvSpPr txBox="1"/>
              <p:nvPr/>
            </p:nvSpPr>
            <p:spPr>
              <a:xfrm>
                <a:off x="4955309" y="1870395"/>
                <a:ext cx="195759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de-DE" sz="1600" dirty="0" err="1">
                  <a:solidFill>
                    <a:schemeClr val="bg1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9D2D6B6-9D48-F3B0-B338-307AB94FEC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5309" y="1870395"/>
                <a:ext cx="195759" cy="280718"/>
              </a:xfrm>
              <a:prstGeom prst="rect">
                <a:avLst/>
              </a:prstGeom>
              <a:blipFill>
                <a:blip r:embed="rId11"/>
                <a:stretch>
                  <a:fillRect l="-21875" r="-156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5807C1EA-0775-565B-41D7-3FCF573A5686}"/>
              </a:ext>
            </a:extLst>
          </p:cNvPr>
          <p:cNvSpPr/>
          <p:nvPr/>
        </p:nvSpPr>
        <p:spPr>
          <a:xfrm>
            <a:off x="6471020" y="1859822"/>
            <a:ext cx="294612" cy="2762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6FB7F45-50FF-C388-067E-CCF9B306B26F}"/>
                  </a:ext>
                </a:extLst>
              </p:cNvPr>
              <p:cNvSpPr txBox="1"/>
              <p:nvPr/>
            </p:nvSpPr>
            <p:spPr>
              <a:xfrm>
                <a:off x="6520536" y="1855345"/>
                <a:ext cx="195759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de-DE" sz="1600" dirty="0" err="1">
                  <a:solidFill>
                    <a:schemeClr val="bg1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6FB7F45-50FF-C388-067E-CCF9B306B2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536" y="1855345"/>
                <a:ext cx="195759" cy="280718"/>
              </a:xfrm>
              <a:prstGeom prst="rect">
                <a:avLst/>
              </a:prstGeom>
              <a:blipFill>
                <a:blip r:embed="rId12"/>
                <a:stretch>
                  <a:fillRect l="-21875" r="-156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DA32DB02-0106-8728-B25F-6F4620C43738}"/>
              </a:ext>
            </a:extLst>
          </p:cNvPr>
          <p:cNvSpPr/>
          <p:nvPr/>
        </p:nvSpPr>
        <p:spPr>
          <a:xfrm>
            <a:off x="7054449" y="1854924"/>
            <a:ext cx="294612" cy="2762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1F9F62D-0BBE-6B04-BD28-7FDD702AD83E}"/>
                  </a:ext>
                </a:extLst>
              </p:cNvPr>
              <p:cNvSpPr txBox="1"/>
              <p:nvPr/>
            </p:nvSpPr>
            <p:spPr>
              <a:xfrm>
                <a:off x="7103965" y="1850447"/>
                <a:ext cx="195759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de-DE" sz="1600" dirty="0" err="1">
                  <a:solidFill>
                    <a:schemeClr val="bg1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1F9F62D-0BBE-6B04-BD28-7FDD702AD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3965" y="1850447"/>
                <a:ext cx="195759" cy="280718"/>
              </a:xfrm>
              <a:prstGeom prst="rect">
                <a:avLst/>
              </a:prstGeom>
              <a:blipFill>
                <a:blip r:embed="rId13"/>
                <a:stretch>
                  <a:fillRect l="-18750" r="-187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>
            <a:extLst>
              <a:ext uri="{FF2B5EF4-FFF2-40B4-BE49-F238E27FC236}">
                <a16:creationId xmlns:a16="http://schemas.microsoft.com/office/drawing/2014/main" id="{E171AEE3-07F4-B4C6-2798-0F9E2C9977C7}"/>
              </a:ext>
            </a:extLst>
          </p:cNvPr>
          <p:cNvSpPr/>
          <p:nvPr/>
        </p:nvSpPr>
        <p:spPr>
          <a:xfrm>
            <a:off x="4660116" y="1941351"/>
            <a:ext cx="163794" cy="15483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7C3E0A3-E220-2EC9-2854-958BE218BB80}"/>
              </a:ext>
            </a:extLst>
          </p:cNvPr>
          <p:cNvSpPr/>
          <p:nvPr/>
        </p:nvSpPr>
        <p:spPr>
          <a:xfrm>
            <a:off x="6837450" y="1937812"/>
            <a:ext cx="163794" cy="15483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1172057-2060-000B-EDEC-9F61E8E35618}"/>
                  </a:ext>
                </a:extLst>
              </p:cNvPr>
              <p:cNvSpPr txBox="1"/>
              <p:nvPr/>
            </p:nvSpPr>
            <p:spPr>
              <a:xfrm>
                <a:off x="6736123" y="2805529"/>
                <a:ext cx="366447" cy="3054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de-DE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de-DE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de-DE" sz="16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1172057-2060-000B-EDEC-9F61E8E35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123" y="2805529"/>
                <a:ext cx="366447" cy="305405"/>
              </a:xfrm>
              <a:prstGeom prst="rect">
                <a:avLst/>
              </a:prstGeom>
              <a:blipFill>
                <a:blip r:embed="rId14"/>
                <a:stretch>
                  <a:fillRect l="-5000" b="-8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32064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11F30F-0DC0-8D89-448E-4143903887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E2F62E2-8F17-9CFD-6040-2F51C30EB7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9090" y="1733909"/>
                <a:ext cx="8508999" cy="4727851"/>
              </a:xfrm>
            </p:spPr>
            <p:txBody>
              <a:bodyPr/>
              <a:lstStyle/>
              <a:p>
                <a:r>
                  <a:rPr lang="de-DE" b="1" dirty="0"/>
                  <a:t>Non-Primitive Gates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de-DE" dirty="0"/>
                  <a:t>-gate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now</a:t>
                </a:r>
                <a:r>
                  <a:rPr lang="de-DE" dirty="0"/>
                  <a:t> </a:t>
                </a:r>
                <a:r>
                  <a:rPr lang="de-DE" dirty="0" err="1"/>
                  <a:t>controlled</a:t>
                </a:r>
                <a:r>
                  <a:rPr lang="de-DE" dirty="0"/>
                  <a:t> on all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|1⟩</m:t>
                    </m:r>
                  </m:oMath>
                </a14:m>
                <a:r>
                  <a:rPr lang="de-DE" dirty="0"/>
                  <a:t>‘s. Note </a:t>
                </a:r>
                <a:r>
                  <a:rPr lang="de-DE" dirty="0" err="1"/>
                  <a:t>that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de-DE" dirty="0"/>
                  <a:t>.</a:t>
                </a:r>
              </a:p>
              <a:p>
                <a:endParaRPr lang="de-DE" dirty="0"/>
              </a:p>
              <a:p>
                <a:r>
                  <a:rPr lang="de-DE" dirty="0"/>
                  <a:t>All </a:t>
                </a:r>
                <a:r>
                  <a:rPr lang="de-DE" dirty="0" err="1"/>
                  <a:t>that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left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actually</a:t>
                </a:r>
                <a:r>
                  <a:rPr lang="de-DE" dirty="0"/>
                  <a:t> </a:t>
                </a:r>
                <a:r>
                  <a:rPr lang="de-DE" dirty="0" err="1"/>
                  <a:t>implement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-gate </a:t>
                </a:r>
                <a:r>
                  <a:rPr lang="de-DE" dirty="0" err="1"/>
                  <a:t>using</a:t>
                </a:r>
                <a:r>
                  <a:rPr lang="de-DE" dirty="0"/>
                  <a:t> primitives.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E2F62E2-8F17-9CFD-6040-2F51C30EB7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9090" y="1733909"/>
                <a:ext cx="8508999" cy="4727851"/>
              </a:xfrm>
              <a:blipFill>
                <a:blip r:embed="rId2"/>
                <a:stretch>
                  <a:fillRect l="-1433" t="-103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BB428B-B1DF-DE1E-D0D4-7685FD8F78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42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CD00CA-B28F-0275-16B0-421127DBC20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>
                <a:extLst>
                  <a:ext uri="{FF2B5EF4-FFF2-40B4-BE49-F238E27FC236}">
                    <a16:creationId xmlns:a16="http://schemas.microsoft.com/office/drawing/2014/main" id="{DC3CCF6E-D0BB-2844-E064-2E5261976C5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19090" y="994334"/>
                <a:ext cx="8508999" cy="431913"/>
              </a:xfrm>
            </p:spPr>
            <p:txBody>
              <a:bodyPr/>
              <a:lstStyle/>
              <a:p>
                <a:r>
                  <a:rPr lang="de-DE" dirty="0"/>
                  <a:t>Decomposition: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de-DE" dirty="0"/>
                  <a:t>-Operator, </a:t>
                </a:r>
                <a:r>
                  <a:rPr lang="de-DE" dirty="0" err="1"/>
                  <a:t>Current</a:t>
                </a:r>
                <a:r>
                  <a:rPr lang="de-DE" dirty="0"/>
                  <a:t> State</a:t>
                </a:r>
              </a:p>
            </p:txBody>
          </p:sp>
        </mc:Choice>
        <mc:Fallback xmlns="">
          <p:sp>
            <p:nvSpPr>
              <p:cNvPr id="6" name="Title 5">
                <a:extLst>
                  <a:ext uri="{FF2B5EF4-FFF2-40B4-BE49-F238E27FC236}">
                    <a16:creationId xmlns:a16="http://schemas.microsoft.com/office/drawing/2014/main" id="{DC3CCF6E-D0BB-2844-E064-2E5261976C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9090" y="994334"/>
                <a:ext cx="8508999" cy="431913"/>
              </a:xfrm>
              <a:blipFill>
                <a:blip r:embed="rId3"/>
                <a:stretch>
                  <a:fillRect l="-2722" t="-43662" b="-4507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510F3C-F56D-C377-560D-AB0EDEEF258A}"/>
              </a:ext>
            </a:extLst>
          </p:cNvPr>
          <p:cNvCxnSpPr>
            <a:cxnSpLocks/>
          </p:cNvCxnSpPr>
          <p:nvPr/>
        </p:nvCxnSpPr>
        <p:spPr>
          <a:xfrm flipV="1">
            <a:off x="3808562" y="1990772"/>
            <a:ext cx="3971925" cy="22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EA49081-B588-5146-BD35-F6243C3BF1C5}"/>
              </a:ext>
            </a:extLst>
          </p:cNvPr>
          <p:cNvCxnSpPr>
            <a:cxnSpLocks/>
          </p:cNvCxnSpPr>
          <p:nvPr/>
        </p:nvCxnSpPr>
        <p:spPr>
          <a:xfrm flipV="1">
            <a:off x="3808562" y="2973460"/>
            <a:ext cx="3971925" cy="22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3C0B786-A085-1447-A718-E91CE9881D04}"/>
              </a:ext>
            </a:extLst>
          </p:cNvPr>
          <p:cNvSpPr/>
          <p:nvPr/>
        </p:nvSpPr>
        <p:spPr>
          <a:xfrm>
            <a:off x="4503888" y="2767081"/>
            <a:ext cx="47625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FCF286-CFC1-7756-A802-72871829ADB3}"/>
                  </a:ext>
                </a:extLst>
              </p:cNvPr>
              <p:cNvSpPr txBox="1"/>
              <p:nvPr/>
            </p:nvSpPr>
            <p:spPr>
              <a:xfrm>
                <a:off x="4572000" y="2820757"/>
                <a:ext cx="366447" cy="3054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de-DE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de-DE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de-DE" sz="16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FCF286-CFC1-7756-A802-72871829A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820757"/>
                <a:ext cx="366447" cy="305405"/>
              </a:xfrm>
              <a:prstGeom prst="rect">
                <a:avLst/>
              </a:prstGeom>
              <a:blipFill>
                <a:blip r:embed="rId4"/>
                <a:stretch>
                  <a:fillRect l="-5000" b="-6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>
            <a:extLst>
              <a:ext uri="{FF2B5EF4-FFF2-40B4-BE49-F238E27FC236}">
                <a16:creationId xmlns:a16="http://schemas.microsoft.com/office/drawing/2014/main" id="{AA7E7C06-3F9F-BD80-FA1E-9467140D90BB}"/>
              </a:ext>
            </a:extLst>
          </p:cNvPr>
          <p:cNvSpPr/>
          <p:nvPr/>
        </p:nvSpPr>
        <p:spPr>
          <a:xfrm>
            <a:off x="6668443" y="2767081"/>
            <a:ext cx="47625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2768332-CC22-44C9-83ED-6A1F71684E23}"/>
              </a:ext>
            </a:extLst>
          </p:cNvPr>
          <p:cNvSpPr/>
          <p:nvPr/>
        </p:nvSpPr>
        <p:spPr>
          <a:xfrm>
            <a:off x="5389477" y="1773282"/>
            <a:ext cx="80986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49F9D77-F818-8583-B681-ED102F7F9815}"/>
                  </a:ext>
                </a:extLst>
              </p:cNvPr>
              <p:cNvSpPr txBox="1"/>
              <p:nvPr/>
            </p:nvSpPr>
            <p:spPr>
              <a:xfrm>
                <a:off x="5507925" y="1850413"/>
                <a:ext cx="635110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de-DE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de-DE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6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49F9D77-F818-8583-B681-ED102F7F98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925" y="1850413"/>
                <a:ext cx="635110" cy="280718"/>
              </a:xfrm>
              <a:prstGeom prst="rect">
                <a:avLst/>
              </a:prstGeom>
              <a:blipFill>
                <a:blip r:embed="rId5"/>
                <a:stretch>
                  <a:fillRect l="-6731" r="-9615" b="-2173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2EE0994-68FD-C1B3-7F48-D2F7E17D0116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4742013" y="2024546"/>
            <a:ext cx="0" cy="742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4B611C1-8784-024E-BA19-047C9DAA5047}"/>
              </a:ext>
            </a:extLst>
          </p:cNvPr>
          <p:cNvCxnSpPr>
            <a:cxnSpLocks/>
            <a:stCxn id="19" idx="4"/>
          </p:cNvCxnSpPr>
          <p:nvPr/>
        </p:nvCxnSpPr>
        <p:spPr>
          <a:xfrm>
            <a:off x="5794407" y="2230482"/>
            <a:ext cx="0" cy="765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3148BFC-D8C0-B5C9-6C12-61949214C716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6906568" y="1990772"/>
            <a:ext cx="0" cy="776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92E8889-3E5E-3B1E-B4C6-69AAC4F63A84}"/>
                  </a:ext>
                </a:extLst>
              </p:cNvPr>
              <p:cNvSpPr txBox="1"/>
              <p:nvPr/>
            </p:nvSpPr>
            <p:spPr>
              <a:xfrm>
                <a:off x="3560032" y="1827843"/>
                <a:ext cx="248530" cy="303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de-DE" sz="16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92E8889-3E5E-3B1E-B4C6-69AAC4F63A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032" y="1827843"/>
                <a:ext cx="248530" cy="303288"/>
              </a:xfrm>
              <a:prstGeom prst="rect">
                <a:avLst/>
              </a:prstGeom>
              <a:blipFill>
                <a:blip r:embed="rId6"/>
                <a:stretch>
                  <a:fillRect l="-17073" r="-7317" b="-18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98D535-14C8-3F2D-7A88-5EB8CB0A8C3A}"/>
                  </a:ext>
                </a:extLst>
              </p:cNvPr>
              <p:cNvSpPr txBox="1"/>
              <p:nvPr/>
            </p:nvSpPr>
            <p:spPr>
              <a:xfrm>
                <a:off x="3549548" y="2767081"/>
                <a:ext cx="269497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de-DE" sz="16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98D535-14C8-3F2D-7A88-5EB8CB0A8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548" y="2767081"/>
                <a:ext cx="269497" cy="280718"/>
              </a:xfrm>
              <a:prstGeom prst="rect">
                <a:avLst/>
              </a:prstGeom>
              <a:blipFill>
                <a:blip r:embed="rId7"/>
                <a:stretch>
                  <a:fillRect l="-15909" b="-152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F42DACE-2334-BF6E-234D-A32CE1AF42C3}"/>
                  </a:ext>
                </a:extLst>
              </p:cNvPr>
              <p:cNvSpPr txBox="1"/>
              <p:nvPr/>
            </p:nvSpPr>
            <p:spPr>
              <a:xfrm>
                <a:off x="7044225" y="4937763"/>
                <a:ext cx="195759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de-DE" sz="1600" dirty="0" err="1">
                  <a:solidFill>
                    <a:schemeClr val="bg1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F42DACE-2334-BF6E-234D-A32CE1AF42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4225" y="4937763"/>
                <a:ext cx="195759" cy="280718"/>
              </a:xfrm>
              <a:prstGeom prst="rect">
                <a:avLst/>
              </a:prstGeom>
              <a:blipFill>
                <a:blip r:embed="rId8"/>
                <a:stretch>
                  <a:fillRect l="-21875" r="-156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BB57F35D-6520-A601-6AED-D0F6170223E7}"/>
              </a:ext>
            </a:extLst>
          </p:cNvPr>
          <p:cNvSpPr/>
          <p:nvPr/>
        </p:nvSpPr>
        <p:spPr>
          <a:xfrm>
            <a:off x="4298456" y="1870248"/>
            <a:ext cx="294612" cy="2762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FF02890-A3A3-6212-4B4A-C81F82856815}"/>
                  </a:ext>
                </a:extLst>
              </p:cNvPr>
              <p:cNvSpPr txBox="1"/>
              <p:nvPr/>
            </p:nvSpPr>
            <p:spPr>
              <a:xfrm>
                <a:off x="4347972" y="1865771"/>
                <a:ext cx="195759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de-DE" sz="1600" dirty="0" err="1">
                  <a:solidFill>
                    <a:schemeClr val="bg1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FF02890-A3A3-6212-4B4A-C81F828568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7972" y="1865771"/>
                <a:ext cx="195759" cy="280718"/>
              </a:xfrm>
              <a:prstGeom prst="rect">
                <a:avLst/>
              </a:prstGeom>
              <a:blipFill>
                <a:blip r:embed="rId9"/>
                <a:stretch>
                  <a:fillRect l="-18750" r="-187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5AFEDC33-24A9-FFFE-B5FE-38F3F826ED05}"/>
              </a:ext>
            </a:extLst>
          </p:cNvPr>
          <p:cNvSpPr/>
          <p:nvPr/>
        </p:nvSpPr>
        <p:spPr>
          <a:xfrm>
            <a:off x="4905793" y="1874872"/>
            <a:ext cx="294612" cy="2762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B13B37E-8244-F4A6-703A-6385B4EAE37E}"/>
                  </a:ext>
                </a:extLst>
              </p:cNvPr>
              <p:cNvSpPr txBox="1"/>
              <p:nvPr/>
            </p:nvSpPr>
            <p:spPr>
              <a:xfrm>
                <a:off x="4955309" y="1870395"/>
                <a:ext cx="195759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de-DE" sz="1600" dirty="0" err="1">
                  <a:solidFill>
                    <a:schemeClr val="bg1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B13B37E-8244-F4A6-703A-6385B4EAE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5309" y="1870395"/>
                <a:ext cx="195759" cy="280718"/>
              </a:xfrm>
              <a:prstGeom prst="rect">
                <a:avLst/>
              </a:prstGeom>
              <a:blipFill>
                <a:blip r:embed="rId10"/>
                <a:stretch>
                  <a:fillRect l="-21875" r="-156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3733FDBF-8ECF-AD85-B556-4BDE2D85A091}"/>
              </a:ext>
            </a:extLst>
          </p:cNvPr>
          <p:cNvSpPr/>
          <p:nvPr/>
        </p:nvSpPr>
        <p:spPr>
          <a:xfrm>
            <a:off x="6471020" y="1859822"/>
            <a:ext cx="294612" cy="2762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A772BCD-7594-69A5-FC4B-795802F21425}"/>
                  </a:ext>
                </a:extLst>
              </p:cNvPr>
              <p:cNvSpPr txBox="1"/>
              <p:nvPr/>
            </p:nvSpPr>
            <p:spPr>
              <a:xfrm>
                <a:off x="6520536" y="1855345"/>
                <a:ext cx="195759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de-DE" sz="1600" dirty="0" err="1">
                  <a:solidFill>
                    <a:schemeClr val="bg1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A772BCD-7594-69A5-FC4B-795802F21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536" y="1855345"/>
                <a:ext cx="195759" cy="280718"/>
              </a:xfrm>
              <a:prstGeom prst="rect">
                <a:avLst/>
              </a:prstGeom>
              <a:blipFill>
                <a:blip r:embed="rId11"/>
                <a:stretch>
                  <a:fillRect l="-21875" r="-156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4D431DB6-851C-8B6B-46A9-2FA95AC12CAC}"/>
              </a:ext>
            </a:extLst>
          </p:cNvPr>
          <p:cNvSpPr/>
          <p:nvPr/>
        </p:nvSpPr>
        <p:spPr>
          <a:xfrm>
            <a:off x="7054449" y="1854924"/>
            <a:ext cx="294612" cy="2762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D1AEB0E-0201-ABDB-AE6C-4B6D4F57AA35}"/>
                  </a:ext>
                </a:extLst>
              </p:cNvPr>
              <p:cNvSpPr txBox="1"/>
              <p:nvPr/>
            </p:nvSpPr>
            <p:spPr>
              <a:xfrm>
                <a:off x="7103965" y="1850447"/>
                <a:ext cx="195759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de-DE" sz="1600" dirty="0" err="1">
                  <a:solidFill>
                    <a:schemeClr val="bg1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D1AEB0E-0201-ABDB-AE6C-4B6D4F57AA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3965" y="1850447"/>
                <a:ext cx="195759" cy="280718"/>
              </a:xfrm>
              <a:prstGeom prst="rect">
                <a:avLst/>
              </a:prstGeom>
              <a:blipFill>
                <a:blip r:embed="rId12"/>
                <a:stretch>
                  <a:fillRect l="-18750" r="-187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>
            <a:extLst>
              <a:ext uri="{FF2B5EF4-FFF2-40B4-BE49-F238E27FC236}">
                <a16:creationId xmlns:a16="http://schemas.microsoft.com/office/drawing/2014/main" id="{CBB194E4-16BF-596E-44EE-142B9D13FAA3}"/>
              </a:ext>
            </a:extLst>
          </p:cNvPr>
          <p:cNvSpPr/>
          <p:nvPr/>
        </p:nvSpPr>
        <p:spPr>
          <a:xfrm>
            <a:off x="4660116" y="1941351"/>
            <a:ext cx="163794" cy="15483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8EEE151-396D-7F95-D4EC-A693C5B9D837}"/>
              </a:ext>
            </a:extLst>
          </p:cNvPr>
          <p:cNvSpPr/>
          <p:nvPr/>
        </p:nvSpPr>
        <p:spPr>
          <a:xfrm>
            <a:off x="6837450" y="1937812"/>
            <a:ext cx="163794" cy="15483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AABCAE2-6665-4586-8EB1-DA78EAF71F0A}"/>
                  </a:ext>
                </a:extLst>
              </p:cNvPr>
              <p:cNvSpPr txBox="1"/>
              <p:nvPr/>
            </p:nvSpPr>
            <p:spPr>
              <a:xfrm>
                <a:off x="6736123" y="2805529"/>
                <a:ext cx="366447" cy="3054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de-DE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de-DE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de-DE" sz="16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AABCAE2-6665-4586-8EB1-DA78EAF71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123" y="2805529"/>
                <a:ext cx="366447" cy="305405"/>
              </a:xfrm>
              <a:prstGeom prst="rect">
                <a:avLst/>
              </a:prstGeom>
              <a:blipFill>
                <a:blip r:embed="rId13"/>
                <a:stretch>
                  <a:fillRect l="-5000" b="-8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6F89F031-12B6-EEA9-0C73-AC92DCB14ACB}"/>
              </a:ext>
            </a:extLst>
          </p:cNvPr>
          <p:cNvSpPr/>
          <p:nvPr/>
        </p:nvSpPr>
        <p:spPr>
          <a:xfrm>
            <a:off x="5727241" y="2924535"/>
            <a:ext cx="163794" cy="15483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99FE55D-06B3-B4DC-5AA5-43EE788FF28D}"/>
              </a:ext>
            </a:extLst>
          </p:cNvPr>
          <p:cNvSpPr/>
          <p:nvPr/>
        </p:nvSpPr>
        <p:spPr>
          <a:xfrm>
            <a:off x="5169617" y="2767081"/>
            <a:ext cx="47625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66ED67-73C9-0602-A066-D6206FCDB292}"/>
                  </a:ext>
                </a:extLst>
              </p:cNvPr>
              <p:cNvSpPr txBox="1"/>
              <p:nvPr/>
            </p:nvSpPr>
            <p:spPr>
              <a:xfrm>
                <a:off x="5237729" y="2820757"/>
                <a:ext cx="436402" cy="3181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p>
                            <m:sSupPr>
                              <m:ctrlPr>
                                <a:rPr lang="de-DE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de-DE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de-DE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a:rPr lang="de-DE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de-DE" sz="16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66ED67-73C9-0602-A066-D6206FCDB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729" y="2820757"/>
                <a:ext cx="436402" cy="318100"/>
              </a:xfrm>
              <a:prstGeom prst="rect">
                <a:avLst/>
              </a:prstGeom>
              <a:blipFill>
                <a:blip r:embed="rId14"/>
                <a:stretch>
                  <a:fillRect l="-4167" b="-173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C10090A2-8130-20F0-49C1-E459FD80B878}"/>
              </a:ext>
            </a:extLst>
          </p:cNvPr>
          <p:cNvSpPr/>
          <p:nvPr/>
        </p:nvSpPr>
        <p:spPr>
          <a:xfrm>
            <a:off x="5976318" y="2756700"/>
            <a:ext cx="47625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950E4C8-71F9-84FC-EF1D-5EA0641DBB7F}"/>
                  </a:ext>
                </a:extLst>
              </p:cNvPr>
              <p:cNvSpPr txBox="1"/>
              <p:nvPr/>
            </p:nvSpPr>
            <p:spPr>
              <a:xfrm>
                <a:off x="6044430" y="2810376"/>
                <a:ext cx="436402" cy="3181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p>
                            <m:sSupPr>
                              <m:ctrlPr>
                                <a:rPr lang="de-DE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de-DE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de-DE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a:rPr lang="de-DE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de-DE" sz="16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950E4C8-71F9-84FC-EF1D-5EA0641DB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430" y="2810376"/>
                <a:ext cx="436402" cy="318100"/>
              </a:xfrm>
              <a:prstGeom prst="rect">
                <a:avLst/>
              </a:prstGeom>
              <a:blipFill>
                <a:blip r:embed="rId15"/>
                <a:stretch>
                  <a:fillRect l="-5634" b="-173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77495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DBB7C4-D36B-36B1-88BD-ACD14B426E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AC1A48B-D6CA-E85A-97E2-BFE8A756AE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We </a:t>
                </a:r>
                <a:r>
                  <a:rPr lang="de-DE" dirty="0" err="1"/>
                  <a:t>store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result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b="1" dirty="0" err="1"/>
                  <a:t>condition</a:t>
                </a:r>
                <a:r>
                  <a:rPr lang="de-DE" dirty="0"/>
                  <a:t> in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ancilla</a:t>
                </a:r>
                <a:r>
                  <a:rPr lang="de-DE" dirty="0"/>
                  <a:t> </a:t>
                </a:r>
                <a:r>
                  <a:rPr lang="de-DE" dirty="0" err="1"/>
                  <a:t>qubit</a:t>
                </a:r>
                <a:r>
                  <a:rPr lang="de-DE" dirty="0"/>
                  <a:t>, and </a:t>
                </a:r>
                <a:r>
                  <a:rPr lang="de-DE" dirty="0" err="1"/>
                  <a:t>then</a:t>
                </a:r>
                <a:r>
                  <a:rPr lang="de-DE" dirty="0"/>
                  <a:t> </a:t>
                </a:r>
                <a:r>
                  <a:rPr lang="de-DE" dirty="0" err="1"/>
                  <a:t>use</a:t>
                </a:r>
                <a:r>
                  <a:rPr lang="de-DE" dirty="0"/>
                  <a:t> a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-gate.</a:t>
                </a:r>
              </a:p>
              <a:p>
                <a:endParaRPr lang="de-DE" dirty="0"/>
              </a:p>
              <a:p>
                <a:r>
                  <a:rPr lang="de-DE" b="1" dirty="0" err="1"/>
                  <a:t>Example</a:t>
                </a:r>
                <a:r>
                  <a:rPr lang="de-DE" b="1" dirty="0"/>
                  <a:t>:</a:t>
                </a:r>
              </a:p>
              <a:p>
                <a:r>
                  <a:rPr lang="de-DE" dirty="0"/>
                  <a:t>An </a:t>
                </a:r>
                <a:r>
                  <a:rPr lang="de-DE" dirty="0" err="1"/>
                  <a:t>example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being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ancilla</a:t>
                </a:r>
                <a:r>
                  <a:rPr lang="de-DE" dirty="0"/>
                  <a:t> </a:t>
                </a:r>
                <a:r>
                  <a:rPr lang="de-DE" dirty="0" err="1"/>
                  <a:t>qubit</a:t>
                </a:r>
                <a:r>
                  <a:rPr lang="de-DE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r>
                  <a:rPr lang="de-DE" b="1" dirty="0"/>
                  <a:t>Non-Primitive Gates: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AC1A48B-D6CA-E85A-97E2-BFE8A756AE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33" t="-123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E47E7E-AAA5-1119-C963-FB93A7D320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43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55F5EA-2C78-179B-42C9-E8529F6E629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267292-6F64-D358-138B-8B473A5F10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keep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operator</a:t>
            </a:r>
            <a:r>
              <a:rPr lang="de-DE" dirty="0"/>
              <a:t> simple,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introduce</a:t>
            </a:r>
            <a:r>
              <a:rPr lang="de-DE" dirty="0"/>
              <a:t> a </a:t>
            </a:r>
            <a:r>
              <a:rPr lang="de-DE" b="1" dirty="0"/>
              <a:t>clean </a:t>
            </a:r>
            <a:r>
              <a:rPr lang="de-DE" b="1" dirty="0" err="1"/>
              <a:t>ancilla</a:t>
            </a:r>
            <a:r>
              <a:rPr lang="de-DE" b="1" dirty="0"/>
              <a:t> </a:t>
            </a:r>
            <a:r>
              <a:rPr lang="de-DE" b="1" dirty="0" err="1"/>
              <a:t>qubit</a:t>
            </a:r>
            <a:r>
              <a:rPr lang="de-DE" dirty="0"/>
              <a:t>.</a:t>
            </a:r>
            <a:endParaRPr lang="de-D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>
                <a:extLst>
                  <a:ext uri="{FF2B5EF4-FFF2-40B4-BE49-F238E27FC236}">
                    <a16:creationId xmlns:a16="http://schemas.microsoft.com/office/drawing/2014/main" id="{17184185-675D-2829-62DF-59FCAD8EA5E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19090" y="994334"/>
                <a:ext cx="8508999" cy="410369"/>
              </a:xfrm>
            </p:spPr>
            <p:txBody>
              <a:bodyPr/>
              <a:lstStyle/>
              <a:p>
                <a:r>
                  <a:rPr lang="de-DE" dirty="0"/>
                  <a:t>Decomposition: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-Operator</a:t>
                </a:r>
              </a:p>
            </p:txBody>
          </p:sp>
        </mc:Choice>
        <mc:Fallback xmlns="">
          <p:sp>
            <p:nvSpPr>
              <p:cNvPr id="6" name="Title 5">
                <a:extLst>
                  <a:ext uri="{FF2B5EF4-FFF2-40B4-BE49-F238E27FC236}">
                    <a16:creationId xmlns:a16="http://schemas.microsoft.com/office/drawing/2014/main" id="{17184185-675D-2829-62DF-59FCAD8EA5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9090" y="994334"/>
                <a:ext cx="8508999" cy="410369"/>
              </a:xfrm>
              <a:blipFill>
                <a:blip r:embed="rId3"/>
                <a:stretch>
                  <a:fillRect l="-2722" t="-43284" b="-5671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F3E8A6AE-DFD1-11F3-01EA-551F601815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2598" y="3098630"/>
            <a:ext cx="2848373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0031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CD3A6D-078A-45DF-CCBA-4E6AF382A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F397E728-564C-2FA0-5AFB-D06336C10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335" y="3349456"/>
            <a:ext cx="2905530" cy="24196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0C077ED-0760-1DD2-8565-9B46332886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9090" y="2499360"/>
                <a:ext cx="8507918" cy="3962400"/>
              </a:xfrm>
            </p:spPr>
            <p:txBody>
              <a:bodyPr/>
              <a:lstStyle/>
              <a:p>
                <a:r>
                  <a:rPr lang="de-DE" dirty="0"/>
                  <a:t>Approach </a:t>
                </a:r>
                <a:r>
                  <a:rPr lang="de-DE" dirty="0" err="1"/>
                  <a:t>based</a:t>
                </a:r>
                <a:r>
                  <a:rPr lang="de-DE" dirty="0"/>
                  <a:t> on </a:t>
                </a:r>
                <a:r>
                  <a:rPr lang="de-DE" dirty="0" err="1"/>
                  <a:t>idea</a:t>
                </a:r>
                <a:r>
                  <a:rPr lang="de-DE" dirty="0"/>
                  <a:t>, </a:t>
                </a:r>
                <a:r>
                  <a:rPr lang="de-DE" dirty="0" err="1"/>
                  <a:t>that</a:t>
                </a:r>
                <a:r>
                  <a:rPr lang="de-DE" dirty="0"/>
                  <a:t> </a:t>
                </a:r>
                <a:r>
                  <a:rPr lang="de-DE" dirty="0" err="1"/>
                  <a:t>one</a:t>
                </a:r>
                <a:r>
                  <a:rPr lang="de-DE" dirty="0"/>
                  <a:t> </a:t>
                </a:r>
                <a:r>
                  <a:rPr lang="de-DE" dirty="0" err="1"/>
                  <a:t>can</a:t>
                </a:r>
                <a:r>
                  <a:rPr lang="de-DE" dirty="0"/>
                  <a:t> </a:t>
                </a:r>
                <a:r>
                  <a:rPr lang="de-DE" dirty="0" err="1"/>
                  <a:t>split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-operation and </a:t>
                </a:r>
                <a:r>
                  <a:rPr lang="de-DE" dirty="0" err="1"/>
                  <a:t>use</a:t>
                </a:r>
                <a:r>
                  <a:rPr lang="de-DE" dirty="0"/>
                  <a:t> </a:t>
                </a:r>
                <a:r>
                  <a:rPr lang="de-DE" dirty="0" err="1"/>
                  <a:t>other</a:t>
                </a:r>
                <a:r>
                  <a:rPr lang="de-DE" dirty="0"/>
                  <a:t> </a:t>
                </a:r>
                <a:r>
                  <a:rPr lang="de-DE" dirty="0" err="1"/>
                  <a:t>control</a:t>
                </a:r>
                <a:r>
                  <a:rPr lang="de-DE" dirty="0"/>
                  <a:t> </a:t>
                </a:r>
                <a:r>
                  <a:rPr lang="de-DE" dirty="0" err="1"/>
                  <a:t>qubits</a:t>
                </a:r>
                <a:r>
                  <a:rPr lang="de-DE" dirty="0"/>
                  <a:t> </a:t>
                </a:r>
                <a:r>
                  <a:rPr lang="de-DE" dirty="0" err="1"/>
                  <a:t>as</a:t>
                </a:r>
                <a:r>
                  <a:rPr lang="de-DE" dirty="0"/>
                  <a:t> </a:t>
                </a:r>
                <a:r>
                  <a:rPr lang="de-DE" b="1" dirty="0" err="1"/>
                  <a:t>borrowed</a:t>
                </a:r>
                <a:r>
                  <a:rPr lang="de-DE" b="1" dirty="0"/>
                  <a:t> </a:t>
                </a:r>
                <a:r>
                  <a:rPr lang="de-DE" b="1" dirty="0" err="1"/>
                  <a:t>ancilla</a:t>
                </a:r>
                <a:r>
                  <a:rPr lang="de-DE" dirty="0"/>
                  <a:t>.</a:t>
                </a:r>
              </a:p>
              <a:p>
                <a:endParaRPr lang="de-DE" dirty="0"/>
              </a:p>
              <a:p>
                <a:r>
                  <a:rPr lang="de-DE" b="1" dirty="0" err="1"/>
                  <a:t>Example</a:t>
                </a:r>
                <a:r>
                  <a:rPr lang="de-DE" b="1" dirty="0"/>
                  <a:t>:</a:t>
                </a:r>
              </a:p>
              <a:p>
                <a:r>
                  <a:rPr lang="de-DE" dirty="0"/>
                  <a:t>An </a:t>
                </a:r>
                <a:r>
                  <a:rPr lang="de-DE" dirty="0" err="1"/>
                  <a:t>example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being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split</a:t>
                </a:r>
                <a:r>
                  <a:rPr lang="de-DE" dirty="0"/>
                  <a:t> </a:t>
                </a:r>
                <a:r>
                  <a:rPr lang="de-DE" dirty="0" err="1"/>
                  <a:t>control</a:t>
                </a:r>
                <a:r>
                  <a:rPr lang="de-DE" dirty="0"/>
                  <a:t> </a:t>
                </a:r>
                <a:r>
                  <a:rPr lang="de-DE" dirty="0" err="1"/>
                  <a:t>registers</a:t>
                </a:r>
                <a:r>
                  <a:rPr lang="de-DE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being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single</a:t>
                </a:r>
                <a:r>
                  <a:rPr lang="de-DE" dirty="0"/>
                  <a:t> </a:t>
                </a:r>
                <a:r>
                  <a:rPr lang="de-DE" dirty="0" err="1"/>
                  <a:t>target</a:t>
                </a:r>
                <a:r>
                  <a:rPr lang="de-DE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being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clean </a:t>
                </a:r>
                <a:r>
                  <a:rPr lang="de-DE" dirty="0" err="1"/>
                  <a:t>ancilla</a:t>
                </a:r>
                <a:r>
                  <a:rPr lang="de-DE" dirty="0"/>
                  <a:t> </a:t>
                </a:r>
                <a:r>
                  <a:rPr lang="de-DE" dirty="0" err="1"/>
                  <a:t>qubit</a:t>
                </a:r>
                <a:r>
                  <a:rPr lang="de-DE" dirty="0"/>
                  <a:t>.</a:t>
                </a:r>
              </a:p>
              <a:p>
                <a:endParaRPr lang="de-DE" dirty="0"/>
              </a:p>
              <a:p>
                <a:endParaRPr lang="de-DE" dirty="0"/>
              </a:p>
              <a:p>
                <a:r>
                  <a:rPr lang="de-DE" b="1" dirty="0"/>
                  <a:t>Non-Primitive Gates: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Toffoli-Gate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)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0C077ED-0760-1DD2-8565-9B46332886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9090" y="2499360"/>
                <a:ext cx="8507918" cy="3962400"/>
              </a:xfrm>
              <a:blipFill>
                <a:blip r:embed="rId3"/>
                <a:stretch>
                  <a:fillRect l="-1433" t="-123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E85D96-0AC6-C0AD-CCE8-912FFE0587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44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7431C5-F5D2-873A-F9C0-036FD775379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DEAD0E8C-62C2-6AF0-B5F1-42904B703DD0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dirty="0" err="1"/>
                  <a:t>Following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approach</a:t>
                </a:r>
                <a:r>
                  <a:rPr lang="de-DE" dirty="0"/>
                  <a:t> </a:t>
                </a:r>
                <a:r>
                  <a:rPr lang="de-DE" dirty="0" err="1"/>
                  <a:t>from</a:t>
                </a:r>
                <a:r>
                  <a:rPr lang="de-DE" dirty="0"/>
                  <a:t> [] </a:t>
                </a:r>
                <a:r>
                  <a:rPr lang="de-DE" dirty="0" err="1"/>
                  <a:t>we</a:t>
                </a:r>
                <a:r>
                  <a:rPr lang="de-DE" dirty="0"/>
                  <a:t> </a:t>
                </a:r>
                <a:r>
                  <a:rPr lang="de-DE" dirty="0" err="1"/>
                  <a:t>can</a:t>
                </a:r>
                <a:r>
                  <a:rPr lang="de-DE" dirty="0"/>
                  <a:t> </a:t>
                </a:r>
                <a:r>
                  <a:rPr lang="de-DE" dirty="0" err="1"/>
                  <a:t>construct</a:t>
                </a:r>
                <a:r>
                  <a:rPr lang="de-DE" dirty="0"/>
                  <a:t>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-gate </a:t>
                </a:r>
                <a:r>
                  <a:rPr lang="de-DE" dirty="0" err="1"/>
                  <a:t>using</a:t>
                </a:r>
                <a:r>
                  <a:rPr lang="de-DE" dirty="0"/>
                  <a:t> </a:t>
                </a:r>
                <a:r>
                  <a:rPr lang="de-DE" dirty="0" err="1"/>
                  <a:t>one</a:t>
                </a:r>
                <a:r>
                  <a:rPr lang="de-DE" dirty="0"/>
                  <a:t> clean </a:t>
                </a:r>
                <a:r>
                  <a:rPr lang="de-DE" dirty="0" err="1"/>
                  <a:t>ancilla</a:t>
                </a:r>
                <a:r>
                  <a:rPr lang="de-DE" dirty="0"/>
                  <a:t> and </a:t>
                </a:r>
                <a:r>
                  <a:rPr lang="de-DE" b="1" dirty="0"/>
                  <a:t>Toffoli </a:t>
                </a:r>
                <a:r>
                  <a:rPr lang="de-DE" dirty="0" err="1"/>
                  <a:t>gates</a:t>
                </a:r>
                <a:r>
                  <a:rPr lang="de-DE" dirty="0"/>
                  <a:t>.</a:t>
                </a:r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DEAD0E8C-62C2-6AF0-B5F1-42904B703D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4"/>
                <a:stretch>
                  <a:fillRect l="-1433" t="-68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>
                <a:extLst>
                  <a:ext uri="{FF2B5EF4-FFF2-40B4-BE49-F238E27FC236}">
                    <a16:creationId xmlns:a16="http://schemas.microsoft.com/office/drawing/2014/main" id="{4AD79045-8585-CCF7-8D77-316DEE6872E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19090" y="994334"/>
                <a:ext cx="8508999" cy="410369"/>
              </a:xfrm>
            </p:spPr>
            <p:txBody>
              <a:bodyPr/>
              <a:lstStyle/>
              <a:p>
                <a:r>
                  <a:rPr lang="de-DE" dirty="0"/>
                  <a:t>Decomposition: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-Operator</a:t>
                </a:r>
              </a:p>
            </p:txBody>
          </p:sp>
        </mc:Choice>
        <mc:Fallback xmlns="">
          <p:sp>
            <p:nvSpPr>
              <p:cNvPr id="6" name="Title 5">
                <a:extLst>
                  <a:ext uri="{FF2B5EF4-FFF2-40B4-BE49-F238E27FC236}">
                    <a16:creationId xmlns:a16="http://schemas.microsoft.com/office/drawing/2014/main" id="{4AD79045-8585-CCF7-8D77-316DEE6872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9090" y="994334"/>
                <a:ext cx="8508999" cy="410369"/>
              </a:xfrm>
              <a:blipFill>
                <a:blip r:embed="rId5"/>
                <a:stretch>
                  <a:fillRect l="-2722" t="-43284" b="-5671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91C2CA0-5AFD-9649-A13D-D76AE10544B7}"/>
              </a:ext>
            </a:extLst>
          </p:cNvPr>
          <p:cNvCxnSpPr>
            <a:cxnSpLocks/>
          </p:cNvCxnSpPr>
          <p:nvPr/>
        </p:nvCxnSpPr>
        <p:spPr>
          <a:xfrm flipH="1">
            <a:off x="5816600" y="4140200"/>
            <a:ext cx="12065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94E8BD6-D1E1-7181-75E9-541A83BDDE8A}"/>
              </a:ext>
            </a:extLst>
          </p:cNvPr>
          <p:cNvCxnSpPr>
            <a:cxnSpLocks/>
          </p:cNvCxnSpPr>
          <p:nvPr/>
        </p:nvCxnSpPr>
        <p:spPr>
          <a:xfrm flipH="1">
            <a:off x="5816600" y="3512442"/>
            <a:ext cx="12065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0224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10D6CB-FA86-C147-D16F-68D66351CE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45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8EFA1-3583-8147-76CF-E8D639D69D9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itle 5">
                <a:extLst>
                  <a:ext uri="{FF2B5EF4-FFF2-40B4-BE49-F238E27FC236}">
                    <a16:creationId xmlns:a16="http://schemas.microsoft.com/office/drawing/2014/main" id="{AC132C80-CF90-76C9-F32A-185F9987BAA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DE" dirty="0"/>
                  <a:t>Decomposition: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Example</a:t>
                </a:r>
                <a:endParaRPr lang="de-DE" dirty="0"/>
              </a:p>
            </p:txBody>
          </p:sp>
        </mc:Choice>
        <mc:Fallback>
          <p:sp>
            <p:nvSpPr>
              <p:cNvPr id="6" name="Title 5">
                <a:extLst>
                  <a:ext uri="{FF2B5EF4-FFF2-40B4-BE49-F238E27FC236}">
                    <a16:creationId xmlns:a16="http://schemas.microsoft.com/office/drawing/2014/main" id="{AC132C80-CF90-76C9-F32A-185F9987BA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22" t="-41791" b="-582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7A1A3BF4-1DCB-B411-4B10-5933FA00C42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409"/>
          <a:stretch/>
        </p:blipFill>
        <p:spPr>
          <a:xfrm>
            <a:off x="1440611" y="2023268"/>
            <a:ext cx="7323828" cy="4081030"/>
          </a:xfrm>
          <a:prstGeom prst="rect">
            <a:avLst/>
          </a:prstGeom>
        </p:spPr>
      </p:pic>
      <p:sp>
        <p:nvSpPr>
          <p:cNvPr id="9" name="Left Brace 8">
            <a:extLst>
              <a:ext uri="{FF2B5EF4-FFF2-40B4-BE49-F238E27FC236}">
                <a16:creationId xmlns:a16="http://schemas.microsoft.com/office/drawing/2014/main" id="{AA96867A-743D-5BCA-9782-B303F22AFA07}"/>
              </a:ext>
            </a:extLst>
          </p:cNvPr>
          <p:cNvSpPr/>
          <p:nvPr/>
        </p:nvSpPr>
        <p:spPr>
          <a:xfrm>
            <a:off x="759124" y="2087592"/>
            <a:ext cx="276046" cy="26224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3B3F836-61DE-7F08-8C27-CB4B0116DAF3}"/>
                  </a:ext>
                </a:extLst>
              </p:cNvPr>
              <p:cNvSpPr txBox="1"/>
              <p:nvPr/>
            </p:nvSpPr>
            <p:spPr>
              <a:xfrm>
                <a:off x="453929" y="3256845"/>
                <a:ext cx="257443" cy="2839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de-DE" sz="1600" dirty="0" err="1">
                  <a:latin typeface="+mn-lt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3B3F836-61DE-7F08-8C27-CB4B0116D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29" y="3256845"/>
                <a:ext cx="257443" cy="283924"/>
              </a:xfrm>
              <a:prstGeom prst="rect">
                <a:avLst/>
              </a:prstGeom>
              <a:blipFill>
                <a:blip r:embed="rId4"/>
                <a:stretch>
                  <a:fillRect l="-6977" r="-465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708D929-E4FF-F6D6-A7D1-94E6E778DC14}"/>
                  </a:ext>
                </a:extLst>
              </p:cNvPr>
              <p:cNvSpPr txBox="1"/>
              <p:nvPr/>
            </p:nvSpPr>
            <p:spPr>
              <a:xfrm>
                <a:off x="510418" y="5023342"/>
                <a:ext cx="701025" cy="3239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de-DE" sz="1600" b="0" i="0" smtClean="0">
                              <a:latin typeface="Cambria Math" panose="02040503050406030204" pitchFamily="18" charset="0"/>
                            </a:rPr>
                            <m:t>target</m:t>
                          </m:r>
                        </m:sub>
                      </m:sSub>
                    </m:oMath>
                  </m:oMathPara>
                </a14:m>
                <a:endParaRPr lang="de-DE" sz="1600" dirty="0" err="1">
                  <a:latin typeface="+mn-lt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708D929-E4FF-F6D6-A7D1-94E6E778DC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18" y="5023342"/>
                <a:ext cx="701025" cy="323935"/>
              </a:xfrm>
              <a:prstGeom prst="rect">
                <a:avLst/>
              </a:prstGeom>
              <a:blipFill>
                <a:blip r:embed="rId5"/>
                <a:stretch>
                  <a:fillRect l="-6087" r="-5217" b="-264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E487F1E-2A8A-EDC0-58B3-47DDBA962A6B}"/>
                  </a:ext>
                </a:extLst>
              </p:cNvPr>
              <p:cNvSpPr txBox="1"/>
              <p:nvPr/>
            </p:nvSpPr>
            <p:spPr>
              <a:xfrm>
                <a:off x="521595" y="5532716"/>
                <a:ext cx="752322" cy="3007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de-DE" sz="1600" b="0" i="0" smtClean="0">
                              <a:latin typeface="Cambria Math" panose="02040503050406030204" pitchFamily="18" charset="0"/>
                            </a:rPr>
                            <m:t>ancilla</m:t>
                          </m:r>
                        </m:sub>
                      </m:sSub>
                    </m:oMath>
                  </m:oMathPara>
                </a14:m>
                <a:endParaRPr lang="de-DE" sz="1600" dirty="0" err="1">
                  <a:latin typeface="+mn-lt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E487F1E-2A8A-EDC0-58B3-47DDBA962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595" y="5532716"/>
                <a:ext cx="752322" cy="300723"/>
              </a:xfrm>
              <a:prstGeom prst="rect">
                <a:avLst/>
              </a:prstGeom>
              <a:blipFill>
                <a:blip r:embed="rId6"/>
                <a:stretch>
                  <a:fillRect l="-5691" r="-4065" b="-204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BBE80D-FEAC-0E40-5D07-12C82605D8F2}"/>
              </a:ext>
            </a:extLst>
          </p:cNvPr>
          <p:cNvCxnSpPr>
            <a:cxnSpLocks/>
          </p:cNvCxnSpPr>
          <p:nvPr/>
        </p:nvCxnSpPr>
        <p:spPr>
          <a:xfrm>
            <a:off x="3682041" y="1948085"/>
            <a:ext cx="0" cy="4047273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FC4D55A-D861-7406-A468-54E33C629D96}"/>
              </a:ext>
            </a:extLst>
          </p:cNvPr>
          <p:cNvCxnSpPr>
            <a:cxnSpLocks/>
          </p:cNvCxnSpPr>
          <p:nvPr/>
        </p:nvCxnSpPr>
        <p:spPr>
          <a:xfrm>
            <a:off x="6016924" y="1948085"/>
            <a:ext cx="0" cy="4047273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3463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9588BE-5A6B-F240-32D4-21B2C17EA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BBBF10-B9CB-B93C-75F5-4DFF204388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46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C5C095-07F9-3EC4-145A-A13B09CEE51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F5833C-D9B9-DD38-5964-5A03A9CCA8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The Toffoli </a:t>
            </a:r>
            <a:r>
              <a:rPr lang="de-DE" dirty="0" err="1"/>
              <a:t>gate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a well-</a:t>
            </a:r>
            <a:r>
              <a:rPr lang="de-DE" dirty="0" err="1"/>
              <a:t>known</a:t>
            </a:r>
            <a:r>
              <a:rPr lang="de-DE" dirty="0"/>
              <a:t> </a:t>
            </a:r>
            <a:r>
              <a:rPr lang="de-DE" dirty="0" err="1"/>
              <a:t>decomposition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containing</a:t>
            </a:r>
            <a:r>
              <a:rPr lang="de-DE" dirty="0"/>
              <a:t> primitive </a:t>
            </a:r>
            <a:r>
              <a:rPr lang="de-DE" dirty="0" err="1"/>
              <a:t>gates</a:t>
            </a:r>
            <a:r>
              <a:rPr lang="de-DE" dirty="0"/>
              <a:t>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3CEDF02-98F9-5E9C-7801-87089AF4D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de-DE" dirty="0"/>
              <a:t>Decomposition: Toffoli-Gate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7513DA1-2EB3-5240-8864-00208D89ED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126" y="2313649"/>
            <a:ext cx="7687748" cy="2067213"/>
          </a:xfrm>
        </p:spPr>
      </p:pic>
    </p:spTree>
    <p:extLst>
      <p:ext uri="{BB962C8B-B14F-4D97-AF65-F5344CB8AC3E}">
        <p14:creationId xmlns:p14="http://schemas.microsoft.com/office/powerpoint/2010/main" val="17569765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9F6A5D4-CB30-6A27-BB1A-CA326A2A7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course</a:t>
            </a:r>
            <a:r>
              <a:rPr lang="de-DE" dirty="0"/>
              <a:t> </a:t>
            </a:r>
            <a:r>
              <a:rPr lang="de-DE" dirty="0" err="1"/>
              <a:t>pay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circuit</a:t>
            </a:r>
            <a:r>
              <a:rPr lang="de-DE" dirty="0"/>
              <a:t> </a:t>
            </a:r>
            <a:r>
              <a:rPr lang="de-DE" dirty="0" err="1"/>
              <a:t>depth</a:t>
            </a:r>
            <a:r>
              <a:rPr lang="de-DE" dirty="0"/>
              <a:t>:</a:t>
            </a:r>
          </a:p>
          <a:p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141709-780C-FA84-5C3C-A4CA7C46C3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47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B20260-1EF9-474D-E482-DF375A7BCBC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90F24B-44B6-5F73-0252-0DCFF879F7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completely</a:t>
            </a:r>
            <a:r>
              <a:rPr lang="de-DE" dirty="0"/>
              <a:t> </a:t>
            </a:r>
            <a:r>
              <a:rPr lang="de-DE" dirty="0" err="1"/>
              <a:t>decompose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circuit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Primitive Gate Set, </a:t>
            </a:r>
            <a:r>
              <a:rPr lang="de-DE" dirty="0" err="1"/>
              <a:t>generally</a:t>
            </a:r>
            <a:r>
              <a:rPr lang="de-DE" dirty="0"/>
              <a:t> </a:t>
            </a:r>
            <a:r>
              <a:rPr lang="de-DE" dirty="0" err="1"/>
              <a:t>requiring</a:t>
            </a:r>
            <a:r>
              <a:rPr lang="de-DE" dirty="0"/>
              <a:t> 2 </a:t>
            </a:r>
            <a:r>
              <a:rPr lang="de-DE" dirty="0" err="1"/>
              <a:t>ancilla</a:t>
            </a:r>
            <a:r>
              <a:rPr lang="de-DE" dirty="0"/>
              <a:t> </a:t>
            </a:r>
            <a:r>
              <a:rPr lang="de-DE" dirty="0" err="1"/>
              <a:t>qubits</a:t>
            </a:r>
            <a:r>
              <a:rPr lang="de-DE" dirty="0"/>
              <a:t>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E2B8FB5-C47B-BCEB-590A-86D80136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Decomposition</a:t>
            </a:r>
            <a:r>
              <a:rPr lang="de-DE" dirty="0"/>
              <a:t>: </a:t>
            </a:r>
            <a:r>
              <a:rPr lang="de-DE" dirty="0" err="1"/>
              <a:t>Results</a:t>
            </a:r>
            <a:endParaRPr lang="de-DE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83DDB87-3747-61E6-AE36-8AFF00AE80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061564"/>
              </p:ext>
            </p:extLst>
          </p:nvPr>
        </p:nvGraphicFramePr>
        <p:xfrm>
          <a:off x="1524000" y="3208546"/>
          <a:ext cx="6096000" cy="1854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72334208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7972471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27848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Dicke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Abstract Layers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Primitive Layers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190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321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295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357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095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25443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6EEFD-5B06-C243-E019-7E0378393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1231106"/>
          </a:xfrm>
        </p:spPr>
        <p:txBody>
          <a:bodyPr/>
          <a:lstStyle/>
          <a:p>
            <a:pPr algn="ctr"/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,</a:t>
            </a:r>
            <a:br>
              <a:rPr lang="de-DE" dirty="0"/>
            </a:br>
            <a:br>
              <a:rPr lang="de-DE" dirty="0"/>
            </a:br>
            <a:r>
              <a:rPr lang="de-DE" dirty="0"/>
              <a:t>Any </a:t>
            </a:r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dirty="0" err="1"/>
              <a:t>left</a:t>
            </a:r>
            <a:r>
              <a:rPr lang="de-D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388955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C81346-59D9-DBC1-820F-B0DF9ADCC0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9F83951-8E1E-F8A5-E454-527BB9A49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[1]: Website: Max-Plank-Institute </a:t>
            </a:r>
            <a:r>
              <a:rPr lang="de-DE" dirty="0" err="1"/>
              <a:t>of</a:t>
            </a:r>
            <a:r>
              <a:rPr lang="de-DE" dirty="0"/>
              <a:t> QPO (https://www.mpq.mpg.de/6497440/many-body-physics)</a:t>
            </a:r>
            <a:endParaRPr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CAA239D-50DD-A79B-B388-A86A54FD1D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49</a:t>
            </a:fld>
            <a:endParaRPr lang="de-DE" dirty="0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CDDB197B-81B5-92D9-30B7-F108C97981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C4F7884-CD2C-64FB-B063-EC0C9D7B5C4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References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4237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5A1475-23FE-6019-C51F-53AAB1D388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11AD03-F0D9-6402-FA6F-8791B1BE5F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Modeling </a:t>
            </a:r>
            <a:r>
              <a:rPr lang="de-DE" dirty="0" err="1"/>
              <a:t>macroscopic</a:t>
            </a:r>
            <a:r>
              <a:rPr lang="de-DE" dirty="0"/>
              <a:t> </a:t>
            </a:r>
            <a:r>
              <a:rPr lang="de-DE" dirty="0" err="1"/>
              <a:t>structures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b="1" dirty="0" err="1"/>
              <a:t>computationally</a:t>
            </a:r>
            <a:r>
              <a:rPr lang="de-DE" b="1" dirty="0"/>
              <a:t> </a:t>
            </a:r>
            <a:r>
              <a:rPr lang="de-DE" b="1" dirty="0" err="1"/>
              <a:t>infeazible</a:t>
            </a:r>
            <a:r>
              <a:rPr lang="de-DE" b="1" dirty="0"/>
              <a:t> </a:t>
            </a:r>
            <a:r>
              <a:rPr lang="de-DE" dirty="0"/>
              <a:t>(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classical</a:t>
            </a:r>
            <a:r>
              <a:rPr lang="de-DE" dirty="0"/>
              <a:t> </a:t>
            </a:r>
            <a:r>
              <a:rPr lang="de-DE" dirty="0" err="1"/>
              <a:t>machines</a:t>
            </a:r>
            <a:r>
              <a:rPr lang="de-DE" dirty="0"/>
              <a:t>).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A69A987-CA8C-1FC0-AFE8-5BA73AB9954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419D04A7-D7D4-52AE-1F67-4A250424614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22" name="Inhaltsplatzhalter 21">
            <a:extLst>
              <a:ext uri="{FF2B5EF4-FFF2-40B4-BE49-F238E27FC236}">
                <a16:creationId xmlns:a16="http://schemas.microsoft.com/office/drawing/2014/main" id="{75B7D6E4-7776-0FC5-CAB3-ECBF08B634A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8508998" cy="3974655"/>
          </a:xfrm>
        </p:spPr>
        <p:txBody>
          <a:bodyPr/>
          <a:lstStyle/>
          <a:p>
            <a:r>
              <a:rPr lang="de-DE" b="1" dirty="0"/>
              <a:t>Solution:</a:t>
            </a:r>
          </a:p>
          <a:p>
            <a:r>
              <a:rPr lang="de-DE" dirty="0"/>
              <a:t>Study </a:t>
            </a:r>
            <a:r>
              <a:rPr lang="de-DE" dirty="0" err="1"/>
              <a:t>toy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symmetries</a:t>
            </a:r>
            <a:r>
              <a:rPr lang="de-DE" dirty="0"/>
              <a:t> </a:t>
            </a:r>
            <a:r>
              <a:rPr lang="de-DE" dirty="0" err="1"/>
              <a:t>reducing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free</a:t>
            </a:r>
            <a:r>
              <a:rPr lang="de-DE" dirty="0"/>
              <a:t> </a:t>
            </a:r>
            <a:r>
              <a:rPr lang="de-DE" dirty="0" err="1"/>
              <a:t>components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b="1" dirty="0" err="1"/>
              <a:t>Concrete</a:t>
            </a:r>
            <a:r>
              <a:rPr lang="de-DE" b="1" dirty="0"/>
              <a:t> </a:t>
            </a:r>
            <a:r>
              <a:rPr lang="de-DE" b="1" dirty="0" err="1"/>
              <a:t>example</a:t>
            </a:r>
            <a:r>
              <a:rPr lang="de-DE" b="1" dirty="0"/>
              <a:t>:</a:t>
            </a:r>
          </a:p>
          <a:p>
            <a:r>
              <a:rPr lang="de-DE" dirty="0" err="1"/>
              <a:t>Restricted</a:t>
            </a:r>
            <a:r>
              <a:rPr lang="de-DE" dirty="0"/>
              <a:t> </a:t>
            </a:r>
            <a:r>
              <a:rPr lang="de-DE" dirty="0" err="1"/>
              <a:t>entanglement</a:t>
            </a:r>
            <a:r>
              <a:rPr lang="de-DE" dirty="0"/>
              <a:t>, i.e.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a </a:t>
            </a:r>
            <a:r>
              <a:rPr lang="de-DE" dirty="0" err="1"/>
              <a:t>basis</a:t>
            </a:r>
            <a:r>
              <a:rPr lang="de-DE" dirty="0"/>
              <a:t> in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subsystems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dirty="0" err="1"/>
              <a:t>entanglement</a:t>
            </a:r>
            <a:r>
              <a:rPr lang="de-DE" dirty="0"/>
              <a:t> </a:t>
            </a:r>
            <a:r>
              <a:rPr lang="de-DE" dirty="0" err="1"/>
              <a:t>entropy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pPr algn="ctr"/>
            <a:r>
              <a:rPr lang="de-DE" i="1" dirty="0"/>
              <a:t>More on </a:t>
            </a:r>
            <a:r>
              <a:rPr lang="de-DE" i="1" dirty="0" err="1"/>
              <a:t>that</a:t>
            </a:r>
            <a:r>
              <a:rPr lang="de-DE" i="1" dirty="0"/>
              <a:t> </a:t>
            </a:r>
            <a:r>
              <a:rPr lang="de-DE" i="1" dirty="0" err="1"/>
              <a:t>later</a:t>
            </a:r>
            <a:r>
              <a:rPr lang="de-DE" i="1" dirty="0"/>
              <a:t>…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D3319179-AADC-3500-26C0-BBFE8647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Quantum Many Body Physics: Motivation</a:t>
            </a:r>
          </a:p>
        </p:txBody>
      </p:sp>
    </p:spTree>
    <p:extLst>
      <p:ext uri="{BB962C8B-B14F-4D97-AF65-F5344CB8AC3E}">
        <p14:creationId xmlns:p14="http://schemas.microsoft.com/office/powerpoint/2010/main" val="249348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278B27-3218-D67F-93E9-5D39B41DDD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7FD8582-07C5-711C-66B9-CEEA2E85D6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common</a:t>
            </a:r>
            <a:r>
              <a:rPr lang="de-DE" dirty="0"/>
              <a:t> </a:t>
            </a:r>
            <a:r>
              <a:rPr lang="de-DE" dirty="0" err="1"/>
              <a:t>simplification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real </a:t>
            </a:r>
            <a:r>
              <a:rPr lang="de-DE" dirty="0" err="1"/>
              <a:t>materials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b="1" dirty="0" err="1"/>
              <a:t>Lattice</a:t>
            </a:r>
            <a:r>
              <a:rPr lang="de-DE" b="1" dirty="0"/>
              <a:t> Models.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49B82D7-D7C0-5AB2-7AE9-7ADA1ED27C8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FADB6B79-5358-3871-300F-D47BAD71FF4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Inhaltsplatzhalter 21">
                <a:extLst>
                  <a:ext uri="{FF2B5EF4-FFF2-40B4-BE49-F238E27FC236}">
                    <a16:creationId xmlns:a16="http://schemas.microsoft.com/office/drawing/2014/main" id="{A47648F4-49AA-8A56-7C72-262EAEACC97E}"/>
                  </a:ext>
                </a:extLst>
              </p:cNvPr>
              <p:cNvSpPr>
                <a:spLocks noGrp="1"/>
              </p:cNvSpPr>
              <p:nvPr>
                <p:ph sz="quarter" idx="18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The </a:t>
                </a:r>
                <a:r>
                  <a:rPr lang="de-DE" dirty="0" err="1"/>
                  <a:t>particles</a:t>
                </a:r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</a:t>
                </a:r>
                <a:r>
                  <a:rPr lang="de-DE" dirty="0" err="1"/>
                  <a:t>arranged</a:t>
                </a:r>
                <a:r>
                  <a:rPr lang="de-DE" dirty="0"/>
                  <a:t> in a </a:t>
                </a:r>
                <a:r>
                  <a:rPr lang="de-DE" dirty="0" err="1"/>
                  <a:t>cartesian</a:t>
                </a:r>
                <a:r>
                  <a:rPr lang="de-DE" dirty="0"/>
                  <a:t> </a:t>
                </a:r>
                <a:r>
                  <a:rPr lang="de-DE" dirty="0" err="1"/>
                  <a:t>grid</a:t>
                </a:r>
                <a:r>
                  <a:rPr lang="de-DE" dirty="0"/>
                  <a:t> (</a:t>
                </a:r>
                <a:r>
                  <a:rPr lang="de-DE" dirty="0" err="1"/>
                  <a:t>vertices</a:t>
                </a:r>
                <a:r>
                  <a:rPr lang="de-DE" dirty="0"/>
                  <a:t> = </a:t>
                </a:r>
                <a:r>
                  <a:rPr lang="de-DE" b="1" dirty="0" err="1"/>
                  <a:t>sites</a:t>
                </a:r>
                <a:r>
                  <a:rPr lang="de-DE" dirty="0"/>
                  <a:t>)</a:t>
                </a: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A </a:t>
                </a:r>
                <a:r>
                  <a:rPr lang="de-DE" dirty="0" err="1"/>
                  <a:t>line</a:t>
                </a:r>
                <a:r>
                  <a:rPr lang="de-DE" dirty="0"/>
                  <a:t> in d=1</a:t>
                </a: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A </a:t>
                </a:r>
                <a:r>
                  <a:rPr lang="de-DE" dirty="0" err="1"/>
                  <a:t>grid</a:t>
                </a:r>
                <a:r>
                  <a:rPr lang="de-DE" dirty="0"/>
                  <a:t> in d=2</a:t>
                </a: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…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err="1"/>
                  <a:t>Interesting</a:t>
                </a:r>
                <a:r>
                  <a:rPr lang="de-DE" dirty="0"/>
                  <a:t> </a:t>
                </a:r>
                <a:r>
                  <a:rPr lang="de-DE" dirty="0" err="1"/>
                  <a:t>properties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particle</a:t>
                </a:r>
                <a:r>
                  <a:rPr lang="de-DE" dirty="0"/>
                  <a:t> </a:t>
                </a:r>
                <a:r>
                  <a:rPr lang="de-DE" dirty="0" err="1"/>
                  <a:t>described</a:t>
                </a:r>
                <a:r>
                  <a:rPr lang="de-DE" dirty="0"/>
                  <a:t> in </a:t>
                </a:r>
                <a:r>
                  <a:rPr lang="de-DE" dirty="0" err="1"/>
                  <a:t>state</a:t>
                </a:r>
                <a:r>
                  <a:rPr lang="de-DE" dirty="0"/>
                  <a:t> </a:t>
                </a:r>
                <a:r>
                  <a:rPr lang="de-DE" dirty="0" err="1"/>
                  <a:t>function</a:t>
                </a:r>
                <a:r>
                  <a:rPr lang="de-DE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ℌ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de-DE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err="1"/>
                  <a:t>Because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entanglement</a:t>
                </a:r>
                <a:r>
                  <a:rPr lang="de-DE" dirty="0"/>
                  <a:t>, </a:t>
                </a:r>
                <a:r>
                  <a:rPr lang="de-DE" dirty="0" err="1"/>
                  <a:t>system</a:t>
                </a:r>
                <a:r>
                  <a:rPr lang="de-DE" dirty="0"/>
                  <a:t> </a:t>
                </a:r>
                <a:r>
                  <a:rPr lang="de-DE" dirty="0" err="1"/>
                  <a:t>must</a:t>
                </a:r>
                <a:r>
                  <a:rPr lang="de-DE" dirty="0"/>
                  <a:t> </a:t>
                </a:r>
                <a:r>
                  <a:rPr lang="de-DE" dirty="0" err="1"/>
                  <a:t>generally</a:t>
                </a:r>
                <a:r>
                  <a:rPr lang="de-DE" dirty="0"/>
                  <a:t> </a:t>
                </a:r>
                <a:r>
                  <a:rPr lang="de-DE" dirty="0" err="1"/>
                  <a:t>be</a:t>
                </a:r>
                <a:r>
                  <a:rPr lang="de-DE" dirty="0"/>
                  <a:t> </a:t>
                </a:r>
                <a:r>
                  <a:rPr lang="de-DE" dirty="0" err="1"/>
                  <a:t>described</a:t>
                </a:r>
                <a:r>
                  <a:rPr lang="de-DE" dirty="0"/>
                  <a:t> in total: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ℌ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endParaRPr lang="de-DE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System </a:t>
                </a:r>
                <a:r>
                  <a:rPr lang="de-DE" dirty="0" err="1"/>
                  <a:t>evolution</a:t>
                </a:r>
                <a:r>
                  <a:rPr lang="de-DE" dirty="0"/>
                  <a:t> </a:t>
                </a:r>
                <a:r>
                  <a:rPr lang="de-DE" dirty="0" err="1"/>
                  <a:t>governed</a:t>
                </a:r>
                <a:r>
                  <a:rPr lang="de-DE" dirty="0"/>
                  <a:t> </a:t>
                </a:r>
                <a:r>
                  <a:rPr lang="de-DE" dirty="0" err="1"/>
                  <a:t>by</a:t>
                </a:r>
                <a:r>
                  <a:rPr lang="de-DE" dirty="0"/>
                  <a:t> </a:t>
                </a:r>
                <a:r>
                  <a:rPr lang="de-DE" dirty="0" err="1"/>
                  <a:t>Hamiltonian</a:t>
                </a:r>
                <a:r>
                  <a:rPr lang="de-DE" dirty="0"/>
                  <a:t> </a:t>
                </a:r>
                <a:r>
                  <a:rPr lang="de-DE" dirty="0" err="1"/>
                  <a:t>that</a:t>
                </a:r>
                <a:r>
                  <a:rPr lang="de-DE" dirty="0"/>
                  <a:t> </a:t>
                </a:r>
                <a:r>
                  <a:rPr lang="de-DE" dirty="0" err="1"/>
                  <a:t>describes</a:t>
                </a:r>
                <a:r>
                  <a:rPr lang="de-DE" dirty="0"/>
                  <a:t> </a:t>
                </a:r>
                <a:r>
                  <a:rPr lang="de-DE" dirty="0" err="1"/>
                  <a:t>local</a:t>
                </a:r>
                <a:r>
                  <a:rPr lang="de-DE" dirty="0"/>
                  <a:t> </a:t>
                </a:r>
                <a:r>
                  <a:rPr lang="de-DE" dirty="0" err="1"/>
                  <a:t>interactions</a:t>
                </a:r>
                <a:endParaRPr lang="de-DE" dirty="0"/>
              </a:p>
              <a:p>
                <a:endParaRPr lang="de-DE" dirty="0"/>
              </a:p>
              <a:p>
                <a:r>
                  <a:rPr lang="de-DE" b="1" dirty="0" err="1"/>
                  <a:t>Example</a:t>
                </a:r>
                <a:r>
                  <a:rPr lang="de-DE" dirty="0"/>
                  <a:t>: Ising Model</a:t>
                </a:r>
              </a:p>
              <a:p>
                <a:r>
                  <a:rPr lang="de-DE" dirty="0"/>
                  <a:t> </a:t>
                </a:r>
              </a:p>
            </p:txBody>
          </p:sp>
        </mc:Choice>
        <mc:Fallback xmlns="">
          <p:sp>
            <p:nvSpPr>
              <p:cNvPr id="22" name="Inhaltsplatzhalter 21">
                <a:extLst>
                  <a:ext uri="{FF2B5EF4-FFF2-40B4-BE49-F238E27FC236}">
                    <a16:creationId xmlns:a16="http://schemas.microsoft.com/office/drawing/2014/main" id="{A47648F4-49AA-8A56-7C72-262EAEACC9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8"/>
              </p:nvPr>
            </p:nvSpPr>
            <p:spPr>
              <a:blipFill>
                <a:blip r:embed="rId2"/>
                <a:stretch>
                  <a:fillRect l="-2874" t="-46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Bildplatzhalter 20">
            <a:extLst>
              <a:ext uri="{FF2B5EF4-FFF2-40B4-BE49-F238E27FC236}">
                <a16:creationId xmlns:a16="http://schemas.microsoft.com/office/drawing/2014/main" id="{9922AE26-8575-D9E4-63B8-CAB69CF4D1F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1FCD0E8-12F4-283C-F3F4-C51A80F58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Quantum Many Body Physics: </a:t>
            </a:r>
            <a:r>
              <a:rPr lang="de-DE" dirty="0" err="1"/>
              <a:t>Lattice</a:t>
            </a:r>
            <a:r>
              <a:rPr lang="de-DE" dirty="0"/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1792994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02705C-6462-0956-B5B6-844BF47BB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22EA72-1701-4F3D-FAE1-44F4F2A105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1" dirty="0" err="1"/>
              <a:t>Caviat</a:t>
            </a:r>
            <a:r>
              <a:rPr lang="de-DE" b="1" dirty="0"/>
              <a:t>:</a:t>
            </a:r>
          </a:p>
          <a:p>
            <a:r>
              <a:rPr lang="de-DE" dirty="0"/>
              <a:t>Just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grant</a:t>
            </a:r>
            <a:r>
              <a:rPr lang="de-DE" dirty="0"/>
              <a:t> </a:t>
            </a:r>
            <a:r>
              <a:rPr lang="de-DE" dirty="0" err="1"/>
              <a:t>computational</a:t>
            </a:r>
            <a:r>
              <a:rPr lang="de-DE" dirty="0"/>
              <a:t> </a:t>
            </a:r>
            <a:r>
              <a:rPr lang="de-DE" dirty="0" err="1"/>
              <a:t>benefits</a:t>
            </a:r>
            <a:r>
              <a:rPr lang="de-DE" b="1" dirty="0"/>
              <a:t>.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F02E43A-B3DD-8E1E-1269-601EE0DBF81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5BD5EE05-265C-590D-F305-DB6E707DAAF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Inhaltsplatzhalter 21">
                <a:extLst>
                  <a:ext uri="{FF2B5EF4-FFF2-40B4-BE49-F238E27FC236}">
                    <a16:creationId xmlns:a16="http://schemas.microsoft.com/office/drawing/2014/main" id="{D01CBC1F-AC45-0B0B-4A53-56C17DFD7728}"/>
                  </a:ext>
                </a:extLst>
              </p:cNvPr>
              <p:cNvSpPr>
                <a:spLocks noGrp="1"/>
              </p:cNvSpPr>
              <p:nvPr>
                <p:ph sz="quarter" idx="18"/>
              </p:nvPr>
            </p:nvSpPr>
            <p:spPr>
              <a:xfrm>
                <a:off x="316991" y="2484000"/>
                <a:ext cx="8508999" cy="3974655"/>
              </a:xfrm>
            </p:spPr>
            <p:txBody>
              <a:bodyPr/>
              <a:lstStyle/>
              <a:p>
                <a:r>
                  <a:rPr lang="de-DE" dirty="0"/>
                  <a:t>For a 4-level </a:t>
                </a:r>
                <a:r>
                  <a:rPr lang="de-DE" dirty="0" err="1"/>
                  <a:t>state</a:t>
                </a:r>
                <a:r>
                  <a:rPr lang="de-DE" dirty="0"/>
                  <a:t> at </a:t>
                </a:r>
                <a:r>
                  <a:rPr lang="de-DE" dirty="0" err="1"/>
                  <a:t>each</a:t>
                </a:r>
                <a:r>
                  <a:rPr lang="de-DE" dirty="0"/>
                  <a:t> </a:t>
                </a:r>
                <a:r>
                  <a:rPr lang="de-DE" dirty="0" err="1"/>
                  <a:t>site</a:t>
                </a:r>
                <a:r>
                  <a:rPr lang="de-DE" dirty="0"/>
                  <a:t> and a 10 </a:t>
                </a:r>
                <a:r>
                  <a:rPr lang="de-DE" dirty="0" err="1"/>
                  <a:t>by</a:t>
                </a:r>
                <a:r>
                  <a:rPr lang="de-DE" dirty="0"/>
                  <a:t> 10 </a:t>
                </a:r>
                <a:r>
                  <a:rPr lang="de-DE" dirty="0" err="1"/>
                  <a:t>grid</a:t>
                </a:r>
                <a:r>
                  <a:rPr lang="de-DE" dirty="0"/>
                  <a:t>, </a:t>
                </a:r>
                <a:r>
                  <a:rPr lang="de-DE" dirty="0" err="1"/>
                  <a:t>we</a:t>
                </a:r>
                <a:r>
                  <a:rPr lang="de-DE" dirty="0"/>
                  <a:t> </a:t>
                </a:r>
                <a:r>
                  <a:rPr lang="de-DE" dirty="0" err="1"/>
                  <a:t>get</a:t>
                </a:r>
                <a:r>
                  <a:rPr lang="de-DE" dirty="0"/>
                  <a:t>: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⟩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100</m:t>
                            </m:r>
                          </m:sup>
                        </m:sSup>
                      </m:sup>
                    </m:sSup>
                  </m:oMath>
                </a14:m>
                <a:r>
                  <a:rPr lang="de-DE" dirty="0"/>
                  <a:t>.</a:t>
                </a:r>
              </a:p>
              <a:p>
                <a:r>
                  <a:rPr lang="de-DE" dirty="0" err="1"/>
                  <a:t>Storing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de-DE" dirty="0"/>
                  <a:t> in a naive </a:t>
                </a:r>
                <a:r>
                  <a:rPr lang="de-DE" dirty="0" err="1"/>
                  <a:t>complex-vector</a:t>
                </a:r>
                <a:r>
                  <a:rPr lang="de-DE" dirty="0"/>
                  <a:t> </a:t>
                </a:r>
                <a:r>
                  <a:rPr lang="de-DE" dirty="0" err="1"/>
                  <a:t>format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out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scope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classical</a:t>
                </a:r>
                <a:r>
                  <a:rPr lang="de-DE" dirty="0"/>
                  <a:t> </a:t>
                </a:r>
                <a:r>
                  <a:rPr lang="de-DE" dirty="0" err="1"/>
                  <a:t>machines</a:t>
                </a:r>
                <a:r>
                  <a:rPr lang="de-DE" dirty="0"/>
                  <a:t>.</a:t>
                </a:r>
              </a:p>
              <a:p>
                <a:endParaRPr lang="de-DE" dirty="0"/>
              </a:p>
              <a:p>
                <a:endParaRPr lang="de-DE" b="1" dirty="0"/>
              </a:p>
              <a:p>
                <a:r>
                  <a:rPr lang="de-DE" b="1" dirty="0"/>
                  <a:t>Solution:</a:t>
                </a:r>
                <a:endParaRPr lang="de-DE" dirty="0"/>
              </a:p>
              <a:p>
                <a:r>
                  <a:rPr lang="de-DE" dirty="0" err="1"/>
                  <a:t>We</a:t>
                </a:r>
                <a:r>
                  <a:rPr lang="de-DE" dirty="0"/>
                  <a:t> </a:t>
                </a:r>
                <a:r>
                  <a:rPr lang="de-DE" dirty="0" err="1"/>
                  <a:t>need</a:t>
                </a:r>
                <a:r>
                  <a:rPr lang="de-DE" dirty="0"/>
                  <a:t> a </a:t>
                </a:r>
                <a:r>
                  <a:rPr lang="de-DE" dirty="0" err="1"/>
                  <a:t>mathematical</a:t>
                </a:r>
                <a:r>
                  <a:rPr lang="de-DE" dirty="0"/>
                  <a:t> form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states</a:t>
                </a:r>
                <a:r>
                  <a:rPr lang="de-DE" dirty="0"/>
                  <a:t> </a:t>
                </a:r>
                <a:r>
                  <a:rPr lang="de-DE" dirty="0" err="1"/>
                  <a:t>that</a:t>
                </a:r>
                <a:r>
                  <a:rPr lang="de-DE" dirty="0"/>
                  <a:t>…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…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optimized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multi-site </a:t>
                </a:r>
                <a:r>
                  <a:rPr lang="de-DE" dirty="0" err="1"/>
                  <a:t>systems</a:t>
                </a:r>
                <a:r>
                  <a:rPr lang="de-DE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… </a:t>
                </a:r>
                <a:r>
                  <a:rPr lang="de-DE" dirty="0" err="1"/>
                  <a:t>allows</a:t>
                </a:r>
                <a:r>
                  <a:rPr lang="de-DE" dirty="0"/>
                  <a:t> </a:t>
                </a:r>
                <a:r>
                  <a:rPr lang="de-DE" dirty="0" err="1"/>
                  <a:t>us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extract</a:t>
                </a:r>
                <a:r>
                  <a:rPr lang="de-DE" dirty="0"/>
                  <a:t> </a:t>
                </a:r>
                <a:r>
                  <a:rPr lang="de-DE" dirty="0" err="1"/>
                  <a:t>only</a:t>
                </a:r>
                <a:r>
                  <a:rPr lang="de-DE" dirty="0"/>
                  <a:t> relevant </a:t>
                </a:r>
                <a:r>
                  <a:rPr lang="de-DE" dirty="0" err="1"/>
                  <a:t>information</a:t>
                </a:r>
                <a:r>
                  <a:rPr lang="de-DE" dirty="0"/>
                  <a:t> (</a:t>
                </a:r>
                <a:r>
                  <a:rPr lang="de-DE" dirty="0" err="1"/>
                  <a:t>compression</a:t>
                </a:r>
                <a:r>
                  <a:rPr lang="de-DE" dirty="0"/>
                  <a:t>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… </a:t>
                </a:r>
                <a:r>
                  <a:rPr lang="de-DE" dirty="0" err="1"/>
                  <a:t>allows</a:t>
                </a:r>
                <a:r>
                  <a:rPr lang="de-DE" dirty="0"/>
                  <a:t> </a:t>
                </a:r>
                <a:r>
                  <a:rPr lang="de-DE" dirty="0" err="1"/>
                  <a:t>us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control</a:t>
                </a:r>
                <a:r>
                  <a:rPr lang="de-DE" dirty="0"/>
                  <a:t> </a:t>
                </a:r>
                <a:r>
                  <a:rPr lang="de-DE" dirty="0" err="1"/>
                  <a:t>accuracy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reduce</a:t>
                </a:r>
                <a:r>
                  <a:rPr lang="de-DE" dirty="0"/>
                  <a:t> </a:t>
                </a:r>
                <a:r>
                  <a:rPr lang="de-DE" dirty="0" err="1"/>
                  <a:t>necessary</a:t>
                </a:r>
                <a:r>
                  <a:rPr lang="de-DE" dirty="0"/>
                  <a:t> </a:t>
                </a:r>
                <a:r>
                  <a:rPr lang="de-DE" dirty="0" err="1"/>
                  <a:t>computation</a:t>
                </a:r>
                <a:r>
                  <a:rPr lang="de-DE" dirty="0"/>
                  <a:t> </a:t>
                </a:r>
                <a:r>
                  <a:rPr lang="de-DE" dirty="0" err="1"/>
                  <a:t>resources</a:t>
                </a:r>
                <a:r>
                  <a:rPr lang="de-DE" dirty="0"/>
                  <a:t>.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22" name="Inhaltsplatzhalter 21">
                <a:extLst>
                  <a:ext uri="{FF2B5EF4-FFF2-40B4-BE49-F238E27FC236}">
                    <a16:creationId xmlns:a16="http://schemas.microsoft.com/office/drawing/2014/main" id="{D01CBC1F-AC45-0B0B-4A53-56C17DFD77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8"/>
              </p:nvPr>
            </p:nvSpPr>
            <p:spPr>
              <a:xfrm>
                <a:off x="316991" y="2484000"/>
                <a:ext cx="8508999" cy="3974655"/>
              </a:xfrm>
              <a:blipFill>
                <a:blip r:embed="rId2"/>
                <a:stretch>
                  <a:fillRect l="-14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el 3">
            <a:extLst>
              <a:ext uri="{FF2B5EF4-FFF2-40B4-BE49-F238E27FC236}">
                <a16:creationId xmlns:a16="http://schemas.microsoft.com/office/drawing/2014/main" id="{AE9E8F64-4888-2F75-1950-2440FC82D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Quantum Many Body Physics: </a:t>
            </a:r>
            <a:r>
              <a:rPr lang="de-DE" dirty="0" err="1"/>
              <a:t>Lattice</a:t>
            </a:r>
            <a:r>
              <a:rPr lang="de-DE" dirty="0"/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2994422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A6D80D3-2EF7-1041-20E0-6265EC36C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de-DE" dirty="0"/>
              <a:t>Tensor Networks and Matrix </a:t>
            </a:r>
            <a:r>
              <a:rPr lang="de-DE" dirty="0" err="1"/>
              <a:t>Product</a:t>
            </a:r>
            <a:r>
              <a:rPr lang="de-DE" dirty="0"/>
              <a:t> States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F0997B-2BCC-11C6-A6CF-06926276E3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96993E-A9F2-276D-500C-BBC2377F42F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</p:spTree>
    <p:extLst>
      <p:ext uri="{BB962C8B-B14F-4D97-AF65-F5344CB8AC3E}">
        <p14:creationId xmlns:p14="http://schemas.microsoft.com/office/powerpoint/2010/main" val="680029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AC8B64-BB32-305E-3F39-6D3E21A9A1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mathematical</a:t>
            </a:r>
            <a:r>
              <a:rPr lang="de-DE" dirty="0"/>
              <a:t> </a:t>
            </a:r>
            <a:r>
              <a:rPr lang="de-DE" dirty="0" err="1"/>
              <a:t>framework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optimized</a:t>
            </a:r>
            <a:r>
              <a:rPr lang="de-DE" dirty="0"/>
              <a:t> </a:t>
            </a:r>
            <a:r>
              <a:rPr lang="de-DE" dirty="0" err="1"/>
              <a:t>state-vector</a:t>
            </a:r>
            <a:r>
              <a:rPr lang="de-DE" dirty="0"/>
              <a:t> </a:t>
            </a:r>
            <a:r>
              <a:rPr lang="de-DE" dirty="0" err="1"/>
              <a:t>representations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b="1" dirty="0"/>
              <a:t>Tensor Networks</a:t>
            </a:r>
            <a:r>
              <a:rPr lang="de-DE" dirty="0"/>
              <a:t>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95B234-F684-73BC-9DFB-C52106678E4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C8573F-CDCF-D469-2D55-6A30434A6E9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 dirty="0"/>
              <a:t>Dr. rer. nat. Erika Mustermann (TUM) | kann beliebig erweitert werden | Infos mit Strich trennen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42C5A7-0322-B936-61BA-3D9F2612ECD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19089" y="2484000"/>
            <a:ext cx="8508998" cy="3974655"/>
          </a:xfrm>
        </p:spPr>
        <p:txBody>
          <a:bodyPr/>
          <a:lstStyle/>
          <a:p>
            <a:r>
              <a:rPr lang="de-DE" b="1" dirty="0"/>
              <a:t>Key </a:t>
            </a:r>
            <a:r>
              <a:rPr lang="de-DE" b="1" dirty="0" err="1"/>
              <a:t>question</a:t>
            </a:r>
            <a:r>
              <a:rPr lang="de-DE" dirty="0"/>
              <a:t>: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tensors</a:t>
            </a:r>
            <a:r>
              <a:rPr lang="de-DE" dirty="0"/>
              <a:t>?</a:t>
            </a:r>
          </a:p>
          <a:p>
            <a:endParaRPr lang="de-DE" dirty="0"/>
          </a:p>
          <a:p>
            <a:r>
              <a:rPr lang="de-DE" i="1" dirty="0" err="1"/>
              <a:t>From</a:t>
            </a:r>
            <a:r>
              <a:rPr lang="de-DE" i="1" dirty="0"/>
              <a:t> a computer-</a:t>
            </a:r>
            <a:r>
              <a:rPr lang="de-DE" i="1" dirty="0" err="1"/>
              <a:t>scientist</a:t>
            </a:r>
            <a:r>
              <a:rPr lang="de-DE" i="1" dirty="0"/>
              <a:t> </a:t>
            </a:r>
            <a:r>
              <a:rPr lang="de-DE" i="1" dirty="0" err="1"/>
              <a:t>perspective</a:t>
            </a:r>
            <a:r>
              <a:rPr lang="de-DE" i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Tensors </a:t>
            </a:r>
            <a:r>
              <a:rPr lang="de-DE" dirty="0" err="1"/>
              <a:t>are</a:t>
            </a:r>
            <a:r>
              <a:rPr lang="de-DE" dirty="0"/>
              <a:t> N-dimensional </a:t>
            </a:r>
            <a:r>
              <a:rPr lang="de-DE" dirty="0" err="1"/>
              <a:t>arrays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support a </a:t>
            </a:r>
            <a:r>
              <a:rPr lang="de-DE" dirty="0" err="1"/>
              <a:t>mathematical</a:t>
            </a:r>
            <a:r>
              <a:rPr lang="de-DE" dirty="0"/>
              <a:t> </a:t>
            </a:r>
            <a:r>
              <a:rPr lang="de-DE" dirty="0" err="1"/>
              <a:t>operation</a:t>
            </a:r>
            <a:r>
              <a:rPr lang="de-DE" dirty="0"/>
              <a:t> </a:t>
            </a:r>
            <a:r>
              <a:rPr lang="de-DE" dirty="0" err="1"/>
              <a:t>called</a:t>
            </a:r>
            <a:r>
              <a:rPr lang="de-DE" dirty="0"/>
              <a:t> </a:t>
            </a:r>
            <a:r>
              <a:rPr lang="de-DE" b="1" dirty="0" err="1"/>
              <a:t>contraction</a:t>
            </a:r>
            <a:r>
              <a:rPr lang="de-DE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characterized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b="1" dirty="0" err="1"/>
              <a:t>degree</a:t>
            </a:r>
            <a:r>
              <a:rPr lang="de-DE" dirty="0"/>
              <a:t>,</a:t>
            </a:r>
            <a:r>
              <a:rPr lang="de-DE" b="1" dirty="0"/>
              <a:t> </a:t>
            </a:r>
            <a:r>
              <a:rPr lang="de-DE" dirty="0"/>
              <a:t>i.e.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indices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b="1" dirty="0" err="1"/>
              <a:t>dimension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index</a:t>
            </a:r>
            <a:r>
              <a:rPr lang="de-DE" dirty="0"/>
              <a:t>.</a:t>
            </a:r>
            <a:endParaRPr lang="de-DE" b="1" dirty="0"/>
          </a:p>
          <a:p>
            <a:endParaRPr lang="de-DE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4530CF7-DA45-423D-F989-F220303C9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Tensor Networks: </a:t>
            </a:r>
            <a:r>
              <a:rPr lang="de-DE" dirty="0" err="1"/>
              <a:t>Fundamentals</a:t>
            </a:r>
            <a:endParaRPr lang="de-DE" dirty="0"/>
          </a:p>
        </p:txBody>
      </p:sp>
      <p:pic>
        <p:nvPicPr>
          <p:cNvPr id="2050" name="Picture 2" descr="Master the Inverse of a 2x2 Matrix: Step-by-Step Guide | StudyPug">
            <a:extLst>
              <a:ext uri="{FF2B5EF4-FFF2-40B4-BE49-F238E27FC236}">
                <a16:creationId xmlns:a16="http://schemas.microsoft.com/office/drawing/2014/main" id="{484938B6-DC67-4A4C-C238-C4CE275BD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677" y="4755712"/>
            <a:ext cx="1476435" cy="645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AC91BA-30D3-5100-2302-D9D8C14CD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3027" y="4374467"/>
            <a:ext cx="1314634" cy="15099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3C378A-F973-2DA6-1553-73C50201A95D}"/>
                  </a:ext>
                </a:extLst>
              </p:cNvPr>
              <p:cNvSpPr txBox="1"/>
              <p:nvPr/>
            </p:nvSpPr>
            <p:spPr>
              <a:xfrm>
                <a:off x="1250831" y="4830793"/>
                <a:ext cx="1104180" cy="421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de-DE" sz="24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3C378A-F973-2DA6-1553-73C50201A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831" y="4830793"/>
                <a:ext cx="1104180" cy="4210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2759FE03-95CF-5ED3-5859-61F3B64E1A15}"/>
              </a:ext>
            </a:extLst>
          </p:cNvPr>
          <p:cNvSpPr txBox="1"/>
          <p:nvPr/>
        </p:nvSpPr>
        <p:spPr>
          <a:xfrm>
            <a:off x="947077" y="5884391"/>
            <a:ext cx="1711687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Tensor </a:t>
            </a:r>
            <a:r>
              <a:rPr lang="de-DE" sz="1600" dirty="0" err="1">
                <a:latin typeface="+mn-lt"/>
              </a:rPr>
              <a:t>of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degree</a:t>
            </a:r>
            <a:r>
              <a:rPr lang="de-DE" sz="1600" dirty="0">
                <a:latin typeface="+mn-lt"/>
              </a:rPr>
              <a:t> 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B28EB6-0461-F925-FED5-AE6F517582C4}"/>
              </a:ext>
            </a:extLst>
          </p:cNvPr>
          <p:cNvSpPr txBox="1"/>
          <p:nvPr/>
        </p:nvSpPr>
        <p:spPr>
          <a:xfrm>
            <a:off x="3965996" y="5884391"/>
            <a:ext cx="935834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(3)-Tensor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7C5ECD-FF98-ACD4-2DB5-7AEB3D289884}"/>
              </a:ext>
            </a:extLst>
          </p:cNvPr>
          <p:cNvSpPr txBox="1"/>
          <p:nvPr/>
        </p:nvSpPr>
        <p:spPr>
          <a:xfrm>
            <a:off x="6643894" y="5884391"/>
            <a:ext cx="1107354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(2,2)-Tensor</a:t>
            </a:r>
          </a:p>
        </p:txBody>
      </p:sp>
    </p:spTree>
    <p:extLst>
      <p:ext uri="{BB962C8B-B14F-4D97-AF65-F5344CB8AC3E}">
        <p14:creationId xmlns:p14="http://schemas.microsoft.com/office/powerpoint/2010/main" val="3557225248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3AA9884A-113D-4C11-9945-C6A08D921A6E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402C367E-F50E-423C-A37C-5A8CABF57FC5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5CCDF41C-F6E0-4FD6-99AE-3A51B2B147FF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1567C3F1-47A2-4B46-B4FE-8FF264F6166D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F07EE733-870D-406F-B5B6-25783610C7BF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B8BECA3F-AAB3-4A25-9CB6-CCBE808D17E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2111_Praesentationsvorlage_3-4</Template>
  <TotalTime>0</TotalTime>
  <Words>3698</Words>
  <Application>Microsoft Office PowerPoint</Application>
  <PresentationFormat>On-screen Show (4:3)</PresentationFormat>
  <Paragraphs>508</Paragraphs>
  <Slides>49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49</vt:i4>
      </vt:variant>
    </vt:vector>
  </HeadingPairs>
  <TitlesOfParts>
    <vt:vector size="61" baseType="lpstr">
      <vt:lpstr>Arial</vt:lpstr>
      <vt:lpstr>Calibri</vt:lpstr>
      <vt:lpstr>Cambria Math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Constructing the Dicke States on a Quantum Computer</vt:lpstr>
      <vt:lpstr>Introduction to Quantum Many Body Physics</vt:lpstr>
      <vt:lpstr>Quantum Many Body Physics: Motivation</vt:lpstr>
      <vt:lpstr>Quantum Many Body Physics: Motivation</vt:lpstr>
      <vt:lpstr>Quantum Many Body Physics: Motivation</vt:lpstr>
      <vt:lpstr>Quantum Many Body Physics: Lattice Model</vt:lpstr>
      <vt:lpstr>Quantum Many Body Physics: Lattice Model</vt:lpstr>
      <vt:lpstr>Tensor Networks and Matrix Product States</vt:lpstr>
      <vt:lpstr>Tensor Networks: Fundamentals</vt:lpstr>
      <vt:lpstr>Tensor Networks: Fundamentals</vt:lpstr>
      <vt:lpstr>Tensor Networks: Fundamentals</vt:lpstr>
      <vt:lpstr>Tensor Networks: Matrix Product States (MPS)</vt:lpstr>
      <vt:lpstr>Tensor Networks: Matrix Product States (MPS)</vt:lpstr>
      <vt:lpstr>Tensor Networks: Matrix Product States (MPS)</vt:lpstr>
      <vt:lpstr>Tensor Networks: Canonical MPS</vt:lpstr>
      <vt:lpstr>Quantum Circuit for (almost) Canonical MPS</vt:lpstr>
      <vt:lpstr>Quantum Circuit: Qudits</vt:lpstr>
      <vt:lpstr>Quantum Circuit: Simplifying Assumptions</vt:lpstr>
      <vt:lpstr>Quantum Circuit: Unitary representation of A_j</vt:lpstr>
      <vt:lpstr>Quantum Circuit: Preparation of |ψ⟩</vt:lpstr>
      <vt:lpstr>Quantum Circuit: Almost Canonical MPS</vt:lpstr>
      <vt:lpstr>Quantum Circuit for Dicke State Preparation </vt:lpstr>
      <vt:lpstr>Dicke States: Definition </vt:lpstr>
      <vt:lpstr>Dicke States: MPS Representation</vt:lpstr>
      <vt:lpstr>Dicke States: U_j-Operators</vt:lpstr>
      <vt:lpstr>Dicke States: I_l^((j))-Operators</vt:lpstr>
      <vt:lpstr>Dicke States: I_l^((j))-Operators</vt:lpstr>
      <vt:lpstr>Dicke States: Restricted U_j-Operators</vt:lpstr>
      <vt:lpstr>Dicke States: Emulating the χ-level Qudit</vt:lpstr>
      <vt:lpstr>Dicke States: Circuit Complexity</vt:lpstr>
      <vt:lpstr>Concrete Examples for n=2</vt:lpstr>
      <vt:lpstr>Concrete Example: |D_0^2⟩</vt:lpstr>
      <vt:lpstr>Concrete Example: |D_1^2⟩</vt:lpstr>
      <vt:lpstr>Concrete Example: |D_2^2⟩</vt:lpstr>
      <vt:lpstr>Decomposition into Primitive Gates</vt:lpstr>
      <vt:lpstr>Decomposition: Primitive Gate Set</vt:lpstr>
      <vt:lpstr>Decomposition: Procedure</vt:lpstr>
      <vt:lpstr>Decomposition: I_l^((j))-Operator</vt:lpstr>
      <vt:lpstr>Decomposition: I_l^((j))-Operator, Simplification</vt:lpstr>
      <vt:lpstr>Decomposition: cτ_(l,l^′ )-Operator</vt:lpstr>
      <vt:lpstr>Decomposition: I_l^((j))-Operator, Current State</vt:lpstr>
      <vt:lpstr>Decomposition: I_l^((j))-Operator, Current State</vt:lpstr>
      <vt:lpstr>Decomposition: c^n R_Y (θ)-Operator</vt:lpstr>
      <vt:lpstr>Decomposition: c^n X-Operator</vt:lpstr>
      <vt:lpstr>Decomposition: c^5 X Example</vt:lpstr>
      <vt:lpstr>Decomposition: Toffoli-Gate</vt:lpstr>
      <vt:lpstr>Decomposition: Results</vt:lpstr>
      <vt:lpstr>Thank you,  Any questions left?</vt:lpstr>
      <vt:lpstr>References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Yannick Bergs</dc:creator>
  <cp:lastModifiedBy>Yannick Bergs</cp:lastModifiedBy>
  <cp:revision>3</cp:revision>
  <cp:lastPrinted>2015-07-30T14:04:45Z</cp:lastPrinted>
  <dcterms:created xsi:type="dcterms:W3CDTF">2024-12-02T13:41:13Z</dcterms:created>
  <dcterms:modified xsi:type="dcterms:W3CDTF">2024-12-03T11:24:43Z</dcterms:modified>
</cp:coreProperties>
</file>