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3"/>
  </p:notesMasterIdLst>
  <p:handoutMasterIdLst>
    <p:handoutMasterId r:id="rId24"/>
  </p:handoutMasterIdLst>
  <p:sldIdLst>
    <p:sldId id="271" r:id="rId5"/>
    <p:sldId id="257" r:id="rId6"/>
    <p:sldId id="258" r:id="rId7"/>
    <p:sldId id="268" r:id="rId8"/>
    <p:sldId id="259" r:id="rId9"/>
    <p:sldId id="260" r:id="rId10"/>
    <p:sldId id="270" r:id="rId11"/>
    <p:sldId id="272" r:id="rId12"/>
    <p:sldId id="273" r:id="rId13"/>
    <p:sldId id="261" r:id="rId14"/>
    <p:sldId id="269" r:id="rId15"/>
    <p:sldId id="263" r:id="rId16"/>
    <p:sldId id="274" r:id="rId17"/>
    <p:sldId id="275" r:id="rId18"/>
    <p:sldId id="276" r:id="rId19"/>
    <p:sldId id="277" r:id="rId20"/>
    <p:sldId id="264" r:id="rId21"/>
    <p:sldId id="265" r:id="rId22"/>
  </p:sldIdLst>
  <p:sldSz cx="1220787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500"/>
    <a:srgbClr val="000000"/>
    <a:srgbClr val="595959"/>
    <a:srgbClr val="FAA400"/>
    <a:srgbClr val="FFB700"/>
    <a:srgbClr val="49627C"/>
    <a:srgbClr val="4B6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445" autoAdjust="0"/>
  </p:normalViewPr>
  <p:slideViewPr>
    <p:cSldViewPr showGuides="1">
      <p:cViewPr varScale="1">
        <p:scale>
          <a:sx n="81" d="100"/>
          <a:sy n="81" d="100"/>
        </p:scale>
        <p:origin x="1692" y="90"/>
      </p:cViewPr>
      <p:guideLst>
        <p:guide orient="horz" pos="2160"/>
        <p:guide pos="3845"/>
      </p:guideLst>
    </p:cSldViewPr>
  </p:slideViewPr>
  <p:outlineViewPr>
    <p:cViewPr>
      <p:scale>
        <a:sx n="33" d="100"/>
        <a:sy n="33" d="100"/>
      </p:scale>
      <p:origin x="0" y="-417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855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25.06.2021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246188"/>
            <a:ext cx="5564188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25.06.2021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2868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849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481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0957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782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0725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0590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6015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9158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511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134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206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348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612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003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258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062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675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Logo 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61408" y="4719128"/>
            <a:ext cx="10369151" cy="320741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CH" sz="1900" b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CH" dirty="0"/>
              <a:t>Datum, Referent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61408" y="3444676"/>
            <a:ext cx="10356792" cy="482364"/>
          </a:xfrm>
          <a:solidFill>
            <a:srgbClr val="000000">
              <a:alpha val="34902"/>
            </a:srgbClr>
          </a:solidFill>
        </p:spPr>
        <p:txBody>
          <a:bodyPr lIns="36000" tIns="0" rIns="36000" bIns="18000"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Text eingeben, Box in der Länge anpassen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41956DE-3C7B-4AA2-BC8D-DCAEB4A856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408" y="4032619"/>
            <a:ext cx="10352596" cy="48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29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DE" dirty="0"/>
              <a:t>Text zeilenweise einfügen</a:t>
            </a:r>
            <a:endParaRPr lang="de-CH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4730734B-ADAA-459F-8602-5BBDA6B035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437" y="569397"/>
            <a:ext cx="1189507" cy="136599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pPr lvl="0"/>
            <a:r>
              <a:rPr lang="de-DE" dirty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83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6305" y="1772817"/>
            <a:ext cx="9373229" cy="3816424"/>
          </a:xfrm>
        </p:spPr>
        <p:txBody>
          <a:bodyPr/>
          <a:lstStyle>
            <a:lvl1pPr marL="268288" indent="-268288">
              <a:defRPr sz="2600">
                <a:solidFill>
                  <a:schemeClr val="accent2"/>
                </a:solidFill>
                <a:latin typeface="Lucida Grande" panose="020B0600040502020204" pitchFamily="34" charset="0"/>
                <a:cs typeface="Lucida Grande" panose="020B06000405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«	Textmasterformat </a:t>
            </a:r>
            <a:br>
              <a:rPr lang="de-DE" dirty="0"/>
            </a:br>
            <a:r>
              <a:rPr lang="de-DE" dirty="0"/>
              <a:t>zweite Zeile bearbeiten. »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465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6306" y="1665668"/>
            <a:ext cx="10815264" cy="3923574"/>
          </a:xfrm>
        </p:spPr>
        <p:txBody>
          <a:bodyPr/>
          <a:lstStyle>
            <a:lvl1pPr marL="0" indent="0">
              <a:defRPr sz="3600">
                <a:solidFill>
                  <a:schemeClr val="accent1"/>
                </a:solidFill>
                <a:latin typeface="Lucida Grande" panose="020B0600040502020204" pitchFamily="34" charset="0"/>
                <a:cs typeface="Lucida Grande" panose="020B0600040502020204" pitchFamily="34" charset="0"/>
              </a:defRPr>
            </a:lvl1pPr>
            <a:lvl2pPr marL="0" indent="0">
              <a:buNone/>
              <a:defRPr sz="2400"/>
            </a:lvl2pPr>
          </a:lstStyle>
          <a:p>
            <a:pPr lvl="0"/>
            <a:r>
              <a:rPr lang="de-DE" dirty="0"/>
              <a:t>Text bearbeiten 36pt</a:t>
            </a:r>
          </a:p>
          <a:p>
            <a:pPr lvl="1"/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667E2-AC56-44A4-90E3-D9A919B7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ABB-AF66-4E92-A989-74581D3E8EC3}" type="datetime1">
              <a:rPr lang="de-CH" smtClean="0"/>
              <a:t>25.06.2021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A3603-2670-4A9B-8E4C-559BD285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562A12-5F87-40E4-BEF4-A5104432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315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AD2-0BEE-452D-9061-4A248BE61E5B}" type="datetime1">
              <a:rPr lang="de-CH" smtClean="0"/>
              <a:t>25.06.2021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F61-4EC5-40E0-B4CB-067F0B94BDCC}" type="datetime1">
              <a:rPr lang="de-CH" smtClean="0"/>
              <a:t>25.06.2021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Logo 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9F85079-FBE5-45D3-A121-9368E48BD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1408" y="4719128"/>
            <a:ext cx="10369151" cy="320741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CH" sz="1900" b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CH" dirty="0"/>
              <a:t>Datum, Referent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75F9DB8-EE42-4612-81FD-16E4482D62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408" y="3444676"/>
            <a:ext cx="10356792" cy="482364"/>
          </a:xfrm>
          <a:solidFill>
            <a:srgbClr val="000000">
              <a:alpha val="34902"/>
            </a:srgbClr>
          </a:solidFill>
        </p:spPr>
        <p:txBody>
          <a:bodyPr lIns="36000" tIns="0" rIns="36000" bIns="18000"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Text eingeben, Box in der Länge anpassen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BD1B50E2-45F7-4651-9399-8B82A1153A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408" y="4032619"/>
            <a:ext cx="10352596" cy="48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29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DE" dirty="0"/>
              <a:t>Text zeilenweise einfügen</a:t>
            </a:r>
            <a:endParaRPr lang="de-CH" dirty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79FA1F14-2BBD-446E-892D-E8E85CD13B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437" y="569397"/>
            <a:ext cx="1189507" cy="136599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pPr lvl="0"/>
            <a:r>
              <a:rPr lang="de-DE" dirty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506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6230" y="4562948"/>
            <a:ext cx="9985659" cy="1818381"/>
          </a:xfrm>
        </p:spPr>
        <p:txBody>
          <a:bodyPr anchor="t"/>
          <a:lstStyle>
            <a:lvl1pPr algn="l">
              <a:lnSpc>
                <a:spcPct val="110000"/>
              </a:lnSpc>
              <a:defRPr sz="3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6230" y="4155542"/>
            <a:ext cx="9985660" cy="353579"/>
          </a:xfrm>
        </p:spPr>
        <p:txBody>
          <a:bodyPr anchor="t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24309270-F916-4229-8A64-6C1B010730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8437" y="569397"/>
            <a:ext cx="1189507" cy="136599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pPr lvl="0"/>
            <a:r>
              <a:rPr lang="de-DE" dirty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0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6230" y="3371851"/>
            <a:ext cx="9985659" cy="1137270"/>
          </a:xfrm>
        </p:spPr>
        <p:txBody>
          <a:bodyPr anchor="t"/>
          <a:lstStyle>
            <a:lvl1pPr algn="l">
              <a:lnSpc>
                <a:spcPct val="110000"/>
              </a:lnSpc>
              <a:defRPr sz="2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6230" y="3060124"/>
            <a:ext cx="9985660" cy="296869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05A64D-5978-4C06-BBF9-856EF1F636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231" y="4604273"/>
            <a:ext cx="9985660" cy="840852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0507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6230" y="3429002"/>
            <a:ext cx="10671136" cy="1656183"/>
          </a:xfrm>
        </p:spPr>
        <p:txBody>
          <a:bodyPr anchor="t"/>
          <a:lstStyle>
            <a:lvl1pPr algn="l">
              <a:lnSpc>
                <a:spcPct val="110000"/>
              </a:lnSpc>
              <a:defRPr sz="3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4259" y="1268761"/>
            <a:ext cx="10803105" cy="2016225"/>
          </a:xfrm>
        </p:spPr>
        <p:txBody>
          <a:bodyPr anchor="t"/>
          <a:lstStyle>
            <a:lvl1pPr marL="0" indent="0" algn="l">
              <a:buNone/>
              <a:defRPr sz="1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 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A7DB9-33EC-4FDC-BF7B-0F482BF5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BEC2-C31A-49DB-9862-23EF95F2F018}" type="datetime1">
              <a:rPr lang="de-CH" smtClean="0"/>
              <a:t>25.06.2021</a:t>
            </a:fld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4B31533-AC0A-4597-9D5D-B1A7047F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F5F6767-D1A8-4982-A7E0-5306C8D5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233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6305" y="1628801"/>
            <a:ext cx="5191327" cy="39604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8B63-BED8-4B4C-880F-E4D3D5F2ADB6}" type="datetime1">
              <a:rPr lang="de-CH" smtClean="0"/>
              <a:t>25.06.2021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8C08398-E6B7-4101-B777-CE11CB665B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0243" y="1628801"/>
            <a:ext cx="5191327" cy="39604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91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52E5-7D90-426E-8EB2-F9328CE29B7D}" type="datetime1">
              <a:rPr lang="de-CH" smtClean="0"/>
              <a:t>25.06.2021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96305" y="4509120"/>
            <a:ext cx="3316681" cy="108012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FA1C-CB3E-46EE-8CAC-1DABD2B281F5}" type="datetime1">
              <a:rPr lang="de-CH" smtClean="0"/>
              <a:t>25.06.2021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Berner Fachhochschule | Technik und Informatik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07EB8404-FD2C-46BC-B835-07167B9F1C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305" y="1717675"/>
            <a:ext cx="3388859" cy="244827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906CEB3-4C83-457B-B6DA-E527A9041EAC}"/>
              </a:ext>
            </a:extLst>
          </p:cNvPr>
          <p:cNvSpPr/>
          <p:nvPr userDrawn="1"/>
        </p:nvSpPr>
        <p:spPr>
          <a:xfrm>
            <a:off x="696230" y="4262889"/>
            <a:ext cx="3388859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BD7BF64-D05D-4FA1-B925-6AC1AAA7D0C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09470" y="4509120"/>
            <a:ext cx="3316681" cy="108012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25DE83E3-2BA6-417E-8DF2-1C4ED2FE6B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9470" y="1717675"/>
            <a:ext cx="3388859" cy="244827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FB9D6EB-4B88-4966-8B93-9BD21B9FC188}"/>
              </a:ext>
            </a:extLst>
          </p:cNvPr>
          <p:cNvSpPr/>
          <p:nvPr userDrawn="1"/>
        </p:nvSpPr>
        <p:spPr>
          <a:xfrm>
            <a:off x="4409395" y="4262889"/>
            <a:ext cx="3388859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5288B0FC-F3ED-49CD-9740-B0BB136B857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22636" y="4509120"/>
            <a:ext cx="3316681" cy="108012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D5CF0947-800B-4380-B227-178C832286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2636" y="1717675"/>
            <a:ext cx="3388859" cy="244827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BA587B8-B5B0-44C6-AE0F-DD58653DA85B}"/>
              </a:ext>
            </a:extLst>
          </p:cNvPr>
          <p:cNvSpPr/>
          <p:nvPr userDrawn="1"/>
        </p:nvSpPr>
        <p:spPr>
          <a:xfrm>
            <a:off x="8122560" y="4262889"/>
            <a:ext cx="3388859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203549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5" userDrawn="1">
          <p15:clr>
            <a:srgbClr val="FBAE40"/>
          </p15:clr>
        </p15:guide>
        <p15:guide id="2" orient="horz" pos="108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98173E8-1671-4E49-BD66-0371231336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07875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167ACBE-DF2F-4C19-B1A2-F42E3917AE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392" y="3479470"/>
            <a:ext cx="10369151" cy="201881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CH" sz="1150" b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CH" dirty="0"/>
              <a:t>Text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1B1AB986-6D68-4B01-B450-26D52599E5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5392" y="3788230"/>
            <a:ext cx="10356792" cy="302820"/>
          </a:xfrm>
          <a:solidFill>
            <a:srgbClr val="000000">
              <a:alpha val="34902"/>
            </a:srgbClr>
          </a:solidFill>
        </p:spPr>
        <p:txBody>
          <a:bodyPr lIns="36000" tIns="0" rIns="36000" bIns="18000"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Text eingeben, Box in der Länge anpassen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109B286-5159-4500-A247-E72114CB63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392" y="4172805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9F80FDE-4806-40C3-AAB5-303198D41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5392" y="4556960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78115501-DB9E-4F50-86CD-985C5D568F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392" y="4941115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CAD63B-8AEB-4D70-8170-55AC67B9C5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392" y="5325271"/>
            <a:ext cx="10357200" cy="302400"/>
          </a:xfr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>
              <a:defRPr lang="de-DE" sz="1800" smtClean="0">
                <a:solidFill>
                  <a:schemeClr val="bg1"/>
                </a:solidFill>
              </a:defRPr>
            </a:lvl1pPr>
            <a:lvl2pPr>
              <a:defRPr lang="de-DE" sz="2000" smtClean="0"/>
            </a:lvl2pPr>
            <a:lvl3pPr>
              <a:defRPr lang="de-DE" sz="1800" smtClean="0"/>
            </a:lvl3pPr>
            <a:lvl4pPr>
              <a:defRPr lang="de-DE" sz="1600" smtClean="0"/>
            </a:lvl4pPr>
            <a:lvl5pPr>
              <a:defRPr lang="de-CH" sz="1600"/>
            </a:lvl5pPr>
          </a:lstStyle>
          <a:p>
            <a:pPr lvl="0"/>
            <a:r>
              <a:rPr lang="de-CH" dirty="0"/>
              <a:t>Text zeilenweise einfügen und kurz halten, nicht verwendete Zeilen löschen</a:t>
            </a:r>
          </a:p>
        </p:txBody>
      </p:sp>
    </p:spTree>
    <p:extLst>
      <p:ext uri="{BB962C8B-B14F-4D97-AF65-F5344CB8AC3E}">
        <p14:creationId xmlns:p14="http://schemas.microsoft.com/office/powerpoint/2010/main" val="304267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6306" y="1628801"/>
            <a:ext cx="10815264" cy="3960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60321" y="6160266"/>
            <a:ext cx="1133416" cy="20005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300">
                <a:solidFill>
                  <a:schemeClr val="accent1"/>
                </a:solidFill>
                <a:latin typeface="Lucida Grande (Textkörper)"/>
              </a:defRPr>
            </a:lvl1pPr>
          </a:lstStyle>
          <a:p>
            <a:fld id="{92C19E8F-39D4-4946-A932-BCCB718DD68C}" type="datetime1">
              <a:rPr lang="de-CH" smtClean="0"/>
              <a:t>25.06.2021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124046" y="6160264"/>
            <a:ext cx="2339460" cy="20005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3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Berner Fachhochschule | Technik und Informatik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90552" y="6160266"/>
            <a:ext cx="721018" cy="19074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3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689" y="6000468"/>
            <a:ext cx="89845" cy="85536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B9C23BA-DAC9-474B-B5DE-5E1250CD95B8}"/>
              </a:ext>
            </a:extLst>
          </p:cNvPr>
          <p:cNvSpPr/>
          <p:nvPr userDrawn="1"/>
        </p:nvSpPr>
        <p:spPr>
          <a:xfrm>
            <a:off x="698575" y="6160542"/>
            <a:ext cx="6328656" cy="2000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97D9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Bern University of Applied Sciences | Engineering and Information Technology</a:t>
            </a:r>
            <a:endParaRPr kumimoji="0" lang="de-CH" sz="1300" b="0" i="0" u="none" strike="noStrike" kern="1200" cap="none" spc="0" normalizeH="0" baseline="0" noProof="0" dirty="0">
              <a:ln>
                <a:noFill/>
              </a:ln>
              <a:solidFill>
                <a:srgbClr val="697D9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3" r:id="rId2"/>
    <p:sldLayoutId id="2147483672" r:id="rId3"/>
    <p:sldLayoutId id="2147483667" r:id="rId4"/>
    <p:sldLayoutId id="2147483666" r:id="rId5"/>
    <p:sldLayoutId id="2147483669" r:id="rId6"/>
    <p:sldLayoutId id="2147483659" r:id="rId7"/>
    <p:sldLayoutId id="2147483670" r:id="rId8"/>
    <p:sldLayoutId id="2147483674" r:id="rId9"/>
    <p:sldLayoutId id="2147483665" r:id="rId10"/>
    <p:sldLayoutId id="2147483668" r:id="rId11"/>
    <p:sldLayoutId id="2147483671" r:id="rId12"/>
    <p:sldLayoutId id="2147483663" r:id="rId13"/>
    <p:sldLayoutId id="2147483664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tabLst>
          <a:tab pos="1792288" algn="l"/>
        </a:tabLs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None/>
        <a:defRPr sz="22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1463" indent="-271463" algn="l" defTabSz="914400" rtl="0" eaLnBrk="1" latinLnBrk="0" hangingPunct="1">
        <a:lnSpc>
          <a:spcPct val="114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2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33400" indent="-261938" algn="l" defTabSz="914400" rtl="0" eaLnBrk="1" latinLnBrk="0" hangingPunct="1">
        <a:lnSpc>
          <a:spcPct val="114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06450" indent="-273050" algn="l" defTabSz="914400" rtl="0" eaLnBrk="1" latinLnBrk="0" hangingPunct="1">
        <a:lnSpc>
          <a:spcPct val="110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77913" indent="-274638" algn="l" defTabSz="914400" rtl="0" eaLnBrk="1" latinLnBrk="0" hangingPunct="1">
        <a:lnSpc>
          <a:spcPct val="110000"/>
        </a:lnSpc>
        <a:spcBef>
          <a:spcPts val="0"/>
        </a:spcBef>
        <a:buClr>
          <a:schemeClr val="accent3"/>
        </a:buClr>
        <a:buFont typeface="MS PGothic" panose="020B0600070205080204" pitchFamily="34" charset="-128"/>
        <a:buChar char="▶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hyperlink" Target="https://freenetproject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367BBC-B448-4AEF-AD19-FC089E5FE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r="1" b="1"/>
          <a:stretch/>
        </p:blipFill>
        <p:spPr>
          <a:xfrm>
            <a:off x="20" y="10"/>
            <a:ext cx="12207855" cy="6857990"/>
          </a:xfrm>
          <a:prstGeom prst="rect">
            <a:avLst/>
          </a:prstGeom>
          <a:noFill/>
        </p:spPr>
      </p:pic>
      <p:sp>
        <p:nvSpPr>
          <p:cNvPr id="14" name="Subtitle 3">
            <a:extLst>
              <a:ext uri="{FF2B5EF4-FFF2-40B4-BE49-F238E27FC236}">
                <a16:creationId xmlns:a16="http://schemas.microsoft.com/office/drawing/2014/main" id="{F4782835-0C28-427A-9ECE-AF6CF4CA6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67" y="4236764"/>
            <a:ext cx="10356792" cy="482364"/>
          </a:xfrm>
        </p:spPr>
        <p:txBody>
          <a:bodyPr/>
          <a:lstStyle/>
          <a:p>
            <a:r>
              <a:rPr lang="de-DE" sz="2800" dirty="0"/>
              <a:t>B</a:t>
            </a:r>
            <a:r>
              <a:rPr lang="de-DE" sz="2800" dirty="0">
                <a:solidFill>
                  <a:schemeClr val="bg1"/>
                </a:solidFill>
              </a:rPr>
              <a:t>achelor </a:t>
            </a:r>
            <a:r>
              <a:rPr lang="de-DE" sz="2800" dirty="0" err="1">
                <a:solidFill>
                  <a:schemeClr val="bg1"/>
                </a:solidFill>
              </a:rPr>
              <a:t>thesis</a:t>
            </a:r>
            <a:r>
              <a:rPr lang="de-DE" sz="2800" dirty="0">
                <a:solidFill>
                  <a:schemeClr val="bg1"/>
                </a:solidFill>
              </a:rPr>
              <a:t>–  Bern University </a:t>
            </a:r>
            <a:r>
              <a:rPr lang="de-DE" sz="2800" dirty="0" err="1">
                <a:solidFill>
                  <a:schemeClr val="bg1"/>
                </a:solidFill>
              </a:rPr>
              <a:t>of</a:t>
            </a:r>
            <a:r>
              <a:rPr lang="de-DE" sz="2800" dirty="0">
                <a:solidFill>
                  <a:schemeClr val="bg1"/>
                </a:solidFill>
              </a:rPr>
              <a:t> Applied Science</a:t>
            </a:r>
            <a:endParaRPr lang="en-US" sz="2800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C71E8E8-D389-43E7-A1B7-6390C979E3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8437" y="569397"/>
            <a:ext cx="1189507" cy="136599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59AD76A-56C5-40F8-97C1-C08BC982379E}"/>
              </a:ext>
            </a:extLst>
          </p:cNvPr>
          <p:cNvSpPr txBox="1">
            <a:spLocks/>
          </p:cNvSpPr>
          <p:nvPr/>
        </p:nvSpPr>
        <p:spPr>
          <a:xfrm>
            <a:off x="680050" y="3645024"/>
            <a:ext cx="10356792" cy="591740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000" dirty="0">
                <a:solidFill>
                  <a:srgbClr val="FFC000"/>
                </a:solidFill>
              </a:rPr>
              <a:t>Freenet </a:t>
            </a:r>
            <a:r>
              <a:rPr lang="de-DE" sz="4000" dirty="0" err="1">
                <a:solidFill>
                  <a:srgbClr val="FFC000"/>
                </a:solidFill>
              </a:rPr>
              <a:t>as</a:t>
            </a:r>
            <a:r>
              <a:rPr lang="de-DE" sz="4000" dirty="0">
                <a:solidFill>
                  <a:srgbClr val="FFC000"/>
                </a:solidFill>
              </a:rPr>
              <a:t> a </a:t>
            </a:r>
            <a:r>
              <a:rPr lang="de-DE" sz="4000" dirty="0" err="1">
                <a:solidFill>
                  <a:srgbClr val="FFC000"/>
                </a:solidFill>
              </a:rPr>
              <a:t>broker</a:t>
            </a:r>
            <a:r>
              <a:rPr lang="de-DE" sz="4000" dirty="0">
                <a:solidFill>
                  <a:srgbClr val="FFC000"/>
                </a:solidFill>
              </a:rPr>
              <a:t> </a:t>
            </a:r>
            <a:r>
              <a:rPr lang="de-DE" sz="4000" dirty="0" err="1">
                <a:solidFill>
                  <a:srgbClr val="FFC000"/>
                </a:solidFill>
              </a:rPr>
              <a:t>for</a:t>
            </a:r>
            <a:r>
              <a:rPr lang="de-DE" sz="4000" dirty="0">
                <a:solidFill>
                  <a:srgbClr val="FFC000"/>
                </a:solidFill>
              </a:rPr>
              <a:t> „Medical“ IoT Data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3BDF5A68-242A-4369-9158-CC5F5E74FCA6}"/>
              </a:ext>
            </a:extLst>
          </p:cNvPr>
          <p:cNvSpPr txBox="1">
            <a:spLocks/>
          </p:cNvSpPr>
          <p:nvPr/>
        </p:nvSpPr>
        <p:spPr>
          <a:xfrm>
            <a:off x="680050" y="4719127"/>
            <a:ext cx="10356792" cy="1569475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25.06.2021</a:t>
            </a:r>
            <a:endParaRPr lang="de-CH" sz="800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1AD75FE6-AE3B-424C-BCC5-5E7AEF49D864}"/>
              </a:ext>
            </a:extLst>
          </p:cNvPr>
          <p:cNvSpPr txBox="1">
            <a:spLocks/>
          </p:cNvSpPr>
          <p:nvPr/>
        </p:nvSpPr>
        <p:spPr>
          <a:xfrm>
            <a:off x="715697" y="5003826"/>
            <a:ext cx="10356792" cy="1569475"/>
          </a:xfrm>
          <a:prstGeom prst="rect">
            <a:avLst/>
          </a:prstGeom>
          <a:solidFill>
            <a:srgbClr val="000000">
              <a:alpha val="34902"/>
            </a:srgbClr>
          </a:solidFill>
        </p:spPr>
        <p:txBody>
          <a:bodyPr vert="horz" lIns="36000" tIns="0" rIns="36000" bIns="18000" rtlCol="0" anchor="t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9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3"/>
              </a:buClr>
              <a:buFont typeface="MS PGothic" panose="020B0600070205080204" pitchFamily="34" charset="-128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Student: 	Yannick Stebler</a:t>
            </a:r>
          </a:p>
          <a:p>
            <a:r>
              <a:rPr lang="de-DE" sz="1800" dirty="0"/>
              <a:t>Professor: 	Prof. Dr. Emmanuel Benoist</a:t>
            </a:r>
          </a:p>
          <a:p>
            <a:r>
              <a:rPr lang="de-DE" sz="1800" dirty="0"/>
              <a:t>Expert: 		Daniel </a:t>
            </a:r>
            <a:r>
              <a:rPr lang="de-DE" sz="1800" dirty="0" err="1"/>
              <a:t>Voisard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11457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Architecture – </a:t>
            </a:r>
            <a:r>
              <a:rPr lang="en-US" dirty="0"/>
              <a:t>initialization 2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5" y="1628801"/>
            <a:ext cx="5191327" cy="41044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Scan QR-Code Sender on Receiver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Register Receiver URI on Sender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Both </a:t>
            </a:r>
            <a:r>
              <a:rPr lang="de-DE" dirty="0" err="1"/>
              <a:t>generate</a:t>
            </a:r>
            <a:r>
              <a:rPr lang="de-DE" dirty="0"/>
              <a:t> ECDH </a:t>
            </a:r>
            <a:r>
              <a:rPr lang="de-DE" dirty="0" err="1"/>
              <a:t>Keypair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Exchange Public Keys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Secret and Generate </a:t>
            </a:r>
            <a:r>
              <a:rPr lang="de-DE" dirty="0" err="1"/>
              <a:t>new</a:t>
            </a:r>
            <a:r>
              <a:rPr lang="de-DE" dirty="0"/>
              <a:t> URIs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Exchange </a:t>
            </a:r>
            <a:r>
              <a:rPr lang="de-DE" dirty="0" err="1"/>
              <a:t>Encrypted</a:t>
            </a:r>
            <a:r>
              <a:rPr lang="de-DE" dirty="0"/>
              <a:t> URIs</a:t>
            </a:r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4E9AA152-9A95-4B8B-93C4-1F7D5B51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65398" y="732553"/>
            <a:ext cx="3739408" cy="5752936"/>
          </a:xfrm>
          <a:prstGeom prst="rect">
            <a:avLst/>
          </a:prstGeom>
          <a:noFill/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DB6D7B30-E695-43AC-9D50-7B43BE8E5709}"/>
              </a:ext>
            </a:extLst>
          </p:cNvPr>
          <p:cNvSpPr/>
          <p:nvPr/>
        </p:nvSpPr>
        <p:spPr>
          <a:xfrm rot="2529591">
            <a:off x="7952083" y="1296554"/>
            <a:ext cx="1554954" cy="5094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rgbClr val="FAA500"/>
                </a:solidFill>
              </a:rPr>
              <a:t>ClientPut</a:t>
            </a:r>
            <a:endParaRPr lang="de-CH" sz="2000" dirty="0">
              <a:solidFill>
                <a:srgbClr val="FAA500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F74A173F-42F5-49E9-8F4F-E3A42CF78814}"/>
              </a:ext>
            </a:extLst>
          </p:cNvPr>
          <p:cNvSpPr/>
          <p:nvPr/>
        </p:nvSpPr>
        <p:spPr>
          <a:xfrm rot="2529591">
            <a:off x="6167767" y="1694888"/>
            <a:ext cx="1554954" cy="5094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rgbClr val="FAA500"/>
                </a:solidFill>
              </a:rPr>
              <a:t>ClientGet</a:t>
            </a:r>
            <a:endParaRPr lang="de-CH" sz="2000" dirty="0">
              <a:solidFill>
                <a:srgbClr val="FAA500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733877-0527-4E9B-B90E-5DCF70C64D9D}"/>
              </a:ext>
            </a:extLst>
          </p:cNvPr>
          <p:cNvGrpSpPr/>
          <p:nvPr/>
        </p:nvGrpSpPr>
        <p:grpSpPr>
          <a:xfrm>
            <a:off x="5542767" y="3099593"/>
            <a:ext cx="6184670" cy="509428"/>
            <a:chOff x="5542767" y="3099593"/>
            <a:chExt cx="6184670" cy="509428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9AE64150-1DB4-42F3-99C8-E6334DC421CA}"/>
                </a:ext>
              </a:extLst>
            </p:cNvPr>
            <p:cNvSpPr/>
            <p:nvPr/>
          </p:nvSpPr>
          <p:spPr>
            <a:xfrm>
              <a:off x="5542767" y="3099594"/>
              <a:ext cx="1554954" cy="50942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rgbClr val="FAA500"/>
                  </a:solidFill>
                </a:rPr>
                <a:t>ClientPut</a:t>
              </a:r>
              <a:endParaRPr lang="de-CH" sz="2000" dirty="0">
                <a:solidFill>
                  <a:srgbClr val="FAA500"/>
                </a:solidFill>
              </a:endParaRPr>
            </a:p>
          </p:txBody>
        </p:sp>
        <p:sp>
          <p:nvSpPr>
            <p:cNvPr id="14" name="Pfeil: nach links 13">
              <a:extLst>
                <a:ext uri="{FF2B5EF4-FFF2-40B4-BE49-F238E27FC236}">
                  <a16:creationId xmlns:a16="http://schemas.microsoft.com/office/drawing/2014/main" id="{434C3F17-6D19-4238-94E7-58F79EDB69C4}"/>
                </a:ext>
              </a:extLst>
            </p:cNvPr>
            <p:cNvSpPr/>
            <p:nvPr/>
          </p:nvSpPr>
          <p:spPr>
            <a:xfrm>
              <a:off x="10172483" y="3099593"/>
              <a:ext cx="1554954" cy="50942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rgbClr val="FAA500"/>
                  </a:solidFill>
                </a:rPr>
                <a:t>ClientPut</a:t>
              </a:r>
              <a:endParaRPr lang="de-CH" sz="2000" dirty="0">
                <a:solidFill>
                  <a:srgbClr val="FAA500"/>
                </a:solidFill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F42CF51-F513-4452-A626-B07CC509640C}"/>
              </a:ext>
            </a:extLst>
          </p:cNvPr>
          <p:cNvGrpSpPr/>
          <p:nvPr/>
        </p:nvGrpSpPr>
        <p:grpSpPr>
          <a:xfrm>
            <a:off x="5542767" y="3495241"/>
            <a:ext cx="6184670" cy="509428"/>
            <a:chOff x="5542767" y="3099593"/>
            <a:chExt cx="6184670" cy="509428"/>
          </a:xfrm>
        </p:grpSpPr>
        <p:sp>
          <p:nvSpPr>
            <p:cNvPr id="17" name="Pfeil: nach rechts 16">
              <a:extLst>
                <a:ext uri="{FF2B5EF4-FFF2-40B4-BE49-F238E27FC236}">
                  <a16:creationId xmlns:a16="http://schemas.microsoft.com/office/drawing/2014/main" id="{E3DCD3D9-07C7-4CC6-B972-31D3DCB5D779}"/>
                </a:ext>
              </a:extLst>
            </p:cNvPr>
            <p:cNvSpPr/>
            <p:nvPr/>
          </p:nvSpPr>
          <p:spPr>
            <a:xfrm>
              <a:off x="5542767" y="3099594"/>
              <a:ext cx="1554954" cy="50942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rgbClr val="FAA500"/>
                  </a:solidFill>
                </a:rPr>
                <a:t>ClientGet</a:t>
              </a:r>
              <a:endParaRPr lang="de-CH" sz="2000" dirty="0">
                <a:solidFill>
                  <a:srgbClr val="FAA500"/>
                </a:solidFill>
              </a:endParaRPr>
            </a:p>
          </p:txBody>
        </p:sp>
        <p:sp>
          <p:nvSpPr>
            <p:cNvPr id="18" name="Pfeil: nach links 17">
              <a:extLst>
                <a:ext uri="{FF2B5EF4-FFF2-40B4-BE49-F238E27FC236}">
                  <a16:creationId xmlns:a16="http://schemas.microsoft.com/office/drawing/2014/main" id="{1180E8EF-0C95-4F05-8427-06183C0CC82B}"/>
                </a:ext>
              </a:extLst>
            </p:cNvPr>
            <p:cNvSpPr/>
            <p:nvPr/>
          </p:nvSpPr>
          <p:spPr>
            <a:xfrm>
              <a:off x="10172483" y="3099593"/>
              <a:ext cx="1554954" cy="50942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rgbClr val="FAA500"/>
                  </a:solidFill>
                </a:rPr>
                <a:t>ClientGet</a:t>
              </a:r>
              <a:endParaRPr lang="de-CH" sz="2000" dirty="0">
                <a:solidFill>
                  <a:srgbClr val="FAA500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3589555-4536-4419-9374-611B22AEFF41}"/>
              </a:ext>
            </a:extLst>
          </p:cNvPr>
          <p:cNvGrpSpPr/>
          <p:nvPr/>
        </p:nvGrpSpPr>
        <p:grpSpPr>
          <a:xfrm>
            <a:off x="5535357" y="4341363"/>
            <a:ext cx="6184670" cy="509428"/>
            <a:chOff x="5542767" y="3099593"/>
            <a:chExt cx="6184670" cy="509428"/>
          </a:xfrm>
        </p:grpSpPr>
        <p:sp>
          <p:nvSpPr>
            <p:cNvPr id="20" name="Pfeil: nach rechts 19">
              <a:extLst>
                <a:ext uri="{FF2B5EF4-FFF2-40B4-BE49-F238E27FC236}">
                  <a16:creationId xmlns:a16="http://schemas.microsoft.com/office/drawing/2014/main" id="{4D185DCE-E6F2-4C1C-A484-3C1C5ED0F4AE}"/>
                </a:ext>
              </a:extLst>
            </p:cNvPr>
            <p:cNvSpPr/>
            <p:nvPr/>
          </p:nvSpPr>
          <p:spPr>
            <a:xfrm>
              <a:off x="5542767" y="3099594"/>
              <a:ext cx="1554954" cy="50942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rgbClr val="FAA500"/>
                  </a:solidFill>
                </a:rPr>
                <a:t>ClientPut</a:t>
              </a:r>
              <a:endParaRPr lang="de-CH" sz="2000" dirty="0">
                <a:solidFill>
                  <a:srgbClr val="FAA500"/>
                </a:solidFill>
              </a:endParaRPr>
            </a:p>
          </p:txBody>
        </p:sp>
        <p:sp>
          <p:nvSpPr>
            <p:cNvPr id="21" name="Pfeil: nach links 20">
              <a:extLst>
                <a:ext uri="{FF2B5EF4-FFF2-40B4-BE49-F238E27FC236}">
                  <a16:creationId xmlns:a16="http://schemas.microsoft.com/office/drawing/2014/main" id="{66CE745B-400D-470C-9DF5-329759FC6EB2}"/>
                </a:ext>
              </a:extLst>
            </p:cNvPr>
            <p:cNvSpPr/>
            <p:nvPr/>
          </p:nvSpPr>
          <p:spPr>
            <a:xfrm>
              <a:off x="10172483" y="3099593"/>
              <a:ext cx="1554954" cy="50942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rgbClr val="FAA500"/>
                  </a:solidFill>
                </a:rPr>
                <a:t>ClientPut</a:t>
              </a:r>
              <a:endParaRPr lang="de-CH" sz="2000" dirty="0">
                <a:solidFill>
                  <a:srgbClr val="FAA500"/>
                </a:solidFill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429E787-3316-45D4-ADFA-2B7B5703FE96}"/>
              </a:ext>
            </a:extLst>
          </p:cNvPr>
          <p:cNvGrpSpPr/>
          <p:nvPr/>
        </p:nvGrpSpPr>
        <p:grpSpPr>
          <a:xfrm>
            <a:off x="5535357" y="4706592"/>
            <a:ext cx="6184670" cy="509428"/>
            <a:chOff x="5542767" y="3099593"/>
            <a:chExt cx="6184670" cy="509428"/>
          </a:xfrm>
        </p:grpSpPr>
        <p:sp>
          <p:nvSpPr>
            <p:cNvPr id="23" name="Pfeil: nach rechts 22">
              <a:extLst>
                <a:ext uri="{FF2B5EF4-FFF2-40B4-BE49-F238E27FC236}">
                  <a16:creationId xmlns:a16="http://schemas.microsoft.com/office/drawing/2014/main" id="{64CA2642-5734-4680-BA91-1748E6CB9F49}"/>
                </a:ext>
              </a:extLst>
            </p:cNvPr>
            <p:cNvSpPr/>
            <p:nvPr/>
          </p:nvSpPr>
          <p:spPr>
            <a:xfrm>
              <a:off x="5542767" y="3099594"/>
              <a:ext cx="1554954" cy="50942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rgbClr val="FAA500"/>
                  </a:solidFill>
                </a:rPr>
                <a:t>ClientGet</a:t>
              </a:r>
              <a:endParaRPr lang="de-CH" sz="2000" dirty="0">
                <a:solidFill>
                  <a:srgbClr val="FAA500"/>
                </a:solidFill>
              </a:endParaRPr>
            </a:p>
          </p:txBody>
        </p:sp>
        <p:sp>
          <p:nvSpPr>
            <p:cNvPr id="24" name="Pfeil: nach links 23">
              <a:extLst>
                <a:ext uri="{FF2B5EF4-FFF2-40B4-BE49-F238E27FC236}">
                  <a16:creationId xmlns:a16="http://schemas.microsoft.com/office/drawing/2014/main" id="{1278469C-E8F2-427C-B43D-4328A952E1D7}"/>
                </a:ext>
              </a:extLst>
            </p:cNvPr>
            <p:cNvSpPr/>
            <p:nvPr/>
          </p:nvSpPr>
          <p:spPr>
            <a:xfrm>
              <a:off x="10172483" y="3099593"/>
              <a:ext cx="1554954" cy="50942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rgbClr val="FAA500"/>
                  </a:solidFill>
                </a:rPr>
                <a:t>ClientGet</a:t>
              </a:r>
              <a:endParaRPr lang="de-CH" sz="2000" dirty="0">
                <a:solidFill>
                  <a:srgbClr val="FAA500"/>
                </a:solidFill>
              </a:endParaRPr>
            </a:p>
          </p:txBody>
        </p: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82A2B5CD-B886-4612-89AD-862721AD5F30}"/>
              </a:ext>
            </a:extLst>
          </p:cNvPr>
          <p:cNvSpPr/>
          <p:nvPr/>
        </p:nvSpPr>
        <p:spPr>
          <a:xfrm>
            <a:off x="6978530" y="5396616"/>
            <a:ext cx="3116224" cy="658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rgbClr val="FAA500"/>
                </a:solidFill>
              </a:rPr>
              <a:t>Shared</a:t>
            </a:r>
            <a:r>
              <a:rPr lang="de-DE" sz="2000" dirty="0">
                <a:solidFill>
                  <a:srgbClr val="FAA500"/>
                </a:solidFill>
              </a:rPr>
              <a:t> Secret</a:t>
            </a:r>
            <a:br>
              <a:rPr lang="de-DE" sz="2000" dirty="0">
                <a:solidFill>
                  <a:srgbClr val="FAA500"/>
                </a:solidFill>
              </a:rPr>
            </a:br>
            <a:r>
              <a:rPr lang="de-DE" sz="2000" dirty="0">
                <a:solidFill>
                  <a:srgbClr val="FAA500"/>
                </a:solidFill>
              </a:rPr>
              <a:t>Secure Channel</a:t>
            </a:r>
            <a:endParaRPr lang="de-CH" sz="2000" dirty="0">
              <a:solidFill>
                <a:srgbClr val="FAA500"/>
              </a:solidFill>
            </a:endParaRPr>
          </a:p>
        </p:txBody>
      </p:sp>
      <p:sp>
        <p:nvSpPr>
          <p:cNvPr id="27" name="Pfeil: nach links und rechts 26">
            <a:extLst>
              <a:ext uri="{FF2B5EF4-FFF2-40B4-BE49-F238E27FC236}">
                <a16:creationId xmlns:a16="http://schemas.microsoft.com/office/drawing/2014/main" id="{19D90B3C-5D81-484D-A157-370CE8A2C23F}"/>
              </a:ext>
            </a:extLst>
          </p:cNvPr>
          <p:cNvSpPr/>
          <p:nvPr/>
        </p:nvSpPr>
        <p:spPr>
          <a:xfrm>
            <a:off x="7097722" y="3936502"/>
            <a:ext cx="2866304" cy="50942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rgbClr val="FAA500"/>
                </a:solidFill>
              </a:rPr>
              <a:t>GenerateSSK</a:t>
            </a:r>
            <a:endParaRPr lang="de-CH" sz="2000" dirty="0">
              <a:solidFill>
                <a:srgbClr val="FAA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9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25" grpId="0" animBg="1"/>
      <p:bldP spid="27" grpId="0" animBg="1"/>
      <p:bldP spid="2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Architecture – Data </a:t>
            </a:r>
            <a:r>
              <a:rPr lang="de-DE" dirty="0" err="1"/>
              <a:t>transmission</a:t>
            </a:r>
            <a:r>
              <a:rPr lang="de-DE" dirty="0"/>
              <a:t> 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5" y="1628801"/>
            <a:ext cx="5191327" cy="3960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Sender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Read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 err="1"/>
              <a:t>Encrypt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upload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Receiver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 err="1"/>
              <a:t>Decrypt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728663" lvl="1" indent="-4572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Send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sender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20F3F2-9B1B-4C4B-8681-9DD9FAC17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16380" y="641983"/>
            <a:ext cx="3286125" cy="5934075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6BE5E92-DE94-4D2A-B31C-E20D3607AAA0}"/>
              </a:ext>
            </a:extLst>
          </p:cNvPr>
          <p:cNvSpPr/>
          <p:nvPr/>
        </p:nvSpPr>
        <p:spPr>
          <a:xfrm>
            <a:off x="5961373" y="2492896"/>
            <a:ext cx="1554954" cy="5094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rgbClr val="FAA500"/>
                </a:solidFill>
              </a:rPr>
              <a:t>ClientPut</a:t>
            </a:r>
            <a:endParaRPr lang="de-CH" sz="2000" dirty="0">
              <a:solidFill>
                <a:srgbClr val="FAA500"/>
              </a:solidFill>
            </a:endParaRP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22B5A3BB-C82A-4457-8D67-5B37741E4925}"/>
              </a:ext>
            </a:extLst>
          </p:cNvPr>
          <p:cNvSpPr/>
          <p:nvPr/>
        </p:nvSpPr>
        <p:spPr>
          <a:xfrm>
            <a:off x="10064377" y="3078479"/>
            <a:ext cx="1554954" cy="50942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rgbClr val="FAA500"/>
                </a:solidFill>
              </a:rPr>
              <a:t>ClientGet</a:t>
            </a:r>
            <a:endParaRPr lang="de-CH" sz="2000" dirty="0">
              <a:solidFill>
                <a:srgbClr val="FAA500"/>
              </a:solidFill>
            </a:endParaRP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F6BADFEE-3D46-485F-A60D-392BC085A1B0}"/>
              </a:ext>
            </a:extLst>
          </p:cNvPr>
          <p:cNvSpPr/>
          <p:nvPr/>
        </p:nvSpPr>
        <p:spPr>
          <a:xfrm>
            <a:off x="10064377" y="3969595"/>
            <a:ext cx="1554954" cy="50942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rgbClr val="FAA500"/>
                </a:solidFill>
              </a:rPr>
              <a:t>ClientPut</a:t>
            </a:r>
            <a:endParaRPr lang="de-CH" sz="2000" dirty="0">
              <a:solidFill>
                <a:srgbClr val="FAA500"/>
              </a:solidFill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AA5B267-9105-4F75-90FE-81F3B23622D0}"/>
              </a:ext>
            </a:extLst>
          </p:cNvPr>
          <p:cNvSpPr/>
          <p:nvPr/>
        </p:nvSpPr>
        <p:spPr>
          <a:xfrm>
            <a:off x="5961373" y="4365104"/>
            <a:ext cx="1554954" cy="5094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rgbClr val="FAA500"/>
                </a:solidFill>
              </a:rPr>
              <a:t>ClientGet</a:t>
            </a:r>
            <a:endParaRPr lang="de-CH" sz="2000" dirty="0">
              <a:solidFill>
                <a:srgbClr val="FAA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3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and </a:t>
            </a:r>
            <a:r>
              <a:rPr lang="de-DE" dirty="0" err="1"/>
              <a:t>Prevention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Spoofing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Interruption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flooding</a:t>
            </a:r>
            <a:r>
              <a:rPr lang="de-DE" dirty="0"/>
              <a:t> Freenet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Phyiscal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on IoT </a:t>
            </a:r>
            <a:r>
              <a:rPr lang="de-DE" dirty="0" err="1"/>
              <a:t>sender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on Freenet </a:t>
            </a:r>
            <a:r>
              <a:rPr lang="de-DE" dirty="0" err="1"/>
              <a:t>Node</a:t>
            </a:r>
            <a:r>
              <a:rPr lang="de-DE" dirty="0"/>
              <a:t> Hardware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21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Entwicklerboard Arduino Uno Wifi Rev.2 - Cablematic">
            <a:extLst>
              <a:ext uri="{FF2B5EF4-FFF2-40B4-BE49-F238E27FC236}">
                <a16:creationId xmlns:a16="http://schemas.microsoft.com/office/drawing/2014/main" id="{547B5CC7-AF0A-49C8-AB6D-14B34E16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25" y="3855445"/>
            <a:ext cx="2035024" cy="20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12mm GL12528 Light Sensitive Photoresistor LDR (1Pcs) | ielectrony">
            <a:extLst>
              <a:ext uri="{FF2B5EF4-FFF2-40B4-BE49-F238E27FC236}">
                <a16:creationId xmlns:a16="http://schemas.microsoft.com/office/drawing/2014/main" id="{BE74F4C9-4D0A-4DED-A55F-CBB904F7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41" y="4080608"/>
            <a:ext cx="1990923" cy="199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859D36-0C92-44E6-840C-6CA14292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 – Hardware</a:t>
            </a:r>
            <a:endParaRPr lang="de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0A638F9-0C86-43FD-B390-547DF438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Hardware </a:t>
            </a:r>
            <a:r>
              <a:rPr lang="de-DE" dirty="0" err="1"/>
              <a:t>used</a:t>
            </a:r>
            <a:r>
              <a:rPr lang="de-DE" dirty="0"/>
              <a:t>: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/>
              <a:t>Arduino Uno Wifi Rev.2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/>
              <a:t>LDR – Light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Resistor</a:t>
            </a:r>
            <a:endParaRPr lang="de-DE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/>
              <a:t>DHT22 – </a:t>
            </a:r>
            <a:r>
              <a:rPr lang="de-DE" dirty="0" err="1"/>
              <a:t>Temp</a:t>
            </a:r>
            <a:r>
              <a:rPr lang="de-DE" dirty="0"/>
              <a:t> and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CH" dirty="0" err="1"/>
              <a:t>Breadboard</a:t>
            </a:r>
            <a:endParaRPr lang="de-CH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CH" dirty="0"/>
              <a:t>Micro SD Card Reader Modul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3F4C38C7-9BEE-470A-B6D9-9F3689EF00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265" y="1042891"/>
            <a:ext cx="2232248" cy="4155808"/>
          </a:xfrm>
          <a:prstGeom prst="rect">
            <a:avLst/>
          </a:prstGeom>
        </p:spPr>
      </p:pic>
      <p:pic>
        <p:nvPicPr>
          <p:cNvPr id="1027" name="Picture 3" descr="Generic Solderless Breadboard with 400 Tie-Point (White): Amazon.in:  Industrial &amp;amp; Scientific">
            <a:extLst>
              <a:ext uri="{FF2B5EF4-FFF2-40B4-BE49-F238E27FC236}">
                <a16:creationId xmlns:a16="http://schemas.microsoft.com/office/drawing/2014/main" id="{679680E2-F228-4436-9CBA-F769F590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062" y="4156471"/>
            <a:ext cx="1628776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mazon.com: DHT22 Digital Temperature and Humidity Sensor, Aideepen AM2302  Temp Humidity Monitor Sensor Replace SHT15 SHT11 for Arduino: Industrial &amp;amp;  Scientific">
            <a:extLst>
              <a:ext uri="{FF2B5EF4-FFF2-40B4-BE49-F238E27FC236}">
                <a16:creationId xmlns:a16="http://schemas.microsoft.com/office/drawing/2014/main" id="{B79E1CBD-AEF4-447E-97E5-B7C6FC18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273" y="4549714"/>
            <a:ext cx="1052712" cy="10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Micro SD Card Reader Module for Arduino, ESP8266, ESP32 • DIY Projects">
            <a:extLst>
              <a:ext uri="{FF2B5EF4-FFF2-40B4-BE49-F238E27FC236}">
                <a16:creationId xmlns:a16="http://schemas.microsoft.com/office/drawing/2014/main" id="{E3759170-CE89-4903-9543-7D8D4108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73" y="426166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4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6633D-932A-42F3-B9ED-2D1C07AB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 - Sender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01312-E2CA-4165-B5C3-AD80D367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Written</a:t>
            </a:r>
            <a:r>
              <a:rPr lang="de-DE" dirty="0"/>
              <a:t> in Arduino IDE </a:t>
            </a:r>
            <a:r>
              <a:rPr lang="de-DE" dirty="0" err="1"/>
              <a:t>with</a:t>
            </a:r>
            <a:r>
              <a:rPr lang="de-DE" dirty="0"/>
              <a:t> C / C++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fcpClient</a:t>
            </a:r>
            <a:r>
              <a:rPr lang="de-DE" dirty="0"/>
              <a:t> Class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sdCard</a:t>
            </a:r>
            <a:r>
              <a:rPr lang="de-DE" dirty="0"/>
              <a:t> Class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Sensor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micro-ecc</a:t>
            </a:r>
            <a:r>
              <a:rPr lang="de-DE" dirty="0"/>
              <a:t> Library </a:t>
            </a:r>
            <a:r>
              <a:rPr lang="de-DE" dirty="0" err="1"/>
              <a:t>for</a:t>
            </a:r>
            <a:r>
              <a:rPr lang="de-DE" dirty="0"/>
              <a:t> ECDH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39BA77-1C4A-4F54-9E75-A494EAF35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9"/>
          <a:stretch/>
        </p:blipFill>
        <p:spPr>
          <a:xfrm>
            <a:off x="1135385" y="3623220"/>
            <a:ext cx="3600400" cy="24304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B3982C-3EB4-4F2E-89DA-576EEB111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97" y="3571546"/>
            <a:ext cx="2712715" cy="24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9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7DE9C-89C3-4F42-887E-C103B319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 – Receiver	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08C4A-D74E-428C-97C4-9BD99D9F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Written</a:t>
            </a:r>
            <a:r>
              <a:rPr lang="de-DE" dirty="0"/>
              <a:t> in Visual Studio </a:t>
            </a:r>
            <a:r>
              <a:rPr lang="de-DE" dirty="0" err="1"/>
              <a:t>with</a:t>
            </a:r>
            <a:r>
              <a:rPr lang="de-DE" dirty="0"/>
              <a:t> C#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CH" dirty="0" err="1"/>
              <a:t>Currently</a:t>
            </a:r>
            <a:r>
              <a:rPr lang="de-CH" dirty="0"/>
              <a:t> </a:t>
            </a:r>
            <a:r>
              <a:rPr lang="de-CH" dirty="0" err="1"/>
              <a:t>Console</a:t>
            </a:r>
            <a:r>
              <a:rPr lang="de-CH" dirty="0"/>
              <a:t> </a:t>
            </a:r>
            <a:r>
              <a:rPr lang="de-CH" dirty="0" err="1"/>
              <a:t>Application</a:t>
            </a:r>
            <a:endParaRPr lang="de-CH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CH" dirty="0" err="1"/>
              <a:t>Uses</a:t>
            </a:r>
            <a:r>
              <a:rPr lang="de-CH" dirty="0"/>
              <a:t> fcp2lib.NET Library </a:t>
            </a:r>
            <a:r>
              <a:rPr lang="de-CH" dirty="0" err="1"/>
              <a:t>as</a:t>
            </a:r>
            <a:r>
              <a:rPr lang="de-CH" dirty="0"/>
              <a:t> Freenet </a:t>
            </a:r>
            <a:r>
              <a:rPr lang="de-CH" dirty="0" err="1"/>
              <a:t>client</a:t>
            </a:r>
            <a:endParaRPr lang="de-CH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ECDiffieHellmanCng</a:t>
            </a:r>
            <a:r>
              <a:rPr lang="de-CH" dirty="0"/>
              <a:t> Class </a:t>
            </a:r>
            <a:r>
              <a:rPr lang="de-CH" dirty="0" err="1"/>
              <a:t>for</a:t>
            </a:r>
            <a:r>
              <a:rPr lang="de-CH" dirty="0"/>
              <a:t> ECDH Key </a:t>
            </a:r>
            <a:r>
              <a:rPr lang="de-CH" dirty="0" err="1"/>
              <a:t>generation</a:t>
            </a:r>
            <a:endParaRPr lang="de-CH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Aes</a:t>
            </a:r>
            <a:r>
              <a:rPr lang="de-CH" dirty="0"/>
              <a:t> Class </a:t>
            </a:r>
            <a:r>
              <a:rPr lang="de-CH" dirty="0" err="1"/>
              <a:t>for</a:t>
            </a:r>
            <a:r>
              <a:rPr lang="de-CH" dirty="0"/>
              <a:t> Encryption and </a:t>
            </a:r>
            <a:r>
              <a:rPr lang="de-CH" dirty="0" err="1"/>
              <a:t>Decryption</a:t>
            </a:r>
            <a:endParaRPr lang="de-CH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84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BF2DB-C244-4E0A-BE09-4637072B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 - Status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CDAB8-5458-465B-86C7-23818B50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Connection </a:t>
            </a:r>
            <a:r>
              <a:rPr lang="de-DE" dirty="0" err="1"/>
              <a:t>to</a:t>
            </a:r>
            <a:r>
              <a:rPr lang="de-DE" dirty="0"/>
              <a:t> Freenet </a:t>
            </a:r>
            <a:r>
              <a:rPr lang="de-DE" dirty="0" err="1"/>
              <a:t>working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Receiver </a:t>
            </a:r>
            <a:r>
              <a:rPr lang="de-DE" dirty="0" err="1"/>
              <a:t>registration</a:t>
            </a:r>
            <a:r>
              <a:rPr lang="de-DE" dirty="0"/>
              <a:t> </a:t>
            </a:r>
            <a:r>
              <a:rPr lang="de-DE" dirty="0" err="1"/>
              <a:t>working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Exchange </a:t>
            </a:r>
            <a:r>
              <a:rPr lang="de-DE" dirty="0" err="1"/>
              <a:t>of</a:t>
            </a:r>
            <a:r>
              <a:rPr lang="de-DE" dirty="0"/>
              <a:t> Public Keys </a:t>
            </a:r>
            <a:r>
              <a:rPr lang="de-DE" dirty="0" err="1"/>
              <a:t>for</a:t>
            </a:r>
            <a:r>
              <a:rPr lang="de-DE" dirty="0"/>
              <a:t> ECDH </a:t>
            </a:r>
            <a:r>
              <a:rPr lang="de-DE" dirty="0" err="1"/>
              <a:t>working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Secret </a:t>
            </a:r>
            <a:r>
              <a:rPr lang="de-DE" dirty="0" err="1"/>
              <a:t>working</a:t>
            </a:r>
            <a:endParaRPr lang="de-DE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/>
              <a:t>But </a:t>
            </a:r>
            <a:r>
              <a:rPr lang="de-DE" dirty="0" err="1"/>
              <a:t>Shared</a:t>
            </a:r>
            <a:r>
              <a:rPr lang="de-DE" dirty="0"/>
              <a:t> Secret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identical</a:t>
            </a:r>
            <a:endParaRPr lang="de-DE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/>
              <a:t>Not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in time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Limited </a:t>
            </a:r>
            <a:r>
              <a:rPr lang="de-DE" dirty="0" err="1"/>
              <a:t>programm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on Arduino –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87% </a:t>
            </a:r>
            <a:r>
              <a:rPr lang="de-DE" dirty="0" err="1"/>
              <a:t>of</a:t>
            </a:r>
            <a:r>
              <a:rPr lang="de-DE" dirty="0"/>
              <a:t> Sketch Space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Great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(</a:t>
            </a:r>
            <a:r>
              <a:rPr lang="de-DE" dirty="0" err="1"/>
              <a:t>micro-ecc</a:t>
            </a:r>
            <a:r>
              <a:rPr lang="de-DE" dirty="0"/>
              <a:t>, fcp2lib.NET) 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Sadly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demonstration</a:t>
            </a:r>
            <a:r>
              <a:rPr lang="de-DE" dirty="0"/>
              <a:t> possible – not fully </a:t>
            </a:r>
            <a:r>
              <a:rPr lang="de-DE" dirty="0" err="1"/>
              <a:t>functional</a:t>
            </a:r>
            <a:r>
              <a:rPr lang="de-DE" dirty="0"/>
              <a:t> Prototype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995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Deffined</a:t>
            </a:r>
            <a:r>
              <a:rPr lang="de-DE" dirty="0"/>
              <a:t> / </a:t>
            </a:r>
            <a:r>
              <a:rPr lang="de-DE" dirty="0" err="1"/>
              <a:t>Developed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Anonymous and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implemented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Was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demanding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Still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(Prototype)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Was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learnings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practice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82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Questions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306427-8D76-467A-8430-25A3DCFD7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1628775"/>
            <a:ext cx="3960813" cy="3960813"/>
          </a:xfrm>
          <a:noFill/>
        </p:spPr>
      </p:pic>
    </p:spTree>
    <p:extLst>
      <p:ext uri="{BB962C8B-B14F-4D97-AF65-F5344CB8AC3E}">
        <p14:creationId xmlns:p14="http://schemas.microsoft.com/office/powerpoint/2010/main" val="162591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3B4C9-3C30-4374-BE33-5FB835FF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C940-C249-4997-AD9F-EBA1A1DA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Topic – Problem </a:t>
            </a:r>
            <a:r>
              <a:rPr lang="en-US" dirty="0"/>
              <a:t>definition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Goals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Freenet (Broker)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Architecture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Attacks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Prototype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Problems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Conclusion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Questions	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972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E3A9B20-72FF-479E-820F-0D9ACD7C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61" y="2200856"/>
            <a:ext cx="5657930" cy="24562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- Problem </a:t>
            </a:r>
            <a:r>
              <a:rPr lang="en-US" dirty="0"/>
              <a:t>definition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6" y="1628800"/>
            <a:ext cx="10815264" cy="3960440"/>
          </a:xfrm>
        </p:spPr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IoT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rise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Many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everyday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Same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Data Exchange via </a:t>
            </a:r>
            <a:r>
              <a:rPr lang="de-DE" dirty="0" err="1"/>
              <a:t>manufacturer</a:t>
            </a:r>
            <a:endParaRPr lang="de-DE" dirty="0"/>
          </a:p>
          <a:p>
            <a:pPr lvl="1" indent="0">
              <a:buNone/>
            </a:pPr>
            <a:r>
              <a:rPr lang="de-DE" dirty="0"/>
              <a:t>			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manufacturer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bankruptcy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useless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EC9E17-DCDB-47BF-814C-F511C8398C66}"/>
              </a:ext>
            </a:extLst>
          </p:cNvPr>
          <p:cNvSpPr txBox="1"/>
          <p:nvPr/>
        </p:nvSpPr>
        <p:spPr>
          <a:xfrm rot="5400000">
            <a:off x="3268560" y="3312048"/>
            <a:ext cx="4850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800" dirty="0"/>
              <a:t>=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17656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Largely</a:t>
            </a:r>
            <a:r>
              <a:rPr lang="de-DE" dirty="0"/>
              <a:t> </a:t>
            </a:r>
            <a:r>
              <a:rPr lang="de-DE" dirty="0" err="1"/>
              <a:t>anonymous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Data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authorized</a:t>
            </a:r>
            <a:r>
              <a:rPr lang="de-DE" dirty="0"/>
              <a:t> </a:t>
            </a:r>
            <a:r>
              <a:rPr lang="de-DE" dirty="0" err="1"/>
              <a:t>parties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communcation</a:t>
            </a:r>
            <a:r>
              <a:rPr lang="de-DE" dirty="0"/>
              <a:t> </a:t>
            </a:r>
            <a:r>
              <a:rPr lang="de-DE" dirty="0" err="1"/>
              <a:t>path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Implement </a:t>
            </a:r>
            <a:r>
              <a:rPr lang="de-DE" dirty="0" err="1"/>
              <a:t>it</a:t>
            </a:r>
            <a:r>
              <a:rPr lang="de-DE" dirty="0"/>
              <a:t> in a </a:t>
            </a:r>
            <a:r>
              <a:rPr lang="de-DE" dirty="0" err="1"/>
              <a:t>small</a:t>
            </a:r>
            <a:r>
              <a:rPr lang="de-DE" dirty="0"/>
              <a:t> prototype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/>
              <a:t>IoT </a:t>
            </a:r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programmed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/>
              <a:t>Receiver </a:t>
            </a:r>
            <a:r>
              <a:rPr lang="de-DE" dirty="0" err="1"/>
              <a:t>programmed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C#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947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BB93384-5427-42F8-BC8A-ECFB2ACB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692" y="2564904"/>
            <a:ext cx="4131485" cy="28251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Freenet (Broker)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DA1B9-470B-449A-BBC9-FBC01344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Free </a:t>
            </a:r>
            <a:r>
              <a:rPr lang="de-DE" dirty="0" err="1"/>
              <a:t>software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Peer-to-peer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censorship-resistant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Share </a:t>
            </a:r>
            <a:r>
              <a:rPr lang="de-DE" dirty="0" err="1"/>
              <a:t>files</a:t>
            </a:r>
            <a:r>
              <a:rPr lang="de-DE" dirty="0"/>
              <a:t>, browse and publish „</a:t>
            </a:r>
            <a:r>
              <a:rPr lang="de-DE" dirty="0" err="1"/>
              <a:t>freesites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chat</a:t>
            </a:r>
            <a:r>
              <a:rPr lang="de-DE" dirty="0"/>
              <a:t> on </a:t>
            </a:r>
            <a:r>
              <a:rPr lang="de-DE" dirty="0" err="1"/>
              <a:t>forums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bandwith</a:t>
            </a:r>
            <a:br>
              <a:rPr lang="de-DE" dirty="0"/>
            </a:br>
            <a:r>
              <a:rPr lang="de-DE" dirty="0"/>
              <a:t>and a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Broker in </a:t>
            </a:r>
            <a:r>
              <a:rPr lang="de-DE" dirty="0" err="1"/>
              <a:t>my</a:t>
            </a:r>
            <a:r>
              <a:rPr lang="de-DE" dirty="0"/>
              <a:t> Thesis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More </a:t>
            </a:r>
            <a:r>
              <a:rPr lang="de-DE" dirty="0" err="1"/>
              <a:t>information</a:t>
            </a:r>
            <a:r>
              <a:rPr lang="de-DE" dirty="0"/>
              <a:t> on: </a:t>
            </a:r>
            <a:r>
              <a:rPr lang="de-DE" dirty="0">
                <a:hlinkClick r:id="rId4"/>
              </a:rPr>
              <a:t>https://freenetproject.org</a:t>
            </a:r>
            <a:endParaRPr lang="de-CH" dirty="0"/>
          </a:p>
        </p:txBody>
      </p:sp>
      <p:pic>
        <p:nvPicPr>
          <p:cNvPr id="1026" name="Picture 2" descr="The freenet project">
            <a:extLst>
              <a:ext uri="{FF2B5EF4-FFF2-40B4-BE49-F238E27FC236}">
                <a16:creationId xmlns:a16="http://schemas.microsoft.com/office/drawing/2014/main" id="{C2E2EC2A-AC21-4F32-87D7-84E78FDE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273" y="336371"/>
            <a:ext cx="2232248" cy="15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1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– </a:t>
            </a:r>
            <a:r>
              <a:rPr lang="de-DE" dirty="0" err="1"/>
              <a:t>Overview</a:t>
            </a:r>
            <a:endParaRPr lang="de-CH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4906933-6644-40C3-A907-E76E92880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21" y="1771594"/>
            <a:ext cx="10687411" cy="33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7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48A2E-4868-4434-B5C6-E23A22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6" y="506994"/>
            <a:ext cx="10815264" cy="617751"/>
          </a:xfrm>
        </p:spPr>
        <p:txBody>
          <a:bodyPr anchor="t">
            <a:normAutofit/>
          </a:bodyPr>
          <a:lstStyle/>
          <a:p>
            <a:r>
              <a:rPr lang="de-DE" dirty="0"/>
              <a:t>Architecture – </a:t>
            </a:r>
            <a:r>
              <a:rPr lang="de-DE" dirty="0" err="1"/>
              <a:t>Initialisation</a:t>
            </a:r>
            <a:r>
              <a:rPr lang="de-DE" dirty="0"/>
              <a:t> 1</a:t>
            </a:r>
            <a:endParaRPr lang="de-C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F9AEB5-1B39-46CA-A9A1-4EBFC3DC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6" y="1628801"/>
            <a:ext cx="10815264" cy="3960440"/>
          </a:xfrm>
        </p:spPr>
        <p:txBody>
          <a:bodyPr>
            <a:normAutofit/>
          </a:bodyPr>
          <a:lstStyle/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Freenet uses his own Protocol FCP – Freenet Client Protocol</a:t>
            </a:r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Input limitation of small IoT device</a:t>
            </a:r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Scratchable QR-code of upload URI (Path)</a:t>
            </a:r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614363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lvl="1" indent="0"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0FC808-0AD7-4B31-9205-6C37F88B0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833" y="3284984"/>
            <a:ext cx="2045263" cy="2386745"/>
          </a:xfrm>
          <a:prstGeom prst="rect">
            <a:avLst/>
          </a:prstGeom>
        </p:spPr>
      </p:pic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6AE3C9B9-3007-4812-97AC-83B98B7612CB}"/>
              </a:ext>
            </a:extLst>
          </p:cNvPr>
          <p:cNvSpPr/>
          <p:nvPr/>
        </p:nvSpPr>
        <p:spPr>
          <a:xfrm>
            <a:off x="5302592" y="3367085"/>
            <a:ext cx="1593433" cy="1785940"/>
          </a:xfrm>
          <a:custGeom>
            <a:avLst/>
            <a:gdLst>
              <a:gd name="connsiteX0" fmla="*/ 526709 w 1881143"/>
              <a:gd name="connsiteY0" fmla="*/ 4765 h 1785940"/>
              <a:gd name="connsiteX1" fmla="*/ 107609 w 1881143"/>
              <a:gd name="connsiteY1" fmla="*/ 14290 h 1785940"/>
              <a:gd name="connsiteX2" fmla="*/ 40934 w 1881143"/>
              <a:gd name="connsiteY2" fmla="*/ 42865 h 1785940"/>
              <a:gd name="connsiteX3" fmla="*/ 12359 w 1881143"/>
              <a:gd name="connsiteY3" fmla="*/ 80965 h 1785940"/>
              <a:gd name="connsiteX4" fmla="*/ 12359 w 1881143"/>
              <a:gd name="connsiteY4" fmla="*/ 395290 h 1785940"/>
              <a:gd name="connsiteX5" fmla="*/ 31409 w 1881143"/>
              <a:gd name="connsiteY5" fmla="*/ 595315 h 1785940"/>
              <a:gd name="connsiteX6" fmla="*/ 50459 w 1881143"/>
              <a:gd name="connsiteY6" fmla="*/ 690565 h 1785940"/>
              <a:gd name="connsiteX7" fmla="*/ 69509 w 1881143"/>
              <a:gd name="connsiteY7" fmla="*/ 814390 h 1785940"/>
              <a:gd name="connsiteX8" fmla="*/ 50459 w 1881143"/>
              <a:gd name="connsiteY8" fmla="*/ 1223965 h 1785940"/>
              <a:gd name="connsiteX9" fmla="*/ 40934 w 1881143"/>
              <a:gd name="connsiteY9" fmla="*/ 1262065 h 1785940"/>
              <a:gd name="connsiteX10" fmla="*/ 31409 w 1881143"/>
              <a:gd name="connsiteY10" fmla="*/ 1309690 h 1785940"/>
              <a:gd name="connsiteX11" fmla="*/ 40934 w 1881143"/>
              <a:gd name="connsiteY11" fmla="*/ 1614490 h 1785940"/>
              <a:gd name="connsiteX12" fmla="*/ 59984 w 1881143"/>
              <a:gd name="connsiteY12" fmla="*/ 1709740 h 1785940"/>
              <a:gd name="connsiteX13" fmla="*/ 88559 w 1881143"/>
              <a:gd name="connsiteY13" fmla="*/ 1747840 h 1785940"/>
              <a:gd name="connsiteX14" fmla="*/ 145709 w 1881143"/>
              <a:gd name="connsiteY14" fmla="*/ 1776415 h 1785940"/>
              <a:gd name="connsiteX15" fmla="*/ 183809 w 1881143"/>
              <a:gd name="connsiteY15" fmla="*/ 1785940 h 1785940"/>
              <a:gd name="connsiteX16" fmla="*/ 1241084 w 1881143"/>
              <a:gd name="connsiteY16" fmla="*/ 1776415 h 1785940"/>
              <a:gd name="connsiteX17" fmla="*/ 1307759 w 1881143"/>
              <a:gd name="connsiteY17" fmla="*/ 1766890 h 1785940"/>
              <a:gd name="connsiteX18" fmla="*/ 1622084 w 1881143"/>
              <a:gd name="connsiteY18" fmla="*/ 1738315 h 1785940"/>
              <a:gd name="connsiteX19" fmla="*/ 1717334 w 1881143"/>
              <a:gd name="connsiteY19" fmla="*/ 1700215 h 1785940"/>
              <a:gd name="connsiteX20" fmla="*/ 1726859 w 1881143"/>
              <a:gd name="connsiteY20" fmla="*/ 1643065 h 1785940"/>
              <a:gd name="connsiteX21" fmla="*/ 1755434 w 1881143"/>
              <a:gd name="connsiteY21" fmla="*/ 1347790 h 1785940"/>
              <a:gd name="connsiteX22" fmla="*/ 1764959 w 1881143"/>
              <a:gd name="connsiteY22" fmla="*/ 1223965 h 1785940"/>
              <a:gd name="connsiteX23" fmla="*/ 1793534 w 1881143"/>
              <a:gd name="connsiteY23" fmla="*/ 1100140 h 1785940"/>
              <a:gd name="connsiteX24" fmla="*/ 1812584 w 1881143"/>
              <a:gd name="connsiteY24" fmla="*/ 957265 h 1785940"/>
              <a:gd name="connsiteX25" fmla="*/ 1850684 w 1881143"/>
              <a:gd name="connsiteY25" fmla="*/ 738190 h 1785940"/>
              <a:gd name="connsiteX26" fmla="*/ 1860209 w 1881143"/>
              <a:gd name="connsiteY26" fmla="*/ 442915 h 1785940"/>
              <a:gd name="connsiteX27" fmla="*/ 1850684 w 1881143"/>
              <a:gd name="connsiteY27" fmla="*/ 14290 h 1785940"/>
              <a:gd name="connsiteX28" fmla="*/ 1764959 w 1881143"/>
              <a:gd name="connsiteY28" fmla="*/ 4765 h 1785940"/>
              <a:gd name="connsiteX29" fmla="*/ 1517309 w 1881143"/>
              <a:gd name="connsiteY29" fmla="*/ 23815 h 1785940"/>
              <a:gd name="connsiteX30" fmla="*/ 1374434 w 1881143"/>
              <a:gd name="connsiteY30" fmla="*/ 33340 h 1785940"/>
              <a:gd name="connsiteX31" fmla="*/ 1174409 w 1881143"/>
              <a:gd name="connsiteY31" fmla="*/ 52390 h 1785940"/>
              <a:gd name="connsiteX32" fmla="*/ 793409 w 1881143"/>
              <a:gd name="connsiteY32" fmla="*/ 61915 h 1785940"/>
              <a:gd name="connsiteX33" fmla="*/ 621959 w 1881143"/>
              <a:gd name="connsiteY33" fmla="*/ 71440 h 1785940"/>
              <a:gd name="connsiteX34" fmla="*/ 564809 w 1881143"/>
              <a:gd name="connsiteY34" fmla="*/ 80965 h 1785940"/>
              <a:gd name="connsiteX35" fmla="*/ 450509 w 1881143"/>
              <a:gd name="connsiteY35" fmla="*/ 52390 h 1785940"/>
              <a:gd name="connsiteX36" fmla="*/ 421934 w 1881143"/>
              <a:gd name="connsiteY36" fmla="*/ 33340 h 178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881143" h="1785940">
                <a:moveTo>
                  <a:pt x="526709" y="4765"/>
                </a:moveTo>
                <a:cubicBezTo>
                  <a:pt x="387009" y="7940"/>
                  <a:pt x="246917" y="3364"/>
                  <a:pt x="107609" y="14290"/>
                </a:cubicBezTo>
                <a:cubicBezTo>
                  <a:pt x="83503" y="16181"/>
                  <a:pt x="60743" y="28999"/>
                  <a:pt x="40934" y="42865"/>
                </a:cubicBezTo>
                <a:cubicBezTo>
                  <a:pt x="27929" y="51969"/>
                  <a:pt x="21884" y="68265"/>
                  <a:pt x="12359" y="80965"/>
                </a:cubicBezTo>
                <a:cubicBezTo>
                  <a:pt x="-5611" y="224725"/>
                  <a:pt x="-2559" y="166547"/>
                  <a:pt x="12359" y="395290"/>
                </a:cubicBezTo>
                <a:cubicBezTo>
                  <a:pt x="16718" y="462125"/>
                  <a:pt x="18274" y="529639"/>
                  <a:pt x="31409" y="595315"/>
                </a:cubicBezTo>
                <a:cubicBezTo>
                  <a:pt x="37759" y="627065"/>
                  <a:pt x="47237" y="658347"/>
                  <a:pt x="50459" y="690565"/>
                </a:cubicBezTo>
                <a:cubicBezTo>
                  <a:pt x="60983" y="795805"/>
                  <a:pt x="49894" y="755544"/>
                  <a:pt x="69509" y="814390"/>
                </a:cubicBezTo>
                <a:cubicBezTo>
                  <a:pt x="66643" y="906087"/>
                  <a:pt x="66512" y="1103571"/>
                  <a:pt x="50459" y="1223965"/>
                </a:cubicBezTo>
                <a:cubicBezTo>
                  <a:pt x="48729" y="1236941"/>
                  <a:pt x="43774" y="1249286"/>
                  <a:pt x="40934" y="1262065"/>
                </a:cubicBezTo>
                <a:cubicBezTo>
                  <a:pt x="37422" y="1277869"/>
                  <a:pt x="34584" y="1293815"/>
                  <a:pt x="31409" y="1309690"/>
                </a:cubicBezTo>
                <a:cubicBezTo>
                  <a:pt x="34584" y="1411290"/>
                  <a:pt x="35728" y="1512974"/>
                  <a:pt x="40934" y="1614490"/>
                </a:cubicBezTo>
                <a:cubicBezTo>
                  <a:pt x="41553" y="1626568"/>
                  <a:pt x="47977" y="1688728"/>
                  <a:pt x="59984" y="1709740"/>
                </a:cubicBezTo>
                <a:cubicBezTo>
                  <a:pt x="67860" y="1723523"/>
                  <a:pt x="77334" y="1736615"/>
                  <a:pt x="88559" y="1747840"/>
                </a:cubicBezTo>
                <a:cubicBezTo>
                  <a:pt x="105257" y="1764538"/>
                  <a:pt x="124018" y="1770217"/>
                  <a:pt x="145709" y="1776415"/>
                </a:cubicBezTo>
                <a:cubicBezTo>
                  <a:pt x="158296" y="1780011"/>
                  <a:pt x="171109" y="1782765"/>
                  <a:pt x="183809" y="1785940"/>
                </a:cubicBezTo>
                <a:lnTo>
                  <a:pt x="1241084" y="1776415"/>
                </a:lnTo>
                <a:cubicBezTo>
                  <a:pt x="1263531" y="1776035"/>
                  <a:pt x="1285468" y="1769565"/>
                  <a:pt x="1307759" y="1766890"/>
                </a:cubicBezTo>
                <a:cubicBezTo>
                  <a:pt x="1490166" y="1745001"/>
                  <a:pt x="1452117" y="1749646"/>
                  <a:pt x="1622084" y="1738315"/>
                </a:cubicBezTo>
                <a:cubicBezTo>
                  <a:pt x="1623855" y="1737725"/>
                  <a:pt x="1709958" y="1712017"/>
                  <a:pt x="1717334" y="1700215"/>
                </a:cubicBezTo>
                <a:cubicBezTo>
                  <a:pt x="1727570" y="1683838"/>
                  <a:pt x="1724307" y="1662208"/>
                  <a:pt x="1726859" y="1643065"/>
                </a:cubicBezTo>
                <a:cubicBezTo>
                  <a:pt x="1736492" y="1570818"/>
                  <a:pt x="1752413" y="1383037"/>
                  <a:pt x="1755434" y="1347790"/>
                </a:cubicBezTo>
                <a:cubicBezTo>
                  <a:pt x="1758969" y="1306544"/>
                  <a:pt x="1758664" y="1264881"/>
                  <a:pt x="1764959" y="1223965"/>
                </a:cubicBezTo>
                <a:cubicBezTo>
                  <a:pt x="1771400" y="1182098"/>
                  <a:pt x="1786088" y="1141840"/>
                  <a:pt x="1793534" y="1100140"/>
                </a:cubicBezTo>
                <a:cubicBezTo>
                  <a:pt x="1801980" y="1052842"/>
                  <a:pt x="1804421" y="1004613"/>
                  <a:pt x="1812584" y="957265"/>
                </a:cubicBezTo>
                <a:cubicBezTo>
                  <a:pt x="1859437" y="685518"/>
                  <a:pt x="1828389" y="938846"/>
                  <a:pt x="1850684" y="738190"/>
                </a:cubicBezTo>
                <a:cubicBezTo>
                  <a:pt x="1853859" y="639765"/>
                  <a:pt x="1855525" y="541280"/>
                  <a:pt x="1860209" y="442915"/>
                </a:cubicBezTo>
                <a:cubicBezTo>
                  <a:pt x="1867625" y="287183"/>
                  <a:pt x="1908486" y="198204"/>
                  <a:pt x="1850684" y="14290"/>
                </a:cubicBezTo>
                <a:cubicBezTo>
                  <a:pt x="1842064" y="-13138"/>
                  <a:pt x="1793534" y="7940"/>
                  <a:pt x="1764959" y="4765"/>
                </a:cubicBezTo>
                <a:lnTo>
                  <a:pt x="1517309" y="23815"/>
                </a:lnTo>
                <a:lnTo>
                  <a:pt x="1374434" y="33340"/>
                </a:lnTo>
                <a:cubicBezTo>
                  <a:pt x="1307689" y="38902"/>
                  <a:pt x="1241365" y="50716"/>
                  <a:pt x="1174409" y="52390"/>
                </a:cubicBezTo>
                <a:lnTo>
                  <a:pt x="793409" y="61915"/>
                </a:lnTo>
                <a:cubicBezTo>
                  <a:pt x="736259" y="65090"/>
                  <a:pt x="678999" y="66687"/>
                  <a:pt x="621959" y="71440"/>
                </a:cubicBezTo>
                <a:cubicBezTo>
                  <a:pt x="602713" y="73044"/>
                  <a:pt x="584004" y="83098"/>
                  <a:pt x="564809" y="80965"/>
                </a:cubicBezTo>
                <a:cubicBezTo>
                  <a:pt x="525777" y="76628"/>
                  <a:pt x="488609" y="61915"/>
                  <a:pt x="450509" y="52390"/>
                </a:cubicBezTo>
                <a:lnTo>
                  <a:pt x="421934" y="3334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5194EA-D698-4ECC-9813-02D7C6A3D271}"/>
              </a:ext>
            </a:extLst>
          </p:cNvPr>
          <p:cNvSpPr/>
          <p:nvPr/>
        </p:nvSpPr>
        <p:spPr>
          <a:xfrm>
            <a:off x="5302592" y="3428999"/>
            <a:ext cx="1377409" cy="17240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15376F9-BF1E-4DB0-B871-18F22FF2E948}"/>
              </a:ext>
            </a:extLst>
          </p:cNvPr>
          <p:cNvSpPr/>
          <p:nvPr/>
        </p:nvSpPr>
        <p:spPr>
          <a:xfrm>
            <a:off x="6553200" y="3435350"/>
            <a:ext cx="343966" cy="1714500"/>
          </a:xfrm>
          <a:custGeom>
            <a:avLst/>
            <a:gdLst>
              <a:gd name="connsiteX0" fmla="*/ 0 w 343966"/>
              <a:gd name="connsiteY0" fmla="*/ 1241425 h 1714500"/>
              <a:gd name="connsiteX1" fmla="*/ 9525 w 343966"/>
              <a:gd name="connsiteY1" fmla="*/ 1317625 h 1714500"/>
              <a:gd name="connsiteX2" fmla="*/ 12700 w 343966"/>
              <a:gd name="connsiteY2" fmla="*/ 1343025 h 1714500"/>
              <a:gd name="connsiteX3" fmla="*/ 19050 w 343966"/>
              <a:gd name="connsiteY3" fmla="*/ 1368425 h 1714500"/>
              <a:gd name="connsiteX4" fmla="*/ 25400 w 343966"/>
              <a:gd name="connsiteY4" fmla="*/ 1400175 h 1714500"/>
              <a:gd name="connsiteX5" fmla="*/ 44450 w 343966"/>
              <a:gd name="connsiteY5" fmla="*/ 1501775 h 1714500"/>
              <a:gd name="connsiteX6" fmla="*/ 50800 w 343966"/>
              <a:gd name="connsiteY6" fmla="*/ 1533525 h 1714500"/>
              <a:gd name="connsiteX7" fmla="*/ 53975 w 343966"/>
              <a:gd name="connsiteY7" fmla="*/ 1558925 h 1714500"/>
              <a:gd name="connsiteX8" fmla="*/ 63500 w 343966"/>
              <a:gd name="connsiteY8" fmla="*/ 1587500 h 1714500"/>
              <a:gd name="connsiteX9" fmla="*/ 76200 w 343966"/>
              <a:gd name="connsiteY9" fmla="*/ 1641475 h 1714500"/>
              <a:gd name="connsiteX10" fmla="*/ 88900 w 343966"/>
              <a:gd name="connsiteY10" fmla="*/ 1673225 h 1714500"/>
              <a:gd name="connsiteX11" fmla="*/ 92075 w 343966"/>
              <a:gd name="connsiteY11" fmla="*/ 1685925 h 1714500"/>
              <a:gd name="connsiteX12" fmla="*/ 104775 w 343966"/>
              <a:gd name="connsiteY12" fmla="*/ 1711325 h 1714500"/>
              <a:gd name="connsiteX13" fmla="*/ 123825 w 343966"/>
              <a:gd name="connsiteY13" fmla="*/ 1714500 h 1714500"/>
              <a:gd name="connsiteX14" fmla="*/ 180975 w 343966"/>
              <a:gd name="connsiteY14" fmla="*/ 1692275 h 1714500"/>
              <a:gd name="connsiteX15" fmla="*/ 184150 w 343966"/>
              <a:gd name="connsiteY15" fmla="*/ 1676400 h 1714500"/>
              <a:gd name="connsiteX16" fmla="*/ 187325 w 343966"/>
              <a:gd name="connsiteY16" fmla="*/ 1651000 h 1714500"/>
              <a:gd name="connsiteX17" fmla="*/ 190500 w 343966"/>
              <a:gd name="connsiteY17" fmla="*/ 1631950 h 1714500"/>
              <a:gd name="connsiteX18" fmla="*/ 190500 w 343966"/>
              <a:gd name="connsiteY18" fmla="*/ 1552575 h 1714500"/>
              <a:gd name="connsiteX19" fmla="*/ 187325 w 343966"/>
              <a:gd name="connsiteY19" fmla="*/ 1539875 h 1714500"/>
              <a:gd name="connsiteX20" fmla="*/ 180975 w 343966"/>
              <a:gd name="connsiteY20" fmla="*/ 1527175 h 1714500"/>
              <a:gd name="connsiteX21" fmla="*/ 180975 w 343966"/>
              <a:gd name="connsiteY21" fmla="*/ 1457325 h 1714500"/>
              <a:gd name="connsiteX22" fmla="*/ 206375 w 343966"/>
              <a:gd name="connsiteY22" fmla="*/ 1425575 h 1714500"/>
              <a:gd name="connsiteX23" fmla="*/ 219075 w 343966"/>
              <a:gd name="connsiteY23" fmla="*/ 1406525 h 1714500"/>
              <a:gd name="connsiteX24" fmla="*/ 241300 w 343966"/>
              <a:gd name="connsiteY24" fmla="*/ 1377950 h 1714500"/>
              <a:gd name="connsiteX25" fmla="*/ 247650 w 343966"/>
              <a:gd name="connsiteY25" fmla="*/ 1365250 h 1714500"/>
              <a:gd name="connsiteX26" fmla="*/ 260350 w 343966"/>
              <a:gd name="connsiteY26" fmla="*/ 1346200 h 1714500"/>
              <a:gd name="connsiteX27" fmla="*/ 276225 w 343966"/>
              <a:gd name="connsiteY27" fmla="*/ 1304925 h 1714500"/>
              <a:gd name="connsiteX28" fmla="*/ 288925 w 343966"/>
              <a:gd name="connsiteY28" fmla="*/ 1279525 h 1714500"/>
              <a:gd name="connsiteX29" fmla="*/ 295275 w 343966"/>
              <a:gd name="connsiteY29" fmla="*/ 1260475 h 1714500"/>
              <a:gd name="connsiteX30" fmla="*/ 307975 w 343966"/>
              <a:gd name="connsiteY30" fmla="*/ 1235075 h 1714500"/>
              <a:gd name="connsiteX31" fmla="*/ 333375 w 343966"/>
              <a:gd name="connsiteY31" fmla="*/ 1152525 h 1714500"/>
              <a:gd name="connsiteX32" fmla="*/ 339725 w 343966"/>
              <a:gd name="connsiteY32" fmla="*/ 1133475 h 1714500"/>
              <a:gd name="connsiteX33" fmla="*/ 333375 w 343966"/>
              <a:gd name="connsiteY33" fmla="*/ 1016000 h 1714500"/>
              <a:gd name="connsiteX34" fmla="*/ 314325 w 343966"/>
              <a:gd name="connsiteY34" fmla="*/ 977900 h 1714500"/>
              <a:gd name="connsiteX35" fmla="*/ 276225 w 343966"/>
              <a:gd name="connsiteY35" fmla="*/ 917575 h 1714500"/>
              <a:gd name="connsiteX36" fmla="*/ 266700 w 343966"/>
              <a:gd name="connsiteY36" fmla="*/ 895350 h 1714500"/>
              <a:gd name="connsiteX37" fmla="*/ 260350 w 343966"/>
              <a:gd name="connsiteY37" fmla="*/ 885825 h 1714500"/>
              <a:gd name="connsiteX38" fmla="*/ 254000 w 343966"/>
              <a:gd name="connsiteY38" fmla="*/ 866775 h 1714500"/>
              <a:gd name="connsiteX39" fmla="*/ 250825 w 343966"/>
              <a:gd name="connsiteY39" fmla="*/ 831850 h 1714500"/>
              <a:gd name="connsiteX40" fmla="*/ 244475 w 343966"/>
              <a:gd name="connsiteY40" fmla="*/ 739775 h 1714500"/>
              <a:gd name="connsiteX41" fmla="*/ 247650 w 343966"/>
              <a:gd name="connsiteY41" fmla="*/ 692150 h 1714500"/>
              <a:gd name="connsiteX42" fmla="*/ 285750 w 343966"/>
              <a:gd name="connsiteY42" fmla="*/ 609600 h 1714500"/>
              <a:gd name="connsiteX43" fmla="*/ 301625 w 343966"/>
              <a:gd name="connsiteY43" fmla="*/ 558800 h 1714500"/>
              <a:gd name="connsiteX44" fmla="*/ 304800 w 343966"/>
              <a:gd name="connsiteY44" fmla="*/ 533400 h 1714500"/>
              <a:gd name="connsiteX45" fmla="*/ 301625 w 343966"/>
              <a:gd name="connsiteY45" fmla="*/ 485775 h 1714500"/>
              <a:gd name="connsiteX46" fmla="*/ 279400 w 343966"/>
              <a:gd name="connsiteY46" fmla="*/ 447675 h 1714500"/>
              <a:gd name="connsiteX47" fmla="*/ 269875 w 343966"/>
              <a:gd name="connsiteY47" fmla="*/ 428625 h 1714500"/>
              <a:gd name="connsiteX48" fmla="*/ 260350 w 343966"/>
              <a:gd name="connsiteY48" fmla="*/ 342900 h 1714500"/>
              <a:gd name="connsiteX49" fmla="*/ 301625 w 343966"/>
              <a:gd name="connsiteY49" fmla="*/ 231775 h 1714500"/>
              <a:gd name="connsiteX50" fmla="*/ 304800 w 343966"/>
              <a:gd name="connsiteY50" fmla="*/ 196850 h 1714500"/>
              <a:gd name="connsiteX51" fmla="*/ 301625 w 343966"/>
              <a:gd name="connsiteY51" fmla="*/ 171450 h 1714500"/>
              <a:gd name="connsiteX52" fmla="*/ 292100 w 343966"/>
              <a:gd name="connsiteY52" fmla="*/ 117475 h 1714500"/>
              <a:gd name="connsiteX53" fmla="*/ 288925 w 343966"/>
              <a:gd name="connsiteY53" fmla="*/ 79375 h 1714500"/>
              <a:gd name="connsiteX54" fmla="*/ 266700 w 343966"/>
              <a:gd name="connsiteY54" fmla="*/ 57150 h 1714500"/>
              <a:gd name="connsiteX55" fmla="*/ 234950 w 343966"/>
              <a:gd name="connsiteY55" fmla="*/ 38100 h 1714500"/>
              <a:gd name="connsiteX56" fmla="*/ 222250 w 343966"/>
              <a:gd name="connsiteY56" fmla="*/ 28575 h 1714500"/>
              <a:gd name="connsiteX57" fmla="*/ 180975 w 343966"/>
              <a:gd name="connsiteY57" fmla="*/ 19050 h 1714500"/>
              <a:gd name="connsiteX58" fmla="*/ 165100 w 343966"/>
              <a:gd name="connsiteY58" fmla="*/ 12700 h 1714500"/>
              <a:gd name="connsiteX59" fmla="*/ 136525 w 343966"/>
              <a:gd name="connsiteY59" fmla="*/ 3175 h 1714500"/>
              <a:gd name="connsiteX60" fmla="*/ 127000 w 343966"/>
              <a:gd name="connsiteY60" fmla="*/ 0 h 1714500"/>
              <a:gd name="connsiteX61" fmla="*/ 114300 w 343966"/>
              <a:gd name="connsiteY61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43966" h="1714500">
                <a:moveTo>
                  <a:pt x="0" y="1241425"/>
                </a:moveTo>
                <a:cubicBezTo>
                  <a:pt x="7371" y="1278280"/>
                  <a:pt x="1746" y="1247611"/>
                  <a:pt x="9525" y="1317625"/>
                </a:cubicBezTo>
                <a:cubicBezTo>
                  <a:pt x="10467" y="1326105"/>
                  <a:pt x="11128" y="1334639"/>
                  <a:pt x="12700" y="1343025"/>
                </a:cubicBezTo>
                <a:cubicBezTo>
                  <a:pt x="14308" y="1351603"/>
                  <a:pt x="17157" y="1359906"/>
                  <a:pt x="19050" y="1368425"/>
                </a:cubicBezTo>
                <a:cubicBezTo>
                  <a:pt x="21391" y="1378961"/>
                  <a:pt x="23469" y="1389556"/>
                  <a:pt x="25400" y="1400175"/>
                </a:cubicBezTo>
                <a:cubicBezTo>
                  <a:pt x="54446" y="1559928"/>
                  <a:pt x="26945" y="1418627"/>
                  <a:pt x="44450" y="1501775"/>
                </a:cubicBezTo>
                <a:cubicBezTo>
                  <a:pt x="46673" y="1512336"/>
                  <a:pt x="49026" y="1522879"/>
                  <a:pt x="50800" y="1533525"/>
                </a:cubicBezTo>
                <a:cubicBezTo>
                  <a:pt x="52203" y="1541941"/>
                  <a:pt x="52021" y="1550619"/>
                  <a:pt x="53975" y="1558925"/>
                </a:cubicBezTo>
                <a:cubicBezTo>
                  <a:pt x="56275" y="1568698"/>
                  <a:pt x="60325" y="1577975"/>
                  <a:pt x="63500" y="1587500"/>
                </a:cubicBezTo>
                <a:cubicBezTo>
                  <a:pt x="67329" y="1614301"/>
                  <a:pt x="65867" y="1611951"/>
                  <a:pt x="76200" y="1641475"/>
                </a:cubicBezTo>
                <a:cubicBezTo>
                  <a:pt x="79966" y="1652234"/>
                  <a:pt x="86135" y="1662167"/>
                  <a:pt x="88900" y="1673225"/>
                </a:cubicBezTo>
                <a:cubicBezTo>
                  <a:pt x="89958" y="1677458"/>
                  <a:pt x="90397" y="1681897"/>
                  <a:pt x="92075" y="1685925"/>
                </a:cubicBezTo>
                <a:cubicBezTo>
                  <a:pt x="95716" y="1694663"/>
                  <a:pt x="95438" y="1709769"/>
                  <a:pt x="104775" y="1711325"/>
                </a:cubicBezTo>
                <a:lnTo>
                  <a:pt x="123825" y="1714500"/>
                </a:lnTo>
                <a:cubicBezTo>
                  <a:pt x="123934" y="1714466"/>
                  <a:pt x="172933" y="1702998"/>
                  <a:pt x="180975" y="1692275"/>
                </a:cubicBezTo>
                <a:cubicBezTo>
                  <a:pt x="184213" y="1687958"/>
                  <a:pt x="183329" y="1681734"/>
                  <a:pt x="184150" y="1676400"/>
                </a:cubicBezTo>
                <a:cubicBezTo>
                  <a:pt x="185447" y="1667967"/>
                  <a:pt x="186118" y="1659447"/>
                  <a:pt x="187325" y="1651000"/>
                </a:cubicBezTo>
                <a:cubicBezTo>
                  <a:pt x="188235" y="1644627"/>
                  <a:pt x="189442" y="1638300"/>
                  <a:pt x="190500" y="1631950"/>
                </a:cubicBezTo>
                <a:cubicBezTo>
                  <a:pt x="193761" y="1589554"/>
                  <a:pt x="195644" y="1593727"/>
                  <a:pt x="190500" y="1552575"/>
                </a:cubicBezTo>
                <a:cubicBezTo>
                  <a:pt x="189959" y="1548245"/>
                  <a:pt x="188857" y="1543961"/>
                  <a:pt x="187325" y="1539875"/>
                </a:cubicBezTo>
                <a:cubicBezTo>
                  <a:pt x="185663" y="1535443"/>
                  <a:pt x="183092" y="1531408"/>
                  <a:pt x="180975" y="1527175"/>
                </a:cubicBezTo>
                <a:cubicBezTo>
                  <a:pt x="179133" y="1508752"/>
                  <a:pt x="173801" y="1474863"/>
                  <a:pt x="180975" y="1457325"/>
                </a:cubicBezTo>
                <a:cubicBezTo>
                  <a:pt x="186107" y="1444781"/>
                  <a:pt x="198857" y="1436852"/>
                  <a:pt x="206375" y="1425575"/>
                </a:cubicBezTo>
                <a:cubicBezTo>
                  <a:pt x="210608" y="1419225"/>
                  <a:pt x="214562" y="1412679"/>
                  <a:pt x="219075" y="1406525"/>
                </a:cubicBezTo>
                <a:cubicBezTo>
                  <a:pt x="226211" y="1396794"/>
                  <a:pt x="234431" y="1387871"/>
                  <a:pt x="241300" y="1377950"/>
                </a:cubicBezTo>
                <a:cubicBezTo>
                  <a:pt x="243994" y="1374059"/>
                  <a:pt x="245215" y="1369309"/>
                  <a:pt x="247650" y="1365250"/>
                </a:cubicBezTo>
                <a:cubicBezTo>
                  <a:pt x="251577" y="1358706"/>
                  <a:pt x="256759" y="1352934"/>
                  <a:pt x="260350" y="1346200"/>
                </a:cubicBezTo>
                <a:cubicBezTo>
                  <a:pt x="306002" y="1260602"/>
                  <a:pt x="257469" y="1349940"/>
                  <a:pt x="276225" y="1304925"/>
                </a:cubicBezTo>
                <a:cubicBezTo>
                  <a:pt x="279866" y="1296187"/>
                  <a:pt x="285196" y="1288226"/>
                  <a:pt x="288925" y="1279525"/>
                </a:cubicBezTo>
                <a:cubicBezTo>
                  <a:pt x="291562" y="1273373"/>
                  <a:pt x="292638" y="1266627"/>
                  <a:pt x="295275" y="1260475"/>
                </a:cubicBezTo>
                <a:cubicBezTo>
                  <a:pt x="299004" y="1251774"/>
                  <a:pt x="304526" y="1243890"/>
                  <a:pt x="307975" y="1235075"/>
                </a:cubicBezTo>
                <a:cubicBezTo>
                  <a:pt x="323402" y="1195651"/>
                  <a:pt x="322522" y="1189425"/>
                  <a:pt x="333375" y="1152525"/>
                </a:cubicBezTo>
                <a:cubicBezTo>
                  <a:pt x="335264" y="1146103"/>
                  <a:pt x="337608" y="1139825"/>
                  <a:pt x="339725" y="1133475"/>
                </a:cubicBezTo>
                <a:cubicBezTo>
                  <a:pt x="344958" y="1086378"/>
                  <a:pt x="347756" y="1079915"/>
                  <a:pt x="333375" y="1016000"/>
                </a:cubicBezTo>
                <a:cubicBezTo>
                  <a:pt x="330258" y="1002147"/>
                  <a:pt x="321455" y="990179"/>
                  <a:pt x="314325" y="977900"/>
                </a:cubicBezTo>
                <a:cubicBezTo>
                  <a:pt x="302383" y="957333"/>
                  <a:pt x="285594" y="939435"/>
                  <a:pt x="276225" y="917575"/>
                </a:cubicBezTo>
                <a:cubicBezTo>
                  <a:pt x="273050" y="910167"/>
                  <a:pt x="270305" y="902559"/>
                  <a:pt x="266700" y="895350"/>
                </a:cubicBezTo>
                <a:cubicBezTo>
                  <a:pt x="264993" y="891937"/>
                  <a:pt x="261900" y="889312"/>
                  <a:pt x="260350" y="885825"/>
                </a:cubicBezTo>
                <a:cubicBezTo>
                  <a:pt x="257632" y="879708"/>
                  <a:pt x="256117" y="873125"/>
                  <a:pt x="254000" y="866775"/>
                </a:cubicBezTo>
                <a:cubicBezTo>
                  <a:pt x="252942" y="855133"/>
                  <a:pt x="251699" y="843507"/>
                  <a:pt x="250825" y="831850"/>
                </a:cubicBezTo>
                <a:cubicBezTo>
                  <a:pt x="248524" y="801172"/>
                  <a:pt x="244475" y="739775"/>
                  <a:pt x="244475" y="739775"/>
                </a:cubicBezTo>
                <a:cubicBezTo>
                  <a:pt x="245533" y="723900"/>
                  <a:pt x="244530" y="707751"/>
                  <a:pt x="247650" y="692150"/>
                </a:cubicBezTo>
                <a:cubicBezTo>
                  <a:pt x="250939" y="675707"/>
                  <a:pt x="282562" y="615976"/>
                  <a:pt x="285750" y="609600"/>
                </a:cubicBezTo>
                <a:cubicBezTo>
                  <a:pt x="294009" y="551788"/>
                  <a:pt x="280858" y="629409"/>
                  <a:pt x="301625" y="558800"/>
                </a:cubicBezTo>
                <a:cubicBezTo>
                  <a:pt x="304033" y="550614"/>
                  <a:pt x="303742" y="541867"/>
                  <a:pt x="304800" y="533400"/>
                </a:cubicBezTo>
                <a:cubicBezTo>
                  <a:pt x="303742" y="517525"/>
                  <a:pt x="306145" y="501030"/>
                  <a:pt x="301625" y="485775"/>
                </a:cubicBezTo>
                <a:cubicBezTo>
                  <a:pt x="297448" y="471678"/>
                  <a:pt x="285975" y="460826"/>
                  <a:pt x="279400" y="447675"/>
                </a:cubicBezTo>
                <a:lnTo>
                  <a:pt x="269875" y="428625"/>
                </a:lnTo>
                <a:cubicBezTo>
                  <a:pt x="266307" y="400078"/>
                  <a:pt x="263213" y="371526"/>
                  <a:pt x="260350" y="342900"/>
                </a:cubicBezTo>
                <a:cubicBezTo>
                  <a:pt x="293803" y="257408"/>
                  <a:pt x="280659" y="294673"/>
                  <a:pt x="301625" y="231775"/>
                </a:cubicBezTo>
                <a:cubicBezTo>
                  <a:pt x="302683" y="220133"/>
                  <a:pt x="304800" y="208540"/>
                  <a:pt x="304800" y="196850"/>
                </a:cubicBezTo>
                <a:cubicBezTo>
                  <a:pt x="304800" y="188317"/>
                  <a:pt x="303028" y="179866"/>
                  <a:pt x="301625" y="171450"/>
                </a:cubicBezTo>
                <a:cubicBezTo>
                  <a:pt x="296417" y="140201"/>
                  <a:pt x="294992" y="144949"/>
                  <a:pt x="292100" y="117475"/>
                </a:cubicBezTo>
                <a:cubicBezTo>
                  <a:pt x="290766" y="104801"/>
                  <a:pt x="293870" y="91120"/>
                  <a:pt x="288925" y="79375"/>
                </a:cubicBezTo>
                <a:cubicBezTo>
                  <a:pt x="284859" y="69719"/>
                  <a:pt x="274108" y="64558"/>
                  <a:pt x="266700" y="57150"/>
                </a:cubicBezTo>
                <a:cubicBezTo>
                  <a:pt x="249267" y="39717"/>
                  <a:pt x="259680" y="46343"/>
                  <a:pt x="234950" y="38100"/>
                </a:cubicBezTo>
                <a:cubicBezTo>
                  <a:pt x="230717" y="34925"/>
                  <a:pt x="227135" y="30610"/>
                  <a:pt x="222250" y="28575"/>
                </a:cubicBezTo>
                <a:cubicBezTo>
                  <a:pt x="201511" y="19934"/>
                  <a:pt x="199288" y="24544"/>
                  <a:pt x="180975" y="19050"/>
                </a:cubicBezTo>
                <a:cubicBezTo>
                  <a:pt x="175516" y="17412"/>
                  <a:pt x="170467" y="14617"/>
                  <a:pt x="165100" y="12700"/>
                </a:cubicBezTo>
                <a:cubicBezTo>
                  <a:pt x="155645" y="9323"/>
                  <a:pt x="146050" y="6350"/>
                  <a:pt x="136525" y="3175"/>
                </a:cubicBezTo>
                <a:cubicBezTo>
                  <a:pt x="133350" y="2117"/>
                  <a:pt x="130347" y="0"/>
                  <a:pt x="127000" y="0"/>
                </a:cubicBezTo>
                <a:lnTo>
                  <a:pt x="114300" y="0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296D6B4-7D04-4197-816D-A281B7CBD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80372">
            <a:off x="6580035" y="3445452"/>
            <a:ext cx="1171864" cy="1151350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9000000" lon="1800000" rev="1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518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6ACE9-85D0-4379-882A-4BFBDDC0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Freenet – FCP Keys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BF48B-F9BF-47B0-8B16-0C60B8575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/>
              <a:t>Freenet </a:t>
            </a:r>
            <a:r>
              <a:rPr lang="de-DE" dirty="0" err="1"/>
              <a:t>uses</a:t>
            </a:r>
            <a:r>
              <a:rPr lang="de-DE" dirty="0"/>
              <a:t> Keys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/>
              <a:t>4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Keys (CHK, SSK, USK, KSK)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DE" dirty="0" err="1"/>
              <a:t>Only</a:t>
            </a:r>
            <a:r>
              <a:rPr lang="de-DE" dirty="0"/>
              <a:t> USK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update </a:t>
            </a:r>
            <a:r>
              <a:rPr lang="de-DE" dirty="0" err="1"/>
              <a:t>of</a:t>
            </a:r>
            <a:r>
              <a:rPr lang="de-DE" dirty="0"/>
              <a:t> Content (File)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endParaRPr lang="de-CH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CH" dirty="0" err="1"/>
              <a:t>Usage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USK – </a:t>
            </a:r>
            <a:r>
              <a:rPr lang="de-CH" dirty="0" err="1"/>
              <a:t>Updateable</a:t>
            </a:r>
            <a:r>
              <a:rPr lang="de-CH" dirty="0"/>
              <a:t> </a:t>
            </a:r>
            <a:r>
              <a:rPr lang="de-CH" dirty="0" err="1"/>
              <a:t>Subspace</a:t>
            </a:r>
            <a:r>
              <a:rPr lang="de-CH" dirty="0"/>
              <a:t> Keys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de-CH" dirty="0" err="1"/>
              <a:t>USK@public</a:t>
            </a:r>
            <a:r>
              <a:rPr lang="de-CH" dirty="0"/>
              <a:t> </a:t>
            </a:r>
            <a:r>
              <a:rPr lang="de-CH" dirty="0" err="1"/>
              <a:t>key</a:t>
            </a:r>
            <a:r>
              <a:rPr lang="de-CH" dirty="0"/>
              <a:t> </a:t>
            </a:r>
            <a:r>
              <a:rPr lang="de-CH" dirty="0" err="1"/>
              <a:t>hash,decryption</a:t>
            </a:r>
            <a:r>
              <a:rPr lang="de-CH" dirty="0"/>
              <a:t> </a:t>
            </a:r>
            <a:r>
              <a:rPr lang="de-CH" dirty="0" err="1"/>
              <a:t>key,crypto</a:t>
            </a:r>
            <a:r>
              <a:rPr lang="de-CH" dirty="0"/>
              <a:t> </a:t>
            </a:r>
            <a:r>
              <a:rPr lang="de-CH" dirty="0" err="1"/>
              <a:t>setting</a:t>
            </a:r>
            <a:r>
              <a:rPr lang="de-CH" dirty="0"/>
              <a:t>/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selected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/</a:t>
            </a:r>
            <a:r>
              <a:rPr lang="de-CH" dirty="0" err="1"/>
              <a:t>version</a:t>
            </a:r>
            <a:endParaRPr lang="de-CH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endParaRPr lang="de-CH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endParaRPr lang="de-CH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endParaRPr lang="de-CH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endParaRPr lang="de-CH" dirty="0"/>
          </a:p>
          <a:p>
            <a:pPr marL="876300" lvl="2" indent="-342900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9EBC5D4-E0AB-4389-9319-902F3B93CD2C}"/>
              </a:ext>
            </a:extLst>
          </p:cNvPr>
          <p:cNvSpPr/>
          <p:nvPr/>
        </p:nvSpPr>
        <p:spPr>
          <a:xfrm>
            <a:off x="1077863" y="3861048"/>
            <a:ext cx="10052148" cy="79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err="1">
                <a:solidFill>
                  <a:srgbClr val="FFC000"/>
                </a:solidFill>
              </a:rPr>
              <a:t>USK@VuHdPK</a:t>
            </a:r>
            <a:r>
              <a:rPr lang="de-CH" sz="2000" dirty="0">
                <a:solidFill>
                  <a:srgbClr val="FFC000"/>
                </a:solidFill>
              </a:rPr>
              <a:t>~~8ArRcYhGU7JlibgTKSrnxLRH4jR1PCiHrUU,9SFpiAvN3pBYHyY~OSkwIk7wU33WYIU3a7Rt1fdmz~8,AQECAAE/</a:t>
            </a:r>
            <a:r>
              <a:rPr lang="de-CH" sz="2000" dirty="0" err="1">
                <a:solidFill>
                  <a:srgbClr val="FFC000"/>
                </a:solidFill>
              </a:rPr>
              <a:t>temp</a:t>
            </a:r>
            <a:r>
              <a:rPr lang="de-CH" sz="2000" dirty="0">
                <a:solidFill>
                  <a:srgbClr val="FFC000"/>
                </a:solidFill>
              </a:rPr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260014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2D52C-8AFA-484A-A27D-1F7597F6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Freenet – FCP Protocol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D0DCE-E9B2-4853-AB95-573815F0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ClientHello</a:t>
            </a:r>
            <a:r>
              <a:rPr lang="de-DE" dirty="0"/>
              <a:t>: On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message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DE" dirty="0" err="1"/>
              <a:t>GenerateSSK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SSK/USK </a:t>
            </a:r>
            <a:r>
              <a:rPr lang="de-DE" dirty="0" err="1"/>
              <a:t>Keypair</a:t>
            </a:r>
            <a:endParaRPr lang="de-DE" dirty="0"/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CH" dirty="0" err="1"/>
              <a:t>ClientPut</a:t>
            </a:r>
            <a:r>
              <a:rPr lang="de-CH" dirty="0"/>
              <a:t>: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upload</a:t>
            </a:r>
            <a:r>
              <a:rPr lang="de-CH" dirty="0"/>
              <a:t> Data </a:t>
            </a:r>
            <a:r>
              <a:rPr lang="de-CH" dirty="0" err="1"/>
              <a:t>to</a:t>
            </a:r>
            <a:r>
              <a:rPr lang="de-CH" dirty="0"/>
              <a:t> Freenet</a:t>
            </a:r>
          </a:p>
          <a:p>
            <a:pPr marL="614363" lvl="1" indent="-342900">
              <a:buFont typeface="Wingdings" panose="05000000000000000000" pitchFamily="2" charset="2"/>
              <a:buChar char="Ø"/>
            </a:pPr>
            <a:r>
              <a:rPr lang="de-CH" dirty="0" err="1"/>
              <a:t>ClientGet</a:t>
            </a:r>
            <a:r>
              <a:rPr lang="de-CH" dirty="0"/>
              <a:t>: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request</a:t>
            </a:r>
            <a:r>
              <a:rPr lang="de-CH" dirty="0"/>
              <a:t> Data </a:t>
            </a:r>
            <a:r>
              <a:rPr lang="de-CH" dirty="0" err="1"/>
              <a:t>from</a:t>
            </a:r>
            <a:r>
              <a:rPr lang="de-CH" dirty="0"/>
              <a:t> Freenet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ADE2A62-07BD-4D1F-9535-E15E2EE1373C}"/>
              </a:ext>
            </a:extLst>
          </p:cNvPr>
          <p:cNvGrpSpPr/>
          <p:nvPr/>
        </p:nvGrpSpPr>
        <p:grpSpPr>
          <a:xfrm>
            <a:off x="2796887" y="1205768"/>
            <a:ext cx="6857417" cy="3888432"/>
            <a:chOff x="4431096" y="1628801"/>
            <a:chExt cx="6857417" cy="388843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37D7F8A2-3C3B-4758-9B12-293A90AF2218}"/>
                </a:ext>
              </a:extLst>
            </p:cNvPr>
            <p:cNvSpPr/>
            <p:nvPr/>
          </p:nvSpPr>
          <p:spPr>
            <a:xfrm>
              <a:off x="4431096" y="1628801"/>
              <a:ext cx="6857417" cy="38884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00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9F05225-0A16-4D8B-A4D5-DE87BDBC8A6E}"/>
                </a:ext>
              </a:extLst>
            </p:cNvPr>
            <p:cNvSpPr txBox="1"/>
            <p:nvPr/>
          </p:nvSpPr>
          <p:spPr>
            <a:xfrm>
              <a:off x="4818430" y="2132856"/>
              <a:ext cx="2880320" cy="17235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600" dirty="0">
                  <a:solidFill>
                    <a:srgbClr val="FAA500"/>
                  </a:solidFill>
                </a:rPr>
                <a:t>Send</a:t>
              </a: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ClientHello</a:t>
              </a:r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>
                  <a:solidFill>
                    <a:srgbClr val="FAA500"/>
                  </a:solidFill>
                </a:rPr>
                <a:t>Name=&lt;Identifier&gt;</a:t>
              </a: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ExpectedVersion</a:t>
              </a:r>
              <a:r>
                <a:rPr lang="de-DE" sz="1600" dirty="0">
                  <a:solidFill>
                    <a:srgbClr val="FAA500"/>
                  </a:solidFill>
                </a:rPr>
                <a:t>=&lt;Version&gt;</a:t>
              </a: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EndMessage</a:t>
              </a:r>
              <a:endParaRPr lang="de-CH" sz="1600" dirty="0">
                <a:solidFill>
                  <a:srgbClr val="FAA500"/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D5BBF38-45AE-4325-BED8-71C48744CFE1}"/>
                </a:ext>
              </a:extLst>
            </p:cNvPr>
            <p:cNvSpPr txBox="1"/>
            <p:nvPr/>
          </p:nvSpPr>
          <p:spPr>
            <a:xfrm>
              <a:off x="8139277" y="2132856"/>
              <a:ext cx="2880320" cy="17235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600" dirty="0" err="1">
                  <a:solidFill>
                    <a:srgbClr val="FAA500"/>
                  </a:solidFill>
                </a:rPr>
                <a:t>Receive</a:t>
              </a:r>
              <a:endParaRPr lang="de-DE" sz="1600" dirty="0">
                <a:solidFill>
                  <a:srgbClr val="FAA500"/>
                </a:solidFill>
              </a:endParaRP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ClientHello</a:t>
              </a:r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>
                  <a:solidFill>
                    <a:srgbClr val="FAA500"/>
                  </a:solidFill>
                </a:rPr>
                <a:t>Name=&lt;Identifier&gt;</a:t>
              </a: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ExpectedVersion</a:t>
              </a:r>
              <a:r>
                <a:rPr lang="de-DE" sz="1600" dirty="0">
                  <a:solidFill>
                    <a:srgbClr val="FAA500"/>
                  </a:solidFill>
                </a:rPr>
                <a:t>=&lt;Version&gt;</a:t>
              </a: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EndMessage</a:t>
              </a:r>
              <a:endParaRPr lang="de-CH" sz="1600" dirty="0">
                <a:solidFill>
                  <a:srgbClr val="FAA500"/>
                </a:solidFill>
              </a:endParaRP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EBAF511B-A5A1-48FD-8FD2-3BBA70B78CB8}"/>
                </a:ext>
              </a:extLst>
            </p:cNvPr>
            <p:cNvCxnSpPr/>
            <p:nvPr/>
          </p:nvCxnSpPr>
          <p:spPr>
            <a:xfrm>
              <a:off x="7832129" y="2132856"/>
              <a:ext cx="0" cy="324036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D5C491F-C218-4D95-9CE6-C36D0D94821A}"/>
              </a:ext>
            </a:extLst>
          </p:cNvPr>
          <p:cNvGrpSpPr/>
          <p:nvPr/>
        </p:nvGrpSpPr>
        <p:grpSpPr>
          <a:xfrm>
            <a:off x="2880328" y="1268759"/>
            <a:ext cx="6857417" cy="3888432"/>
            <a:chOff x="4431096" y="1628801"/>
            <a:chExt cx="6857417" cy="3888432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0CF92540-2C75-4A22-BF50-C36D4E4ACFF9}"/>
                </a:ext>
              </a:extLst>
            </p:cNvPr>
            <p:cNvSpPr/>
            <p:nvPr/>
          </p:nvSpPr>
          <p:spPr>
            <a:xfrm>
              <a:off x="4431096" y="1628801"/>
              <a:ext cx="6857417" cy="38884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77F6C8F-E544-4DDC-856D-7A9356F77D09}"/>
                </a:ext>
              </a:extLst>
            </p:cNvPr>
            <p:cNvSpPr txBox="1"/>
            <p:nvPr/>
          </p:nvSpPr>
          <p:spPr>
            <a:xfrm>
              <a:off x="4818430" y="2132856"/>
              <a:ext cx="2880320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600" dirty="0">
                  <a:solidFill>
                    <a:srgbClr val="FAA500"/>
                  </a:solidFill>
                </a:rPr>
                <a:t>Send</a:t>
              </a: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GenerateSSK</a:t>
              </a:r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>
                  <a:solidFill>
                    <a:srgbClr val="FAA500"/>
                  </a:solidFill>
                </a:rPr>
                <a:t>Identifier=&lt;Identifier&gt;</a:t>
              </a: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EndMessage</a:t>
              </a:r>
              <a:endParaRPr lang="de-CH" sz="1600" dirty="0">
                <a:solidFill>
                  <a:srgbClr val="FAA500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56F6380-7ED6-435D-A5FD-844677638EDA}"/>
                </a:ext>
              </a:extLst>
            </p:cNvPr>
            <p:cNvSpPr txBox="1"/>
            <p:nvPr/>
          </p:nvSpPr>
          <p:spPr>
            <a:xfrm>
              <a:off x="8139276" y="2132856"/>
              <a:ext cx="2982355" cy="1969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600" dirty="0" err="1">
                  <a:solidFill>
                    <a:srgbClr val="FAA500"/>
                  </a:solidFill>
                </a:rPr>
                <a:t>Receive</a:t>
              </a:r>
              <a:endParaRPr lang="de-DE" sz="1600" dirty="0">
                <a:solidFill>
                  <a:srgbClr val="FAA500"/>
                </a:solidFill>
              </a:endParaRP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SSKKeypair</a:t>
              </a:r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InsertURI</a:t>
              </a:r>
              <a:r>
                <a:rPr lang="de-DE" sz="1600" dirty="0">
                  <a:solidFill>
                    <a:srgbClr val="FAA500"/>
                  </a:solidFill>
                </a:rPr>
                <a:t>=&lt;</a:t>
              </a:r>
              <a:r>
                <a:rPr lang="de-DE" sz="1600" dirty="0" err="1">
                  <a:solidFill>
                    <a:srgbClr val="FAA500"/>
                  </a:solidFill>
                </a:rPr>
                <a:t>SSKURIInsert</a:t>
              </a:r>
              <a:r>
                <a:rPr lang="de-DE" sz="1600" dirty="0">
                  <a:solidFill>
                    <a:srgbClr val="FAA500"/>
                  </a:solidFill>
                </a:rPr>
                <a:t>&gt;</a:t>
              </a: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RequestURI</a:t>
              </a:r>
              <a:r>
                <a:rPr lang="de-DE" sz="1600" dirty="0">
                  <a:solidFill>
                    <a:srgbClr val="FAA500"/>
                  </a:solidFill>
                </a:rPr>
                <a:t>=&lt;</a:t>
              </a:r>
              <a:r>
                <a:rPr lang="de-DE" sz="1600" dirty="0" err="1">
                  <a:solidFill>
                    <a:srgbClr val="FAA500"/>
                  </a:solidFill>
                </a:rPr>
                <a:t>SSKURIRequest</a:t>
              </a:r>
              <a:r>
                <a:rPr lang="de-DE" sz="1600" dirty="0">
                  <a:solidFill>
                    <a:srgbClr val="FAA500"/>
                  </a:solidFill>
                </a:rPr>
                <a:t>&gt;</a:t>
              </a:r>
            </a:p>
            <a:p>
              <a:r>
                <a:rPr lang="de-DE" sz="1600" dirty="0">
                  <a:solidFill>
                    <a:srgbClr val="FAA500"/>
                  </a:solidFill>
                </a:rPr>
                <a:t>Identifier=&lt;Identifier&gt;</a:t>
              </a: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EndMessage</a:t>
              </a:r>
              <a:endParaRPr lang="de-CH" sz="1600" dirty="0">
                <a:solidFill>
                  <a:srgbClr val="FAA500"/>
                </a:solidFill>
              </a:endParaRP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390EBA6-B6DB-4CD0-8F5E-AEE096723FFB}"/>
                </a:ext>
              </a:extLst>
            </p:cNvPr>
            <p:cNvCxnSpPr/>
            <p:nvPr/>
          </p:nvCxnSpPr>
          <p:spPr>
            <a:xfrm>
              <a:off x="7832129" y="2132856"/>
              <a:ext cx="0" cy="324036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3A46E16-70F1-45F6-B85B-5A54202DCDFA}"/>
              </a:ext>
            </a:extLst>
          </p:cNvPr>
          <p:cNvGrpSpPr/>
          <p:nvPr/>
        </p:nvGrpSpPr>
        <p:grpSpPr>
          <a:xfrm>
            <a:off x="2880328" y="1385787"/>
            <a:ext cx="6857417" cy="3888432"/>
            <a:chOff x="4431096" y="1628801"/>
            <a:chExt cx="6857417" cy="3888432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A0C9EBF7-8F8D-4C84-804C-84E6D9732BBE}"/>
                </a:ext>
              </a:extLst>
            </p:cNvPr>
            <p:cNvSpPr/>
            <p:nvPr/>
          </p:nvSpPr>
          <p:spPr>
            <a:xfrm>
              <a:off x="4431096" y="1628801"/>
              <a:ext cx="6857417" cy="38884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A6F65F0-857A-4792-B0AF-E8183B7ACDFA}"/>
                </a:ext>
              </a:extLst>
            </p:cNvPr>
            <p:cNvSpPr txBox="1"/>
            <p:nvPr/>
          </p:nvSpPr>
          <p:spPr>
            <a:xfrm>
              <a:off x="4818430" y="2132856"/>
              <a:ext cx="2880320" cy="27084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600" dirty="0">
                  <a:solidFill>
                    <a:srgbClr val="FAA500"/>
                  </a:solidFill>
                </a:rPr>
                <a:t>Send</a:t>
              </a: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ClientPut</a:t>
              </a:r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>
                  <a:solidFill>
                    <a:srgbClr val="FAA500"/>
                  </a:solidFill>
                </a:rPr>
                <a:t>URI=&lt;</a:t>
              </a:r>
              <a:r>
                <a:rPr lang="de-DE" sz="1600" dirty="0" err="1">
                  <a:solidFill>
                    <a:srgbClr val="FAA500"/>
                  </a:solidFill>
                </a:rPr>
                <a:t>USKURIInsert</a:t>
              </a:r>
              <a:r>
                <a:rPr lang="de-DE" sz="1600" dirty="0">
                  <a:solidFill>
                    <a:srgbClr val="FAA500"/>
                  </a:solidFill>
                </a:rPr>
                <a:t>&gt;</a:t>
              </a: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Metadata.ContentType</a:t>
              </a:r>
              <a:r>
                <a:rPr lang="de-DE" sz="1600" dirty="0">
                  <a:solidFill>
                    <a:srgbClr val="FAA500"/>
                  </a:solidFill>
                </a:rPr>
                <a:t>=</a:t>
              </a:r>
              <a:r>
                <a:rPr lang="de-DE" sz="1600" dirty="0" err="1">
                  <a:solidFill>
                    <a:srgbClr val="FAA500"/>
                  </a:solidFill>
                </a:rPr>
                <a:t>text</a:t>
              </a:r>
              <a:r>
                <a:rPr lang="de-DE" sz="1600" dirty="0">
                  <a:solidFill>
                    <a:srgbClr val="FAA500"/>
                  </a:solidFill>
                </a:rPr>
                <a:t>/</a:t>
              </a:r>
              <a:r>
                <a:rPr lang="de-DE" sz="1600" dirty="0" err="1">
                  <a:solidFill>
                    <a:srgbClr val="FAA500"/>
                  </a:solidFill>
                </a:rPr>
                <a:t>plain</a:t>
              </a:r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PriorityClass</a:t>
              </a:r>
              <a:r>
                <a:rPr lang="de-DE" sz="1600" dirty="0">
                  <a:solidFill>
                    <a:srgbClr val="FAA500"/>
                  </a:solidFill>
                </a:rPr>
                <a:t>=&lt;</a:t>
              </a:r>
              <a:r>
                <a:rPr lang="de-DE" sz="1600" dirty="0" err="1">
                  <a:solidFill>
                    <a:srgbClr val="FAA500"/>
                  </a:solidFill>
                </a:rPr>
                <a:t>Priority</a:t>
              </a:r>
              <a:r>
                <a:rPr lang="de-DE" sz="1600" dirty="0">
                  <a:solidFill>
                    <a:srgbClr val="FAA500"/>
                  </a:solidFill>
                </a:rPr>
                <a:t>&gt;</a:t>
              </a:r>
            </a:p>
            <a:p>
              <a:r>
                <a:rPr lang="de-DE" sz="1600" dirty="0">
                  <a:solidFill>
                    <a:srgbClr val="FAA500"/>
                  </a:solidFill>
                </a:rPr>
                <a:t>Identifier=&lt;Identifier&gt;</a:t>
              </a: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DataLength</a:t>
              </a:r>
              <a:r>
                <a:rPr lang="de-DE" sz="1600" dirty="0">
                  <a:solidFill>
                    <a:srgbClr val="FAA500"/>
                  </a:solidFill>
                </a:rPr>
                <a:t>=&lt;</a:t>
              </a:r>
              <a:r>
                <a:rPr lang="de-DE" sz="1600" dirty="0" err="1">
                  <a:solidFill>
                    <a:srgbClr val="FAA500"/>
                  </a:solidFill>
                </a:rPr>
                <a:t>dataLenght</a:t>
              </a:r>
              <a:r>
                <a:rPr lang="de-DE" sz="1600" dirty="0">
                  <a:solidFill>
                    <a:srgbClr val="FAA500"/>
                  </a:solidFill>
                </a:rPr>
                <a:t>&gt;</a:t>
              </a:r>
            </a:p>
            <a:p>
              <a:r>
                <a:rPr lang="de-DE" sz="1600" dirty="0">
                  <a:solidFill>
                    <a:srgbClr val="FAA500"/>
                  </a:solidFill>
                </a:rPr>
                <a:t>Data</a:t>
              </a:r>
            </a:p>
            <a:p>
              <a:r>
                <a:rPr lang="de-DE" sz="1600" dirty="0">
                  <a:solidFill>
                    <a:srgbClr val="FAA500"/>
                  </a:solidFill>
                </a:rPr>
                <a:t>&lt;</a:t>
              </a:r>
              <a:r>
                <a:rPr lang="de-DE" sz="1600" dirty="0" err="1">
                  <a:solidFill>
                    <a:srgbClr val="FAA500"/>
                  </a:solidFill>
                </a:rPr>
                <a:t>DatatoUpload</a:t>
              </a:r>
              <a:r>
                <a:rPr lang="de-DE" sz="1600" dirty="0">
                  <a:solidFill>
                    <a:srgbClr val="FAA500"/>
                  </a:solidFill>
                </a:rPr>
                <a:t>&gt;</a:t>
              </a:r>
              <a:endParaRPr lang="de-CH" sz="1600" dirty="0">
                <a:solidFill>
                  <a:srgbClr val="FAA500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EE8D3BD-1A04-47CA-83FA-1964CCA492D4}"/>
                </a:ext>
              </a:extLst>
            </p:cNvPr>
            <p:cNvSpPr txBox="1"/>
            <p:nvPr/>
          </p:nvSpPr>
          <p:spPr>
            <a:xfrm>
              <a:off x="8139276" y="2132856"/>
              <a:ext cx="298235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600" dirty="0" err="1">
                  <a:solidFill>
                    <a:srgbClr val="FAA500"/>
                  </a:solidFill>
                </a:rPr>
                <a:t>Receive</a:t>
              </a:r>
              <a:endParaRPr lang="de-DE" sz="1600" dirty="0">
                <a:solidFill>
                  <a:srgbClr val="FAA500"/>
                </a:solidFill>
              </a:endParaRP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endParaRPr lang="de-DE" sz="1600" dirty="0">
                <a:solidFill>
                  <a:srgbClr val="FAA500"/>
                </a:solidFill>
              </a:endParaRP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7DBBC1B1-4D16-4D57-8AF0-C8B365F9BA12}"/>
                </a:ext>
              </a:extLst>
            </p:cNvPr>
            <p:cNvCxnSpPr/>
            <p:nvPr/>
          </p:nvCxnSpPr>
          <p:spPr>
            <a:xfrm>
              <a:off x="7832129" y="2132856"/>
              <a:ext cx="0" cy="324036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A7ACCBB-A774-4472-A619-77F8A20E68A5}"/>
              </a:ext>
            </a:extLst>
          </p:cNvPr>
          <p:cNvGrpSpPr/>
          <p:nvPr/>
        </p:nvGrpSpPr>
        <p:grpSpPr>
          <a:xfrm>
            <a:off x="2838607" y="1286791"/>
            <a:ext cx="6857417" cy="4032446"/>
            <a:chOff x="4431096" y="1628801"/>
            <a:chExt cx="6857417" cy="4032446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A7F1B0C9-F552-44D6-912B-2B84FE088E13}"/>
                </a:ext>
              </a:extLst>
            </p:cNvPr>
            <p:cNvSpPr/>
            <p:nvPr/>
          </p:nvSpPr>
          <p:spPr>
            <a:xfrm>
              <a:off x="4431096" y="1628801"/>
              <a:ext cx="6857417" cy="38884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00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9F5D56D-0C40-459C-8714-BC42CB277237}"/>
                </a:ext>
              </a:extLst>
            </p:cNvPr>
            <p:cNvSpPr txBox="1"/>
            <p:nvPr/>
          </p:nvSpPr>
          <p:spPr>
            <a:xfrm>
              <a:off x="4941299" y="1826797"/>
              <a:ext cx="2880320" cy="19697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600" dirty="0">
                  <a:solidFill>
                    <a:srgbClr val="FAA500"/>
                  </a:solidFill>
                </a:rPr>
                <a:t>Send</a:t>
              </a: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ClientGet</a:t>
              </a:r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>
                  <a:solidFill>
                    <a:srgbClr val="FAA500"/>
                  </a:solidFill>
                </a:rPr>
                <a:t>URI=&lt;</a:t>
              </a:r>
              <a:r>
                <a:rPr lang="de-DE" sz="1600" dirty="0" err="1">
                  <a:solidFill>
                    <a:srgbClr val="FAA500"/>
                  </a:solidFill>
                </a:rPr>
                <a:t>USKURIRequest</a:t>
              </a:r>
              <a:r>
                <a:rPr lang="de-DE" sz="1600" dirty="0">
                  <a:solidFill>
                    <a:srgbClr val="FAA500"/>
                  </a:solidFill>
                </a:rPr>
                <a:t>&gt;</a:t>
              </a:r>
            </a:p>
            <a:p>
              <a:r>
                <a:rPr lang="de-DE" sz="1600" dirty="0">
                  <a:solidFill>
                    <a:srgbClr val="FAA500"/>
                  </a:solidFill>
                </a:rPr>
                <a:t>Identifier=&lt;Identifier&gt;</a:t>
              </a: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ReturnType</a:t>
              </a:r>
              <a:r>
                <a:rPr lang="de-DE" sz="1600" dirty="0">
                  <a:solidFill>
                    <a:srgbClr val="FAA500"/>
                  </a:solidFill>
                </a:rPr>
                <a:t>=</a:t>
              </a:r>
              <a:r>
                <a:rPr lang="de-DE" sz="1600" dirty="0" err="1">
                  <a:solidFill>
                    <a:srgbClr val="FAA500"/>
                  </a:solidFill>
                </a:rPr>
                <a:t>direct</a:t>
              </a:r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PriorityClass</a:t>
              </a:r>
              <a:r>
                <a:rPr lang="de-DE" sz="1600" dirty="0">
                  <a:solidFill>
                    <a:srgbClr val="FAA500"/>
                  </a:solidFill>
                </a:rPr>
                <a:t>=&lt;</a:t>
              </a:r>
              <a:r>
                <a:rPr lang="de-DE" sz="1600" dirty="0" err="1">
                  <a:solidFill>
                    <a:srgbClr val="FAA500"/>
                  </a:solidFill>
                </a:rPr>
                <a:t>Priority</a:t>
              </a:r>
              <a:r>
                <a:rPr lang="de-DE" sz="1600" dirty="0">
                  <a:solidFill>
                    <a:srgbClr val="FAA500"/>
                  </a:solidFill>
                </a:rPr>
                <a:t>&gt;</a:t>
              </a:r>
            </a:p>
            <a:p>
              <a:r>
                <a:rPr lang="de-DE" sz="1600" dirty="0" err="1">
                  <a:solidFill>
                    <a:srgbClr val="FAA500"/>
                  </a:solidFill>
                </a:rPr>
                <a:t>EndMessage</a:t>
              </a:r>
              <a:endParaRPr lang="de-CH" sz="1600" dirty="0">
                <a:solidFill>
                  <a:srgbClr val="FAA500"/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B07F6E3-E9E6-4DA6-BF47-35806F885721}"/>
                </a:ext>
              </a:extLst>
            </p:cNvPr>
            <p:cNvSpPr txBox="1"/>
            <p:nvPr/>
          </p:nvSpPr>
          <p:spPr>
            <a:xfrm>
              <a:off x="8149789" y="1783262"/>
              <a:ext cx="2982355" cy="387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600" dirty="0" err="1">
                  <a:solidFill>
                    <a:srgbClr val="FAA500"/>
                  </a:solidFill>
                </a:rPr>
                <a:t>Receive</a:t>
              </a:r>
              <a:endParaRPr lang="de-DE" sz="1600" dirty="0">
                <a:solidFill>
                  <a:srgbClr val="FAA500"/>
                </a:solidFill>
              </a:endParaRPr>
            </a:p>
            <a:p>
              <a:endParaRPr lang="de-DE" sz="1600" dirty="0">
                <a:solidFill>
                  <a:srgbClr val="FAA500"/>
                </a:solidFill>
              </a:endParaRPr>
            </a:p>
            <a:p>
              <a:r>
                <a:rPr lang="de-DE" sz="1200" dirty="0" err="1">
                  <a:solidFill>
                    <a:srgbClr val="FAA500"/>
                  </a:solidFill>
                </a:rPr>
                <a:t>DataFound</a:t>
              </a:r>
              <a:endParaRPr lang="de-DE" sz="1200" dirty="0">
                <a:solidFill>
                  <a:srgbClr val="FAA500"/>
                </a:solidFill>
              </a:endParaRPr>
            </a:p>
            <a:p>
              <a:r>
                <a:rPr lang="de-DE" sz="1200" dirty="0">
                  <a:solidFill>
                    <a:srgbClr val="FAA500"/>
                  </a:solidFill>
                </a:rPr>
                <a:t>Identifier=&lt;</a:t>
              </a:r>
              <a:r>
                <a:rPr lang="de-DE" sz="1200" dirty="0" err="1">
                  <a:solidFill>
                    <a:srgbClr val="FAA500"/>
                  </a:solidFill>
                </a:rPr>
                <a:t>identifier</a:t>
              </a:r>
              <a:r>
                <a:rPr lang="de-DE" sz="1200" dirty="0">
                  <a:solidFill>
                    <a:srgbClr val="FAA500"/>
                  </a:solidFill>
                </a:rPr>
                <a:t>&gt;</a:t>
              </a:r>
            </a:p>
            <a:p>
              <a:r>
                <a:rPr lang="de-DE" sz="1200" dirty="0" err="1">
                  <a:solidFill>
                    <a:srgbClr val="FAA500"/>
                  </a:solidFill>
                </a:rPr>
                <a:t>CompletionTime</a:t>
              </a:r>
              <a:r>
                <a:rPr lang="de-DE" sz="1200" dirty="0">
                  <a:solidFill>
                    <a:srgbClr val="FAA500"/>
                  </a:solidFill>
                </a:rPr>
                <a:t>=&lt;time&gt;</a:t>
              </a:r>
            </a:p>
            <a:p>
              <a:r>
                <a:rPr lang="de-DE" sz="1200" dirty="0" err="1">
                  <a:solidFill>
                    <a:srgbClr val="FAA500"/>
                  </a:solidFill>
                </a:rPr>
                <a:t>StartupTime</a:t>
              </a:r>
              <a:r>
                <a:rPr lang="de-DE" sz="1200" dirty="0">
                  <a:solidFill>
                    <a:srgbClr val="FAA500"/>
                  </a:solidFill>
                </a:rPr>
                <a:t>=&lt;time&gt;</a:t>
              </a:r>
            </a:p>
            <a:p>
              <a:r>
                <a:rPr lang="de-DE" sz="1200" dirty="0" err="1">
                  <a:solidFill>
                    <a:srgbClr val="FAA500"/>
                  </a:solidFill>
                </a:rPr>
                <a:t>DataLength</a:t>
              </a:r>
              <a:r>
                <a:rPr lang="de-DE" sz="1200" dirty="0">
                  <a:solidFill>
                    <a:srgbClr val="FAA500"/>
                  </a:solidFill>
                </a:rPr>
                <a:t>=&lt;</a:t>
              </a:r>
              <a:r>
                <a:rPr lang="de-DE" sz="1200" dirty="0" err="1">
                  <a:solidFill>
                    <a:srgbClr val="FAA500"/>
                  </a:solidFill>
                </a:rPr>
                <a:t>dataLenght</a:t>
              </a:r>
              <a:r>
                <a:rPr lang="de-DE" sz="1200" dirty="0">
                  <a:solidFill>
                    <a:srgbClr val="FAA500"/>
                  </a:solidFill>
                </a:rPr>
                <a:t>&gt;</a:t>
              </a:r>
            </a:p>
            <a:p>
              <a:r>
                <a:rPr lang="de-DE" sz="1200" dirty="0">
                  <a:solidFill>
                    <a:srgbClr val="FAA500"/>
                  </a:solidFill>
                </a:rPr>
                <a:t>Global=</a:t>
              </a:r>
              <a:r>
                <a:rPr lang="de-DE" sz="1200" dirty="0" err="1">
                  <a:solidFill>
                    <a:srgbClr val="FAA500"/>
                  </a:solidFill>
                </a:rPr>
                <a:t>false</a:t>
              </a:r>
              <a:endParaRPr lang="de-DE" sz="1200" dirty="0">
                <a:solidFill>
                  <a:srgbClr val="FAA500"/>
                </a:solidFill>
              </a:endParaRPr>
            </a:p>
            <a:p>
              <a:r>
                <a:rPr lang="de-DE" sz="1200" dirty="0" err="1">
                  <a:solidFill>
                    <a:srgbClr val="FAA500"/>
                  </a:solidFill>
                </a:rPr>
                <a:t>Metadata.ContentType</a:t>
              </a:r>
              <a:r>
                <a:rPr lang="de-DE" sz="1200" dirty="0">
                  <a:solidFill>
                    <a:srgbClr val="FAA500"/>
                  </a:solidFill>
                </a:rPr>
                <a:t>=</a:t>
              </a:r>
              <a:r>
                <a:rPr lang="de-DE" sz="1200" dirty="0" err="1">
                  <a:solidFill>
                    <a:srgbClr val="FAA500"/>
                  </a:solidFill>
                </a:rPr>
                <a:t>text</a:t>
              </a:r>
              <a:r>
                <a:rPr lang="de-DE" sz="1200" dirty="0">
                  <a:solidFill>
                    <a:srgbClr val="FAA500"/>
                  </a:solidFill>
                </a:rPr>
                <a:t>/</a:t>
              </a:r>
              <a:r>
                <a:rPr lang="de-DE" sz="1200" dirty="0" err="1">
                  <a:solidFill>
                    <a:srgbClr val="FAA500"/>
                  </a:solidFill>
                </a:rPr>
                <a:t>plain</a:t>
              </a:r>
              <a:endParaRPr lang="de-DE" sz="1200" dirty="0">
                <a:solidFill>
                  <a:srgbClr val="FAA500"/>
                </a:solidFill>
              </a:endParaRPr>
            </a:p>
            <a:p>
              <a:r>
                <a:rPr lang="de-DE" sz="1200" dirty="0" err="1">
                  <a:solidFill>
                    <a:srgbClr val="FAA500"/>
                  </a:solidFill>
                </a:rPr>
                <a:t>EndMessage</a:t>
              </a:r>
              <a:endParaRPr lang="de-DE" sz="1200" dirty="0">
                <a:solidFill>
                  <a:srgbClr val="FAA500"/>
                </a:solidFill>
              </a:endParaRPr>
            </a:p>
            <a:p>
              <a:r>
                <a:rPr lang="de-DE" sz="1200" dirty="0" err="1">
                  <a:solidFill>
                    <a:srgbClr val="FAA500"/>
                  </a:solidFill>
                </a:rPr>
                <a:t>AllData</a:t>
              </a:r>
              <a:endParaRPr lang="de-DE" sz="1200" dirty="0">
                <a:solidFill>
                  <a:srgbClr val="FAA500"/>
                </a:solidFill>
              </a:endParaRPr>
            </a:p>
            <a:p>
              <a:r>
                <a:rPr lang="de-DE" sz="1200" dirty="0">
                  <a:solidFill>
                    <a:srgbClr val="FAA500"/>
                  </a:solidFill>
                </a:rPr>
                <a:t>Identifier=ArduinoTemp2</a:t>
              </a:r>
            </a:p>
            <a:p>
              <a:r>
                <a:rPr lang="de-DE" sz="1200" dirty="0" err="1">
                  <a:solidFill>
                    <a:srgbClr val="FAA500"/>
                  </a:solidFill>
                </a:rPr>
                <a:t>CompletionTime</a:t>
              </a:r>
              <a:r>
                <a:rPr lang="de-DE" sz="1200" dirty="0">
                  <a:solidFill>
                    <a:srgbClr val="FAA500"/>
                  </a:solidFill>
                </a:rPr>
                <a:t>=&lt;time&gt;</a:t>
              </a:r>
            </a:p>
            <a:p>
              <a:r>
                <a:rPr lang="de-DE" sz="1200" dirty="0" err="1">
                  <a:solidFill>
                    <a:srgbClr val="FAA500"/>
                  </a:solidFill>
                </a:rPr>
                <a:t>StartupTime</a:t>
              </a:r>
              <a:r>
                <a:rPr lang="de-DE" sz="1200" dirty="0">
                  <a:solidFill>
                    <a:srgbClr val="FAA500"/>
                  </a:solidFill>
                </a:rPr>
                <a:t>=&lt;time&gt;</a:t>
              </a:r>
            </a:p>
            <a:p>
              <a:r>
                <a:rPr lang="de-DE" sz="1200" dirty="0" err="1">
                  <a:solidFill>
                    <a:srgbClr val="FAA500"/>
                  </a:solidFill>
                </a:rPr>
                <a:t>DataLength</a:t>
              </a:r>
              <a:r>
                <a:rPr lang="de-DE" sz="1200" dirty="0">
                  <a:solidFill>
                    <a:srgbClr val="FAA500"/>
                  </a:solidFill>
                </a:rPr>
                <a:t>=&lt;</a:t>
              </a:r>
              <a:r>
                <a:rPr lang="de-DE" sz="1200" dirty="0" err="1">
                  <a:solidFill>
                    <a:srgbClr val="FAA500"/>
                  </a:solidFill>
                </a:rPr>
                <a:t>dataLenght</a:t>
              </a:r>
              <a:r>
                <a:rPr lang="de-DE" sz="1200" dirty="0">
                  <a:solidFill>
                    <a:srgbClr val="FAA500"/>
                  </a:solidFill>
                </a:rPr>
                <a:t>&gt;</a:t>
              </a:r>
            </a:p>
            <a:p>
              <a:r>
                <a:rPr lang="de-DE" sz="1200" dirty="0">
                  <a:solidFill>
                    <a:srgbClr val="FAA500"/>
                  </a:solidFill>
                </a:rPr>
                <a:t>Global=</a:t>
              </a:r>
              <a:r>
                <a:rPr lang="de-DE" sz="1200" dirty="0" err="1">
                  <a:solidFill>
                    <a:srgbClr val="FAA500"/>
                  </a:solidFill>
                </a:rPr>
                <a:t>false</a:t>
              </a:r>
              <a:endParaRPr lang="de-DE" sz="1200" dirty="0">
                <a:solidFill>
                  <a:srgbClr val="FAA500"/>
                </a:solidFill>
              </a:endParaRPr>
            </a:p>
            <a:p>
              <a:r>
                <a:rPr lang="de-DE" sz="1200" dirty="0" err="1">
                  <a:solidFill>
                    <a:srgbClr val="FAA500"/>
                  </a:solidFill>
                </a:rPr>
                <a:t>Metadata.ContentType</a:t>
              </a:r>
              <a:r>
                <a:rPr lang="de-DE" sz="1200" dirty="0">
                  <a:solidFill>
                    <a:srgbClr val="FAA500"/>
                  </a:solidFill>
                </a:rPr>
                <a:t>=</a:t>
              </a:r>
              <a:r>
                <a:rPr lang="de-DE" sz="1200" dirty="0" err="1">
                  <a:solidFill>
                    <a:srgbClr val="FAA500"/>
                  </a:solidFill>
                </a:rPr>
                <a:t>text</a:t>
              </a:r>
              <a:r>
                <a:rPr lang="de-DE" sz="1200" dirty="0">
                  <a:solidFill>
                    <a:srgbClr val="FAA500"/>
                  </a:solidFill>
                </a:rPr>
                <a:t>/</a:t>
              </a:r>
              <a:r>
                <a:rPr lang="de-DE" sz="1200" dirty="0" err="1">
                  <a:solidFill>
                    <a:srgbClr val="FAA500"/>
                  </a:solidFill>
                </a:rPr>
                <a:t>plain</a:t>
              </a:r>
              <a:endParaRPr lang="de-DE" sz="1200" dirty="0">
                <a:solidFill>
                  <a:srgbClr val="FAA500"/>
                </a:solidFill>
              </a:endParaRPr>
            </a:p>
            <a:p>
              <a:r>
                <a:rPr lang="de-DE" sz="1200" dirty="0">
                  <a:solidFill>
                    <a:srgbClr val="FAA500"/>
                  </a:solidFill>
                </a:rPr>
                <a:t>Data</a:t>
              </a:r>
            </a:p>
            <a:p>
              <a:r>
                <a:rPr lang="de-DE" sz="1200" dirty="0">
                  <a:solidFill>
                    <a:srgbClr val="FAA500"/>
                  </a:solidFill>
                </a:rPr>
                <a:t>&lt;</a:t>
              </a:r>
              <a:r>
                <a:rPr lang="de-DE" sz="1200" dirty="0" err="1">
                  <a:solidFill>
                    <a:srgbClr val="FAA500"/>
                  </a:solidFill>
                </a:rPr>
                <a:t>DataRequested</a:t>
              </a:r>
              <a:r>
                <a:rPr lang="de-DE" sz="1200" dirty="0">
                  <a:solidFill>
                    <a:srgbClr val="FAA500"/>
                  </a:solidFill>
                </a:rPr>
                <a:t>&gt;</a:t>
              </a:r>
            </a:p>
            <a:p>
              <a:endParaRPr lang="de-DE" sz="1600" dirty="0">
                <a:solidFill>
                  <a:srgbClr val="FAA500"/>
                </a:solidFill>
              </a:endParaRP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CE249B8C-E142-4C37-8147-D1DBE62D4BA0}"/>
                </a:ext>
              </a:extLst>
            </p:cNvPr>
            <p:cNvCxnSpPr/>
            <p:nvPr/>
          </p:nvCxnSpPr>
          <p:spPr>
            <a:xfrm>
              <a:off x="7832129" y="2132856"/>
              <a:ext cx="0" cy="324036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64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BFH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697D91"/>
      </a:accent1>
      <a:accent2>
        <a:srgbClr val="8CAF82"/>
      </a:accent2>
      <a:accent3>
        <a:srgbClr val="FAA500"/>
      </a:accent3>
      <a:accent4>
        <a:srgbClr val="96825F"/>
      </a:accent4>
      <a:accent5>
        <a:srgbClr val="537687"/>
      </a:accent5>
      <a:accent6>
        <a:srgbClr val="E92377"/>
      </a:accent6>
      <a:hlink>
        <a:srgbClr val="0000FF"/>
      </a:hlink>
      <a:folHlink>
        <a:srgbClr val="80008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305DC0A1-A8F9-42AC-976E-0EBE99BC995E}" vid="{71533B0C-B867-460C-B86A-DEE21CB4544D}"/>
    </a:ext>
  </a:extLst>
</a:theme>
</file>

<file path=ppt/theme/theme2.xml><?xml version="1.0" encoding="utf-8"?>
<a:theme xmlns:a="http://schemas.openxmlformats.org/drawingml/2006/main" name="Office Theme">
  <a:themeElements>
    <a:clrScheme name="BFH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49627C"/>
      </a:accent1>
      <a:accent2>
        <a:srgbClr val="85AA7B"/>
      </a:accent2>
      <a:accent3>
        <a:srgbClr val="FAA500"/>
      </a:accent3>
      <a:accent4>
        <a:srgbClr val="96825F"/>
      </a:accent4>
      <a:accent5>
        <a:srgbClr val="537687"/>
      </a:accent5>
      <a:accent6>
        <a:srgbClr val="E92377"/>
      </a:accent6>
      <a:hlink>
        <a:srgbClr val="0000FF"/>
      </a:hlink>
      <a:folHlink>
        <a:srgbClr val="800080"/>
      </a:folHlink>
    </a:clrScheme>
    <a:fontScheme name="BFH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FH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49627C"/>
      </a:accent1>
      <a:accent2>
        <a:srgbClr val="85AA7B"/>
      </a:accent2>
      <a:accent3>
        <a:srgbClr val="FAA500"/>
      </a:accent3>
      <a:accent4>
        <a:srgbClr val="96825F"/>
      </a:accent4>
      <a:accent5>
        <a:srgbClr val="537687"/>
      </a:accent5>
      <a:accent6>
        <a:srgbClr val="E92377"/>
      </a:accent6>
      <a:hlink>
        <a:srgbClr val="0000FF"/>
      </a:hlink>
      <a:folHlink>
        <a:srgbClr val="800080"/>
      </a:folHlink>
    </a:clrScheme>
    <a:fontScheme name="BFH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7E2353FCFDE99B42A6EBC860CFAF66F2" ma:contentTypeVersion="2" ma:contentTypeDescription="Ein neues Dokument erstellen." ma:contentTypeScope="" ma:versionID="a343448c5f763ac7851001adfb636028">
  <xsd:schema xmlns:xsd="http://www.w3.org/2001/XMLSchema" xmlns:xs="http://www.w3.org/2001/XMLSchema" xmlns:p="http://schemas.microsoft.com/office/2006/metadata/properties" xmlns:ns2="9b24ba15-1a09-499c-a057-cb454db1bb33" xmlns:ns3="d30da875-c4f5-4f84-a204-e55decae971e" targetNamespace="http://schemas.microsoft.com/office/2006/metadata/properties" ma:root="true" ma:fieldsID="b367b2f118391c8613b75b591f7e33d1" ns2:_="" ns3:_="">
    <xsd:import namespace="9b24ba15-1a09-499c-a057-cb454db1bb33"/>
    <xsd:import namespace="d30da875-c4f5-4f84-a204-e55decae971e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24ba15-1a09-499c-a057-cb454db1bb3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da875-c4f5-4f84-a204-e55decae97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fa13b8b7-178c-428b-b572-b70395c44c26}" ma:internalName="TaxCatchAll" ma:showField="CatchAllData" ma:web="d30da875-c4f5-4f84-a204-e55decae9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Redirec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30da875-c4f5-4f84-a204-e55decae971e">
      <Value>45</Value>
    </TaxCatchAll>
    <BfhIntranetDepartmentText xmlns="9b24ba15-1a09-499c-a057-cb454db1bb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Download</TermName>
          <TermId xmlns="http://schemas.microsoft.com/office/infopath/2007/PartnerControls">04655275-c8e7-4185-984f-ae26ab6acb89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336DDABC-28CA-4E8A-ADBF-0A538EB627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24ba15-1a09-499c-a057-cb454db1bb33"/>
    <ds:schemaRef ds:uri="d30da875-c4f5-4f84-a204-e55decae9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F6E1FD-DCB7-451E-9EE6-CA02323C7C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3D5CE-B417-4B79-9FB9-7D5B6C828EA1}">
  <ds:schemaRefs>
    <ds:schemaRef ds:uri="http://schemas.microsoft.com/office/2006/metadata/properties"/>
    <ds:schemaRef ds:uri="http://schemas.microsoft.com/office/infopath/2007/PartnerControls"/>
    <ds:schemaRef ds:uri="d30da875-c4f5-4f84-a204-e55decae971e"/>
    <ds:schemaRef ds:uri="9b24ba15-1a09-499c-a057-cb454db1bb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 Basisvorlage EN 16-9</Template>
  <TotalTime>0</TotalTime>
  <Words>814</Words>
  <Application>Microsoft Office PowerPoint</Application>
  <PresentationFormat>Benutzerdefiniert</PresentationFormat>
  <Paragraphs>225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MS PGothic</vt:lpstr>
      <vt:lpstr>Arial</vt:lpstr>
      <vt:lpstr>Lucida Grande</vt:lpstr>
      <vt:lpstr>Lucida Grande (Textkörper)</vt:lpstr>
      <vt:lpstr>Lucida Sans</vt:lpstr>
      <vt:lpstr>Wingdings</vt:lpstr>
      <vt:lpstr>Benutzerdefiniertes Design</vt:lpstr>
      <vt:lpstr>PowerPoint-Präsentation</vt:lpstr>
      <vt:lpstr>Index</vt:lpstr>
      <vt:lpstr>Topic - Problem definition</vt:lpstr>
      <vt:lpstr>Goals</vt:lpstr>
      <vt:lpstr>Freenet (Broker)</vt:lpstr>
      <vt:lpstr>Architecture – Overview</vt:lpstr>
      <vt:lpstr>Architecture – Initialisation 1</vt:lpstr>
      <vt:lpstr>Freenet – FCP Keys</vt:lpstr>
      <vt:lpstr>Freenet – FCP Protocol</vt:lpstr>
      <vt:lpstr>Architecture – initialization 2</vt:lpstr>
      <vt:lpstr>Architecture – Data transmission </vt:lpstr>
      <vt:lpstr>Attacks and Prevention</vt:lpstr>
      <vt:lpstr>Prototype – Hardware</vt:lpstr>
      <vt:lpstr>Prototype - Sender</vt:lpstr>
      <vt:lpstr>Prototype – Receiver </vt:lpstr>
      <vt:lpstr>Prototype - Status</vt:lpstr>
      <vt:lpstr>Conclusion</vt:lpstr>
      <vt:lpstr>Questions</vt:lpstr>
    </vt:vector>
  </TitlesOfParts>
  <Company>VORLAGENBAUER.ch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Freenet as a broker for „Medical“ IoT Data by Yannick Stebler</dc:title>
  <dc:creator>Stebler Yannick</dc:creator>
  <cp:lastModifiedBy>Stebler Yannick</cp:lastModifiedBy>
  <cp:revision>46</cp:revision>
  <cp:lastPrinted>2018-09-06T06:44:02Z</cp:lastPrinted>
  <dcterms:created xsi:type="dcterms:W3CDTF">2021-06-15T15:26:16Z</dcterms:created>
  <dcterms:modified xsi:type="dcterms:W3CDTF">2021-06-24T22:08:15Z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0x0101009127C3B567804923A8661E062BBD8EF5007E2353FCFDE99B42A6EBC860CFAF66F2</vt:lpwstr>
  </property>
  <property fmtid="{D5CDD505-2E9C-101B-9397-08002B2CF9AE}" pid="3" name="BfhIntranetDocumentType">
    <vt:lpwstr>45;#Download|04655275-c8e7-4185-984f-ae26ab6acb89</vt:lpwstr>
  </property>
</Properties>
</file>