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7"/>
  </p:notesMasterIdLst>
  <p:handoutMasterIdLst>
    <p:handoutMasterId r:id="rId18"/>
  </p:handoutMasterIdLst>
  <p:sldIdLst>
    <p:sldId id="271" r:id="rId5"/>
    <p:sldId id="257" r:id="rId6"/>
    <p:sldId id="258" r:id="rId7"/>
    <p:sldId id="268" r:id="rId8"/>
    <p:sldId id="259" r:id="rId9"/>
    <p:sldId id="260" r:id="rId10"/>
    <p:sldId id="270" r:id="rId11"/>
    <p:sldId id="261" r:id="rId12"/>
    <p:sldId id="269" r:id="rId13"/>
    <p:sldId id="263" r:id="rId14"/>
    <p:sldId id="264" r:id="rId15"/>
    <p:sldId id="265" r:id="rId16"/>
  </p:sldIdLst>
  <p:sldSz cx="1220787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95959"/>
    <a:srgbClr val="FAA500"/>
    <a:srgbClr val="FAA400"/>
    <a:srgbClr val="FFB700"/>
    <a:srgbClr val="49627C"/>
    <a:srgbClr val="4B6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7932" autoAdjust="0"/>
  </p:normalViewPr>
  <p:slideViewPr>
    <p:cSldViewPr showGuides="1">
      <p:cViewPr varScale="1">
        <p:scale>
          <a:sx n="66" d="100"/>
          <a:sy n="66" d="100"/>
        </p:scale>
        <p:origin x="2250" y="60"/>
      </p:cViewPr>
      <p:guideLst>
        <p:guide orient="horz" pos="2160"/>
        <p:guide pos="3845"/>
      </p:guideLst>
    </p:cSldViewPr>
  </p:slideViewPr>
  <p:outlineViewPr>
    <p:cViewPr>
      <p:scale>
        <a:sx n="33" d="100"/>
        <a:sy n="33" d="100"/>
      </p:scale>
      <p:origin x="0" y="-417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855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24.06.2021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1525" y="1246188"/>
            <a:ext cx="5564188" cy="3127375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964488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964488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644008"/>
            <a:ext cx="5560412" cy="388843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24.06.2021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2868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0957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9158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511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134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206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348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6121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0035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2584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849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481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Logo 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98173E8-1671-4E49-BD66-0371231336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207875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61408" y="4719128"/>
            <a:ext cx="10369151" cy="320741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CH" sz="1900" b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CH" dirty="0"/>
              <a:t>Datum, Referent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61408" y="3444676"/>
            <a:ext cx="10356792" cy="482364"/>
          </a:xfrm>
          <a:solidFill>
            <a:srgbClr val="000000">
              <a:alpha val="34902"/>
            </a:srgbClr>
          </a:solidFill>
        </p:spPr>
        <p:txBody>
          <a:bodyPr lIns="36000" tIns="0" rIns="36000" bIns="18000"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Text eingeben, Box in der Länge anpassen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41956DE-3C7B-4AA2-BC8D-DCAEB4A856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408" y="4032619"/>
            <a:ext cx="10352596" cy="48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29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DE" dirty="0"/>
              <a:t>Text zeilenweise einfügen</a:t>
            </a:r>
            <a:endParaRPr lang="de-CH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4730734B-ADAA-459F-8602-5BBDA6B035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437" y="569397"/>
            <a:ext cx="1189507" cy="136599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400"/>
            </a:lvl1pPr>
          </a:lstStyle>
          <a:p>
            <a:pPr lvl="0"/>
            <a:r>
              <a:rPr lang="de-DE" dirty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98173E8-1671-4E49-BD66-0371231336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207875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83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6305" y="1772817"/>
            <a:ext cx="9373229" cy="3816424"/>
          </a:xfrm>
        </p:spPr>
        <p:txBody>
          <a:bodyPr/>
          <a:lstStyle>
            <a:lvl1pPr marL="268288" indent="-268288">
              <a:defRPr sz="2600">
                <a:solidFill>
                  <a:schemeClr val="accent2"/>
                </a:solidFill>
                <a:latin typeface="Lucida Grande" panose="020B0600040502020204" pitchFamily="34" charset="0"/>
                <a:cs typeface="Lucida Grande" panose="020B06000405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«	Textmasterformat </a:t>
            </a:r>
            <a:br>
              <a:rPr lang="de-DE" dirty="0"/>
            </a:br>
            <a:r>
              <a:rPr lang="de-DE" dirty="0"/>
              <a:t>zweite Zeile bearbeiten. »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465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6306" y="1665668"/>
            <a:ext cx="10815264" cy="3923574"/>
          </a:xfrm>
        </p:spPr>
        <p:txBody>
          <a:bodyPr/>
          <a:lstStyle>
            <a:lvl1pPr marL="0" indent="0">
              <a:defRPr sz="3600">
                <a:solidFill>
                  <a:schemeClr val="accent1"/>
                </a:solidFill>
                <a:latin typeface="Lucida Grande" panose="020B0600040502020204" pitchFamily="34" charset="0"/>
                <a:cs typeface="Lucida Grande" panose="020B0600040502020204" pitchFamily="34" charset="0"/>
              </a:defRPr>
            </a:lvl1pPr>
            <a:lvl2pPr marL="0" indent="0">
              <a:buNone/>
              <a:defRPr sz="2400"/>
            </a:lvl2pPr>
          </a:lstStyle>
          <a:p>
            <a:pPr lvl="0"/>
            <a:r>
              <a:rPr lang="de-DE" dirty="0"/>
              <a:t>Text bearbeiten 36pt</a:t>
            </a:r>
          </a:p>
          <a:p>
            <a:pPr lvl="1"/>
            <a:endParaRPr lang="de-CH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7667E2-AC56-44A4-90E3-D9A919B7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ABB-AF66-4E92-A989-74581D3E8EC3}" type="datetime1">
              <a:rPr lang="de-CH" smtClean="0"/>
              <a:t>24.06.2021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A3603-2670-4A9B-8E4C-559BD285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562A12-5F87-40E4-BEF4-A5104432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315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AD2-0BEE-452D-9061-4A248BE61E5B}" type="datetime1">
              <a:rPr lang="de-CH" smtClean="0"/>
              <a:t>24.06.2021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F61-4EC5-40E0-B4CB-067F0B94BDCC}" type="datetime1">
              <a:rPr lang="de-CH" smtClean="0"/>
              <a:t>24.06.2021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Logo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98173E8-1671-4E49-BD66-0371231336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207875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9F85079-FBE5-45D3-A121-9368E48BD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1408" y="4719128"/>
            <a:ext cx="10369151" cy="320741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CH" sz="1900" b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CH" dirty="0"/>
              <a:t>Datum, Referent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75F9DB8-EE42-4612-81FD-16E4482D62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408" y="3444676"/>
            <a:ext cx="10356792" cy="482364"/>
          </a:xfrm>
          <a:solidFill>
            <a:srgbClr val="000000">
              <a:alpha val="34902"/>
            </a:srgbClr>
          </a:solidFill>
        </p:spPr>
        <p:txBody>
          <a:bodyPr lIns="36000" tIns="0" rIns="36000" bIns="18000"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Text eingeben, Box in der Länge anpassen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BD1B50E2-45F7-4651-9399-8B82A1153A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408" y="4032619"/>
            <a:ext cx="10352596" cy="48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29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DE" dirty="0"/>
              <a:t>Text zeilenweise einfügen</a:t>
            </a:r>
            <a:endParaRPr lang="de-CH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79FA1F14-2BBD-446E-892D-E8E85CD13B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437" y="569397"/>
            <a:ext cx="1189507" cy="136599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400"/>
            </a:lvl1pPr>
          </a:lstStyle>
          <a:p>
            <a:pPr lvl="0"/>
            <a:r>
              <a:rPr lang="de-DE" dirty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506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6230" y="4562948"/>
            <a:ext cx="9985659" cy="1818381"/>
          </a:xfrm>
        </p:spPr>
        <p:txBody>
          <a:bodyPr anchor="t"/>
          <a:lstStyle>
            <a:lvl1pPr algn="l">
              <a:lnSpc>
                <a:spcPct val="110000"/>
              </a:lnSpc>
              <a:defRPr sz="3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6230" y="4155542"/>
            <a:ext cx="9985660" cy="353579"/>
          </a:xfrm>
        </p:spPr>
        <p:txBody>
          <a:bodyPr anchor="t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24309270-F916-4229-8A64-6C1B010730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437" y="569397"/>
            <a:ext cx="1189507" cy="136599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400"/>
            </a:lvl1pPr>
          </a:lstStyle>
          <a:p>
            <a:pPr lvl="0"/>
            <a:r>
              <a:rPr lang="de-DE" dirty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00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6230" y="3371851"/>
            <a:ext cx="9985659" cy="1137270"/>
          </a:xfrm>
        </p:spPr>
        <p:txBody>
          <a:bodyPr anchor="t"/>
          <a:lstStyle>
            <a:lvl1pPr algn="l">
              <a:lnSpc>
                <a:spcPct val="110000"/>
              </a:lnSpc>
              <a:defRPr sz="2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6230" y="3060124"/>
            <a:ext cx="9985660" cy="296869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05A64D-5978-4C06-BBF9-856EF1F636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6231" y="4604273"/>
            <a:ext cx="9985660" cy="840852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0507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6230" y="3429002"/>
            <a:ext cx="10671136" cy="1656183"/>
          </a:xfrm>
        </p:spPr>
        <p:txBody>
          <a:bodyPr anchor="t"/>
          <a:lstStyle>
            <a:lvl1pPr algn="l">
              <a:lnSpc>
                <a:spcPct val="110000"/>
              </a:lnSpc>
              <a:defRPr sz="3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64259" y="1268761"/>
            <a:ext cx="10803105" cy="2016225"/>
          </a:xfrm>
        </p:spPr>
        <p:txBody>
          <a:bodyPr anchor="t"/>
          <a:lstStyle>
            <a:lvl1pPr marL="0" indent="0" algn="l">
              <a:buNone/>
              <a:defRPr sz="1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 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A7DB9-33EC-4FDC-BF7B-0F482BF5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BEC2-C31A-49DB-9862-23EF95F2F018}" type="datetime1">
              <a:rPr lang="de-CH" smtClean="0"/>
              <a:t>24.06.2021</a:t>
            </a:fld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4B31533-AC0A-4597-9D5D-B1A7047F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F5F6767-D1A8-4982-A7E0-5306C8D5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233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6305" y="1628801"/>
            <a:ext cx="5191327" cy="39604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8B63-BED8-4B4C-880F-E4D3D5F2ADB6}" type="datetime1">
              <a:rPr lang="de-CH" smtClean="0"/>
              <a:t>24.06.2021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8C08398-E6B7-4101-B777-CE11CB665B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0243" y="1628801"/>
            <a:ext cx="5191327" cy="39604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91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52E5-7D90-426E-8EB2-F9328CE29B7D}" type="datetime1">
              <a:rPr lang="de-CH" smtClean="0"/>
              <a:t>24.06.2021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6305" y="4509120"/>
            <a:ext cx="3316681" cy="108012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FA1C-CB3E-46EE-8CAC-1DABD2B281F5}" type="datetime1">
              <a:rPr lang="de-CH" smtClean="0"/>
              <a:t>24.06.2021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07EB8404-FD2C-46BC-B835-07167B9F1C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305" y="1717675"/>
            <a:ext cx="3388859" cy="244827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906CEB3-4C83-457B-B6DA-E527A9041EAC}"/>
              </a:ext>
            </a:extLst>
          </p:cNvPr>
          <p:cNvSpPr/>
          <p:nvPr userDrawn="1"/>
        </p:nvSpPr>
        <p:spPr>
          <a:xfrm>
            <a:off x="696230" y="4262889"/>
            <a:ext cx="3388859" cy="144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ABD7BF64-D05D-4FA1-B925-6AC1AAA7D0C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409470" y="4509120"/>
            <a:ext cx="3316681" cy="108012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25DE83E3-2BA6-417E-8DF2-1C4ED2FE6B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09470" y="1717675"/>
            <a:ext cx="3388859" cy="244827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FB9D6EB-4B88-4966-8B93-9BD21B9FC188}"/>
              </a:ext>
            </a:extLst>
          </p:cNvPr>
          <p:cNvSpPr/>
          <p:nvPr userDrawn="1"/>
        </p:nvSpPr>
        <p:spPr>
          <a:xfrm>
            <a:off x="4409395" y="4262889"/>
            <a:ext cx="3388859" cy="144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5288B0FC-F3ED-49CD-9740-B0BB136B857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22636" y="4509120"/>
            <a:ext cx="3316681" cy="108012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D5CF0947-800B-4380-B227-178C832286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22636" y="1717675"/>
            <a:ext cx="3388859" cy="244827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BA587B8-B5B0-44C6-AE0F-DD58653DA85B}"/>
              </a:ext>
            </a:extLst>
          </p:cNvPr>
          <p:cNvSpPr/>
          <p:nvPr userDrawn="1"/>
        </p:nvSpPr>
        <p:spPr>
          <a:xfrm>
            <a:off x="8122560" y="4262889"/>
            <a:ext cx="3388859" cy="144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203549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5" userDrawn="1">
          <p15:clr>
            <a:srgbClr val="FBAE40"/>
          </p15:clr>
        </p15:guide>
        <p15:guide id="2" orient="horz" pos="108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98173E8-1671-4E49-BD66-0371231336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207875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167ACBE-DF2F-4C19-B1A2-F42E3917AE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392" y="3479470"/>
            <a:ext cx="10369151" cy="201881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CH" sz="1150" b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CH" dirty="0"/>
              <a:t>Text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1B1AB986-6D68-4B01-B450-26D52599E5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5392" y="3788230"/>
            <a:ext cx="10356792" cy="302820"/>
          </a:xfrm>
          <a:solidFill>
            <a:srgbClr val="000000">
              <a:alpha val="34902"/>
            </a:srgbClr>
          </a:solidFill>
        </p:spPr>
        <p:txBody>
          <a:bodyPr lIns="36000" tIns="0" rIns="36000" bIns="1800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Text eingeben, Box in der Länge anpassen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109B286-5159-4500-A247-E72114CB63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392" y="4172805"/>
            <a:ext cx="10357200" cy="30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18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CH" dirty="0"/>
              <a:t>Text zeilenweise einfügen und kurz halten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99F80FDE-4806-40C3-AAB5-303198D418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5392" y="4556960"/>
            <a:ext cx="10357200" cy="30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18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CH" dirty="0"/>
              <a:t>Text zeilenweise einfügen und kurz halten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78115501-DB9E-4F50-86CD-985C5D568F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5392" y="4941115"/>
            <a:ext cx="10357200" cy="30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18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CH" dirty="0"/>
              <a:t>Text zeilenweise einfügen und kurz halten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CAD63B-8AEB-4D70-8170-55AC67B9C5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392" y="5325271"/>
            <a:ext cx="10357200" cy="30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18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CH" dirty="0"/>
              <a:t>Text zeilenweise einfügen und kurz halten, nicht verwendete Zeilen löschen</a:t>
            </a:r>
          </a:p>
        </p:txBody>
      </p:sp>
    </p:spTree>
    <p:extLst>
      <p:ext uri="{BB962C8B-B14F-4D97-AF65-F5344CB8AC3E}">
        <p14:creationId xmlns:p14="http://schemas.microsoft.com/office/powerpoint/2010/main" val="304267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6306" y="506994"/>
            <a:ext cx="10815264" cy="61775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6306" y="1628801"/>
            <a:ext cx="10815264" cy="3960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60321" y="6160266"/>
            <a:ext cx="1133416" cy="20005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300">
                <a:solidFill>
                  <a:schemeClr val="accent1"/>
                </a:solidFill>
                <a:latin typeface="Lucida Grande (Textkörper)"/>
              </a:defRPr>
            </a:lvl1pPr>
          </a:lstStyle>
          <a:p>
            <a:fld id="{92C19E8F-39D4-4946-A932-BCCB718DD68C}" type="datetime1">
              <a:rPr lang="de-CH" smtClean="0"/>
              <a:t>24.06.2021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24046" y="6160264"/>
            <a:ext cx="2339460" cy="20005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3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Berner Fachhochschule | Technik und Informatik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90552" y="6160266"/>
            <a:ext cx="721018" cy="19074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3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689" y="6000468"/>
            <a:ext cx="89845" cy="85536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B9C23BA-DAC9-474B-B5DE-5E1250CD95B8}"/>
              </a:ext>
            </a:extLst>
          </p:cNvPr>
          <p:cNvSpPr/>
          <p:nvPr userDrawn="1"/>
        </p:nvSpPr>
        <p:spPr>
          <a:xfrm>
            <a:off x="698575" y="6160542"/>
            <a:ext cx="6328656" cy="2000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97D9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Bern University of Applied Sciences | Engineering and Information Technology</a:t>
            </a:r>
            <a:endParaRPr kumimoji="0" lang="de-CH" sz="1300" b="0" i="0" u="none" strike="noStrike" kern="1200" cap="none" spc="0" normalizeH="0" baseline="0" noProof="0" dirty="0">
              <a:ln>
                <a:noFill/>
              </a:ln>
              <a:solidFill>
                <a:srgbClr val="697D9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3" r:id="rId2"/>
    <p:sldLayoutId id="2147483672" r:id="rId3"/>
    <p:sldLayoutId id="2147483667" r:id="rId4"/>
    <p:sldLayoutId id="2147483666" r:id="rId5"/>
    <p:sldLayoutId id="2147483669" r:id="rId6"/>
    <p:sldLayoutId id="2147483659" r:id="rId7"/>
    <p:sldLayoutId id="2147483670" r:id="rId8"/>
    <p:sldLayoutId id="2147483674" r:id="rId9"/>
    <p:sldLayoutId id="2147483665" r:id="rId10"/>
    <p:sldLayoutId id="2147483668" r:id="rId11"/>
    <p:sldLayoutId id="2147483671" r:id="rId12"/>
    <p:sldLayoutId id="2147483663" r:id="rId13"/>
    <p:sldLayoutId id="2147483664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tabLst>
          <a:tab pos="1792288" algn="l"/>
        </a:tabLs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None/>
        <a:defRPr sz="22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1463" indent="-271463" algn="l" defTabSz="914400" rtl="0" eaLnBrk="1" latinLnBrk="0" hangingPunct="1">
        <a:lnSpc>
          <a:spcPct val="114000"/>
        </a:lnSpc>
        <a:spcBef>
          <a:spcPts val="0"/>
        </a:spcBef>
        <a:buClr>
          <a:schemeClr val="accent3"/>
        </a:buClr>
        <a:buFont typeface="MS PGothic" panose="020B0600070205080204" pitchFamily="34" charset="-128"/>
        <a:buChar char="▶"/>
        <a:defRPr sz="2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33400" indent="-261938" algn="l" defTabSz="914400" rtl="0" eaLnBrk="1" latinLnBrk="0" hangingPunct="1">
        <a:lnSpc>
          <a:spcPct val="114000"/>
        </a:lnSpc>
        <a:spcBef>
          <a:spcPts val="0"/>
        </a:spcBef>
        <a:buClr>
          <a:schemeClr val="accent3"/>
        </a:buClr>
        <a:buFont typeface="MS PGothic" panose="020B0600070205080204" pitchFamily="34" charset="-128"/>
        <a:buChar char="▶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06450" indent="-273050" algn="l" defTabSz="914400" rtl="0" eaLnBrk="1" latinLnBrk="0" hangingPunct="1">
        <a:lnSpc>
          <a:spcPct val="110000"/>
        </a:lnSpc>
        <a:spcBef>
          <a:spcPts val="0"/>
        </a:spcBef>
        <a:buClr>
          <a:schemeClr val="accent3"/>
        </a:buClr>
        <a:buFont typeface="MS PGothic" panose="020B0600070205080204" pitchFamily="34" charset="-128"/>
        <a:buChar char="▶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77913" indent="-274638" algn="l" defTabSz="914400" rtl="0" eaLnBrk="1" latinLnBrk="0" hangingPunct="1">
        <a:lnSpc>
          <a:spcPct val="110000"/>
        </a:lnSpc>
        <a:spcBef>
          <a:spcPts val="0"/>
        </a:spcBef>
        <a:buClr>
          <a:schemeClr val="accent3"/>
        </a:buClr>
        <a:buFont typeface="MS PGothic" panose="020B0600070205080204" pitchFamily="34" charset="-128"/>
        <a:buChar char="▶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hyperlink" Target="https://freenetproject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367BBC-B448-4AEF-AD19-FC089E5FE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" r="1" b="1"/>
          <a:stretch/>
        </p:blipFill>
        <p:spPr>
          <a:xfrm>
            <a:off x="20" y="10"/>
            <a:ext cx="12207855" cy="6857990"/>
          </a:xfrm>
          <a:prstGeom prst="rect">
            <a:avLst/>
          </a:prstGeom>
          <a:noFill/>
        </p:spPr>
      </p:pic>
      <p:sp>
        <p:nvSpPr>
          <p:cNvPr id="14" name="Subtitle 3">
            <a:extLst>
              <a:ext uri="{FF2B5EF4-FFF2-40B4-BE49-F238E27FC236}">
                <a16:creationId xmlns:a16="http://schemas.microsoft.com/office/drawing/2014/main" id="{F4782835-0C28-427A-9ECE-AF6CF4CA6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767" y="4236764"/>
            <a:ext cx="10356792" cy="482364"/>
          </a:xfrm>
        </p:spPr>
        <p:txBody>
          <a:bodyPr/>
          <a:lstStyle/>
          <a:p>
            <a:r>
              <a:rPr lang="de-DE" sz="2800" dirty="0"/>
              <a:t>B</a:t>
            </a:r>
            <a:r>
              <a:rPr lang="de-DE" sz="2800" dirty="0">
                <a:solidFill>
                  <a:schemeClr val="bg1"/>
                </a:solidFill>
              </a:rPr>
              <a:t>achelor </a:t>
            </a:r>
            <a:r>
              <a:rPr lang="de-DE" sz="2800" dirty="0" err="1">
                <a:solidFill>
                  <a:schemeClr val="bg1"/>
                </a:solidFill>
              </a:rPr>
              <a:t>thesis</a:t>
            </a:r>
            <a:r>
              <a:rPr lang="de-DE" sz="2800" dirty="0">
                <a:solidFill>
                  <a:schemeClr val="bg1"/>
                </a:solidFill>
              </a:rPr>
              <a:t>–  Bern University </a:t>
            </a:r>
            <a:r>
              <a:rPr lang="de-DE" sz="2800" dirty="0" err="1">
                <a:solidFill>
                  <a:schemeClr val="bg1"/>
                </a:solidFill>
              </a:rPr>
              <a:t>of</a:t>
            </a:r>
            <a:r>
              <a:rPr lang="de-DE" sz="2800" dirty="0">
                <a:solidFill>
                  <a:schemeClr val="bg1"/>
                </a:solidFill>
              </a:rPr>
              <a:t> Applied Science</a:t>
            </a:r>
            <a:endParaRPr lang="en-US" sz="2800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C71E8E8-D389-43E7-A1B7-6390C979E3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8437" y="569397"/>
            <a:ext cx="1189507" cy="136599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159AD76A-56C5-40F8-97C1-C08BC982379E}"/>
              </a:ext>
            </a:extLst>
          </p:cNvPr>
          <p:cNvSpPr txBox="1">
            <a:spLocks/>
          </p:cNvSpPr>
          <p:nvPr/>
        </p:nvSpPr>
        <p:spPr>
          <a:xfrm>
            <a:off x="680050" y="3645024"/>
            <a:ext cx="10356792" cy="591740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dirty="0">
                <a:solidFill>
                  <a:srgbClr val="FFC000"/>
                </a:solidFill>
              </a:rPr>
              <a:t>Freenet </a:t>
            </a:r>
            <a:r>
              <a:rPr lang="de-DE" sz="4000" dirty="0" err="1">
                <a:solidFill>
                  <a:srgbClr val="FFC000"/>
                </a:solidFill>
              </a:rPr>
              <a:t>as</a:t>
            </a:r>
            <a:r>
              <a:rPr lang="de-DE" sz="4000" dirty="0">
                <a:solidFill>
                  <a:srgbClr val="FFC000"/>
                </a:solidFill>
              </a:rPr>
              <a:t> a </a:t>
            </a:r>
            <a:r>
              <a:rPr lang="de-DE" sz="4000" dirty="0" err="1">
                <a:solidFill>
                  <a:srgbClr val="FFC000"/>
                </a:solidFill>
              </a:rPr>
              <a:t>broker</a:t>
            </a:r>
            <a:r>
              <a:rPr lang="de-DE" sz="4000" dirty="0">
                <a:solidFill>
                  <a:srgbClr val="FFC000"/>
                </a:solidFill>
              </a:rPr>
              <a:t> </a:t>
            </a:r>
            <a:r>
              <a:rPr lang="de-DE" sz="4000" dirty="0" err="1">
                <a:solidFill>
                  <a:srgbClr val="FFC000"/>
                </a:solidFill>
              </a:rPr>
              <a:t>for</a:t>
            </a:r>
            <a:r>
              <a:rPr lang="de-DE" sz="4000" dirty="0">
                <a:solidFill>
                  <a:srgbClr val="FFC000"/>
                </a:solidFill>
              </a:rPr>
              <a:t> „Medical“ IoT Data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3BDF5A68-242A-4369-9158-CC5F5E74FCA6}"/>
              </a:ext>
            </a:extLst>
          </p:cNvPr>
          <p:cNvSpPr txBox="1">
            <a:spLocks/>
          </p:cNvSpPr>
          <p:nvPr/>
        </p:nvSpPr>
        <p:spPr>
          <a:xfrm>
            <a:off x="680050" y="4719127"/>
            <a:ext cx="10356792" cy="1569475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18.06.2021</a:t>
            </a:r>
            <a:endParaRPr lang="de-CH" sz="800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1AD75FE6-AE3B-424C-BCC5-5E7AEF49D864}"/>
              </a:ext>
            </a:extLst>
          </p:cNvPr>
          <p:cNvSpPr txBox="1">
            <a:spLocks/>
          </p:cNvSpPr>
          <p:nvPr/>
        </p:nvSpPr>
        <p:spPr>
          <a:xfrm>
            <a:off x="715697" y="5003826"/>
            <a:ext cx="10356792" cy="1569475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Student: 	Yannick Stebler</a:t>
            </a:r>
          </a:p>
          <a:p>
            <a:r>
              <a:rPr lang="de-DE" sz="1800" dirty="0"/>
              <a:t>Professor: 	Prof. Dr. Emmanuel Benoist</a:t>
            </a:r>
          </a:p>
          <a:p>
            <a:r>
              <a:rPr lang="de-DE" sz="1800" dirty="0"/>
              <a:t>Expert: 		Daniel </a:t>
            </a:r>
            <a:r>
              <a:rPr lang="de-DE" sz="1800" dirty="0" err="1"/>
              <a:t>Voisard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211457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Attacks</a:t>
            </a:r>
            <a:r>
              <a:rPr lang="de-DE" dirty="0"/>
              <a:t> and </a:t>
            </a:r>
            <a:r>
              <a:rPr lang="de-DE" dirty="0" err="1"/>
              <a:t>Prevention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Spoofing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Interruption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flooding</a:t>
            </a:r>
            <a:r>
              <a:rPr lang="de-DE" dirty="0"/>
              <a:t> Freenet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Phyiscal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on IoT </a:t>
            </a:r>
            <a:r>
              <a:rPr lang="de-DE" dirty="0" err="1"/>
              <a:t>sender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on Freenet </a:t>
            </a:r>
            <a:r>
              <a:rPr lang="de-DE" dirty="0" err="1"/>
              <a:t>Node</a:t>
            </a:r>
            <a:r>
              <a:rPr lang="de-DE" dirty="0"/>
              <a:t> Hardware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21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Deffined</a:t>
            </a:r>
            <a:r>
              <a:rPr lang="de-DE" dirty="0"/>
              <a:t> / </a:t>
            </a:r>
            <a:r>
              <a:rPr lang="de-DE" dirty="0" err="1"/>
              <a:t>Developed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path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Anonymous and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implemented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Was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demanding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Still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 (Prototype)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Was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learnings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practice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82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06" y="506994"/>
            <a:ext cx="10815264" cy="617751"/>
          </a:xfrm>
        </p:spPr>
        <p:txBody>
          <a:bodyPr anchor="t">
            <a:normAutofit/>
          </a:bodyPr>
          <a:lstStyle/>
          <a:p>
            <a:r>
              <a:rPr lang="de-DE" dirty="0"/>
              <a:t>Questions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B306427-8D76-467A-8430-25A3DCFD7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1628775"/>
            <a:ext cx="3960813" cy="3960813"/>
          </a:xfrm>
          <a:noFill/>
        </p:spPr>
      </p:pic>
    </p:spTree>
    <p:extLst>
      <p:ext uri="{BB962C8B-B14F-4D97-AF65-F5344CB8AC3E}">
        <p14:creationId xmlns:p14="http://schemas.microsoft.com/office/powerpoint/2010/main" val="162591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3B4C9-3C30-4374-BE33-5FB835FF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C940-C249-4997-AD9F-EBA1A1DA9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Topic – Problem </a:t>
            </a:r>
            <a:r>
              <a:rPr lang="en-US" dirty="0"/>
              <a:t>definition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Goals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Freenet (Broker)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Architecture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Attacks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Conclusion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Questions	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972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E3A9B20-72FF-479E-820F-0D9ACD7C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61" y="2200856"/>
            <a:ext cx="5657930" cy="24562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- Problem </a:t>
            </a:r>
            <a:r>
              <a:rPr lang="en-US" dirty="0"/>
              <a:t>definition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6" y="1628800"/>
            <a:ext cx="10815264" cy="3960440"/>
          </a:xfrm>
        </p:spPr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IoT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rise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Many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everyday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Same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Data Exchange via </a:t>
            </a:r>
            <a:r>
              <a:rPr lang="de-DE" dirty="0" err="1"/>
              <a:t>manufacturer</a:t>
            </a:r>
            <a:endParaRPr lang="de-DE" dirty="0"/>
          </a:p>
          <a:p>
            <a:pPr lvl="1" indent="0">
              <a:buNone/>
            </a:pPr>
            <a:r>
              <a:rPr lang="de-DE" dirty="0"/>
              <a:t>			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manufacturer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bankruptcy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useless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EC9E17-DCDB-47BF-814C-F511C8398C66}"/>
              </a:ext>
            </a:extLst>
          </p:cNvPr>
          <p:cNvSpPr txBox="1"/>
          <p:nvPr/>
        </p:nvSpPr>
        <p:spPr>
          <a:xfrm rot="5400000">
            <a:off x="3268560" y="3312048"/>
            <a:ext cx="4850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800" dirty="0"/>
              <a:t>=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17656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path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Largely</a:t>
            </a:r>
            <a:r>
              <a:rPr lang="de-DE" dirty="0"/>
              <a:t> </a:t>
            </a:r>
            <a:r>
              <a:rPr lang="de-DE" dirty="0" err="1"/>
              <a:t>anonymous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Data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authorized</a:t>
            </a:r>
            <a:r>
              <a:rPr lang="de-DE" dirty="0"/>
              <a:t> </a:t>
            </a:r>
            <a:r>
              <a:rPr lang="de-DE" dirty="0" err="1"/>
              <a:t>parties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communcation</a:t>
            </a:r>
            <a:r>
              <a:rPr lang="de-DE" dirty="0"/>
              <a:t> </a:t>
            </a:r>
            <a:r>
              <a:rPr lang="de-DE" dirty="0" err="1"/>
              <a:t>path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Implement </a:t>
            </a:r>
            <a:r>
              <a:rPr lang="de-DE" dirty="0" err="1"/>
              <a:t>it</a:t>
            </a:r>
            <a:r>
              <a:rPr lang="de-DE" dirty="0"/>
              <a:t> in a </a:t>
            </a:r>
            <a:r>
              <a:rPr lang="de-DE" dirty="0" err="1"/>
              <a:t>small</a:t>
            </a:r>
            <a:r>
              <a:rPr lang="de-DE" dirty="0"/>
              <a:t> prototype</a:t>
            </a:r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DE" dirty="0"/>
              <a:t>IoT </a:t>
            </a:r>
            <a:r>
              <a:rPr lang="de-DE" dirty="0" err="1"/>
              <a:t>sending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programmed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</a:t>
            </a:r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DE" dirty="0"/>
              <a:t>Receiver </a:t>
            </a:r>
            <a:r>
              <a:rPr lang="de-DE" dirty="0" err="1"/>
              <a:t>programmed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C#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947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BB93384-5427-42F8-BC8A-ECFB2ACB4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692" y="2564904"/>
            <a:ext cx="4131485" cy="28251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Freenet (Broker)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Free </a:t>
            </a:r>
            <a:r>
              <a:rPr lang="de-DE" dirty="0" err="1"/>
              <a:t>software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Peer-to-peer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censorship-resistant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Share </a:t>
            </a:r>
            <a:r>
              <a:rPr lang="de-DE" dirty="0" err="1"/>
              <a:t>files</a:t>
            </a:r>
            <a:r>
              <a:rPr lang="de-DE" dirty="0"/>
              <a:t>, browse and publish „</a:t>
            </a:r>
            <a:r>
              <a:rPr lang="de-DE" dirty="0" err="1"/>
              <a:t>freesites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chat</a:t>
            </a:r>
            <a:r>
              <a:rPr lang="de-DE" dirty="0"/>
              <a:t> on </a:t>
            </a:r>
            <a:r>
              <a:rPr lang="de-DE" dirty="0" err="1"/>
              <a:t>forums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bandwith</a:t>
            </a:r>
            <a:br>
              <a:rPr lang="de-DE" dirty="0"/>
            </a:br>
            <a:r>
              <a:rPr lang="de-DE" dirty="0"/>
              <a:t>and a </a:t>
            </a:r>
            <a:r>
              <a:rPr lang="de-DE" dirty="0" err="1"/>
              <a:t>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drive</a:t>
            </a:r>
            <a:r>
              <a:rPr lang="de-DE" dirty="0"/>
              <a:t> </a:t>
            </a:r>
            <a:r>
              <a:rPr lang="de-DE" dirty="0" err="1"/>
              <a:t>storage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Broker in </a:t>
            </a:r>
            <a:r>
              <a:rPr lang="de-DE" dirty="0" err="1"/>
              <a:t>my</a:t>
            </a:r>
            <a:r>
              <a:rPr lang="de-DE" dirty="0"/>
              <a:t> Thesis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More </a:t>
            </a:r>
            <a:r>
              <a:rPr lang="de-DE" dirty="0" err="1"/>
              <a:t>information</a:t>
            </a:r>
            <a:r>
              <a:rPr lang="de-DE" dirty="0"/>
              <a:t> on: </a:t>
            </a:r>
            <a:r>
              <a:rPr lang="de-DE" dirty="0">
                <a:hlinkClick r:id="rId4"/>
              </a:rPr>
              <a:t>https://freenetproject.org</a:t>
            </a:r>
            <a:endParaRPr lang="de-CH" dirty="0"/>
          </a:p>
        </p:txBody>
      </p:sp>
      <p:pic>
        <p:nvPicPr>
          <p:cNvPr id="1026" name="Picture 2" descr="The freenet project">
            <a:extLst>
              <a:ext uri="{FF2B5EF4-FFF2-40B4-BE49-F238E27FC236}">
                <a16:creationId xmlns:a16="http://schemas.microsoft.com/office/drawing/2014/main" id="{C2E2EC2A-AC21-4F32-87D7-84E78FDE2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273" y="336371"/>
            <a:ext cx="2232248" cy="157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01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– </a:t>
            </a:r>
            <a:r>
              <a:rPr lang="de-DE" dirty="0" err="1"/>
              <a:t>Overview</a:t>
            </a:r>
            <a:endParaRPr lang="de-CH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4906933-6644-40C3-A907-E76E92880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21" y="1771594"/>
            <a:ext cx="10687411" cy="33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7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06" y="506994"/>
            <a:ext cx="10815264" cy="617751"/>
          </a:xfrm>
        </p:spPr>
        <p:txBody>
          <a:bodyPr anchor="t">
            <a:normAutofit/>
          </a:bodyPr>
          <a:lstStyle/>
          <a:p>
            <a:r>
              <a:rPr lang="de-DE" dirty="0"/>
              <a:t>Architecture – </a:t>
            </a:r>
            <a:r>
              <a:rPr lang="de-DE" dirty="0" err="1"/>
              <a:t>Initialisation</a:t>
            </a:r>
            <a:r>
              <a:rPr lang="de-DE" dirty="0"/>
              <a:t> 1</a:t>
            </a:r>
            <a:endParaRPr lang="de-C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F9AEB5-1B39-46CA-A9A1-4EBFC3DC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6" y="1628801"/>
            <a:ext cx="10815264" cy="3960440"/>
          </a:xfrm>
        </p:spPr>
        <p:txBody>
          <a:bodyPr>
            <a:normAutofit/>
          </a:bodyPr>
          <a:lstStyle/>
          <a:p>
            <a:pPr marL="614363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Freenet uses his own Protocol FCP – Freenet Client Protocol</a:t>
            </a:r>
          </a:p>
          <a:p>
            <a:pPr marL="614363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Input limitation of small IoT device</a:t>
            </a:r>
          </a:p>
          <a:p>
            <a:pPr marL="614363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Scratchable QR-code of upload URI (Path)</a:t>
            </a:r>
          </a:p>
          <a:p>
            <a:pPr marL="614363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614363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614363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URI (USK – Updateable Subspace Key) Example – Generated by Freenet</a:t>
            </a:r>
          </a:p>
          <a:p>
            <a:pPr lvl="1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21FF59-53C1-4F0C-9A77-F3CC3ADDC18E}"/>
              </a:ext>
            </a:extLst>
          </p:cNvPr>
          <p:cNvSpPr/>
          <p:nvPr/>
        </p:nvSpPr>
        <p:spPr>
          <a:xfrm>
            <a:off x="1077863" y="4393255"/>
            <a:ext cx="10052148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rgbClr val="FFC000"/>
                </a:solidFill>
              </a:rPr>
              <a:t>USK@VuHdPK</a:t>
            </a:r>
            <a:r>
              <a:rPr lang="de-CH" sz="2000" dirty="0">
                <a:solidFill>
                  <a:srgbClr val="FFC000"/>
                </a:solidFill>
              </a:rPr>
              <a:t>~~8ArRcYhGU7JlibgTKSrnxLRH4jR1PCiHrUU,9SFpiAvN3pBYHyY~OSkwIk7wU33WYIU3a7Rt1fdmz~8,AQECAAE/</a:t>
            </a:r>
            <a:r>
              <a:rPr lang="de-CH" sz="2000" dirty="0" err="1">
                <a:solidFill>
                  <a:srgbClr val="FFC000"/>
                </a:solidFill>
              </a:rPr>
              <a:t>temp</a:t>
            </a:r>
            <a:r>
              <a:rPr lang="de-CH" sz="2000" dirty="0">
                <a:solidFill>
                  <a:srgbClr val="FFC000"/>
                </a:solidFill>
              </a:rPr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275189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06" y="506994"/>
            <a:ext cx="10815264" cy="617751"/>
          </a:xfrm>
        </p:spPr>
        <p:txBody>
          <a:bodyPr anchor="t">
            <a:normAutofit/>
          </a:bodyPr>
          <a:lstStyle/>
          <a:p>
            <a:r>
              <a:rPr lang="de-DE" dirty="0"/>
              <a:t>Architecture – </a:t>
            </a:r>
            <a:r>
              <a:rPr lang="en-US" dirty="0"/>
              <a:t>initialization 2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5" y="1628801"/>
            <a:ext cx="5191327" cy="41044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Scan QR-Code Sender on Receiver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Register Receiver URI on Sender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Both </a:t>
            </a:r>
            <a:r>
              <a:rPr lang="de-DE" dirty="0" err="1"/>
              <a:t>generate</a:t>
            </a:r>
            <a:r>
              <a:rPr lang="de-DE" dirty="0"/>
              <a:t> ECDH </a:t>
            </a:r>
            <a:r>
              <a:rPr lang="de-DE" dirty="0" err="1"/>
              <a:t>Keypair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Exchange Public Keys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Secret and Generate </a:t>
            </a:r>
            <a:r>
              <a:rPr lang="de-DE" dirty="0" err="1"/>
              <a:t>new</a:t>
            </a:r>
            <a:r>
              <a:rPr lang="de-DE" dirty="0"/>
              <a:t> URIs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Exchange </a:t>
            </a:r>
            <a:r>
              <a:rPr lang="de-DE" dirty="0" err="1"/>
              <a:t>Encrypted</a:t>
            </a:r>
            <a:r>
              <a:rPr lang="de-DE" dirty="0"/>
              <a:t> URIs</a:t>
            </a:r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4E9AA152-9A95-4B8B-93C4-1F7D5B51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65398" y="732553"/>
            <a:ext cx="3739408" cy="5752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259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06" y="506994"/>
            <a:ext cx="10815264" cy="617751"/>
          </a:xfrm>
        </p:spPr>
        <p:txBody>
          <a:bodyPr anchor="t">
            <a:normAutofit/>
          </a:bodyPr>
          <a:lstStyle/>
          <a:p>
            <a:r>
              <a:rPr lang="de-DE" dirty="0"/>
              <a:t>Architecture – Data </a:t>
            </a:r>
            <a:r>
              <a:rPr lang="de-DE" dirty="0" err="1"/>
              <a:t>transmission</a:t>
            </a:r>
            <a:r>
              <a:rPr lang="de-DE" dirty="0"/>
              <a:t> 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5" y="1628801"/>
            <a:ext cx="5191327" cy="3960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Sender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Read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 err="1"/>
              <a:t>Encrypt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upload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Receiver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 err="1"/>
              <a:t>Decrypt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Send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sender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20F3F2-9B1B-4C4B-8681-9DD9FAC17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16380" y="641983"/>
            <a:ext cx="32861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3512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BFH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697D91"/>
      </a:accent1>
      <a:accent2>
        <a:srgbClr val="8CAF82"/>
      </a:accent2>
      <a:accent3>
        <a:srgbClr val="FAA500"/>
      </a:accent3>
      <a:accent4>
        <a:srgbClr val="96825F"/>
      </a:accent4>
      <a:accent5>
        <a:srgbClr val="537687"/>
      </a:accent5>
      <a:accent6>
        <a:srgbClr val="E92377"/>
      </a:accent6>
      <a:hlink>
        <a:srgbClr val="0000FF"/>
      </a:hlink>
      <a:folHlink>
        <a:srgbClr val="80008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305DC0A1-A8F9-42AC-976E-0EBE99BC995E}" vid="{71533B0C-B867-460C-B86A-DEE21CB4544D}"/>
    </a:ext>
  </a:extLst>
</a:theme>
</file>

<file path=ppt/theme/theme2.xml><?xml version="1.0" encoding="utf-8"?>
<a:theme xmlns:a="http://schemas.openxmlformats.org/drawingml/2006/main" name="Office Theme">
  <a:themeElements>
    <a:clrScheme name="BFH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49627C"/>
      </a:accent1>
      <a:accent2>
        <a:srgbClr val="85AA7B"/>
      </a:accent2>
      <a:accent3>
        <a:srgbClr val="FAA500"/>
      </a:accent3>
      <a:accent4>
        <a:srgbClr val="96825F"/>
      </a:accent4>
      <a:accent5>
        <a:srgbClr val="537687"/>
      </a:accent5>
      <a:accent6>
        <a:srgbClr val="E92377"/>
      </a:accent6>
      <a:hlink>
        <a:srgbClr val="0000FF"/>
      </a:hlink>
      <a:folHlink>
        <a:srgbClr val="800080"/>
      </a:folHlink>
    </a:clrScheme>
    <a:fontScheme name="BFH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FH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49627C"/>
      </a:accent1>
      <a:accent2>
        <a:srgbClr val="85AA7B"/>
      </a:accent2>
      <a:accent3>
        <a:srgbClr val="FAA500"/>
      </a:accent3>
      <a:accent4>
        <a:srgbClr val="96825F"/>
      </a:accent4>
      <a:accent5>
        <a:srgbClr val="537687"/>
      </a:accent5>
      <a:accent6>
        <a:srgbClr val="E92377"/>
      </a:accent6>
      <a:hlink>
        <a:srgbClr val="0000FF"/>
      </a:hlink>
      <a:folHlink>
        <a:srgbClr val="800080"/>
      </a:folHlink>
    </a:clrScheme>
    <a:fontScheme name="BFH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7E2353FCFDE99B42A6EBC860CFAF66F2" ma:contentTypeVersion="2" ma:contentTypeDescription="Ein neues Dokument erstellen." ma:contentTypeScope="" ma:versionID="a343448c5f763ac7851001adfb636028">
  <xsd:schema xmlns:xsd="http://www.w3.org/2001/XMLSchema" xmlns:xs="http://www.w3.org/2001/XMLSchema" xmlns:p="http://schemas.microsoft.com/office/2006/metadata/properties" xmlns:ns2="9b24ba15-1a09-499c-a057-cb454db1bb33" xmlns:ns3="d30da875-c4f5-4f84-a204-e55decae971e" targetNamespace="http://schemas.microsoft.com/office/2006/metadata/properties" ma:root="true" ma:fieldsID="b367b2f118391c8613b75b591f7e33d1" ns2:_="" ns3:_="">
    <xsd:import namespace="9b24ba15-1a09-499c-a057-cb454db1bb33"/>
    <xsd:import namespace="d30da875-c4f5-4f84-a204-e55decae971e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24ba15-1a09-499c-a057-cb454db1bb3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0da875-c4f5-4f84-a204-e55decae97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fa13b8b7-178c-428b-b572-b70395c44c26}" ma:internalName="TaxCatchAll" ma:showField="CatchAllData" ma:web="d30da875-c4f5-4f84-a204-e55decae97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Redirect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30da875-c4f5-4f84-a204-e55decae971e">
      <Value>45</Value>
    </TaxCatchAll>
    <BfhIntranetDepartmentText xmlns="9b24ba15-1a09-499c-a057-cb454db1bb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Download</TermName>
          <TermId xmlns="http://schemas.microsoft.com/office/infopath/2007/PartnerControls">04655275-c8e7-4185-984f-ae26ab6acb89</TermId>
        </TermInfo>
      </Terms>
    </BfhIntranetDepartmentTex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6DDABC-28CA-4E8A-ADBF-0A538EB627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24ba15-1a09-499c-a057-cb454db1bb33"/>
    <ds:schemaRef ds:uri="d30da875-c4f5-4f84-a204-e55decae97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63D5CE-B417-4B79-9FB9-7D5B6C828EA1}">
  <ds:schemaRefs>
    <ds:schemaRef ds:uri="http://schemas.microsoft.com/office/2006/metadata/properties"/>
    <ds:schemaRef ds:uri="http://schemas.microsoft.com/office/infopath/2007/PartnerControls"/>
    <ds:schemaRef ds:uri="d30da875-c4f5-4f84-a204-e55decae971e"/>
    <ds:schemaRef ds:uri="9b24ba15-1a09-499c-a057-cb454db1bb33"/>
  </ds:schemaRefs>
</ds:datastoreItem>
</file>

<file path=customXml/itemProps3.xml><?xml version="1.0" encoding="utf-8"?>
<ds:datastoreItem xmlns:ds="http://schemas.openxmlformats.org/officeDocument/2006/customXml" ds:itemID="{EDF6E1FD-DCB7-451E-9EE6-CA02323C7C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 Basisvorlage EN 16-9</Template>
  <TotalTime>0</TotalTime>
  <Words>393</Words>
  <Application>Microsoft Office PowerPoint</Application>
  <PresentationFormat>Benutzerdefiniert</PresentationFormat>
  <Paragraphs>92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MS PGothic</vt:lpstr>
      <vt:lpstr>Arial</vt:lpstr>
      <vt:lpstr>Lucida Grande</vt:lpstr>
      <vt:lpstr>Lucida Grande (Textkörper)</vt:lpstr>
      <vt:lpstr>Lucida Sans</vt:lpstr>
      <vt:lpstr>Wingdings</vt:lpstr>
      <vt:lpstr>Benutzerdefiniertes Design</vt:lpstr>
      <vt:lpstr>PowerPoint-Präsentation</vt:lpstr>
      <vt:lpstr>Index</vt:lpstr>
      <vt:lpstr>Topic - Problem definition</vt:lpstr>
      <vt:lpstr>Goals</vt:lpstr>
      <vt:lpstr>Freenet (Broker)</vt:lpstr>
      <vt:lpstr>Architecture – Overview</vt:lpstr>
      <vt:lpstr>Architecture – Initialisation 1</vt:lpstr>
      <vt:lpstr>Architecture – initialization 2</vt:lpstr>
      <vt:lpstr>Architecture – Data transmission </vt:lpstr>
      <vt:lpstr>Attacks and Prevention</vt:lpstr>
      <vt:lpstr>Conclusion</vt:lpstr>
      <vt:lpstr>Questions</vt:lpstr>
    </vt:vector>
  </TitlesOfParts>
  <Company>VORLAGENBAUER.ch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Freenet as a broker for „Medical“ IoT Data by Yannick Stebler</dc:title>
  <dc:creator>Stebler Yannick</dc:creator>
  <cp:lastModifiedBy>Stebler Yannick</cp:lastModifiedBy>
  <cp:revision>26</cp:revision>
  <cp:lastPrinted>2018-09-06T06:44:02Z</cp:lastPrinted>
  <dcterms:created xsi:type="dcterms:W3CDTF">2021-06-15T15:26:16Z</dcterms:created>
  <dcterms:modified xsi:type="dcterms:W3CDTF">2021-06-24T19:27:43Z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0x0101009127C3B567804923A8661E062BBD8EF5007E2353FCFDE99B42A6EBC860CFAF66F2</vt:lpwstr>
  </property>
  <property fmtid="{D5CDD505-2E9C-101B-9397-08002B2CF9AE}" pid="3" name="BfhIntranetDocumentType">
    <vt:lpwstr>45;#Download|04655275-c8e7-4185-984f-ae26ab6acb89</vt:lpwstr>
  </property>
</Properties>
</file>