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17"/>
  </p:notesMasterIdLst>
  <p:handoutMasterIdLst>
    <p:handoutMasterId r:id="rId18"/>
  </p:handoutMasterIdLst>
  <p:sldIdLst>
    <p:sldId id="271" r:id="rId5"/>
    <p:sldId id="257" r:id="rId6"/>
    <p:sldId id="258" r:id="rId7"/>
    <p:sldId id="268" r:id="rId8"/>
    <p:sldId id="259" r:id="rId9"/>
    <p:sldId id="260" r:id="rId10"/>
    <p:sldId id="270" r:id="rId11"/>
    <p:sldId id="261" r:id="rId12"/>
    <p:sldId id="269" r:id="rId13"/>
    <p:sldId id="263" r:id="rId14"/>
    <p:sldId id="264" r:id="rId15"/>
    <p:sldId id="265" r:id="rId16"/>
  </p:sldIdLst>
  <p:sldSz cx="12207875"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95959"/>
    <a:srgbClr val="FAA500"/>
    <a:srgbClr val="FAA400"/>
    <a:srgbClr val="FFB700"/>
    <a:srgbClr val="49627C"/>
    <a:srgbClr val="4B64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932" autoAdjust="0"/>
  </p:normalViewPr>
  <p:slideViewPr>
    <p:cSldViewPr showGuides="1">
      <p:cViewPr varScale="1">
        <p:scale>
          <a:sx n="66" d="100"/>
          <a:sy n="66" d="100"/>
        </p:scale>
        <p:origin x="2250" y="60"/>
      </p:cViewPr>
      <p:guideLst>
        <p:guide orient="horz" pos="2160"/>
        <p:guide pos="3845"/>
      </p:guideLst>
    </p:cSldViewPr>
  </p:slideViewPr>
  <p:outlineViewPr>
    <p:cViewPr>
      <p:scale>
        <a:sx n="33" d="100"/>
        <a:sy n="33" d="100"/>
      </p:scale>
      <p:origin x="0" y="-4173"/>
    </p:cViewPr>
  </p:outlineViewPr>
  <p:notesTextViewPr>
    <p:cViewPr>
      <p:scale>
        <a:sx n="100" d="100"/>
        <a:sy n="100" d="100"/>
      </p:scale>
      <p:origin x="0" y="0"/>
    </p:cViewPr>
  </p:notesTextViewPr>
  <p:notesViewPr>
    <p:cSldViewPr>
      <p:cViewPr varScale="1">
        <p:scale>
          <a:sx n="83" d="100"/>
          <a:sy n="83" d="100"/>
        </p:scale>
        <p:origin x="3855"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29395"/>
            <a:ext cx="4320480" cy="310159"/>
          </a:xfrm>
          <a:prstGeom prst="rect">
            <a:avLst/>
          </a:prstGeom>
        </p:spPr>
        <p:txBody>
          <a:bodyPr vert="horz" lIns="0" tIns="0" rIns="0" bIns="0" rtlCol="0"/>
          <a:lstStyle>
            <a:lvl1pPr algn="l">
              <a:defRPr sz="1200"/>
            </a:lvl1pPr>
          </a:lstStyle>
          <a:p>
            <a:r>
              <a:rPr lang="de-CH" sz="900"/>
              <a:t>Kopfzeilentext</a:t>
            </a:r>
            <a:endParaRPr lang="de-CH" sz="900" dirty="0"/>
          </a:p>
        </p:txBody>
      </p:sp>
      <p:sp>
        <p:nvSpPr>
          <p:cNvPr id="3" name="Datumsplatzhalter 2"/>
          <p:cNvSpPr>
            <a:spLocks noGrp="1"/>
          </p:cNvSpPr>
          <p:nvPr>
            <p:ph type="dt" sz="quarter" idx="1"/>
          </p:nvPr>
        </p:nvSpPr>
        <p:spPr>
          <a:xfrm>
            <a:off x="5137720" y="229395"/>
            <a:ext cx="1243608" cy="310159"/>
          </a:xfrm>
          <a:prstGeom prst="rect">
            <a:avLst/>
          </a:prstGeom>
        </p:spPr>
        <p:txBody>
          <a:bodyPr vert="horz" lIns="0" tIns="0" rIns="0" bIns="0" rtlCol="0"/>
          <a:lstStyle>
            <a:lvl1pPr algn="r">
              <a:defRPr sz="1200"/>
            </a:lvl1pPr>
          </a:lstStyle>
          <a:p>
            <a:fld id="{EEC665CA-D682-48EC-95D2-126FD6449D65}" type="datetime1">
              <a:rPr lang="de-CH" sz="900" smtClean="0"/>
              <a:t>18.06.2021</a:t>
            </a:fld>
            <a:endParaRPr lang="de-CH" sz="900"/>
          </a:p>
        </p:txBody>
      </p:sp>
      <p:sp>
        <p:nvSpPr>
          <p:cNvPr id="4" name="Fußzeilenplatzhalter 3"/>
          <p:cNvSpPr>
            <a:spLocks noGrp="1"/>
          </p:cNvSpPr>
          <p:nvPr>
            <p:ph type="ftr" sz="quarter" idx="2"/>
          </p:nvPr>
        </p:nvSpPr>
        <p:spPr>
          <a:xfrm>
            <a:off x="476672" y="8489144"/>
            <a:ext cx="4320480" cy="331331"/>
          </a:xfrm>
          <a:prstGeom prst="rect">
            <a:avLst/>
          </a:prstGeom>
        </p:spPr>
        <p:txBody>
          <a:bodyPr vert="horz" lIns="0" tIns="0" rIns="0" bIns="0" rtlCol="0" anchor="b"/>
          <a:lstStyle>
            <a:lvl1pPr algn="l">
              <a:defRPr sz="1200"/>
            </a:lvl1pPr>
          </a:lstStyle>
          <a:p>
            <a:r>
              <a:rPr lang="de-CH" sz="900"/>
              <a:t>Fusszeilentext</a:t>
            </a:r>
            <a:endParaRPr lang="de-CH" sz="900" dirty="0"/>
          </a:p>
        </p:txBody>
      </p:sp>
      <p:sp>
        <p:nvSpPr>
          <p:cNvPr id="5" name="Foliennummernplatzhalter 4"/>
          <p:cNvSpPr>
            <a:spLocks noGrp="1"/>
          </p:cNvSpPr>
          <p:nvPr>
            <p:ph type="sldNum" sz="quarter" idx="3"/>
          </p:nvPr>
        </p:nvSpPr>
        <p:spPr>
          <a:xfrm>
            <a:off x="5137720" y="8489146"/>
            <a:ext cx="1243608" cy="331329"/>
          </a:xfrm>
          <a:prstGeom prst="rect">
            <a:avLst/>
          </a:prstGeom>
        </p:spPr>
        <p:txBody>
          <a:bodyPr vert="horz" lIns="0" tIns="0" rIns="0" bIns="0" rtlCol="0" anchor="b"/>
          <a:lstStyle>
            <a:lvl1pPr algn="r">
              <a:defRPr sz="1200"/>
            </a:lvl1pPr>
          </a:lstStyle>
          <a:p>
            <a:fld id="{2CEDAA2C-602C-494B-9BFF-F0D7FF14E319}" type="slidenum">
              <a:rPr lang="de-CH" sz="900" smtClean="0"/>
              <a:t>‹Nr.›</a:t>
            </a:fld>
            <a:endParaRPr lang="de-CH" sz="900" dirty="0"/>
          </a:p>
        </p:txBody>
      </p:sp>
    </p:spTree>
    <p:extLst>
      <p:ext uri="{BB962C8B-B14F-4D97-AF65-F5344CB8AC3E}">
        <p14:creationId xmlns:p14="http://schemas.microsoft.com/office/powerpoint/2010/main" val="16250026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lienbildplatzhalter 11"/>
          <p:cNvSpPr>
            <a:spLocks noGrp="1" noRot="1" noChangeAspect="1"/>
          </p:cNvSpPr>
          <p:nvPr>
            <p:ph type="sldImg" idx="2"/>
          </p:nvPr>
        </p:nvSpPr>
        <p:spPr>
          <a:xfrm>
            <a:off x="771525" y="1246188"/>
            <a:ext cx="5564188" cy="3127375"/>
          </a:xfrm>
          <a:prstGeom prst="rect">
            <a:avLst/>
          </a:prstGeom>
          <a:noFill/>
          <a:ln w="3175">
            <a:solidFill>
              <a:prstClr val="black"/>
            </a:solidFill>
          </a:ln>
        </p:spPr>
        <p:txBody>
          <a:bodyPr vert="horz" lIns="91440" tIns="45720" rIns="91440" bIns="45720" rtlCol="0" anchor="ctr"/>
          <a:lstStyle/>
          <a:p>
            <a:endParaRPr lang="de-CH"/>
          </a:p>
        </p:txBody>
      </p:sp>
      <p:sp>
        <p:nvSpPr>
          <p:cNvPr id="14" name="Fußzeilenplatzhalter 13"/>
          <p:cNvSpPr>
            <a:spLocks noGrp="1"/>
          </p:cNvSpPr>
          <p:nvPr>
            <p:ph type="ftr" sz="quarter" idx="4"/>
          </p:nvPr>
        </p:nvSpPr>
        <p:spPr>
          <a:xfrm>
            <a:off x="775244" y="8964488"/>
            <a:ext cx="2230428" cy="179512"/>
          </a:xfrm>
          <a:prstGeom prst="rect">
            <a:avLst/>
          </a:prstGeom>
        </p:spPr>
        <p:txBody>
          <a:bodyPr vert="horz" lIns="0" tIns="0" rIns="0" bIns="0" rtlCol="0" anchor="t"/>
          <a:lstStyle>
            <a:lvl1pPr algn="l">
              <a:defRPr sz="900"/>
            </a:lvl1pPr>
          </a:lstStyle>
          <a:p>
            <a:r>
              <a:rPr lang="de-CH" dirty="0"/>
              <a:t>Fusszeilentext</a:t>
            </a:r>
          </a:p>
        </p:txBody>
      </p:sp>
      <p:sp>
        <p:nvSpPr>
          <p:cNvPr id="15" name="Foliennummernplatzhalter 14"/>
          <p:cNvSpPr>
            <a:spLocks noGrp="1"/>
          </p:cNvSpPr>
          <p:nvPr>
            <p:ph type="sldNum" sz="quarter" idx="5"/>
          </p:nvPr>
        </p:nvSpPr>
        <p:spPr>
          <a:xfrm>
            <a:off x="5462663" y="8964488"/>
            <a:ext cx="871173" cy="179512"/>
          </a:xfrm>
          <a:prstGeom prst="rect">
            <a:avLst/>
          </a:prstGeom>
        </p:spPr>
        <p:txBody>
          <a:bodyPr vert="horz" lIns="0" tIns="0" rIns="0" bIns="0" rtlCol="0" anchor="t"/>
          <a:lstStyle>
            <a:lvl1pPr algn="r">
              <a:defRPr sz="900"/>
            </a:lvl1pPr>
          </a:lstStyle>
          <a:p>
            <a:fld id="{83C81C81-E364-4366-A610-2DB15FF98538}" type="slidenum">
              <a:rPr lang="de-CH" smtClean="0"/>
              <a:pPr/>
              <a:t>‹Nr.›</a:t>
            </a:fld>
            <a:endParaRPr lang="de-CH" dirty="0"/>
          </a:p>
        </p:txBody>
      </p:sp>
      <p:sp>
        <p:nvSpPr>
          <p:cNvPr id="16" name="Notizenplatzhalter 15"/>
          <p:cNvSpPr>
            <a:spLocks noGrp="1"/>
          </p:cNvSpPr>
          <p:nvPr>
            <p:ph type="body" sz="quarter" idx="3"/>
          </p:nvPr>
        </p:nvSpPr>
        <p:spPr>
          <a:xfrm>
            <a:off x="773424" y="4644008"/>
            <a:ext cx="5560412" cy="388843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Datumsplatzhalter 16"/>
          <p:cNvSpPr>
            <a:spLocks noGrp="1"/>
          </p:cNvSpPr>
          <p:nvPr>
            <p:ph type="dt" idx="1"/>
          </p:nvPr>
        </p:nvSpPr>
        <p:spPr>
          <a:xfrm>
            <a:off x="4229809" y="425838"/>
            <a:ext cx="2095308" cy="185722"/>
          </a:xfrm>
          <a:prstGeom prst="rect">
            <a:avLst/>
          </a:prstGeom>
        </p:spPr>
        <p:txBody>
          <a:bodyPr vert="horz" lIns="0" tIns="0" rIns="0" bIns="0" rtlCol="0"/>
          <a:lstStyle>
            <a:lvl1pPr algn="r">
              <a:defRPr sz="900"/>
            </a:lvl1pPr>
          </a:lstStyle>
          <a:p>
            <a:fld id="{A17AAF7D-4283-4014-80F4-26E915FEACF8}" type="datetime1">
              <a:rPr lang="de-CH" smtClean="0"/>
              <a:t>18.06.2021</a:t>
            </a:fld>
            <a:endParaRPr lang="de-CH" dirty="0"/>
          </a:p>
        </p:txBody>
      </p:sp>
      <p:sp>
        <p:nvSpPr>
          <p:cNvPr id="18" name="Kopfzeilenplatzhalter 17"/>
          <p:cNvSpPr>
            <a:spLocks noGrp="1"/>
          </p:cNvSpPr>
          <p:nvPr>
            <p:ph type="hdr" sz="quarter"/>
          </p:nvPr>
        </p:nvSpPr>
        <p:spPr>
          <a:xfrm>
            <a:off x="764704" y="432000"/>
            <a:ext cx="3249080" cy="179560"/>
          </a:xfrm>
          <a:prstGeom prst="rect">
            <a:avLst/>
          </a:prstGeom>
        </p:spPr>
        <p:txBody>
          <a:bodyPr vert="horz" lIns="0" tIns="0" rIns="0" bIns="0" rtlCol="0"/>
          <a:lstStyle>
            <a:lvl1pPr algn="l">
              <a:defRPr sz="900"/>
            </a:lvl1pPr>
          </a:lstStyle>
          <a:p>
            <a:r>
              <a:rPr lang="de-CH"/>
              <a:t>Kopfzeilentext</a:t>
            </a:r>
            <a:endParaRPr lang="de-CH" dirty="0"/>
          </a:p>
        </p:txBody>
      </p:sp>
    </p:spTree>
    <p:extLst>
      <p:ext uri="{BB962C8B-B14F-4D97-AF65-F5344CB8AC3E}">
        <p14:creationId xmlns:p14="http://schemas.microsoft.com/office/powerpoint/2010/main" val="31170970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Aft>
        <a:spcPts val="600"/>
      </a:spcAft>
      <a:defRPr sz="1100" kern="1200">
        <a:solidFill>
          <a:schemeClr val="tx1"/>
        </a:solidFill>
        <a:latin typeface="+mn-lt"/>
        <a:ea typeface="+mn-ea"/>
        <a:cs typeface="+mn-cs"/>
      </a:defRPr>
    </a:lvl1pPr>
    <a:lvl2pPr marL="177800"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2pPr>
    <a:lvl3pPr marL="357188" indent="-17938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3pPr>
    <a:lvl4pPr marL="534988"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4pPr>
    <a:lvl5pPr marL="720725" indent="-18573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 would like to welcome you to my Bachelor Thesis presentation about Freenet as a broker for "Medical" IoT Data.</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1</a:t>
            </a:fld>
            <a:endParaRPr lang="de-CH" dirty="0"/>
          </a:p>
        </p:txBody>
      </p:sp>
    </p:spTree>
    <p:extLst>
      <p:ext uri="{BB962C8B-B14F-4D97-AF65-F5344CB8AC3E}">
        <p14:creationId xmlns:p14="http://schemas.microsoft.com/office/powerpoint/2010/main" val="982868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Next we come to the Attacks and Prevention. </a:t>
            </a:r>
          </a:p>
          <a:p>
            <a:r>
              <a:rPr lang="en-US" dirty="0"/>
              <a:t>These were of essential interest for the development of the architecture. </a:t>
            </a:r>
          </a:p>
          <a:p>
            <a:r>
              <a:rPr lang="en-US" dirty="0"/>
              <a:t>Spoofing of the data: The information stored on the broker (</a:t>
            </a:r>
            <a:r>
              <a:rPr lang="en-US" dirty="0" err="1"/>
              <a:t>freenet</a:t>
            </a:r>
            <a:r>
              <a:rPr lang="en-US" dirty="0"/>
              <a:t>) can be manipulated by anyone who can connect </a:t>
            </a:r>
            <a:r>
              <a:rPr lang="en-US" dirty="0" err="1"/>
              <a:t>ot</a:t>
            </a:r>
            <a:r>
              <a:rPr lang="en-US" dirty="0"/>
              <a:t> the Freenet Node and also has </a:t>
            </a:r>
            <a:r>
              <a:rPr lang="en-US" dirty="0" err="1"/>
              <a:t>knowlege</a:t>
            </a:r>
            <a:r>
              <a:rPr lang="en-US" dirty="0"/>
              <a:t> of the Freenet URIs. </a:t>
            </a:r>
          </a:p>
          <a:p>
            <a:r>
              <a:rPr lang="en-US" dirty="0"/>
              <a:t>To prevent this from happening, Freenet URIs must be exchanged in encrypted form for each new connection.</a:t>
            </a:r>
          </a:p>
          <a:p>
            <a:r>
              <a:rPr lang="en-US" dirty="0"/>
              <a:t>Another Attack is the Interruption of the data flow by flooding the Freenet Node.</a:t>
            </a:r>
          </a:p>
          <a:p>
            <a:r>
              <a:rPr lang="en-US" dirty="0"/>
              <a:t>The exact behavior of Freenet and the effects due to the high load is something that needs some further investigation. </a:t>
            </a:r>
          </a:p>
          <a:p>
            <a:r>
              <a:rPr lang="en-US" dirty="0"/>
              <a:t>We are expecting that with a bigger scaling of the Freenet Network this attack will get insignificant.</a:t>
            </a:r>
          </a:p>
          <a:p>
            <a:r>
              <a:rPr lang="en-US" dirty="0"/>
              <a:t>Because of the Hardware there are also multiple Physical Attacks Possible.</a:t>
            </a:r>
          </a:p>
          <a:p>
            <a:r>
              <a:rPr lang="en-US" dirty="0"/>
              <a:t>Our Prototype is equipped with an SD card. </a:t>
            </a:r>
          </a:p>
          <a:p>
            <a:r>
              <a:rPr lang="en-US" dirty="0"/>
              <a:t>Stored on it are all the information about the connections to the receivers. </a:t>
            </a:r>
          </a:p>
          <a:p>
            <a:r>
              <a:rPr lang="en-US" dirty="0"/>
              <a:t>This data is stored on the SD card in encrypted form. </a:t>
            </a:r>
          </a:p>
          <a:p>
            <a:r>
              <a:rPr lang="en-US" dirty="0"/>
              <a:t>However, the key for this encryption is stored on the EEPROM of the IoT transmitter. </a:t>
            </a:r>
          </a:p>
          <a:p>
            <a:r>
              <a:rPr lang="en-US" dirty="0"/>
              <a:t>Furthermore, we have a Freenet node that is also physically located on site.</a:t>
            </a:r>
          </a:p>
          <a:p>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10</a:t>
            </a:fld>
            <a:endParaRPr lang="de-CH" dirty="0"/>
          </a:p>
        </p:txBody>
      </p:sp>
    </p:spTree>
    <p:extLst>
      <p:ext uri="{BB962C8B-B14F-4D97-AF65-F5344CB8AC3E}">
        <p14:creationId xmlns:p14="http://schemas.microsoft.com/office/powerpoint/2010/main" val="188095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 us come to the conclusion</a:t>
            </a:r>
          </a:p>
          <a:p>
            <a:r>
              <a:rPr lang="en-US" dirty="0"/>
              <a:t>A completely new communication path was defined and created. </a:t>
            </a:r>
          </a:p>
          <a:p>
            <a:r>
              <a:rPr lang="en-US" dirty="0"/>
              <a:t>Communication via this path was anonymized and protected from third-party access.</a:t>
            </a:r>
          </a:p>
          <a:p>
            <a:r>
              <a:rPr lang="en-US" dirty="0"/>
              <a:t>The work itself was very demanding, since many aspects had to be considered, in addition various problems came both with the use of different predefined libraries and with documentation of the Arduino hardware.</a:t>
            </a:r>
          </a:p>
          <a:p>
            <a:r>
              <a:rPr lang="en-US" dirty="0"/>
              <a:t>Therefore there is still a lot of room for improvement. </a:t>
            </a:r>
          </a:p>
          <a:p>
            <a:r>
              <a:rPr lang="en-US" dirty="0"/>
              <a:t>These include especially the prototype.</a:t>
            </a:r>
          </a:p>
          <a:p>
            <a:r>
              <a:rPr lang="en-US" dirty="0"/>
              <a:t>Nevertheless, I enjoyed writing this Bachelor Thesis and was able to put a lot of theoretical knowledge into practice.</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11</a:t>
            </a:fld>
            <a:endParaRPr lang="de-CH" dirty="0"/>
          </a:p>
        </p:txBody>
      </p:sp>
    </p:spTree>
    <p:extLst>
      <p:ext uri="{BB962C8B-B14F-4D97-AF65-F5344CB8AC3E}">
        <p14:creationId xmlns:p14="http://schemas.microsoft.com/office/powerpoint/2010/main" val="304915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And so we are at the end of my presentation for questions I am now available to you with pleasure</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12</a:t>
            </a:fld>
            <a:endParaRPr lang="de-CH" dirty="0"/>
          </a:p>
        </p:txBody>
      </p:sp>
    </p:spTree>
    <p:extLst>
      <p:ext uri="{BB962C8B-B14F-4D97-AF65-F5344CB8AC3E}">
        <p14:creationId xmlns:p14="http://schemas.microsoft.com/office/powerpoint/2010/main" val="2675111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Let's get to the content of my presentation.</a:t>
            </a:r>
          </a:p>
          <a:p>
            <a:r>
              <a:rPr lang="en-US" dirty="0"/>
              <a:t>First of all, I will present you the topic and the exact problem. </a:t>
            </a:r>
          </a:p>
          <a:p>
            <a:r>
              <a:rPr lang="en-US" dirty="0"/>
              <a:t>Then I will present the goals of my work.</a:t>
            </a:r>
          </a:p>
          <a:p>
            <a:r>
              <a:rPr lang="en-US" dirty="0"/>
              <a:t>After that I will introduce you to Freenet, a predefined component of my work. </a:t>
            </a:r>
          </a:p>
          <a:p>
            <a:r>
              <a:rPr lang="en-US" dirty="0"/>
              <a:t>Next, we will move on to the architecture that contains the new communication path.</a:t>
            </a:r>
          </a:p>
          <a:p>
            <a:r>
              <a:rPr lang="en-US" dirty="0"/>
              <a:t>Furthermore, I will present some attacks that I had to deal with during the development of the architecture.</a:t>
            </a:r>
          </a:p>
          <a:p>
            <a:r>
              <a:rPr lang="en-US" dirty="0"/>
              <a:t>Finally we come to a conclusion and an outlook on future extensions.</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2</a:t>
            </a:fld>
            <a:endParaRPr lang="de-CH" dirty="0"/>
          </a:p>
        </p:txBody>
      </p:sp>
    </p:spTree>
    <p:extLst>
      <p:ext uri="{BB962C8B-B14F-4D97-AF65-F5344CB8AC3E}">
        <p14:creationId xmlns:p14="http://schemas.microsoft.com/office/powerpoint/2010/main" val="293134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IoT devices are on the rise and it's hard to imagine our everyday lives without them. </a:t>
            </a:r>
          </a:p>
          <a:p>
            <a:r>
              <a:rPr lang="en-US" dirty="0"/>
              <a:t>They facilitate many everyday tasks, collect information or connect us with other people. </a:t>
            </a:r>
          </a:p>
          <a:p>
            <a:r>
              <a:rPr lang="en-US" dirty="0"/>
              <a:t>Every day, new applications for these small and often practical devices are added.</a:t>
            </a:r>
          </a:p>
          <a:p>
            <a:r>
              <a:rPr lang="en-US" dirty="0"/>
              <a:t>However, most if not all of these IoT Devices have the same problem. </a:t>
            </a:r>
          </a:p>
          <a:p>
            <a:r>
              <a:rPr lang="en-US" dirty="0"/>
              <a:t>The data exchange of IoT devices is often handled by the manufacturer of the devices. </a:t>
            </a:r>
          </a:p>
          <a:p>
            <a:r>
              <a:rPr lang="en-US" dirty="0"/>
              <a:t>Which leads to a strong dependency on the manufacturer.</a:t>
            </a:r>
          </a:p>
          <a:p>
            <a:r>
              <a:rPr lang="en-US" dirty="0"/>
              <a:t>This dependency has the advantage that you do not have to worry about the hardware over which the IoT devices share data.</a:t>
            </a:r>
          </a:p>
          <a:p>
            <a:r>
              <a:rPr lang="en-US" dirty="0"/>
              <a:t>However, it also leads to the fact that you have no control over the data exchange and possible storage.</a:t>
            </a:r>
          </a:p>
          <a:p>
            <a:r>
              <a:rPr lang="en-US" dirty="0"/>
              <a:t>Another very big disadvantage is that if the manufacturer goes bankrupt, the IoT devices can become useless.</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3</a:t>
            </a:fld>
            <a:endParaRPr lang="de-CH" dirty="0"/>
          </a:p>
        </p:txBody>
      </p:sp>
    </p:spTree>
    <p:extLst>
      <p:ext uri="{BB962C8B-B14F-4D97-AF65-F5344CB8AC3E}">
        <p14:creationId xmlns:p14="http://schemas.microsoft.com/office/powerpoint/2010/main" val="227206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Therefore, my goal with this bachelor thesis was to develop a new communication path for IoT devices and thus achieve a certain independence from the manufacturer.</a:t>
            </a:r>
          </a:p>
          <a:p>
            <a:r>
              <a:rPr lang="en-US" dirty="0"/>
              <a:t>This communication path should have some very essential properties.</a:t>
            </a:r>
          </a:p>
          <a:p>
            <a:r>
              <a:rPr lang="en-US" dirty="0"/>
              <a:t>The communication must be largely anonymous. It should not be possible to identify who sent which data and who read it based on the data flow.</a:t>
            </a:r>
          </a:p>
          <a:p>
            <a:r>
              <a:rPr lang="en-US" dirty="0"/>
              <a:t>Furthermore, all data transmitted should be protected against access by unauthorized third parties.</a:t>
            </a:r>
          </a:p>
          <a:p>
            <a:r>
              <a:rPr lang="en-US" dirty="0"/>
              <a:t>The architecture created for this should be documented in this thesis and implemented in a small prototype.</a:t>
            </a:r>
          </a:p>
          <a:p>
            <a:r>
              <a:rPr lang="en-US" dirty="0"/>
              <a:t>This prototype consisted of two parts, the IoT transmitter, which was programmed with C. And the receiver a small C# program</a:t>
            </a:r>
          </a:p>
          <a:p>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4</a:t>
            </a:fld>
            <a:endParaRPr lang="de-CH" dirty="0"/>
          </a:p>
        </p:txBody>
      </p:sp>
    </p:spTree>
    <p:extLst>
      <p:ext uri="{BB962C8B-B14F-4D97-AF65-F5344CB8AC3E}">
        <p14:creationId xmlns:p14="http://schemas.microsoft.com/office/powerpoint/2010/main" val="69348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Let's also move on to Freenet the broker of my new communication path.</a:t>
            </a:r>
          </a:p>
          <a:p>
            <a:r>
              <a:rPr lang="en-US" dirty="0"/>
              <a:t>A broker is a server or service that caches data from clients and makes it available for retrieval. It thus represents the communication interface between two end devices.</a:t>
            </a:r>
          </a:p>
          <a:p>
            <a:r>
              <a:rPr lang="en-US" dirty="0"/>
              <a:t>Freenet is a peer-to-peer platform for censorship resistant communication. It uses a decentralized distributed data store to store and exchange data. </a:t>
            </a:r>
          </a:p>
          <a:p>
            <a:r>
              <a:rPr lang="en-US" dirty="0"/>
              <a:t>All communication within the Freenet peer-to-peer network is encrypted.</a:t>
            </a:r>
          </a:p>
          <a:p>
            <a:r>
              <a:rPr lang="en-US" dirty="0"/>
              <a:t>Users who use Freenet contribute to the network by providing a portion of their bandwidth and a portion of their hard drive (called the “data store”) for storing files.</a:t>
            </a:r>
          </a:p>
          <a:p>
            <a:r>
              <a:rPr lang="en-US" dirty="0"/>
              <a:t>These stored files on the hard drive are automatically kept or deleted depending on how popular they are, they are also encrypted, so generally the user cannot easily discover what is in his datastore, and hopefully can’t be held accountable for it. Chat forums, </a:t>
            </a:r>
            <a:r>
              <a:rPr lang="en-US" dirty="0" err="1"/>
              <a:t>Freesite</a:t>
            </a:r>
            <a:r>
              <a:rPr lang="en-US" dirty="0"/>
              <a:t> (a Website inside Freenet) and search functionality are all built on top of the distributed data store.</a:t>
            </a:r>
          </a:p>
          <a:p>
            <a:r>
              <a:rPr lang="en-US" dirty="0"/>
              <a:t> </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5</a:t>
            </a:fld>
            <a:endParaRPr lang="de-CH" dirty="0"/>
          </a:p>
        </p:txBody>
      </p:sp>
    </p:spTree>
    <p:extLst>
      <p:ext uri="{BB962C8B-B14F-4D97-AF65-F5344CB8AC3E}">
        <p14:creationId xmlns:p14="http://schemas.microsoft.com/office/powerpoint/2010/main" val="45612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the following figure you can see an overview of the architecture of the new communication path. </a:t>
            </a:r>
          </a:p>
          <a:p>
            <a:r>
              <a:rPr lang="en-US" dirty="0"/>
              <a:t>On the left we have the 2 Arduino Uno </a:t>
            </a:r>
            <a:r>
              <a:rPr lang="en-US" dirty="0" err="1"/>
              <a:t>Wifi</a:t>
            </a:r>
            <a:r>
              <a:rPr lang="en-US" dirty="0"/>
              <a:t> devices with the different sensors. </a:t>
            </a:r>
          </a:p>
          <a:p>
            <a:r>
              <a:rPr lang="en-US" dirty="0"/>
              <a:t>These serve as our IoT transmitters. </a:t>
            </a:r>
          </a:p>
          <a:p>
            <a:r>
              <a:rPr lang="en-US" dirty="0"/>
              <a:t>The cloud in the middle represents our broker Freenet, which is the interface for the data exchange. </a:t>
            </a:r>
          </a:p>
          <a:p>
            <a:r>
              <a:rPr lang="en-US" dirty="0"/>
              <a:t>And on the right you can see the receivers. Which are to represent the data received to the medical staff.</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6</a:t>
            </a:fld>
            <a:endParaRPr lang="de-CH" dirty="0"/>
          </a:p>
        </p:txBody>
      </p:sp>
    </p:spTree>
    <p:extLst>
      <p:ext uri="{BB962C8B-B14F-4D97-AF65-F5344CB8AC3E}">
        <p14:creationId xmlns:p14="http://schemas.microsoft.com/office/powerpoint/2010/main" val="418003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Now I will explain the two processes for the initialization and the exchange of data via the new communication path.</a:t>
            </a:r>
          </a:p>
          <a:p>
            <a:r>
              <a:rPr lang="en-US" dirty="0"/>
              <a:t>Freenet uses its own protocol for communication, the so-called FCP - Freenet Client Protocol. </a:t>
            </a:r>
          </a:p>
          <a:p>
            <a:r>
              <a:rPr lang="en-US" dirty="0"/>
              <a:t>It is a simple, text-based protocol that allows third party applications to interact with </a:t>
            </a:r>
            <a:r>
              <a:rPr lang="en-US" dirty="0" err="1"/>
              <a:t>freenet</a:t>
            </a:r>
            <a:r>
              <a:rPr lang="en-US" dirty="0"/>
              <a:t>.</a:t>
            </a:r>
          </a:p>
          <a:p>
            <a:r>
              <a:rPr lang="en-US" dirty="0"/>
              <a:t>In order to be able to exchange data via </a:t>
            </a:r>
            <a:r>
              <a:rPr lang="en-US" dirty="0" err="1"/>
              <a:t>freenet</a:t>
            </a:r>
            <a:r>
              <a:rPr lang="en-US" dirty="0"/>
              <a:t>, the data is stored with a key. </a:t>
            </a:r>
          </a:p>
          <a:p>
            <a:r>
              <a:rPr lang="en-US" dirty="0"/>
              <a:t>For this purpose a new keypair is requested from </a:t>
            </a:r>
            <a:r>
              <a:rPr lang="en-US" dirty="0" err="1"/>
              <a:t>freenet</a:t>
            </a:r>
            <a:r>
              <a:rPr lang="en-US" dirty="0"/>
              <a:t> for upload and download of the data.</a:t>
            </a:r>
          </a:p>
          <a:p>
            <a:r>
              <a:rPr lang="en-US" dirty="0"/>
              <a:t>Since the small IoT devices often have no possibility to accept or display an input or an output directly, </a:t>
            </a:r>
          </a:p>
          <a:p>
            <a:r>
              <a:rPr lang="en-US" dirty="0"/>
              <a:t>we decided to provide each IoT transmitter with a scratchable QR code with the Freenet upload address.</a:t>
            </a:r>
          </a:p>
          <a:p>
            <a:r>
              <a:rPr lang="en-US" dirty="0"/>
              <a:t>If this QR code is already scratched on delivery, it can be determined that this has already been read and is therefore no longer safe for the first use.</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7</a:t>
            </a:fld>
            <a:endParaRPr lang="de-CH" dirty="0"/>
          </a:p>
        </p:txBody>
      </p:sp>
    </p:spTree>
    <p:extLst>
      <p:ext uri="{BB962C8B-B14F-4D97-AF65-F5344CB8AC3E}">
        <p14:creationId xmlns:p14="http://schemas.microsoft.com/office/powerpoint/2010/main" val="2922584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 the right is an illustration of the communication setup between an IoT transmitter and the receiver.</a:t>
            </a:r>
          </a:p>
          <a:p>
            <a:r>
              <a:rPr lang="en-US" dirty="0"/>
              <a:t>The following steps are taken to establish the connection:</a:t>
            </a:r>
          </a:p>
          <a:p>
            <a:r>
              <a:rPr lang="en-US" dirty="0"/>
              <a:t>First, the QR code is scanned and thus the address of the transmitter is registered on the receiver. </a:t>
            </a:r>
          </a:p>
          <a:p>
            <a:r>
              <a:rPr lang="en-US" dirty="0"/>
              <a:t>The next step is to inform the sender of the receiver's address via Freenet using this address.</a:t>
            </a:r>
          </a:p>
          <a:p>
            <a:r>
              <a:rPr lang="en-US" dirty="0"/>
              <a:t>Once the two devices have registered each other's addresses, an elliptical curve key pair is created by both. </a:t>
            </a:r>
          </a:p>
          <a:p>
            <a:r>
              <a:rPr lang="en-US" dirty="0"/>
              <a:t>This is used to perform an Elliptic Curve Diffie Hellman Key Exchange.</a:t>
            </a:r>
          </a:p>
          <a:p>
            <a:r>
              <a:rPr lang="en-US" dirty="0"/>
              <a:t>For this purpose, the respective public key is exchanged after generating the keypair. </a:t>
            </a:r>
          </a:p>
          <a:p>
            <a:r>
              <a:rPr lang="en-US" dirty="0"/>
              <a:t>In the next step, a shared secret can be calculated using the public keys of the other party and the private key. </a:t>
            </a:r>
          </a:p>
          <a:p>
            <a:r>
              <a:rPr lang="en-US" dirty="0"/>
              <a:t>This shared secret is used to encrypt the data from now on and thus protect it from access by unauthorized parties.</a:t>
            </a:r>
          </a:p>
          <a:p>
            <a:r>
              <a:rPr lang="en-US" dirty="0"/>
              <a:t>In order to introduce additional security, both sides request new addresses (URIs) from Freenet after calculating the shared secret.</a:t>
            </a:r>
          </a:p>
          <a:p>
            <a:r>
              <a:rPr lang="en-US" dirty="0"/>
              <a:t>These new addresses are then encrypted with the shared secret and transmitted. </a:t>
            </a:r>
          </a:p>
          <a:p>
            <a:r>
              <a:rPr lang="en-US" dirty="0"/>
              <a:t>The transmitted addresses are finally decrypted on both sides and used for further data communication. </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8</a:t>
            </a:fld>
            <a:endParaRPr lang="de-CH" dirty="0"/>
          </a:p>
        </p:txBody>
      </p:sp>
    </p:spTree>
    <p:extLst>
      <p:ext uri="{BB962C8B-B14F-4D97-AF65-F5344CB8AC3E}">
        <p14:creationId xmlns:p14="http://schemas.microsoft.com/office/powerpoint/2010/main" val="204849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Let's move on to the following process. After communication has been established, data is now transferred.</a:t>
            </a:r>
          </a:p>
          <a:p>
            <a:r>
              <a:rPr lang="en-US" dirty="0"/>
              <a:t>The process to exchange data follows the following steps.</a:t>
            </a:r>
          </a:p>
          <a:p>
            <a:r>
              <a:rPr lang="en-US" dirty="0"/>
              <a:t>First, all information for the data exchange is collected on the IoT transmitter, this includes the Freenet path and the shared secret.</a:t>
            </a:r>
          </a:p>
          <a:p>
            <a:r>
              <a:rPr lang="en-US" dirty="0"/>
              <a:t>The information is then read from the sensors and then encrypted.</a:t>
            </a:r>
          </a:p>
          <a:p>
            <a:r>
              <a:rPr lang="en-US" dirty="0"/>
              <a:t>The encrypted data is then uploaded to Freenet. </a:t>
            </a:r>
          </a:p>
          <a:p>
            <a:r>
              <a:rPr lang="en-US" dirty="0"/>
              <a:t>The receiver then hops up this data and decrypts it. </a:t>
            </a:r>
          </a:p>
          <a:p>
            <a:r>
              <a:rPr lang="en-US" dirty="0"/>
              <a:t>Once the data has arrived, the receiver uploads a message to the sender on Freenet to confirm receipt.</a:t>
            </a:r>
          </a:p>
          <a:p>
            <a:r>
              <a:rPr lang="en-US" dirty="0"/>
              <a:t>This confirmation serves as a check whether the recipient of the data is still available. </a:t>
            </a:r>
          </a:p>
          <a:p>
            <a:r>
              <a:rPr lang="en-US" dirty="0"/>
              <a:t>This prevents the sender from uploading a useless amount of data to Freenet that will not be used.</a:t>
            </a:r>
            <a:endParaRPr lang="de-CH" dirty="0"/>
          </a:p>
        </p:txBody>
      </p:sp>
      <p:sp>
        <p:nvSpPr>
          <p:cNvPr id="4" name="Foliennummernplatzhalter 3"/>
          <p:cNvSpPr>
            <a:spLocks noGrp="1"/>
          </p:cNvSpPr>
          <p:nvPr>
            <p:ph type="sldNum" sz="quarter" idx="5"/>
          </p:nvPr>
        </p:nvSpPr>
        <p:spPr/>
        <p:txBody>
          <a:bodyPr/>
          <a:lstStyle/>
          <a:p>
            <a:fld id="{83C81C81-E364-4366-A610-2DB15FF98538}" type="slidenum">
              <a:rPr lang="de-CH" smtClean="0"/>
              <a:pPr/>
              <a:t>9</a:t>
            </a:fld>
            <a:endParaRPr lang="de-CH" dirty="0"/>
          </a:p>
        </p:txBody>
      </p:sp>
    </p:spTree>
    <p:extLst>
      <p:ext uri="{BB962C8B-B14F-4D97-AF65-F5344CB8AC3E}">
        <p14:creationId xmlns:p14="http://schemas.microsoft.com/office/powerpoint/2010/main" val="1254810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Logo blau)">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598173E8-1671-4E49-BD66-0371231336E9}"/>
              </a:ext>
            </a:extLst>
          </p:cNvPr>
          <p:cNvSpPr>
            <a:spLocks noGrp="1"/>
          </p:cNvSpPr>
          <p:nvPr>
            <p:ph type="pic" sz="quarter" idx="11"/>
          </p:nvPr>
        </p:nvSpPr>
        <p:spPr>
          <a:xfrm>
            <a:off x="0" y="0"/>
            <a:ext cx="12207875" cy="6858000"/>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2" name="Titel 1"/>
          <p:cNvSpPr>
            <a:spLocks noGrp="1"/>
          </p:cNvSpPr>
          <p:nvPr>
            <p:ph type="ctrTitle" hasCustomPrompt="1"/>
          </p:nvPr>
        </p:nvSpPr>
        <p:spPr>
          <a:xfrm>
            <a:off x="661408" y="4719128"/>
            <a:ext cx="10369151" cy="320741"/>
          </a:xfrm>
          <a:solidFill>
            <a:srgbClr val="000000">
              <a:alpha val="34902"/>
            </a:srgbClr>
          </a:solidFill>
        </p:spPr>
        <p:txBody>
          <a:bodyPr vert="horz" lIns="36000" tIns="0" rIns="36000" bIns="18000" rtlCol="0" anchor="t">
            <a:noAutofit/>
          </a:bodyPr>
          <a:lstStyle>
            <a:lvl1pPr>
              <a:defRPr lang="de-CH" sz="1900" b="0" dirty="0">
                <a:solidFill>
                  <a:schemeClr val="bg1"/>
                </a:solidFill>
                <a:latin typeface="+mn-lt"/>
                <a:ea typeface="+mn-ea"/>
                <a:cs typeface="+mn-cs"/>
              </a:defRPr>
            </a:lvl1pPr>
          </a:lstStyle>
          <a:p>
            <a:pPr marL="0" lvl="0" indent="0">
              <a:lnSpc>
                <a:spcPct val="114000"/>
              </a:lnSpc>
              <a:spcBef>
                <a:spcPts val="0"/>
              </a:spcBef>
              <a:buFont typeface="Arial" panose="020B0604020202020204" pitchFamily="34" charset="0"/>
            </a:pPr>
            <a:r>
              <a:rPr lang="de-CH" dirty="0"/>
              <a:t>Datum, Referent</a:t>
            </a:r>
          </a:p>
        </p:txBody>
      </p:sp>
      <p:sp>
        <p:nvSpPr>
          <p:cNvPr id="3" name="Untertitel 2"/>
          <p:cNvSpPr>
            <a:spLocks noGrp="1"/>
          </p:cNvSpPr>
          <p:nvPr>
            <p:ph type="subTitle" idx="1" hasCustomPrompt="1"/>
          </p:nvPr>
        </p:nvSpPr>
        <p:spPr>
          <a:xfrm>
            <a:off x="661408" y="3444676"/>
            <a:ext cx="10356792" cy="482364"/>
          </a:xfrm>
          <a:solidFill>
            <a:srgbClr val="000000">
              <a:alpha val="34902"/>
            </a:srgbClr>
          </a:solidFill>
        </p:spPr>
        <p:txBody>
          <a:bodyPr lIns="36000" tIns="0" rIns="36000" bIns="18000" anchor="t"/>
          <a:lstStyle>
            <a:lvl1pPr marL="0" indent="0" algn="l">
              <a:buNone/>
              <a:defRPr sz="29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Text eingeben, Box in der Länge anpassen</a:t>
            </a:r>
          </a:p>
        </p:txBody>
      </p:sp>
      <p:sp>
        <p:nvSpPr>
          <p:cNvPr id="9" name="Textplatzhalter 8">
            <a:extLst>
              <a:ext uri="{FF2B5EF4-FFF2-40B4-BE49-F238E27FC236}">
                <a16:creationId xmlns:a16="http://schemas.microsoft.com/office/drawing/2014/main" id="{841956DE-3C7B-4AA2-BC8D-DCAEB4A856F6}"/>
              </a:ext>
            </a:extLst>
          </p:cNvPr>
          <p:cNvSpPr>
            <a:spLocks noGrp="1"/>
          </p:cNvSpPr>
          <p:nvPr>
            <p:ph type="body" sz="quarter" idx="12" hasCustomPrompt="1"/>
          </p:nvPr>
        </p:nvSpPr>
        <p:spPr>
          <a:xfrm>
            <a:off x="661408" y="4032619"/>
            <a:ext cx="10352596" cy="482400"/>
          </a:xfrm>
          <a:solidFill>
            <a:srgbClr val="000000">
              <a:alpha val="34902"/>
            </a:srgbClr>
          </a:solidFill>
        </p:spPr>
        <p:txBody>
          <a:bodyPr vert="horz" lIns="36000" tIns="0" rIns="36000" bIns="18000" rtlCol="0" anchor="t">
            <a:noAutofit/>
          </a:bodyPr>
          <a:lstStyle>
            <a:lvl1pPr>
              <a:defRPr lang="de-DE" sz="29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DE" dirty="0"/>
              <a:t>Text zeilenweise einfügen</a:t>
            </a:r>
            <a:endParaRPr lang="de-CH" dirty="0"/>
          </a:p>
        </p:txBody>
      </p:sp>
      <p:sp>
        <p:nvSpPr>
          <p:cNvPr id="8" name="Textplatzhalter 4">
            <a:extLst>
              <a:ext uri="{FF2B5EF4-FFF2-40B4-BE49-F238E27FC236}">
                <a16:creationId xmlns:a16="http://schemas.microsoft.com/office/drawing/2014/main" id="{4730734B-ADAA-459F-8602-5BBDA6B035FE}"/>
              </a:ext>
            </a:extLst>
          </p:cNvPr>
          <p:cNvSpPr>
            <a:spLocks noGrp="1"/>
          </p:cNvSpPr>
          <p:nvPr>
            <p:ph type="body" sz="quarter" idx="10" hasCustomPrompt="1"/>
          </p:nvPr>
        </p:nvSpPr>
        <p:spPr>
          <a:xfrm>
            <a:off x="668437" y="569397"/>
            <a:ext cx="1189507" cy="1365991"/>
          </a:xfrm>
          <a:blipFill>
            <a:blip r:embed="rId2"/>
            <a:stretch>
              <a:fillRect/>
            </a:stretch>
          </a:blipFill>
        </p:spPr>
        <p:txBody>
          <a:bodyPr/>
          <a:lstStyle>
            <a:lvl1pPr>
              <a:defRPr sz="400"/>
            </a:lvl1pPr>
          </a:lstStyle>
          <a:p>
            <a:pPr lvl="0"/>
            <a:r>
              <a:rPr lang="de-DE" dirty="0"/>
              <a:t>  </a:t>
            </a:r>
            <a:endParaRPr lang="de-CH" dirty="0"/>
          </a:p>
        </p:txBody>
      </p:sp>
    </p:spTree>
    <p:extLst>
      <p:ext uri="{BB962C8B-B14F-4D97-AF65-F5344CB8AC3E}">
        <p14:creationId xmlns:p14="http://schemas.microsoft.com/office/powerpoint/2010/main" val="38918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598173E8-1671-4E49-BD66-0371231336E9}"/>
              </a:ext>
            </a:extLst>
          </p:cNvPr>
          <p:cNvSpPr>
            <a:spLocks noGrp="1"/>
          </p:cNvSpPr>
          <p:nvPr>
            <p:ph type="pic" sz="quarter" idx="11"/>
          </p:nvPr>
        </p:nvSpPr>
        <p:spPr>
          <a:xfrm>
            <a:off x="0" y="0"/>
            <a:ext cx="12207875" cy="6858000"/>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Tree>
    <p:extLst>
      <p:ext uri="{BB962C8B-B14F-4D97-AF65-F5344CB8AC3E}">
        <p14:creationId xmlns:p14="http://schemas.microsoft.com/office/powerpoint/2010/main" val="209783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96305" y="1772817"/>
            <a:ext cx="9373229" cy="3816424"/>
          </a:xfrm>
        </p:spPr>
        <p:txBody>
          <a:bodyPr/>
          <a:lstStyle>
            <a:lvl1pPr marL="268288" indent="-268288">
              <a:defRPr sz="2600">
                <a:solidFill>
                  <a:schemeClr val="accent2"/>
                </a:solidFill>
                <a:latin typeface="Lucida Grande" panose="020B0600040502020204" pitchFamily="34" charset="0"/>
                <a:cs typeface="Lucida Grande" panose="020B0600040502020204" pitchFamily="34" charset="0"/>
              </a:defRPr>
            </a:lvl1pPr>
            <a:lvl2pPr marL="0" indent="0">
              <a:buNone/>
              <a:defRPr/>
            </a:lvl2pPr>
          </a:lstStyle>
          <a:p>
            <a:pPr lvl="0"/>
            <a:r>
              <a:rPr lang="de-DE" dirty="0"/>
              <a:t>«	Textmasterformat </a:t>
            </a:r>
            <a:br>
              <a:rPr lang="de-DE" dirty="0"/>
            </a:br>
            <a:r>
              <a:rPr lang="de-DE" dirty="0"/>
              <a:t>zweite Zeile bearbeiten. »</a:t>
            </a:r>
          </a:p>
          <a:p>
            <a:pPr lvl="1"/>
            <a:endParaRPr lang="de-CH" dirty="0"/>
          </a:p>
        </p:txBody>
      </p:sp>
    </p:spTree>
    <p:extLst>
      <p:ext uri="{BB962C8B-B14F-4D97-AF65-F5344CB8AC3E}">
        <p14:creationId xmlns:p14="http://schemas.microsoft.com/office/powerpoint/2010/main" val="434657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r Tex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96306" y="1665668"/>
            <a:ext cx="10815264" cy="3923574"/>
          </a:xfrm>
        </p:spPr>
        <p:txBody>
          <a:bodyPr/>
          <a:lstStyle>
            <a:lvl1pPr marL="0" indent="0">
              <a:defRPr sz="3600">
                <a:solidFill>
                  <a:schemeClr val="accent1"/>
                </a:solidFill>
                <a:latin typeface="Lucida Grande" panose="020B0600040502020204" pitchFamily="34" charset="0"/>
                <a:cs typeface="Lucida Grande" panose="020B0600040502020204" pitchFamily="34" charset="0"/>
              </a:defRPr>
            </a:lvl1pPr>
            <a:lvl2pPr marL="0" indent="0">
              <a:buNone/>
              <a:defRPr sz="2400"/>
            </a:lvl2pPr>
          </a:lstStyle>
          <a:p>
            <a:pPr lvl="0"/>
            <a:r>
              <a:rPr lang="de-DE" dirty="0"/>
              <a:t>Text bearbeiten 36pt</a:t>
            </a:r>
          </a:p>
          <a:p>
            <a:pPr lvl="1"/>
            <a:endParaRPr lang="de-CH" dirty="0"/>
          </a:p>
        </p:txBody>
      </p:sp>
      <p:sp>
        <p:nvSpPr>
          <p:cNvPr id="2" name="Datumsplatzhalter 1">
            <a:extLst>
              <a:ext uri="{FF2B5EF4-FFF2-40B4-BE49-F238E27FC236}">
                <a16:creationId xmlns:a16="http://schemas.microsoft.com/office/drawing/2014/main" id="{0A7667E2-AC56-44A4-90E3-D9A919B7C064}"/>
              </a:ext>
            </a:extLst>
          </p:cNvPr>
          <p:cNvSpPr>
            <a:spLocks noGrp="1"/>
          </p:cNvSpPr>
          <p:nvPr>
            <p:ph type="dt" sz="half" idx="10"/>
          </p:nvPr>
        </p:nvSpPr>
        <p:spPr/>
        <p:txBody>
          <a:bodyPr/>
          <a:lstStyle/>
          <a:p>
            <a:fld id="{2AD59ABB-AF66-4E92-A989-74581D3E8EC3}" type="datetime1">
              <a:rPr lang="de-CH" smtClean="0"/>
              <a:t>18.06.2021</a:t>
            </a:fld>
            <a:endParaRPr lang="de-CH" dirty="0"/>
          </a:p>
        </p:txBody>
      </p:sp>
      <p:sp>
        <p:nvSpPr>
          <p:cNvPr id="5" name="Fußzeilenplatzhalter 4">
            <a:extLst>
              <a:ext uri="{FF2B5EF4-FFF2-40B4-BE49-F238E27FC236}">
                <a16:creationId xmlns:a16="http://schemas.microsoft.com/office/drawing/2014/main" id="{F53A3603-2670-4A9B-8E4C-559BD285290E}"/>
              </a:ext>
            </a:extLst>
          </p:cNvPr>
          <p:cNvSpPr>
            <a:spLocks noGrp="1"/>
          </p:cNvSpPr>
          <p:nvPr>
            <p:ph type="ftr" sz="quarter" idx="11"/>
          </p:nvPr>
        </p:nvSpPr>
        <p:spPr/>
        <p:txBody>
          <a:bodyPr/>
          <a:lstStyle/>
          <a:p>
            <a:r>
              <a:rPr lang="de-DE"/>
              <a:t>Berner Fachhochschule | Technik und Informatik</a:t>
            </a:r>
            <a:endParaRPr lang="de-CH" dirty="0"/>
          </a:p>
        </p:txBody>
      </p:sp>
      <p:sp>
        <p:nvSpPr>
          <p:cNvPr id="6" name="Foliennummernplatzhalter 5">
            <a:extLst>
              <a:ext uri="{FF2B5EF4-FFF2-40B4-BE49-F238E27FC236}">
                <a16:creationId xmlns:a16="http://schemas.microsoft.com/office/drawing/2014/main" id="{41562A12-5F87-40E4-BEF4-A51044325546}"/>
              </a:ext>
            </a:extLst>
          </p:cNvPr>
          <p:cNvSpPr>
            <a:spLocks noGrp="1"/>
          </p:cNvSpPr>
          <p:nvPr>
            <p:ph type="sldNum" sz="quarter" idx="12"/>
          </p:nvPr>
        </p:nvSpPr>
        <p:spPr/>
        <p:txBody>
          <a:bodyPr/>
          <a:lstStyle/>
          <a:p>
            <a:fld id="{442AD375-037F-43D0-B059-5172DA06796A}" type="slidenum">
              <a:rPr lang="de-CH" smtClean="0"/>
              <a:pPr/>
              <a:t>‹Nr.›</a:t>
            </a:fld>
            <a:endParaRPr lang="de-CH" dirty="0"/>
          </a:p>
        </p:txBody>
      </p:sp>
    </p:spTree>
    <p:extLst>
      <p:ext uri="{BB962C8B-B14F-4D97-AF65-F5344CB8AC3E}">
        <p14:creationId xmlns:p14="http://schemas.microsoft.com/office/powerpoint/2010/main" val="55315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dirty="0"/>
          </a:p>
        </p:txBody>
      </p:sp>
      <p:sp>
        <p:nvSpPr>
          <p:cNvPr id="6" name="Datumsplatzhalter 5"/>
          <p:cNvSpPr>
            <a:spLocks noGrp="1"/>
          </p:cNvSpPr>
          <p:nvPr>
            <p:ph type="dt" sz="half" idx="10"/>
          </p:nvPr>
        </p:nvSpPr>
        <p:spPr/>
        <p:txBody>
          <a:bodyPr/>
          <a:lstStyle/>
          <a:p>
            <a:fld id="{62931AD2-0BEE-452D-9061-4A248BE61E5B}" type="datetime1">
              <a:rPr lang="de-CH" smtClean="0"/>
              <a:t>18.06.2021</a:t>
            </a:fld>
            <a:endParaRPr lang="de-CH" dirty="0"/>
          </a:p>
        </p:txBody>
      </p:sp>
      <p:sp>
        <p:nvSpPr>
          <p:cNvPr id="7" name="Fußzeilenplatzhalter 6"/>
          <p:cNvSpPr>
            <a:spLocks noGrp="1"/>
          </p:cNvSpPr>
          <p:nvPr>
            <p:ph type="ftr" sz="quarter" idx="11"/>
          </p:nvPr>
        </p:nvSpPr>
        <p:spPr/>
        <p:txBody>
          <a:bodyPr/>
          <a:lstStyle/>
          <a:p>
            <a:r>
              <a:rPr lang="de-DE"/>
              <a:t>Berner Fachhochschule | Technik und Informatik</a:t>
            </a:r>
            <a:endParaRPr lang="de-CH" dirty="0"/>
          </a:p>
        </p:txBody>
      </p:sp>
      <p:sp>
        <p:nvSpPr>
          <p:cNvPr id="8" name="Foliennummernplatzhalter 7"/>
          <p:cNvSpPr>
            <a:spLocks noGrp="1"/>
          </p:cNvSpPr>
          <p:nvPr>
            <p:ph type="sldNum" sz="quarter" idx="12"/>
          </p:nvPr>
        </p:nvSpPr>
        <p:spPr/>
        <p:txBody>
          <a:bodyPr/>
          <a:lstStyle/>
          <a:p>
            <a:fld id="{442AD375-037F-43D0-B059-5172DA06796A}" type="slidenum">
              <a:rPr lang="de-CH" smtClean="0"/>
              <a:pPr/>
              <a:t>‹Nr.›</a:t>
            </a:fld>
            <a:endParaRPr lang="de-CH" dirty="0"/>
          </a:p>
        </p:txBody>
      </p:sp>
    </p:spTree>
    <p:extLst>
      <p:ext uri="{BB962C8B-B14F-4D97-AF65-F5344CB8AC3E}">
        <p14:creationId xmlns:p14="http://schemas.microsoft.com/office/powerpoint/2010/main" val="383798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CDE4F61-4EC5-40E0-B4CB-067F0B94BDCC}" type="datetime1">
              <a:rPr lang="de-CH" smtClean="0"/>
              <a:t>18.06.2021</a:t>
            </a:fld>
            <a:endParaRPr lang="de-CH" dirty="0"/>
          </a:p>
        </p:txBody>
      </p:sp>
      <p:sp>
        <p:nvSpPr>
          <p:cNvPr id="6" name="Fußzeilenplatzhalter 5"/>
          <p:cNvSpPr>
            <a:spLocks noGrp="1"/>
          </p:cNvSpPr>
          <p:nvPr>
            <p:ph type="ftr" sz="quarter" idx="11"/>
          </p:nvPr>
        </p:nvSpPr>
        <p:spPr/>
        <p:txBody>
          <a:bodyPr/>
          <a:lstStyle/>
          <a:p>
            <a:r>
              <a:rPr lang="de-DE"/>
              <a:t>Berner Fachhochschule | Technik und Informatik</a:t>
            </a:r>
            <a:endParaRPr lang="de-CH" dirty="0"/>
          </a:p>
        </p:txBody>
      </p:sp>
      <p:sp>
        <p:nvSpPr>
          <p:cNvPr id="7" name="Foliennummernplatzhalter 6"/>
          <p:cNvSpPr>
            <a:spLocks noGrp="1"/>
          </p:cNvSpPr>
          <p:nvPr>
            <p:ph type="sldNum" sz="quarter" idx="12"/>
          </p:nvPr>
        </p:nvSpPr>
        <p:spPr/>
        <p:txBody>
          <a:bodyPr/>
          <a:lstStyle/>
          <a:p>
            <a:fld id="{442AD375-037F-43D0-B059-5172DA06796A}" type="slidenum">
              <a:rPr lang="de-CH" smtClean="0"/>
              <a:pPr/>
              <a:t>‹Nr.›</a:t>
            </a:fld>
            <a:endParaRPr lang="de-CH" dirty="0"/>
          </a:p>
        </p:txBody>
      </p:sp>
    </p:spTree>
    <p:extLst>
      <p:ext uri="{BB962C8B-B14F-4D97-AF65-F5344CB8AC3E}">
        <p14:creationId xmlns:p14="http://schemas.microsoft.com/office/powerpoint/2010/main" val="400544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Logo orange)">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598173E8-1671-4E49-BD66-0371231336E9}"/>
              </a:ext>
            </a:extLst>
          </p:cNvPr>
          <p:cNvSpPr>
            <a:spLocks noGrp="1"/>
          </p:cNvSpPr>
          <p:nvPr>
            <p:ph type="pic" sz="quarter" idx="11"/>
          </p:nvPr>
        </p:nvSpPr>
        <p:spPr>
          <a:xfrm>
            <a:off x="0" y="0"/>
            <a:ext cx="12207875" cy="6858000"/>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6" name="Titel 1">
            <a:extLst>
              <a:ext uri="{FF2B5EF4-FFF2-40B4-BE49-F238E27FC236}">
                <a16:creationId xmlns:a16="http://schemas.microsoft.com/office/drawing/2014/main" id="{09F85079-FBE5-45D3-A121-9368E48BD9E7}"/>
              </a:ext>
            </a:extLst>
          </p:cNvPr>
          <p:cNvSpPr>
            <a:spLocks noGrp="1"/>
          </p:cNvSpPr>
          <p:nvPr>
            <p:ph type="ctrTitle" hasCustomPrompt="1"/>
          </p:nvPr>
        </p:nvSpPr>
        <p:spPr>
          <a:xfrm>
            <a:off x="661408" y="4719128"/>
            <a:ext cx="10369151" cy="320741"/>
          </a:xfrm>
          <a:solidFill>
            <a:srgbClr val="000000">
              <a:alpha val="34902"/>
            </a:srgbClr>
          </a:solidFill>
        </p:spPr>
        <p:txBody>
          <a:bodyPr vert="horz" lIns="36000" tIns="0" rIns="36000" bIns="18000" rtlCol="0" anchor="t">
            <a:noAutofit/>
          </a:bodyPr>
          <a:lstStyle>
            <a:lvl1pPr>
              <a:defRPr lang="de-CH" sz="1900" b="0" dirty="0">
                <a:solidFill>
                  <a:schemeClr val="bg1"/>
                </a:solidFill>
                <a:latin typeface="+mn-lt"/>
                <a:ea typeface="+mn-ea"/>
                <a:cs typeface="+mn-cs"/>
              </a:defRPr>
            </a:lvl1pPr>
          </a:lstStyle>
          <a:p>
            <a:pPr marL="0" lvl="0" indent="0">
              <a:lnSpc>
                <a:spcPct val="114000"/>
              </a:lnSpc>
              <a:spcBef>
                <a:spcPts val="0"/>
              </a:spcBef>
              <a:buFont typeface="Arial" panose="020B0604020202020204" pitchFamily="34" charset="0"/>
            </a:pPr>
            <a:r>
              <a:rPr lang="de-CH" dirty="0"/>
              <a:t>Datum, Referent</a:t>
            </a:r>
          </a:p>
        </p:txBody>
      </p:sp>
      <p:sp>
        <p:nvSpPr>
          <p:cNvPr id="7" name="Untertitel 2">
            <a:extLst>
              <a:ext uri="{FF2B5EF4-FFF2-40B4-BE49-F238E27FC236}">
                <a16:creationId xmlns:a16="http://schemas.microsoft.com/office/drawing/2014/main" id="{775F9DB8-EE42-4612-81FD-16E4482D6257}"/>
              </a:ext>
            </a:extLst>
          </p:cNvPr>
          <p:cNvSpPr>
            <a:spLocks noGrp="1"/>
          </p:cNvSpPr>
          <p:nvPr>
            <p:ph type="subTitle" idx="1" hasCustomPrompt="1"/>
          </p:nvPr>
        </p:nvSpPr>
        <p:spPr>
          <a:xfrm>
            <a:off x="661408" y="3444676"/>
            <a:ext cx="10356792" cy="482364"/>
          </a:xfrm>
          <a:solidFill>
            <a:srgbClr val="000000">
              <a:alpha val="34902"/>
            </a:srgbClr>
          </a:solidFill>
        </p:spPr>
        <p:txBody>
          <a:bodyPr lIns="36000" tIns="0" rIns="36000" bIns="18000" anchor="t"/>
          <a:lstStyle>
            <a:lvl1pPr marL="0" indent="0" algn="l">
              <a:buNone/>
              <a:defRPr sz="29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Text eingeben, Box in der Länge anpassen</a:t>
            </a:r>
          </a:p>
        </p:txBody>
      </p:sp>
      <p:sp>
        <p:nvSpPr>
          <p:cNvPr id="8" name="Textplatzhalter 8">
            <a:extLst>
              <a:ext uri="{FF2B5EF4-FFF2-40B4-BE49-F238E27FC236}">
                <a16:creationId xmlns:a16="http://schemas.microsoft.com/office/drawing/2014/main" id="{BD1B50E2-45F7-4651-9399-8B82A1153AD2}"/>
              </a:ext>
            </a:extLst>
          </p:cNvPr>
          <p:cNvSpPr>
            <a:spLocks noGrp="1"/>
          </p:cNvSpPr>
          <p:nvPr>
            <p:ph type="body" sz="quarter" idx="12" hasCustomPrompt="1"/>
          </p:nvPr>
        </p:nvSpPr>
        <p:spPr>
          <a:xfrm>
            <a:off x="661408" y="4032619"/>
            <a:ext cx="10352596" cy="482400"/>
          </a:xfrm>
          <a:solidFill>
            <a:srgbClr val="000000">
              <a:alpha val="34902"/>
            </a:srgbClr>
          </a:solidFill>
        </p:spPr>
        <p:txBody>
          <a:bodyPr vert="horz" lIns="36000" tIns="0" rIns="36000" bIns="18000" rtlCol="0" anchor="t">
            <a:noAutofit/>
          </a:bodyPr>
          <a:lstStyle>
            <a:lvl1pPr>
              <a:defRPr lang="de-DE" sz="29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DE" dirty="0"/>
              <a:t>Text zeilenweise einfügen</a:t>
            </a:r>
            <a:endParaRPr lang="de-CH" dirty="0"/>
          </a:p>
        </p:txBody>
      </p:sp>
      <p:sp>
        <p:nvSpPr>
          <p:cNvPr id="12" name="Textplatzhalter 4">
            <a:extLst>
              <a:ext uri="{FF2B5EF4-FFF2-40B4-BE49-F238E27FC236}">
                <a16:creationId xmlns:a16="http://schemas.microsoft.com/office/drawing/2014/main" id="{79FA1F14-2BBD-446E-892D-E8E85CD13B95}"/>
              </a:ext>
            </a:extLst>
          </p:cNvPr>
          <p:cNvSpPr>
            <a:spLocks noGrp="1"/>
          </p:cNvSpPr>
          <p:nvPr>
            <p:ph type="body" sz="quarter" idx="10" hasCustomPrompt="1"/>
          </p:nvPr>
        </p:nvSpPr>
        <p:spPr>
          <a:xfrm>
            <a:off x="668437" y="569397"/>
            <a:ext cx="1189507" cy="1365991"/>
          </a:xfrm>
          <a:blipFill>
            <a:blip r:embed="rId2"/>
            <a:stretch>
              <a:fillRect/>
            </a:stretch>
          </a:blipFill>
        </p:spPr>
        <p:txBody>
          <a:bodyPr/>
          <a:lstStyle>
            <a:lvl1pPr>
              <a:defRPr sz="400"/>
            </a:lvl1pPr>
          </a:lstStyle>
          <a:p>
            <a:pPr lvl="0"/>
            <a:r>
              <a:rPr lang="de-DE" dirty="0"/>
              <a:t>  </a:t>
            </a:r>
            <a:endParaRPr lang="de-CH" dirty="0"/>
          </a:p>
        </p:txBody>
      </p:sp>
    </p:spTree>
    <p:extLst>
      <p:ext uri="{BB962C8B-B14F-4D97-AF65-F5344CB8AC3E}">
        <p14:creationId xmlns:p14="http://schemas.microsoft.com/office/powerpoint/2010/main" val="349506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weiss">
    <p:spTree>
      <p:nvGrpSpPr>
        <p:cNvPr id="1" name=""/>
        <p:cNvGrpSpPr/>
        <p:nvPr/>
      </p:nvGrpSpPr>
      <p:grpSpPr>
        <a:xfrm>
          <a:off x="0" y="0"/>
          <a:ext cx="0" cy="0"/>
          <a:chOff x="0" y="0"/>
          <a:chExt cx="0" cy="0"/>
        </a:xfrm>
      </p:grpSpPr>
      <p:sp>
        <p:nvSpPr>
          <p:cNvPr id="2" name="Titel 1"/>
          <p:cNvSpPr>
            <a:spLocks noGrp="1"/>
          </p:cNvSpPr>
          <p:nvPr>
            <p:ph type="ctrTitle"/>
          </p:nvPr>
        </p:nvSpPr>
        <p:spPr>
          <a:xfrm>
            <a:off x="696230" y="4562948"/>
            <a:ext cx="9985659" cy="1818381"/>
          </a:xfrm>
        </p:spPr>
        <p:txBody>
          <a:bodyPr anchor="t"/>
          <a:lstStyle>
            <a:lvl1pPr algn="l">
              <a:lnSpc>
                <a:spcPct val="110000"/>
              </a:lnSpc>
              <a:defRPr sz="3400"/>
            </a:lvl1pPr>
          </a:lstStyle>
          <a:p>
            <a:r>
              <a:rPr lang="de-DE"/>
              <a:t>Mastertitelformat bearbeiten</a:t>
            </a:r>
            <a:endParaRPr lang="de-CH" dirty="0"/>
          </a:p>
        </p:txBody>
      </p:sp>
      <p:sp>
        <p:nvSpPr>
          <p:cNvPr id="3" name="Untertitel 2"/>
          <p:cNvSpPr>
            <a:spLocks noGrp="1"/>
          </p:cNvSpPr>
          <p:nvPr>
            <p:ph type="subTitle" idx="1" hasCustomPrompt="1"/>
          </p:nvPr>
        </p:nvSpPr>
        <p:spPr>
          <a:xfrm>
            <a:off x="696230" y="4155542"/>
            <a:ext cx="9985660" cy="353579"/>
          </a:xfrm>
        </p:spPr>
        <p:txBody>
          <a:bodyPr anchor="t"/>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CH" dirty="0"/>
          </a:p>
        </p:txBody>
      </p:sp>
      <p:sp>
        <p:nvSpPr>
          <p:cNvPr id="6" name="Textplatzhalter 4">
            <a:extLst>
              <a:ext uri="{FF2B5EF4-FFF2-40B4-BE49-F238E27FC236}">
                <a16:creationId xmlns:a16="http://schemas.microsoft.com/office/drawing/2014/main" id="{24309270-F916-4229-8A64-6C1B010730C2}"/>
              </a:ext>
            </a:extLst>
          </p:cNvPr>
          <p:cNvSpPr>
            <a:spLocks noGrp="1"/>
          </p:cNvSpPr>
          <p:nvPr>
            <p:ph type="body" sz="quarter" idx="10" hasCustomPrompt="1"/>
          </p:nvPr>
        </p:nvSpPr>
        <p:spPr>
          <a:xfrm>
            <a:off x="668437" y="569397"/>
            <a:ext cx="1189507" cy="1365991"/>
          </a:xfrm>
          <a:blipFill>
            <a:blip r:embed="rId2"/>
            <a:stretch>
              <a:fillRect/>
            </a:stretch>
          </a:blipFill>
        </p:spPr>
        <p:txBody>
          <a:bodyPr/>
          <a:lstStyle>
            <a:lvl1pPr>
              <a:defRPr sz="400"/>
            </a:lvl1pPr>
          </a:lstStyle>
          <a:p>
            <a:pPr lvl="0"/>
            <a:r>
              <a:rPr lang="de-DE" dirty="0"/>
              <a:t>  </a:t>
            </a:r>
            <a:endParaRPr lang="de-CH" dirty="0"/>
          </a:p>
        </p:txBody>
      </p:sp>
    </p:spTree>
    <p:extLst>
      <p:ext uri="{BB962C8B-B14F-4D97-AF65-F5344CB8AC3E}">
        <p14:creationId xmlns:p14="http://schemas.microsoft.com/office/powerpoint/2010/main" val="1580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Zwischentitel">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96230" y="3371851"/>
            <a:ext cx="9985659" cy="1137270"/>
          </a:xfrm>
        </p:spPr>
        <p:txBody>
          <a:bodyPr anchor="t"/>
          <a:lstStyle>
            <a:lvl1pPr algn="l">
              <a:lnSpc>
                <a:spcPct val="110000"/>
              </a:lnSpc>
              <a:defRPr sz="2300">
                <a:solidFill>
                  <a:schemeClr val="bg1"/>
                </a:solidFill>
              </a:defRPr>
            </a:lvl1pPr>
          </a:lstStyle>
          <a:p>
            <a:r>
              <a:rPr lang="de-DE"/>
              <a:t>Mastertitelformat bearbeiten</a:t>
            </a:r>
            <a:endParaRPr lang="de-CH" dirty="0"/>
          </a:p>
        </p:txBody>
      </p:sp>
      <p:sp>
        <p:nvSpPr>
          <p:cNvPr id="3" name="Untertitel 2"/>
          <p:cNvSpPr>
            <a:spLocks noGrp="1"/>
          </p:cNvSpPr>
          <p:nvPr>
            <p:ph type="subTitle" idx="1" hasCustomPrompt="1"/>
          </p:nvPr>
        </p:nvSpPr>
        <p:spPr>
          <a:xfrm>
            <a:off x="696230" y="3060124"/>
            <a:ext cx="9985660" cy="296869"/>
          </a:xfrm>
        </p:spPr>
        <p:txBody>
          <a:bodyPr anchor="t"/>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CH" dirty="0"/>
          </a:p>
        </p:txBody>
      </p:sp>
      <p:sp>
        <p:nvSpPr>
          <p:cNvPr id="7" name="Textplatzhalter 6">
            <a:extLst>
              <a:ext uri="{FF2B5EF4-FFF2-40B4-BE49-F238E27FC236}">
                <a16:creationId xmlns:a16="http://schemas.microsoft.com/office/drawing/2014/main" id="{0D05A64D-5978-4C06-BBF9-856EF1F636FF}"/>
              </a:ext>
            </a:extLst>
          </p:cNvPr>
          <p:cNvSpPr>
            <a:spLocks noGrp="1"/>
          </p:cNvSpPr>
          <p:nvPr>
            <p:ph type="body" sz="quarter" idx="10" hasCustomPrompt="1"/>
          </p:nvPr>
        </p:nvSpPr>
        <p:spPr>
          <a:xfrm>
            <a:off x="696231" y="4604273"/>
            <a:ext cx="9985660" cy="840852"/>
          </a:xfrm>
        </p:spPr>
        <p:txBody>
          <a:bodyPr/>
          <a:lstStyle>
            <a:lvl1pPr>
              <a:defRPr sz="1600">
                <a:solidFill>
                  <a:schemeClr val="bg1"/>
                </a:solidFill>
              </a:defRPr>
            </a:lvl1pPr>
          </a:lstStyle>
          <a:p>
            <a:pPr lvl="0"/>
            <a:r>
              <a:rPr lang="de-DE" dirty="0"/>
              <a:t>Textformat bearbeiten</a:t>
            </a:r>
          </a:p>
        </p:txBody>
      </p:sp>
    </p:spTree>
    <p:extLst>
      <p:ext uri="{BB962C8B-B14F-4D97-AF65-F5344CB8AC3E}">
        <p14:creationId xmlns:p14="http://schemas.microsoft.com/office/powerpoint/2010/main" val="410507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ahl und Text">
    <p:spTree>
      <p:nvGrpSpPr>
        <p:cNvPr id="1" name=""/>
        <p:cNvGrpSpPr/>
        <p:nvPr/>
      </p:nvGrpSpPr>
      <p:grpSpPr>
        <a:xfrm>
          <a:off x="0" y="0"/>
          <a:ext cx="0" cy="0"/>
          <a:chOff x="0" y="0"/>
          <a:chExt cx="0" cy="0"/>
        </a:xfrm>
      </p:grpSpPr>
      <p:sp>
        <p:nvSpPr>
          <p:cNvPr id="2" name="Titel 1"/>
          <p:cNvSpPr>
            <a:spLocks noGrp="1"/>
          </p:cNvSpPr>
          <p:nvPr>
            <p:ph type="ctrTitle"/>
          </p:nvPr>
        </p:nvSpPr>
        <p:spPr>
          <a:xfrm>
            <a:off x="696230" y="3429002"/>
            <a:ext cx="10671136" cy="1656183"/>
          </a:xfrm>
        </p:spPr>
        <p:txBody>
          <a:bodyPr anchor="t"/>
          <a:lstStyle>
            <a:lvl1pPr algn="l">
              <a:lnSpc>
                <a:spcPct val="110000"/>
              </a:lnSpc>
              <a:defRPr sz="3400"/>
            </a:lvl1pPr>
          </a:lstStyle>
          <a:p>
            <a:r>
              <a:rPr lang="de-DE"/>
              <a:t>Mastertitelformat bearbeiten</a:t>
            </a:r>
            <a:endParaRPr lang="de-CH" dirty="0"/>
          </a:p>
        </p:txBody>
      </p:sp>
      <p:sp>
        <p:nvSpPr>
          <p:cNvPr id="3" name="Untertitel 2"/>
          <p:cNvSpPr>
            <a:spLocks noGrp="1"/>
          </p:cNvSpPr>
          <p:nvPr>
            <p:ph type="subTitle" idx="1" hasCustomPrompt="1"/>
          </p:nvPr>
        </p:nvSpPr>
        <p:spPr>
          <a:xfrm>
            <a:off x="564259" y="1268761"/>
            <a:ext cx="10803105" cy="2016225"/>
          </a:xfrm>
        </p:spPr>
        <p:txBody>
          <a:bodyPr anchor="t"/>
          <a:lstStyle>
            <a:lvl1pPr marL="0" indent="0" algn="l">
              <a:buNone/>
              <a:defRPr sz="1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1 </a:t>
            </a:r>
            <a:endParaRPr lang="de-CH" dirty="0"/>
          </a:p>
        </p:txBody>
      </p:sp>
      <p:sp>
        <p:nvSpPr>
          <p:cNvPr id="4" name="Datumsplatzhalter 3">
            <a:extLst>
              <a:ext uri="{FF2B5EF4-FFF2-40B4-BE49-F238E27FC236}">
                <a16:creationId xmlns:a16="http://schemas.microsoft.com/office/drawing/2014/main" id="{E10A7DB9-33EC-4FDC-BF7B-0F482BF51E40}"/>
              </a:ext>
            </a:extLst>
          </p:cNvPr>
          <p:cNvSpPr>
            <a:spLocks noGrp="1"/>
          </p:cNvSpPr>
          <p:nvPr>
            <p:ph type="dt" sz="half" idx="10"/>
          </p:nvPr>
        </p:nvSpPr>
        <p:spPr/>
        <p:txBody>
          <a:bodyPr/>
          <a:lstStyle/>
          <a:p>
            <a:fld id="{487BBEC2-C31A-49DB-9862-23EF95F2F018}" type="datetime1">
              <a:rPr lang="de-CH" smtClean="0"/>
              <a:t>18.06.2021</a:t>
            </a:fld>
            <a:endParaRPr lang="de-CH" dirty="0"/>
          </a:p>
        </p:txBody>
      </p:sp>
      <p:sp>
        <p:nvSpPr>
          <p:cNvPr id="7" name="Fußzeilenplatzhalter 6">
            <a:extLst>
              <a:ext uri="{FF2B5EF4-FFF2-40B4-BE49-F238E27FC236}">
                <a16:creationId xmlns:a16="http://schemas.microsoft.com/office/drawing/2014/main" id="{24B31533-AC0A-4597-9D5D-B1A7047F0056}"/>
              </a:ext>
            </a:extLst>
          </p:cNvPr>
          <p:cNvSpPr>
            <a:spLocks noGrp="1"/>
          </p:cNvSpPr>
          <p:nvPr>
            <p:ph type="ftr" sz="quarter" idx="11"/>
          </p:nvPr>
        </p:nvSpPr>
        <p:spPr/>
        <p:txBody>
          <a:bodyPr/>
          <a:lstStyle/>
          <a:p>
            <a:r>
              <a:rPr lang="de-DE"/>
              <a:t>Berner Fachhochschule | Technik und Informatik</a:t>
            </a:r>
            <a:endParaRPr lang="de-CH" dirty="0"/>
          </a:p>
        </p:txBody>
      </p:sp>
      <p:sp>
        <p:nvSpPr>
          <p:cNvPr id="8" name="Foliennummernplatzhalter 7">
            <a:extLst>
              <a:ext uri="{FF2B5EF4-FFF2-40B4-BE49-F238E27FC236}">
                <a16:creationId xmlns:a16="http://schemas.microsoft.com/office/drawing/2014/main" id="{5F5F6767-D1A8-4982-A7E0-5306C8D5D0B8}"/>
              </a:ext>
            </a:extLst>
          </p:cNvPr>
          <p:cNvSpPr>
            <a:spLocks noGrp="1"/>
          </p:cNvSpPr>
          <p:nvPr>
            <p:ph type="sldNum" sz="quarter" idx="12"/>
          </p:nvPr>
        </p:nvSpPr>
        <p:spPr/>
        <p:txBody>
          <a:bodyPr/>
          <a:lstStyle/>
          <a:p>
            <a:fld id="{442AD375-037F-43D0-B059-5172DA06796A}" type="slidenum">
              <a:rPr lang="de-CH" smtClean="0"/>
              <a:pPr/>
              <a:t>‹Nr.›</a:t>
            </a:fld>
            <a:endParaRPr lang="de-CH" dirty="0"/>
          </a:p>
        </p:txBody>
      </p:sp>
    </p:spTree>
    <p:extLst>
      <p:ext uri="{BB962C8B-B14F-4D97-AF65-F5344CB8AC3E}">
        <p14:creationId xmlns:p14="http://schemas.microsoft.com/office/powerpoint/2010/main" val="313233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dirty="0"/>
          </a:p>
        </p:txBody>
      </p:sp>
      <p:sp>
        <p:nvSpPr>
          <p:cNvPr id="3" name="Inhaltsplatzhalter 2"/>
          <p:cNvSpPr>
            <a:spLocks noGrp="1"/>
          </p:cNvSpPr>
          <p:nvPr>
            <p:ph idx="1"/>
          </p:nvPr>
        </p:nvSpPr>
        <p:spPr>
          <a:xfrm>
            <a:off x="696305" y="1628801"/>
            <a:ext cx="5191327" cy="396044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Datumsplatzhalter 6"/>
          <p:cNvSpPr>
            <a:spLocks noGrp="1"/>
          </p:cNvSpPr>
          <p:nvPr>
            <p:ph type="dt" sz="half" idx="10"/>
          </p:nvPr>
        </p:nvSpPr>
        <p:spPr/>
        <p:txBody>
          <a:bodyPr/>
          <a:lstStyle/>
          <a:p>
            <a:fld id="{CB078B63-BED8-4B4C-880F-E4D3D5F2ADB6}" type="datetime1">
              <a:rPr lang="de-CH" smtClean="0"/>
              <a:t>18.06.2021</a:t>
            </a:fld>
            <a:endParaRPr lang="de-CH" dirty="0"/>
          </a:p>
        </p:txBody>
      </p:sp>
      <p:sp>
        <p:nvSpPr>
          <p:cNvPr id="8" name="Fußzeilenplatzhalter 7"/>
          <p:cNvSpPr>
            <a:spLocks noGrp="1"/>
          </p:cNvSpPr>
          <p:nvPr>
            <p:ph type="ftr" sz="quarter" idx="11"/>
          </p:nvPr>
        </p:nvSpPr>
        <p:spPr/>
        <p:txBody>
          <a:bodyPr/>
          <a:lstStyle/>
          <a:p>
            <a:r>
              <a:rPr lang="de-DE"/>
              <a:t>Berner Fachhochschule | Technik und Informatik</a:t>
            </a:r>
            <a:endParaRPr lang="de-CH" dirty="0"/>
          </a:p>
        </p:txBody>
      </p:sp>
      <p:sp>
        <p:nvSpPr>
          <p:cNvPr id="9" name="Foliennummernplatzhalter 8"/>
          <p:cNvSpPr>
            <a:spLocks noGrp="1"/>
          </p:cNvSpPr>
          <p:nvPr>
            <p:ph type="sldNum" sz="quarter" idx="12"/>
          </p:nvPr>
        </p:nvSpPr>
        <p:spPr/>
        <p:txBody>
          <a:bodyPr/>
          <a:lstStyle/>
          <a:p>
            <a:fld id="{442AD375-037F-43D0-B059-5172DA06796A}" type="slidenum">
              <a:rPr lang="de-CH" smtClean="0"/>
              <a:pPr/>
              <a:t>‹Nr.›</a:t>
            </a:fld>
            <a:endParaRPr lang="de-CH" dirty="0"/>
          </a:p>
        </p:txBody>
      </p:sp>
      <p:sp>
        <p:nvSpPr>
          <p:cNvPr id="10" name="Inhaltsplatzhalter 2">
            <a:extLst>
              <a:ext uri="{FF2B5EF4-FFF2-40B4-BE49-F238E27FC236}">
                <a16:creationId xmlns:a16="http://schemas.microsoft.com/office/drawing/2014/main" id="{F8C08398-E6B7-4101-B777-CE11CB665BEC}"/>
              </a:ext>
            </a:extLst>
          </p:cNvPr>
          <p:cNvSpPr>
            <a:spLocks noGrp="1"/>
          </p:cNvSpPr>
          <p:nvPr>
            <p:ph idx="13"/>
          </p:nvPr>
        </p:nvSpPr>
        <p:spPr>
          <a:xfrm>
            <a:off x="6320243" y="1628801"/>
            <a:ext cx="5191327" cy="396044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Tree>
    <p:extLst>
      <p:ext uri="{BB962C8B-B14F-4D97-AF65-F5344CB8AC3E}">
        <p14:creationId xmlns:p14="http://schemas.microsoft.com/office/powerpoint/2010/main" val="2854910298"/>
      </p:ext>
    </p:extLst>
  </p:cSld>
  <p:clrMapOvr>
    <a:masterClrMapping/>
  </p:clrMapOvr>
  <p:extLst>
    <p:ext uri="{DCECCB84-F9BA-43D5-87BE-67443E8EF086}">
      <p15:sldGuideLst xmlns:p15="http://schemas.microsoft.com/office/powerpoint/2012/main">
        <p15:guide id="1" pos="38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dirty="0"/>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Datumsplatzhalter 6"/>
          <p:cNvSpPr>
            <a:spLocks noGrp="1"/>
          </p:cNvSpPr>
          <p:nvPr>
            <p:ph type="dt" sz="half" idx="10"/>
          </p:nvPr>
        </p:nvSpPr>
        <p:spPr/>
        <p:txBody>
          <a:bodyPr/>
          <a:lstStyle/>
          <a:p>
            <a:fld id="{B63D52E5-7D90-426E-8EB2-F9328CE29B7D}" type="datetime1">
              <a:rPr lang="de-CH" smtClean="0"/>
              <a:t>18.06.2021</a:t>
            </a:fld>
            <a:endParaRPr lang="de-CH" dirty="0"/>
          </a:p>
        </p:txBody>
      </p:sp>
      <p:sp>
        <p:nvSpPr>
          <p:cNvPr id="8" name="Fußzeilenplatzhalter 7"/>
          <p:cNvSpPr>
            <a:spLocks noGrp="1"/>
          </p:cNvSpPr>
          <p:nvPr>
            <p:ph type="ftr" sz="quarter" idx="11"/>
          </p:nvPr>
        </p:nvSpPr>
        <p:spPr/>
        <p:txBody>
          <a:bodyPr/>
          <a:lstStyle/>
          <a:p>
            <a:r>
              <a:rPr lang="de-DE"/>
              <a:t>Berner Fachhochschule | Technik und Informatik</a:t>
            </a:r>
            <a:endParaRPr lang="de-CH" dirty="0"/>
          </a:p>
        </p:txBody>
      </p:sp>
      <p:sp>
        <p:nvSpPr>
          <p:cNvPr id="9" name="Foliennummernplatzhalter 8"/>
          <p:cNvSpPr>
            <a:spLocks noGrp="1"/>
          </p:cNvSpPr>
          <p:nvPr>
            <p:ph type="sldNum" sz="quarter" idx="12"/>
          </p:nvPr>
        </p:nvSpPr>
        <p:spPr/>
        <p:txBody>
          <a:bodyPr/>
          <a:lstStyle/>
          <a:p>
            <a:fld id="{442AD375-037F-43D0-B059-5172DA06796A}" type="slidenum">
              <a:rPr lang="de-CH" smtClean="0"/>
              <a:pPr/>
              <a:t>‹Nr.›</a:t>
            </a:fld>
            <a:endParaRPr lang="de-CH" dirty="0"/>
          </a:p>
        </p:txBody>
      </p:sp>
    </p:spTree>
    <p:extLst>
      <p:ext uri="{BB962C8B-B14F-4D97-AF65-F5344CB8AC3E}">
        <p14:creationId xmlns:p14="http://schemas.microsoft.com/office/powerpoint/2010/main" val="47957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ei Bilder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dirty="0"/>
          </a:p>
        </p:txBody>
      </p:sp>
      <p:sp>
        <p:nvSpPr>
          <p:cNvPr id="3" name="Inhaltsplatzhalter 2"/>
          <p:cNvSpPr>
            <a:spLocks noGrp="1"/>
          </p:cNvSpPr>
          <p:nvPr>
            <p:ph idx="1" hasCustomPrompt="1"/>
          </p:nvPr>
        </p:nvSpPr>
        <p:spPr>
          <a:xfrm>
            <a:off x="696305" y="4509120"/>
            <a:ext cx="3316681" cy="1080121"/>
          </a:xfrm>
        </p:spPr>
        <p:txBody>
          <a:bodyPr/>
          <a:lstStyle/>
          <a:p>
            <a:pPr lvl="0"/>
            <a:r>
              <a:rPr lang="de-DE" dirty="0"/>
              <a:t>Textmasterformat bearbeiten</a:t>
            </a:r>
          </a:p>
        </p:txBody>
      </p:sp>
      <p:sp>
        <p:nvSpPr>
          <p:cNvPr id="7" name="Datumsplatzhalter 6"/>
          <p:cNvSpPr>
            <a:spLocks noGrp="1"/>
          </p:cNvSpPr>
          <p:nvPr>
            <p:ph type="dt" sz="half" idx="10"/>
          </p:nvPr>
        </p:nvSpPr>
        <p:spPr/>
        <p:txBody>
          <a:bodyPr/>
          <a:lstStyle/>
          <a:p>
            <a:fld id="{7734FA1C-CB3E-46EE-8CAC-1DABD2B281F5}" type="datetime1">
              <a:rPr lang="de-CH" smtClean="0"/>
              <a:t>18.06.2021</a:t>
            </a:fld>
            <a:endParaRPr lang="de-CH" dirty="0"/>
          </a:p>
        </p:txBody>
      </p:sp>
      <p:sp>
        <p:nvSpPr>
          <p:cNvPr id="8" name="Fußzeilenplatzhalter 7"/>
          <p:cNvSpPr>
            <a:spLocks noGrp="1"/>
          </p:cNvSpPr>
          <p:nvPr>
            <p:ph type="ftr" sz="quarter" idx="11"/>
          </p:nvPr>
        </p:nvSpPr>
        <p:spPr/>
        <p:txBody>
          <a:bodyPr/>
          <a:lstStyle/>
          <a:p>
            <a:r>
              <a:rPr lang="de-DE"/>
              <a:t>Berner Fachhochschule | Technik und Informatik</a:t>
            </a:r>
            <a:endParaRPr lang="de-CH" dirty="0"/>
          </a:p>
        </p:txBody>
      </p:sp>
      <p:sp>
        <p:nvSpPr>
          <p:cNvPr id="9" name="Foliennummernplatzhalter 8"/>
          <p:cNvSpPr>
            <a:spLocks noGrp="1"/>
          </p:cNvSpPr>
          <p:nvPr>
            <p:ph type="sldNum" sz="quarter" idx="12"/>
          </p:nvPr>
        </p:nvSpPr>
        <p:spPr/>
        <p:txBody>
          <a:bodyPr/>
          <a:lstStyle/>
          <a:p>
            <a:fld id="{442AD375-037F-43D0-B059-5172DA06796A}" type="slidenum">
              <a:rPr lang="de-CH" smtClean="0"/>
              <a:pPr/>
              <a:t>‹Nr.›</a:t>
            </a:fld>
            <a:endParaRPr lang="de-CH" dirty="0"/>
          </a:p>
        </p:txBody>
      </p:sp>
      <p:sp>
        <p:nvSpPr>
          <p:cNvPr id="12" name="Bildplatzhalter 10">
            <a:extLst>
              <a:ext uri="{FF2B5EF4-FFF2-40B4-BE49-F238E27FC236}">
                <a16:creationId xmlns:a16="http://schemas.microsoft.com/office/drawing/2014/main" id="{07EB8404-FD2C-46BC-B835-07167B9F1C05}"/>
              </a:ext>
            </a:extLst>
          </p:cNvPr>
          <p:cNvSpPr>
            <a:spLocks noGrp="1"/>
          </p:cNvSpPr>
          <p:nvPr>
            <p:ph type="pic" sz="quarter" idx="13"/>
          </p:nvPr>
        </p:nvSpPr>
        <p:spPr>
          <a:xfrm>
            <a:off x="696305" y="1717675"/>
            <a:ext cx="3388859" cy="2448272"/>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4" name="Rechteck: abgerundete Ecken 3">
            <a:extLst>
              <a:ext uri="{FF2B5EF4-FFF2-40B4-BE49-F238E27FC236}">
                <a16:creationId xmlns:a16="http://schemas.microsoft.com/office/drawing/2014/main" id="{8906CEB3-4C83-457B-B6DA-E527A9041EAC}"/>
              </a:ext>
            </a:extLst>
          </p:cNvPr>
          <p:cNvSpPr/>
          <p:nvPr userDrawn="1"/>
        </p:nvSpPr>
        <p:spPr>
          <a:xfrm>
            <a:off x="696230" y="4262889"/>
            <a:ext cx="3388859" cy="1440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800"/>
          </a:p>
        </p:txBody>
      </p:sp>
      <p:sp>
        <p:nvSpPr>
          <p:cNvPr id="13" name="Inhaltsplatzhalter 2">
            <a:extLst>
              <a:ext uri="{FF2B5EF4-FFF2-40B4-BE49-F238E27FC236}">
                <a16:creationId xmlns:a16="http://schemas.microsoft.com/office/drawing/2014/main" id="{ABD7BF64-D05D-4FA1-B925-6AC1AAA7D0CA}"/>
              </a:ext>
            </a:extLst>
          </p:cNvPr>
          <p:cNvSpPr>
            <a:spLocks noGrp="1"/>
          </p:cNvSpPr>
          <p:nvPr>
            <p:ph idx="14" hasCustomPrompt="1"/>
          </p:nvPr>
        </p:nvSpPr>
        <p:spPr>
          <a:xfrm>
            <a:off x="4409470" y="4509120"/>
            <a:ext cx="3316681" cy="1080121"/>
          </a:xfrm>
        </p:spPr>
        <p:txBody>
          <a:bodyPr/>
          <a:lstStyle/>
          <a:p>
            <a:pPr lvl="0"/>
            <a:r>
              <a:rPr lang="de-DE" dirty="0"/>
              <a:t>Textmasterformat bearbeiten</a:t>
            </a:r>
          </a:p>
        </p:txBody>
      </p:sp>
      <p:sp>
        <p:nvSpPr>
          <p:cNvPr id="14" name="Bildplatzhalter 10">
            <a:extLst>
              <a:ext uri="{FF2B5EF4-FFF2-40B4-BE49-F238E27FC236}">
                <a16:creationId xmlns:a16="http://schemas.microsoft.com/office/drawing/2014/main" id="{25DE83E3-2BA6-417E-8DF2-1C4ED2FE6B84}"/>
              </a:ext>
            </a:extLst>
          </p:cNvPr>
          <p:cNvSpPr>
            <a:spLocks noGrp="1"/>
          </p:cNvSpPr>
          <p:nvPr>
            <p:ph type="pic" sz="quarter" idx="15"/>
          </p:nvPr>
        </p:nvSpPr>
        <p:spPr>
          <a:xfrm>
            <a:off x="4409470" y="1717675"/>
            <a:ext cx="3388859" cy="2448272"/>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15" name="Rechteck: abgerundete Ecken 14">
            <a:extLst>
              <a:ext uri="{FF2B5EF4-FFF2-40B4-BE49-F238E27FC236}">
                <a16:creationId xmlns:a16="http://schemas.microsoft.com/office/drawing/2014/main" id="{EFB9D6EB-4B88-4966-8B93-9BD21B9FC188}"/>
              </a:ext>
            </a:extLst>
          </p:cNvPr>
          <p:cNvSpPr/>
          <p:nvPr userDrawn="1"/>
        </p:nvSpPr>
        <p:spPr>
          <a:xfrm>
            <a:off x="4409395" y="4262889"/>
            <a:ext cx="3388859" cy="1440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800"/>
          </a:p>
        </p:txBody>
      </p:sp>
      <p:sp>
        <p:nvSpPr>
          <p:cNvPr id="16" name="Inhaltsplatzhalter 2">
            <a:extLst>
              <a:ext uri="{FF2B5EF4-FFF2-40B4-BE49-F238E27FC236}">
                <a16:creationId xmlns:a16="http://schemas.microsoft.com/office/drawing/2014/main" id="{5288B0FC-F3ED-49CD-9740-B0BB136B8573}"/>
              </a:ext>
            </a:extLst>
          </p:cNvPr>
          <p:cNvSpPr>
            <a:spLocks noGrp="1"/>
          </p:cNvSpPr>
          <p:nvPr>
            <p:ph idx="16" hasCustomPrompt="1"/>
          </p:nvPr>
        </p:nvSpPr>
        <p:spPr>
          <a:xfrm>
            <a:off x="8122636" y="4509120"/>
            <a:ext cx="3316681" cy="1080121"/>
          </a:xfrm>
        </p:spPr>
        <p:txBody>
          <a:bodyPr/>
          <a:lstStyle/>
          <a:p>
            <a:pPr lvl="0"/>
            <a:r>
              <a:rPr lang="de-DE" dirty="0"/>
              <a:t>Textmasterformat bearbeiten</a:t>
            </a:r>
          </a:p>
        </p:txBody>
      </p:sp>
      <p:sp>
        <p:nvSpPr>
          <p:cNvPr id="17" name="Bildplatzhalter 10">
            <a:extLst>
              <a:ext uri="{FF2B5EF4-FFF2-40B4-BE49-F238E27FC236}">
                <a16:creationId xmlns:a16="http://schemas.microsoft.com/office/drawing/2014/main" id="{D5CF0947-800B-4380-B227-178C832286F6}"/>
              </a:ext>
            </a:extLst>
          </p:cNvPr>
          <p:cNvSpPr>
            <a:spLocks noGrp="1"/>
          </p:cNvSpPr>
          <p:nvPr>
            <p:ph type="pic" sz="quarter" idx="17"/>
          </p:nvPr>
        </p:nvSpPr>
        <p:spPr>
          <a:xfrm>
            <a:off x="8122636" y="1717675"/>
            <a:ext cx="3388859" cy="2448272"/>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18" name="Rechteck: abgerundete Ecken 17">
            <a:extLst>
              <a:ext uri="{FF2B5EF4-FFF2-40B4-BE49-F238E27FC236}">
                <a16:creationId xmlns:a16="http://schemas.microsoft.com/office/drawing/2014/main" id="{7BA587B8-B5B0-44C6-AE0F-DD58653DA85B}"/>
              </a:ext>
            </a:extLst>
          </p:cNvPr>
          <p:cNvSpPr/>
          <p:nvPr userDrawn="1"/>
        </p:nvSpPr>
        <p:spPr>
          <a:xfrm>
            <a:off x="8122560" y="4262889"/>
            <a:ext cx="3388859" cy="1440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800"/>
          </a:p>
        </p:txBody>
      </p:sp>
    </p:spTree>
    <p:extLst>
      <p:ext uri="{BB962C8B-B14F-4D97-AF65-F5344CB8AC3E}">
        <p14:creationId xmlns:p14="http://schemas.microsoft.com/office/powerpoint/2010/main" val="2035494719"/>
      </p:ext>
    </p:extLst>
  </p:cSld>
  <p:clrMapOvr>
    <a:masterClrMapping/>
  </p:clrMapOvr>
  <p:extLst>
    <p:ext uri="{DCECCB84-F9BA-43D5-87BE-67443E8EF086}">
      <p15:sldGuideLst xmlns:p15="http://schemas.microsoft.com/office/powerpoint/2012/main">
        <p15:guide id="1" pos="3845" userDrawn="1">
          <p15:clr>
            <a:srgbClr val="FBAE40"/>
          </p15:clr>
        </p15:guide>
        <p15:guide id="2" orient="horz" pos="108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mit Text">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598173E8-1671-4E49-BD66-0371231336E9}"/>
              </a:ext>
            </a:extLst>
          </p:cNvPr>
          <p:cNvSpPr>
            <a:spLocks noGrp="1"/>
          </p:cNvSpPr>
          <p:nvPr>
            <p:ph type="pic" sz="quarter" idx="11"/>
          </p:nvPr>
        </p:nvSpPr>
        <p:spPr>
          <a:xfrm>
            <a:off x="0" y="0"/>
            <a:ext cx="12207875" cy="6858000"/>
          </a:xfrm>
          <a:pattFill prst="lgCheck">
            <a:fgClr>
              <a:schemeClr val="bg1">
                <a:lumMod val="85000"/>
              </a:schemeClr>
            </a:fgClr>
            <a:bgClr>
              <a:schemeClr val="bg1"/>
            </a:bgClr>
          </a:pattFill>
        </p:spPr>
        <p:txBody>
          <a:bodyPr lIns="72000" tIns="684000" rIns="72000" bIns="72000" anchor="ctr"/>
          <a:lstStyle>
            <a:lvl1pPr algn="ctr">
              <a:defRPr sz="1600">
                <a:solidFill>
                  <a:schemeClr val="tx2"/>
                </a:solidFill>
              </a:defRPr>
            </a:lvl1pPr>
          </a:lstStyle>
          <a:p>
            <a:r>
              <a:rPr lang="de-DE"/>
              <a:t>Bild durch Klicken auf Symbol hinzufügen</a:t>
            </a:r>
            <a:endParaRPr lang="de-CH" dirty="0"/>
          </a:p>
        </p:txBody>
      </p:sp>
      <p:sp>
        <p:nvSpPr>
          <p:cNvPr id="5" name="Titel 1">
            <a:extLst>
              <a:ext uri="{FF2B5EF4-FFF2-40B4-BE49-F238E27FC236}">
                <a16:creationId xmlns:a16="http://schemas.microsoft.com/office/drawing/2014/main" id="{5167ACBE-DF2F-4C19-B1A2-F42E3917AEDF}"/>
              </a:ext>
            </a:extLst>
          </p:cNvPr>
          <p:cNvSpPr>
            <a:spLocks noGrp="1"/>
          </p:cNvSpPr>
          <p:nvPr>
            <p:ph type="ctrTitle" hasCustomPrompt="1"/>
          </p:nvPr>
        </p:nvSpPr>
        <p:spPr>
          <a:xfrm>
            <a:off x="655392" y="3479470"/>
            <a:ext cx="10369151" cy="201881"/>
          </a:xfrm>
          <a:solidFill>
            <a:srgbClr val="000000">
              <a:alpha val="34902"/>
            </a:srgbClr>
          </a:solidFill>
        </p:spPr>
        <p:txBody>
          <a:bodyPr vert="horz" lIns="36000" tIns="0" rIns="36000" bIns="18000" rtlCol="0" anchor="t">
            <a:noAutofit/>
          </a:bodyPr>
          <a:lstStyle>
            <a:lvl1pPr>
              <a:defRPr lang="de-CH" sz="1150" b="0" dirty="0">
                <a:solidFill>
                  <a:schemeClr val="bg1"/>
                </a:solidFill>
                <a:latin typeface="+mn-lt"/>
                <a:ea typeface="+mn-ea"/>
                <a:cs typeface="+mn-cs"/>
              </a:defRPr>
            </a:lvl1pPr>
          </a:lstStyle>
          <a:p>
            <a:pPr marL="0" lvl="0" indent="0">
              <a:lnSpc>
                <a:spcPct val="114000"/>
              </a:lnSpc>
              <a:spcBef>
                <a:spcPts val="0"/>
              </a:spcBef>
              <a:buFont typeface="Arial" panose="020B0604020202020204" pitchFamily="34" charset="0"/>
            </a:pPr>
            <a:r>
              <a:rPr lang="de-CH" dirty="0"/>
              <a:t>Text</a:t>
            </a:r>
          </a:p>
        </p:txBody>
      </p:sp>
      <p:sp>
        <p:nvSpPr>
          <p:cNvPr id="6" name="Untertitel 2">
            <a:extLst>
              <a:ext uri="{FF2B5EF4-FFF2-40B4-BE49-F238E27FC236}">
                <a16:creationId xmlns:a16="http://schemas.microsoft.com/office/drawing/2014/main" id="{1B1AB986-6D68-4B01-B450-26D52599E5BA}"/>
              </a:ext>
            </a:extLst>
          </p:cNvPr>
          <p:cNvSpPr>
            <a:spLocks noGrp="1"/>
          </p:cNvSpPr>
          <p:nvPr>
            <p:ph type="subTitle" idx="1" hasCustomPrompt="1"/>
          </p:nvPr>
        </p:nvSpPr>
        <p:spPr>
          <a:xfrm>
            <a:off x="655392" y="3788230"/>
            <a:ext cx="10356792" cy="302820"/>
          </a:xfrm>
          <a:solidFill>
            <a:srgbClr val="000000">
              <a:alpha val="34902"/>
            </a:srgbClr>
          </a:solidFill>
        </p:spPr>
        <p:txBody>
          <a:bodyPr lIns="36000" tIns="0" rIns="36000" bIns="1800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Text eingeben, Box in der Länge anpassen</a:t>
            </a:r>
          </a:p>
        </p:txBody>
      </p:sp>
      <p:sp>
        <p:nvSpPr>
          <p:cNvPr id="9" name="Textplatzhalter 8">
            <a:extLst>
              <a:ext uri="{FF2B5EF4-FFF2-40B4-BE49-F238E27FC236}">
                <a16:creationId xmlns:a16="http://schemas.microsoft.com/office/drawing/2014/main" id="{C109B286-5159-4500-A247-E72114CB63F0}"/>
              </a:ext>
            </a:extLst>
          </p:cNvPr>
          <p:cNvSpPr>
            <a:spLocks noGrp="1"/>
          </p:cNvSpPr>
          <p:nvPr>
            <p:ph type="body" sz="quarter" idx="12" hasCustomPrompt="1"/>
          </p:nvPr>
        </p:nvSpPr>
        <p:spPr>
          <a:xfrm>
            <a:off x="655392" y="4172805"/>
            <a:ext cx="10357200" cy="302400"/>
          </a:xfrm>
          <a:solidFill>
            <a:srgbClr val="000000">
              <a:alpha val="34902"/>
            </a:srgbClr>
          </a:solidFill>
        </p:spPr>
        <p:txBody>
          <a:bodyPr vert="horz" lIns="36000" tIns="0" rIns="36000" bIns="18000" rtlCol="0" anchor="t">
            <a:noAutofit/>
          </a:bodyPr>
          <a:lstStyle>
            <a:lvl1pPr>
              <a:defRPr lang="de-DE" sz="18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CH" dirty="0"/>
              <a:t>Text zeilenweise einfügen und kurz halten</a:t>
            </a:r>
          </a:p>
        </p:txBody>
      </p:sp>
      <p:sp>
        <p:nvSpPr>
          <p:cNvPr id="12" name="Textplatzhalter 8">
            <a:extLst>
              <a:ext uri="{FF2B5EF4-FFF2-40B4-BE49-F238E27FC236}">
                <a16:creationId xmlns:a16="http://schemas.microsoft.com/office/drawing/2014/main" id="{99F80FDE-4806-40C3-AAB5-303198D41810}"/>
              </a:ext>
            </a:extLst>
          </p:cNvPr>
          <p:cNvSpPr>
            <a:spLocks noGrp="1"/>
          </p:cNvSpPr>
          <p:nvPr>
            <p:ph type="body" sz="quarter" idx="13" hasCustomPrompt="1"/>
          </p:nvPr>
        </p:nvSpPr>
        <p:spPr>
          <a:xfrm>
            <a:off x="655392" y="4556960"/>
            <a:ext cx="10357200" cy="302400"/>
          </a:xfrm>
          <a:solidFill>
            <a:srgbClr val="000000">
              <a:alpha val="34902"/>
            </a:srgbClr>
          </a:solidFill>
        </p:spPr>
        <p:txBody>
          <a:bodyPr vert="horz" lIns="36000" tIns="0" rIns="36000" bIns="18000" rtlCol="0" anchor="t">
            <a:noAutofit/>
          </a:bodyPr>
          <a:lstStyle>
            <a:lvl1pPr>
              <a:defRPr lang="de-DE" sz="18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CH" dirty="0"/>
              <a:t>Text zeilenweise einfügen und kurz halten</a:t>
            </a:r>
          </a:p>
        </p:txBody>
      </p:sp>
      <p:sp>
        <p:nvSpPr>
          <p:cNvPr id="13" name="Textplatzhalter 8">
            <a:extLst>
              <a:ext uri="{FF2B5EF4-FFF2-40B4-BE49-F238E27FC236}">
                <a16:creationId xmlns:a16="http://schemas.microsoft.com/office/drawing/2014/main" id="{78115501-DB9E-4F50-86CD-985C5D568FB1}"/>
              </a:ext>
            </a:extLst>
          </p:cNvPr>
          <p:cNvSpPr>
            <a:spLocks noGrp="1"/>
          </p:cNvSpPr>
          <p:nvPr>
            <p:ph type="body" sz="quarter" idx="14" hasCustomPrompt="1"/>
          </p:nvPr>
        </p:nvSpPr>
        <p:spPr>
          <a:xfrm>
            <a:off x="655392" y="4941115"/>
            <a:ext cx="10357200" cy="302400"/>
          </a:xfrm>
          <a:solidFill>
            <a:srgbClr val="000000">
              <a:alpha val="34902"/>
            </a:srgbClr>
          </a:solidFill>
        </p:spPr>
        <p:txBody>
          <a:bodyPr vert="horz" lIns="36000" tIns="0" rIns="36000" bIns="18000" rtlCol="0" anchor="t">
            <a:noAutofit/>
          </a:bodyPr>
          <a:lstStyle>
            <a:lvl1pPr>
              <a:defRPr lang="de-DE" sz="18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CH" dirty="0"/>
              <a:t>Text zeilenweise einfügen und kurz halten</a:t>
            </a:r>
          </a:p>
        </p:txBody>
      </p:sp>
      <p:sp>
        <p:nvSpPr>
          <p:cNvPr id="14" name="Textplatzhalter 8">
            <a:extLst>
              <a:ext uri="{FF2B5EF4-FFF2-40B4-BE49-F238E27FC236}">
                <a16:creationId xmlns:a16="http://schemas.microsoft.com/office/drawing/2014/main" id="{1ECAD63B-8AEB-4D70-8170-55AC67B9C508}"/>
              </a:ext>
            </a:extLst>
          </p:cNvPr>
          <p:cNvSpPr>
            <a:spLocks noGrp="1"/>
          </p:cNvSpPr>
          <p:nvPr>
            <p:ph type="body" sz="quarter" idx="15" hasCustomPrompt="1"/>
          </p:nvPr>
        </p:nvSpPr>
        <p:spPr>
          <a:xfrm>
            <a:off x="655392" y="5325271"/>
            <a:ext cx="10357200" cy="302400"/>
          </a:xfrm>
          <a:solidFill>
            <a:srgbClr val="000000">
              <a:alpha val="34902"/>
            </a:srgbClr>
          </a:solidFill>
        </p:spPr>
        <p:txBody>
          <a:bodyPr vert="horz" lIns="36000" tIns="0" rIns="36000" bIns="18000" rtlCol="0" anchor="t">
            <a:noAutofit/>
          </a:bodyPr>
          <a:lstStyle>
            <a:lvl1pPr>
              <a:defRPr lang="de-DE" sz="1800" smtClean="0">
                <a:solidFill>
                  <a:schemeClr val="bg1"/>
                </a:solidFill>
              </a:defRPr>
            </a:lvl1pPr>
            <a:lvl2pPr>
              <a:defRPr lang="de-DE" sz="2000" smtClean="0"/>
            </a:lvl2pPr>
            <a:lvl3pPr>
              <a:defRPr lang="de-DE" sz="1800" smtClean="0"/>
            </a:lvl3pPr>
            <a:lvl4pPr>
              <a:defRPr lang="de-DE" sz="1600" smtClean="0"/>
            </a:lvl4pPr>
            <a:lvl5pPr>
              <a:defRPr lang="de-CH" sz="1600"/>
            </a:lvl5pPr>
          </a:lstStyle>
          <a:p>
            <a:pPr lvl="0"/>
            <a:r>
              <a:rPr lang="de-CH" dirty="0"/>
              <a:t>Text zeilenweise einfügen und kurz halten, nicht verwendete Zeilen löschen</a:t>
            </a:r>
          </a:p>
        </p:txBody>
      </p:sp>
    </p:spTree>
    <p:extLst>
      <p:ext uri="{BB962C8B-B14F-4D97-AF65-F5344CB8AC3E}">
        <p14:creationId xmlns:p14="http://schemas.microsoft.com/office/powerpoint/2010/main" val="304267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96306" y="506994"/>
            <a:ext cx="10815264" cy="617751"/>
          </a:xfrm>
          <a:prstGeom prst="rect">
            <a:avLst/>
          </a:prstGeom>
        </p:spPr>
        <p:txBody>
          <a:bodyPr vert="horz" lIns="0" tIns="0" rIns="0" bIns="0" rtlCol="0" anchor="t">
            <a:noAutofit/>
          </a:bodyPr>
          <a:lstStyle/>
          <a:p>
            <a:endParaRPr lang="de-CH" dirty="0"/>
          </a:p>
        </p:txBody>
      </p:sp>
      <p:sp>
        <p:nvSpPr>
          <p:cNvPr id="3" name="Textplatzhalter 2"/>
          <p:cNvSpPr>
            <a:spLocks noGrp="1"/>
          </p:cNvSpPr>
          <p:nvPr>
            <p:ph type="body" idx="1"/>
          </p:nvPr>
        </p:nvSpPr>
        <p:spPr>
          <a:xfrm>
            <a:off x="696306" y="1628801"/>
            <a:ext cx="10815264" cy="3960440"/>
          </a:xfrm>
          <a:prstGeom prst="rect">
            <a:avLst/>
          </a:prstGeom>
        </p:spPr>
        <p:txBody>
          <a:bodyPr vert="horz" lIns="0" tIns="0" rIns="0" bIns="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p:cNvSpPr>
            <a:spLocks noGrp="1"/>
          </p:cNvSpPr>
          <p:nvPr>
            <p:ph type="dt" sz="half" idx="2"/>
          </p:nvPr>
        </p:nvSpPr>
        <p:spPr>
          <a:xfrm>
            <a:off x="9560321" y="6160266"/>
            <a:ext cx="1133416" cy="200053"/>
          </a:xfrm>
          <a:prstGeom prst="rect">
            <a:avLst/>
          </a:prstGeom>
        </p:spPr>
        <p:txBody>
          <a:bodyPr vert="horz" lIns="0" tIns="0" rIns="0" bIns="0" rtlCol="0" anchor="t" anchorCtr="0"/>
          <a:lstStyle>
            <a:lvl1pPr algn="r">
              <a:defRPr sz="1300">
                <a:solidFill>
                  <a:schemeClr val="accent1"/>
                </a:solidFill>
                <a:latin typeface="Lucida Grande (Textkörper)"/>
              </a:defRPr>
            </a:lvl1pPr>
          </a:lstStyle>
          <a:p>
            <a:fld id="{92C19E8F-39D4-4946-A932-BCCB718DD68C}" type="datetime1">
              <a:rPr lang="de-CH" smtClean="0"/>
              <a:t>18.06.2021</a:t>
            </a:fld>
            <a:endParaRPr lang="de-CH" dirty="0"/>
          </a:p>
        </p:txBody>
      </p:sp>
      <p:sp>
        <p:nvSpPr>
          <p:cNvPr id="5" name="Fußzeilenplatzhalter 4"/>
          <p:cNvSpPr>
            <a:spLocks noGrp="1"/>
          </p:cNvSpPr>
          <p:nvPr>
            <p:ph type="ftr" sz="quarter" idx="3"/>
          </p:nvPr>
        </p:nvSpPr>
        <p:spPr>
          <a:xfrm>
            <a:off x="7124046" y="6160264"/>
            <a:ext cx="2339460" cy="200053"/>
          </a:xfrm>
          <a:prstGeom prst="rect">
            <a:avLst/>
          </a:prstGeom>
        </p:spPr>
        <p:txBody>
          <a:bodyPr vert="horz" lIns="0" tIns="0" rIns="0" bIns="0" rtlCol="0" anchor="t" anchorCtr="0"/>
          <a:lstStyle>
            <a:lvl1pPr algn="l">
              <a:defRPr sz="1300">
                <a:solidFill>
                  <a:schemeClr val="accent1"/>
                </a:solidFill>
              </a:defRPr>
            </a:lvl1pPr>
          </a:lstStyle>
          <a:p>
            <a:r>
              <a:rPr lang="de-DE" dirty="0"/>
              <a:t>Berner Fachhochschule | Technik und Informatik</a:t>
            </a:r>
            <a:endParaRPr lang="de-CH" dirty="0"/>
          </a:p>
        </p:txBody>
      </p:sp>
      <p:sp>
        <p:nvSpPr>
          <p:cNvPr id="6" name="Foliennummernplatzhalter 5"/>
          <p:cNvSpPr>
            <a:spLocks noGrp="1"/>
          </p:cNvSpPr>
          <p:nvPr>
            <p:ph type="sldNum" sz="quarter" idx="4"/>
          </p:nvPr>
        </p:nvSpPr>
        <p:spPr>
          <a:xfrm>
            <a:off x="10790552" y="6160266"/>
            <a:ext cx="721018" cy="190741"/>
          </a:xfrm>
          <a:prstGeom prst="rect">
            <a:avLst/>
          </a:prstGeom>
        </p:spPr>
        <p:txBody>
          <a:bodyPr vert="horz" lIns="0" tIns="0" rIns="0" bIns="0" rtlCol="0" anchor="t" anchorCtr="0"/>
          <a:lstStyle>
            <a:lvl1pPr algn="r">
              <a:defRPr sz="1300">
                <a:solidFill>
                  <a:schemeClr val="accent1"/>
                </a:solidFill>
              </a:defRPr>
            </a:lvl1pPr>
          </a:lstStyle>
          <a:p>
            <a:fld id="{442AD375-037F-43D0-B059-5172DA06796A}" type="slidenum">
              <a:rPr lang="de-CH" smtClean="0"/>
              <a:pPr/>
              <a:t>‹Nr.›</a:t>
            </a:fld>
            <a:endParaRPr lang="de-CH" dirty="0"/>
          </a:p>
        </p:txBody>
      </p:sp>
      <p:pic>
        <p:nvPicPr>
          <p:cNvPr id="9" name="Grafik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2304689" y="6000468"/>
            <a:ext cx="89845" cy="855360"/>
          </a:xfrm>
          <a:prstGeom prst="rect">
            <a:avLst/>
          </a:prstGeom>
        </p:spPr>
      </p:pic>
      <p:sp>
        <p:nvSpPr>
          <p:cNvPr id="8" name="Rechteck 7">
            <a:extLst>
              <a:ext uri="{FF2B5EF4-FFF2-40B4-BE49-F238E27FC236}">
                <a16:creationId xmlns:a16="http://schemas.microsoft.com/office/drawing/2014/main" id="{7B9C23BA-DAC9-474B-B5DE-5E1250CD95B8}"/>
              </a:ext>
            </a:extLst>
          </p:cNvPr>
          <p:cNvSpPr/>
          <p:nvPr userDrawn="1"/>
        </p:nvSpPr>
        <p:spPr>
          <a:xfrm>
            <a:off x="698575" y="6160542"/>
            <a:ext cx="6328656" cy="200055"/>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697D91"/>
                </a:solidFill>
                <a:effectLst/>
                <a:uLnTx/>
                <a:uFillTx/>
                <a:latin typeface="+mn-lt"/>
                <a:ea typeface="+mn-ea"/>
                <a:cs typeface="+mn-cs"/>
              </a:rPr>
              <a:t>Bern University of Applied Sciences | Engineering and Information Technology</a:t>
            </a:r>
            <a:endParaRPr kumimoji="0" lang="de-CH" sz="1300" b="0" i="0" u="none" strike="noStrike" kern="1200" cap="none" spc="0" normalizeH="0" baseline="0" noProof="0" dirty="0">
              <a:ln>
                <a:noFill/>
              </a:ln>
              <a:solidFill>
                <a:srgbClr val="697D91"/>
              </a:solidFill>
              <a:effectLst/>
              <a:uLnTx/>
              <a:uFillTx/>
              <a:latin typeface="+mn-lt"/>
              <a:ea typeface="+mn-ea"/>
              <a:cs typeface="+mn-cs"/>
            </a:endParaRPr>
          </a:p>
        </p:txBody>
      </p:sp>
    </p:spTree>
    <p:extLst>
      <p:ext uri="{BB962C8B-B14F-4D97-AF65-F5344CB8AC3E}">
        <p14:creationId xmlns:p14="http://schemas.microsoft.com/office/powerpoint/2010/main" val="1011663896"/>
      </p:ext>
    </p:extLst>
  </p:cSld>
  <p:clrMap bg1="lt1" tx1="dk1" bg2="lt2" tx2="dk2" accent1="accent1" accent2="accent2" accent3="accent3" accent4="accent4" accent5="accent5" accent6="accent6" hlink="hlink" folHlink="folHlink"/>
  <p:sldLayoutIdLst>
    <p:sldLayoutId id="2147483658" r:id="rId1"/>
    <p:sldLayoutId id="2147483673" r:id="rId2"/>
    <p:sldLayoutId id="2147483672" r:id="rId3"/>
    <p:sldLayoutId id="2147483667" r:id="rId4"/>
    <p:sldLayoutId id="2147483666" r:id="rId5"/>
    <p:sldLayoutId id="2147483669" r:id="rId6"/>
    <p:sldLayoutId id="2147483659" r:id="rId7"/>
    <p:sldLayoutId id="2147483670" r:id="rId8"/>
    <p:sldLayoutId id="2147483674" r:id="rId9"/>
    <p:sldLayoutId id="2147483665" r:id="rId10"/>
    <p:sldLayoutId id="2147483668" r:id="rId11"/>
    <p:sldLayoutId id="2147483671" r:id="rId12"/>
    <p:sldLayoutId id="2147483663" r:id="rId13"/>
    <p:sldLayoutId id="2147483664" r:id="rId14"/>
  </p:sldLayoutIdLst>
  <p:hf sldNum="0" hdr="0" ftr="0" dt="0"/>
  <p:txStyles>
    <p:titleStyle>
      <a:lvl1pPr algn="l" defTabSz="914400" rtl="0" eaLnBrk="1" latinLnBrk="0" hangingPunct="1">
        <a:lnSpc>
          <a:spcPct val="100000"/>
        </a:lnSpc>
        <a:spcBef>
          <a:spcPct val="0"/>
        </a:spcBef>
        <a:buNone/>
        <a:tabLst>
          <a:tab pos="1792288" algn="l"/>
        </a:tabLst>
        <a:defRPr sz="3600" kern="1200">
          <a:solidFill>
            <a:schemeClr val="accent1"/>
          </a:solidFill>
          <a:latin typeface="+mj-lt"/>
          <a:ea typeface="+mj-ea"/>
          <a:cs typeface="+mj-cs"/>
        </a:defRPr>
      </a:lvl1pPr>
    </p:titleStyle>
    <p:bodyStyle>
      <a:lvl1pPr marL="0" indent="0" algn="l" defTabSz="914400" rtl="0" eaLnBrk="1" latinLnBrk="0" hangingPunct="1">
        <a:lnSpc>
          <a:spcPct val="114000"/>
        </a:lnSpc>
        <a:spcBef>
          <a:spcPts val="0"/>
        </a:spcBef>
        <a:buFont typeface="Arial" panose="020B0604020202020204" pitchFamily="34" charset="0"/>
        <a:buNone/>
        <a:defRPr sz="2200" b="0" kern="1200">
          <a:solidFill>
            <a:schemeClr val="accent1"/>
          </a:solidFill>
          <a:latin typeface="+mn-lt"/>
          <a:ea typeface="+mn-ea"/>
          <a:cs typeface="+mn-cs"/>
        </a:defRPr>
      </a:lvl1pPr>
      <a:lvl2pPr marL="271463" indent="-271463" algn="l" defTabSz="914400" rtl="0" eaLnBrk="1" latinLnBrk="0" hangingPunct="1">
        <a:lnSpc>
          <a:spcPct val="114000"/>
        </a:lnSpc>
        <a:spcBef>
          <a:spcPts val="0"/>
        </a:spcBef>
        <a:buClr>
          <a:schemeClr val="accent3"/>
        </a:buClr>
        <a:buFont typeface="MS PGothic" panose="020B0600070205080204" pitchFamily="34" charset="-128"/>
        <a:buChar char="▶"/>
        <a:defRPr sz="2200" kern="1200">
          <a:solidFill>
            <a:schemeClr val="accent1"/>
          </a:solidFill>
          <a:latin typeface="+mn-lt"/>
          <a:ea typeface="+mn-ea"/>
          <a:cs typeface="+mn-cs"/>
        </a:defRPr>
      </a:lvl2pPr>
      <a:lvl3pPr marL="533400" indent="-261938" algn="l" defTabSz="914400" rtl="0" eaLnBrk="1" latinLnBrk="0" hangingPunct="1">
        <a:lnSpc>
          <a:spcPct val="114000"/>
        </a:lnSpc>
        <a:spcBef>
          <a:spcPts val="0"/>
        </a:spcBef>
        <a:buClr>
          <a:schemeClr val="accent3"/>
        </a:buClr>
        <a:buFont typeface="MS PGothic" panose="020B0600070205080204" pitchFamily="34" charset="-128"/>
        <a:buChar char="▶"/>
        <a:defRPr sz="2000" kern="1200">
          <a:solidFill>
            <a:schemeClr val="accent1"/>
          </a:solidFill>
          <a:latin typeface="+mn-lt"/>
          <a:ea typeface="+mn-ea"/>
          <a:cs typeface="+mn-cs"/>
        </a:defRPr>
      </a:lvl3pPr>
      <a:lvl4pPr marL="806450" indent="-273050" algn="l" defTabSz="914400" rtl="0" eaLnBrk="1" latinLnBrk="0" hangingPunct="1">
        <a:lnSpc>
          <a:spcPct val="110000"/>
        </a:lnSpc>
        <a:spcBef>
          <a:spcPts val="0"/>
        </a:spcBef>
        <a:buClr>
          <a:schemeClr val="accent3"/>
        </a:buClr>
        <a:buFont typeface="MS PGothic" panose="020B0600070205080204" pitchFamily="34" charset="-128"/>
        <a:buChar char="▶"/>
        <a:defRPr sz="1800" kern="1200">
          <a:solidFill>
            <a:schemeClr val="accent1"/>
          </a:solidFill>
          <a:latin typeface="+mn-lt"/>
          <a:ea typeface="+mn-ea"/>
          <a:cs typeface="+mn-cs"/>
        </a:defRPr>
      </a:lvl4pPr>
      <a:lvl5pPr marL="1077913" indent="-274638" algn="l" defTabSz="914400" rtl="0" eaLnBrk="1" latinLnBrk="0" hangingPunct="1">
        <a:lnSpc>
          <a:spcPct val="110000"/>
        </a:lnSpc>
        <a:spcBef>
          <a:spcPts val="0"/>
        </a:spcBef>
        <a:buClr>
          <a:schemeClr val="accent3"/>
        </a:buClr>
        <a:buFont typeface="MS PGothic" panose="020B0600070205080204" pitchFamily="34" charset="-128"/>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https://freenetproject.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367BBC-B448-4AEF-AD19-FC089E5FE29F}"/>
              </a:ext>
            </a:extLst>
          </p:cNvPr>
          <p:cNvPicPr>
            <a:picLocks noChangeAspect="1"/>
          </p:cNvPicPr>
          <p:nvPr/>
        </p:nvPicPr>
        <p:blipFill rotWithShape="1">
          <a:blip r:embed="rId3"/>
          <a:srcRect t="130" r="1" b="1"/>
          <a:stretch/>
        </p:blipFill>
        <p:spPr>
          <a:xfrm>
            <a:off x="20" y="10"/>
            <a:ext cx="12207855" cy="6857990"/>
          </a:xfrm>
          <a:prstGeom prst="rect">
            <a:avLst/>
          </a:prstGeom>
          <a:noFill/>
        </p:spPr>
      </p:pic>
      <p:sp>
        <p:nvSpPr>
          <p:cNvPr id="14" name="Subtitle 3">
            <a:extLst>
              <a:ext uri="{FF2B5EF4-FFF2-40B4-BE49-F238E27FC236}">
                <a16:creationId xmlns:a16="http://schemas.microsoft.com/office/drawing/2014/main" id="{F4782835-0C28-427A-9ECE-AF6CF4CA6644}"/>
              </a:ext>
            </a:extLst>
          </p:cNvPr>
          <p:cNvSpPr>
            <a:spLocks noGrp="1"/>
          </p:cNvSpPr>
          <p:nvPr>
            <p:ph type="subTitle" idx="1"/>
          </p:nvPr>
        </p:nvSpPr>
        <p:spPr>
          <a:xfrm>
            <a:off x="673767" y="4236764"/>
            <a:ext cx="10356792" cy="482364"/>
          </a:xfrm>
        </p:spPr>
        <p:txBody>
          <a:bodyPr/>
          <a:lstStyle/>
          <a:p>
            <a:r>
              <a:rPr lang="de-DE" sz="2800" dirty="0"/>
              <a:t>B</a:t>
            </a:r>
            <a:r>
              <a:rPr lang="de-DE" sz="2800" dirty="0">
                <a:solidFill>
                  <a:schemeClr val="bg1"/>
                </a:solidFill>
              </a:rPr>
              <a:t>achelor </a:t>
            </a:r>
            <a:r>
              <a:rPr lang="de-DE" sz="2800" dirty="0" err="1">
                <a:solidFill>
                  <a:schemeClr val="bg1"/>
                </a:solidFill>
              </a:rPr>
              <a:t>thesis</a:t>
            </a:r>
            <a:r>
              <a:rPr lang="de-DE" sz="2800" dirty="0">
                <a:solidFill>
                  <a:schemeClr val="bg1"/>
                </a:solidFill>
              </a:rPr>
              <a:t>–  Bern University </a:t>
            </a:r>
            <a:r>
              <a:rPr lang="de-DE" sz="2800" dirty="0" err="1">
                <a:solidFill>
                  <a:schemeClr val="bg1"/>
                </a:solidFill>
              </a:rPr>
              <a:t>of</a:t>
            </a:r>
            <a:r>
              <a:rPr lang="de-DE" sz="2800" dirty="0">
                <a:solidFill>
                  <a:schemeClr val="bg1"/>
                </a:solidFill>
              </a:rPr>
              <a:t> Applied Science</a:t>
            </a:r>
            <a:endParaRPr lang="en-US" sz="2800" dirty="0"/>
          </a:p>
        </p:txBody>
      </p:sp>
      <p:sp>
        <p:nvSpPr>
          <p:cNvPr id="16" name="Text Placeholder 5">
            <a:extLst>
              <a:ext uri="{FF2B5EF4-FFF2-40B4-BE49-F238E27FC236}">
                <a16:creationId xmlns:a16="http://schemas.microsoft.com/office/drawing/2014/main" id="{3C71E8E8-D389-43E7-A1B7-6390C979E378}"/>
              </a:ext>
            </a:extLst>
          </p:cNvPr>
          <p:cNvSpPr>
            <a:spLocks noGrp="1"/>
          </p:cNvSpPr>
          <p:nvPr>
            <p:ph type="body" sz="quarter" idx="10"/>
          </p:nvPr>
        </p:nvSpPr>
        <p:spPr>
          <a:xfrm>
            <a:off x="668437" y="569397"/>
            <a:ext cx="1189507" cy="1365991"/>
          </a:xfrm>
        </p:spPr>
        <p:txBody>
          <a:bodyPr/>
          <a:lstStyle/>
          <a:p>
            <a:endParaRPr lang="en-US"/>
          </a:p>
        </p:txBody>
      </p:sp>
      <p:sp>
        <p:nvSpPr>
          <p:cNvPr id="6" name="Subtitle 3">
            <a:extLst>
              <a:ext uri="{FF2B5EF4-FFF2-40B4-BE49-F238E27FC236}">
                <a16:creationId xmlns:a16="http://schemas.microsoft.com/office/drawing/2014/main" id="{159AD76A-56C5-40F8-97C1-C08BC982379E}"/>
              </a:ext>
            </a:extLst>
          </p:cNvPr>
          <p:cNvSpPr txBox="1">
            <a:spLocks/>
          </p:cNvSpPr>
          <p:nvPr/>
        </p:nvSpPr>
        <p:spPr>
          <a:xfrm>
            <a:off x="680050" y="3645024"/>
            <a:ext cx="10356792" cy="591740"/>
          </a:xfrm>
          <a:prstGeom prst="rect">
            <a:avLst/>
          </a:prstGeom>
          <a:solidFill>
            <a:srgbClr val="000000">
              <a:alpha val="34902"/>
            </a:srgbClr>
          </a:solidFill>
        </p:spPr>
        <p:txBody>
          <a:bodyPr vert="horz" lIns="36000" tIns="0" rIns="36000" bIns="1800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sz="2900" b="0" kern="1200">
                <a:solidFill>
                  <a:schemeClr val="bg1"/>
                </a:solidFill>
                <a:latin typeface="+mn-lt"/>
                <a:ea typeface="+mn-ea"/>
                <a:cs typeface="+mn-cs"/>
              </a:defRPr>
            </a:lvl1pPr>
            <a:lvl2pPr marL="457200" indent="0" algn="ctr" defTabSz="914400" rtl="0" eaLnBrk="1" latinLnBrk="0" hangingPunct="1">
              <a:lnSpc>
                <a:spcPct val="114000"/>
              </a:lnSpc>
              <a:spcBef>
                <a:spcPts val="0"/>
              </a:spcBef>
              <a:buClr>
                <a:schemeClr val="accent3"/>
              </a:buClr>
              <a:buFont typeface="MS PGothic" panose="020B0600070205080204" pitchFamily="34" charset="-128"/>
              <a:buNone/>
              <a:defRPr sz="2000" kern="1200">
                <a:solidFill>
                  <a:schemeClr val="accent1"/>
                </a:solidFill>
                <a:latin typeface="+mn-lt"/>
                <a:ea typeface="+mn-ea"/>
                <a:cs typeface="+mn-cs"/>
              </a:defRPr>
            </a:lvl2pPr>
            <a:lvl3pPr marL="914400" indent="0" algn="ctr" defTabSz="914400" rtl="0" eaLnBrk="1" latinLnBrk="0" hangingPunct="1">
              <a:lnSpc>
                <a:spcPct val="114000"/>
              </a:lnSpc>
              <a:spcBef>
                <a:spcPts val="0"/>
              </a:spcBef>
              <a:buClr>
                <a:schemeClr val="accent3"/>
              </a:buClr>
              <a:buFont typeface="MS PGothic" panose="020B0600070205080204" pitchFamily="34" charset="-128"/>
              <a:buNone/>
              <a:defRPr sz="1800" kern="1200">
                <a:solidFill>
                  <a:schemeClr val="accent1"/>
                </a:solidFill>
                <a:latin typeface="+mn-lt"/>
                <a:ea typeface="+mn-ea"/>
                <a:cs typeface="+mn-cs"/>
              </a:defRPr>
            </a:lvl3pPr>
            <a:lvl4pPr marL="13716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4pPr>
            <a:lvl5pPr marL="18288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000" dirty="0">
                <a:solidFill>
                  <a:srgbClr val="FFC000"/>
                </a:solidFill>
              </a:rPr>
              <a:t>Freenet </a:t>
            </a:r>
            <a:r>
              <a:rPr lang="de-DE" sz="4000" dirty="0" err="1">
                <a:solidFill>
                  <a:srgbClr val="FFC000"/>
                </a:solidFill>
              </a:rPr>
              <a:t>as</a:t>
            </a:r>
            <a:r>
              <a:rPr lang="de-DE" sz="4000" dirty="0">
                <a:solidFill>
                  <a:srgbClr val="FFC000"/>
                </a:solidFill>
              </a:rPr>
              <a:t> a </a:t>
            </a:r>
            <a:r>
              <a:rPr lang="de-DE" sz="4000" dirty="0" err="1">
                <a:solidFill>
                  <a:srgbClr val="FFC000"/>
                </a:solidFill>
              </a:rPr>
              <a:t>broker</a:t>
            </a:r>
            <a:r>
              <a:rPr lang="de-DE" sz="4000" dirty="0">
                <a:solidFill>
                  <a:srgbClr val="FFC000"/>
                </a:solidFill>
              </a:rPr>
              <a:t> </a:t>
            </a:r>
            <a:r>
              <a:rPr lang="de-DE" sz="4000" dirty="0" err="1">
                <a:solidFill>
                  <a:srgbClr val="FFC000"/>
                </a:solidFill>
              </a:rPr>
              <a:t>for</a:t>
            </a:r>
            <a:r>
              <a:rPr lang="de-DE" sz="4000" dirty="0">
                <a:solidFill>
                  <a:srgbClr val="FFC000"/>
                </a:solidFill>
              </a:rPr>
              <a:t> „Medical“ IoT Data</a:t>
            </a:r>
            <a:endParaRPr lang="en-US" sz="3600" dirty="0">
              <a:solidFill>
                <a:srgbClr val="FFC000"/>
              </a:solidFill>
            </a:endParaRPr>
          </a:p>
        </p:txBody>
      </p:sp>
      <p:sp>
        <p:nvSpPr>
          <p:cNvPr id="7" name="Subtitle 3">
            <a:extLst>
              <a:ext uri="{FF2B5EF4-FFF2-40B4-BE49-F238E27FC236}">
                <a16:creationId xmlns:a16="http://schemas.microsoft.com/office/drawing/2014/main" id="{3BDF5A68-242A-4369-9158-CC5F5E74FCA6}"/>
              </a:ext>
            </a:extLst>
          </p:cNvPr>
          <p:cNvSpPr txBox="1">
            <a:spLocks/>
          </p:cNvSpPr>
          <p:nvPr/>
        </p:nvSpPr>
        <p:spPr>
          <a:xfrm>
            <a:off x="680050" y="4719127"/>
            <a:ext cx="10356792" cy="1569475"/>
          </a:xfrm>
          <a:prstGeom prst="rect">
            <a:avLst/>
          </a:prstGeom>
          <a:solidFill>
            <a:srgbClr val="000000">
              <a:alpha val="34902"/>
            </a:srgbClr>
          </a:solidFill>
        </p:spPr>
        <p:txBody>
          <a:bodyPr vert="horz" lIns="36000" tIns="0" rIns="36000" bIns="1800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sz="2900" b="0" kern="1200">
                <a:solidFill>
                  <a:schemeClr val="bg1"/>
                </a:solidFill>
                <a:latin typeface="+mn-lt"/>
                <a:ea typeface="+mn-ea"/>
                <a:cs typeface="+mn-cs"/>
              </a:defRPr>
            </a:lvl1pPr>
            <a:lvl2pPr marL="457200" indent="0" algn="ctr" defTabSz="914400" rtl="0" eaLnBrk="1" latinLnBrk="0" hangingPunct="1">
              <a:lnSpc>
                <a:spcPct val="114000"/>
              </a:lnSpc>
              <a:spcBef>
                <a:spcPts val="0"/>
              </a:spcBef>
              <a:buClr>
                <a:schemeClr val="accent3"/>
              </a:buClr>
              <a:buFont typeface="MS PGothic" panose="020B0600070205080204" pitchFamily="34" charset="-128"/>
              <a:buNone/>
              <a:defRPr sz="2000" kern="1200">
                <a:solidFill>
                  <a:schemeClr val="accent1"/>
                </a:solidFill>
                <a:latin typeface="+mn-lt"/>
                <a:ea typeface="+mn-ea"/>
                <a:cs typeface="+mn-cs"/>
              </a:defRPr>
            </a:lvl2pPr>
            <a:lvl3pPr marL="914400" indent="0" algn="ctr" defTabSz="914400" rtl="0" eaLnBrk="1" latinLnBrk="0" hangingPunct="1">
              <a:lnSpc>
                <a:spcPct val="114000"/>
              </a:lnSpc>
              <a:spcBef>
                <a:spcPts val="0"/>
              </a:spcBef>
              <a:buClr>
                <a:schemeClr val="accent3"/>
              </a:buClr>
              <a:buFont typeface="MS PGothic" panose="020B0600070205080204" pitchFamily="34" charset="-128"/>
              <a:buNone/>
              <a:defRPr sz="1800" kern="1200">
                <a:solidFill>
                  <a:schemeClr val="accent1"/>
                </a:solidFill>
                <a:latin typeface="+mn-lt"/>
                <a:ea typeface="+mn-ea"/>
                <a:cs typeface="+mn-cs"/>
              </a:defRPr>
            </a:lvl3pPr>
            <a:lvl4pPr marL="13716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4pPr>
            <a:lvl5pPr marL="18288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1800" dirty="0"/>
              <a:t>18.06.2021</a:t>
            </a:r>
            <a:endParaRPr lang="de-CH" sz="800" dirty="0"/>
          </a:p>
        </p:txBody>
      </p:sp>
      <p:sp>
        <p:nvSpPr>
          <p:cNvPr id="8" name="Subtitle 3">
            <a:extLst>
              <a:ext uri="{FF2B5EF4-FFF2-40B4-BE49-F238E27FC236}">
                <a16:creationId xmlns:a16="http://schemas.microsoft.com/office/drawing/2014/main" id="{1AD75FE6-AE3B-424C-BCC5-5E7AEF49D864}"/>
              </a:ext>
            </a:extLst>
          </p:cNvPr>
          <p:cNvSpPr txBox="1">
            <a:spLocks/>
          </p:cNvSpPr>
          <p:nvPr/>
        </p:nvSpPr>
        <p:spPr>
          <a:xfrm>
            <a:off x="715697" y="5003826"/>
            <a:ext cx="10356792" cy="1569475"/>
          </a:xfrm>
          <a:prstGeom prst="rect">
            <a:avLst/>
          </a:prstGeom>
          <a:solidFill>
            <a:srgbClr val="000000">
              <a:alpha val="34902"/>
            </a:srgbClr>
          </a:solidFill>
        </p:spPr>
        <p:txBody>
          <a:bodyPr vert="horz" lIns="36000" tIns="0" rIns="36000" bIns="1800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sz="2900" b="0" kern="1200">
                <a:solidFill>
                  <a:schemeClr val="bg1"/>
                </a:solidFill>
                <a:latin typeface="+mn-lt"/>
                <a:ea typeface="+mn-ea"/>
                <a:cs typeface="+mn-cs"/>
              </a:defRPr>
            </a:lvl1pPr>
            <a:lvl2pPr marL="457200" indent="0" algn="ctr" defTabSz="914400" rtl="0" eaLnBrk="1" latinLnBrk="0" hangingPunct="1">
              <a:lnSpc>
                <a:spcPct val="114000"/>
              </a:lnSpc>
              <a:spcBef>
                <a:spcPts val="0"/>
              </a:spcBef>
              <a:buClr>
                <a:schemeClr val="accent3"/>
              </a:buClr>
              <a:buFont typeface="MS PGothic" panose="020B0600070205080204" pitchFamily="34" charset="-128"/>
              <a:buNone/>
              <a:defRPr sz="2000" kern="1200">
                <a:solidFill>
                  <a:schemeClr val="accent1"/>
                </a:solidFill>
                <a:latin typeface="+mn-lt"/>
                <a:ea typeface="+mn-ea"/>
                <a:cs typeface="+mn-cs"/>
              </a:defRPr>
            </a:lvl2pPr>
            <a:lvl3pPr marL="914400" indent="0" algn="ctr" defTabSz="914400" rtl="0" eaLnBrk="1" latinLnBrk="0" hangingPunct="1">
              <a:lnSpc>
                <a:spcPct val="114000"/>
              </a:lnSpc>
              <a:spcBef>
                <a:spcPts val="0"/>
              </a:spcBef>
              <a:buClr>
                <a:schemeClr val="accent3"/>
              </a:buClr>
              <a:buFont typeface="MS PGothic" panose="020B0600070205080204" pitchFamily="34" charset="-128"/>
              <a:buNone/>
              <a:defRPr sz="1800" kern="1200">
                <a:solidFill>
                  <a:schemeClr val="accent1"/>
                </a:solidFill>
                <a:latin typeface="+mn-lt"/>
                <a:ea typeface="+mn-ea"/>
                <a:cs typeface="+mn-cs"/>
              </a:defRPr>
            </a:lvl3pPr>
            <a:lvl4pPr marL="13716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4pPr>
            <a:lvl5pPr marL="1828800" indent="0" algn="ctr" defTabSz="914400" rtl="0" eaLnBrk="1" latinLnBrk="0" hangingPunct="1">
              <a:lnSpc>
                <a:spcPct val="110000"/>
              </a:lnSpc>
              <a:spcBef>
                <a:spcPts val="0"/>
              </a:spcBef>
              <a:buClr>
                <a:schemeClr val="accent3"/>
              </a:buClr>
              <a:buFont typeface="MS PGothic" panose="020B0600070205080204" pitchFamily="34" charset="-128"/>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1800" dirty="0"/>
              <a:t>Student: 	Yannick Stebler</a:t>
            </a:r>
          </a:p>
          <a:p>
            <a:r>
              <a:rPr lang="de-DE" sz="1800" dirty="0"/>
              <a:t>Professor: 	Prof. Dr. Emmanuel Benoist</a:t>
            </a:r>
          </a:p>
          <a:p>
            <a:r>
              <a:rPr lang="de-DE" sz="1800" dirty="0"/>
              <a:t>Expert: 		Daniel </a:t>
            </a:r>
            <a:r>
              <a:rPr lang="de-DE" sz="1800" dirty="0" err="1"/>
              <a:t>Voisard</a:t>
            </a:r>
            <a:endParaRPr lang="de-CH" sz="800" dirty="0"/>
          </a:p>
        </p:txBody>
      </p:sp>
    </p:spTree>
    <p:extLst>
      <p:ext uri="{BB962C8B-B14F-4D97-AF65-F5344CB8AC3E}">
        <p14:creationId xmlns:p14="http://schemas.microsoft.com/office/powerpoint/2010/main" val="2114570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err="1"/>
              <a:t>Attacks</a:t>
            </a:r>
            <a:r>
              <a:rPr lang="de-DE" dirty="0"/>
              <a:t> and </a:t>
            </a:r>
            <a:r>
              <a:rPr lang="de-DE" dirty="0" err="1"/>
              <a:t>Prevention</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p:txBody>
          <a:bodyPr/>
          <a:lstStyle/>
          <a:p>
            <a:pPr marL="614363" lvl="1" indent="-342900">
              <a:buFont typeface="Wingdings" panose="05000000000000000000" pitchFamily="2" charset="2"/>
              <a:buChar char="Ø"/>
            </a:pPr>
            <a:r>
              <a:rPr lang="de-DE" dirty="0"/>
              <a:t>Spoofing </a:t>
            </a:r>
            <a:r>
              <a:rPr lang="de-DE" dirty="0" err="1"/>
              <a:t>of</a:t>
            </a:r>
            <a:r>
              <a:rPr lang="de-DE" dirty="0"/>
              <a:t> </a:t>
            </a:r>
            <a:r>
              <a:rPr lang="de-DE" dirty="0" err="1"/>
              <a:t>the</a:t>
            </a:r>
            <a:r>
              <a:rPr lang="de-DE" dirty="0"/>
              <a:t> </a:t>
            </a:r>
            <a:r>
              <a:rPr lang="de-DE" dirty="0" err="1"/>
              <a:t>data</a:t>
            </a:r>
            <a:endParaRPr lang="de-DE" dirty="0"/>
          </a:p>
          <a:p>
            <a:pPr marL="614363" lvl="1" indent="-342900">
              <a:buFont typeface="Wingdings" panose="05000000000000000000" pitchFamily="2" charset="2"/>
              <a:buChar char="Ø"/>
            </a:pPr>
            <a:r>
              <a:rPr lang="de-DE" dirty="0"/>
              <a:t>Interruption </a:t>
            </a:r>
            <a:r>
              <a:rPr lang="de-DE" dirty="0" err="1"/>
              <a:t>of</a:t>
            </a:r>
            <a:r>
              <a:rPr lang="de-DE" dirty="0"/>
              <a:t> </a:t>
            </a:r>
            <a:r>
              <a:rPr lang="de-DE" dirty="0" err="1"/>
              <a:t>the</a:t>
            </a:r>
            <a:r>
              <a:rPr lang="de-DE" dirty="0"/>
              <a:t> </a:t>
            </a:r>
            <a:r>
              <a:rPr lang="de-DE" dirty="0" err="1"/>
              <a:t>data</a:t>
            </a:r>
            <a:r>
              <a:rPr lang="de-DE" dirty="0"/>
              <a:t> </a:t>
            </a:r>
            <a:r>
              <a:rPr lang="de-DE" dirty="0" err="1"/>
              <a:t>flow</a:t>
            </a:r>
            <a:r>
              <a:rPr lang="de-DE" dirty="0"/>
              <a:t> </a:t>
            </a:r>
            <a:r>
              <a:rPr lang="de-DE" dirty="0" err="1"/>
              <a:t>by</a:t>
            </a:r>
            <a:r>
              <a:rPr lang="de-DE" dirty="0"/>
              <a:t> </a:t>
            </a:r>
            <a:r>
              <a:rPr lang="de-DE" dirty="0" err="1"/>
              <a:t>flooding</a:t>
            </a:r>
            <a:r>
              <a:rPr lang="de-DE" dirty="0"/>
              <a:t> Freenet</a:t>
            </a:r>
          </a:p>
          <a:p>
            <a:pPr marL="614363" lvl="1" indent="-342900">
              <a:buFont typeface="Wingdings" panose="05000000000000000000" pitchFamily="2" charset="2"/>
              <a:buChar char="Ø"/>
            </a:pPr>
            <a:r>
              <a:rPr lang="de-DE" dirty="0" err="1"/>
              <a:t>Phyiscal</a:t>
            </a:r>
            <a:r>
              <a:rPr lang="de-DE" dirty="0"/>
              <a:t> </a:t>
            </a:r>
            <a:r>
              <a:rPr lang="de-DE" dirty="0" err="1"/>
              <a:t>attack</a:t>
            </a:r>
            <a:r>
              <a:rPr lang="de-DE" dirty="0"/>
              <a:t> on IoT </a:t>
            </a:r>
            <a:r>
              <a:rPr lang="de-DE" dirty="0" err="1"/>
              <a:t>sender</a:t>
            </a:r>
            <a:endParaRPr lang="de-DE" dirty="0"/>
          </a:p>
          <a:p>
            <a:pPr marL="614363" lvl="1" indent="-342900">
              <a:buFont typeface="Wingdings" panose="05000000000000000000" pitchFamily="2" charset="2"/>
              <a:buChar char="Ø"/>
            </a:pPr>
            <a:r>
              <a:rPr lang="de-DE" dirty="0" err="1"/>
              <a:t>Physical</a:t>
            </a:r>
            <a:r>
              <a:rPr lang="de-DE" dirty="0"/>
              <a:t> </a:t>
            </a:r>
            <a:r>
              <a:rPr lang="de-DE" dirty="0" err="1"/>
              <a:t>attack</a:t>
            </a:r>
            <a:r>
              <a:rPr lang="de-DE" dirty="0"/>
              <a:t> on Freenet </a:t>
            </a:r>
            <a:r>
              <a:rPr lang="de-DE" dirty="0" err="1"/>
              <a:t>Node</a:t>
            </a:r>
            <a:r>
              <a:rPr lang="de-DE" dirty="0"/>
              <a:t> Hardware</a:t>
            </a:r>
            <a:endParaRPr lang="de-CH" dirty="0"/>
          </a:p>
        </p:txBody>
      </p:sp>
    </p:spTree>
    <p:extLst>
      <p:ext uri="{BB962C8B-B14F-4D97-AF65-F5344CB8AC3E}">
        <p14:creationId xmlns:p14="http://schemas.microsoft.com/office/powerpoint/2010/main" val="12021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err="1"/>
              <a:t>Conclusion</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p:txBody>
          <a:bodyPr/>
          <a:lstStyle/>
          <a:p>
            <a:pPr marL="614363" lvl="1" indent="-342900">
              <a:buFont typeface="Wingdings" panose="05000000000000000000" pitchFamily="2" charset="2"/>
              <a:buChar char="Ø"/>
            </a:pPr>
            <a:r>
              <a:rPr lang="de-DE" dirty="0" err="1"/>
              <a:t>Deffined</a:t>
            </a:r>
            <a:r>
              <a:rPr lang="de-DE" dirty="0"/>
              <a:t> / </a:t>
            </a:r>
            <a:r>
              <a:rPr lang="de-DE" dirty="0" err="1"/>
              <a:t>Developed</a:t>
            </a:r>
            <a:r>
              <a:rPr lang="de-DE" dirty="0"/>
              <a:t> a </a:t>
            </a:r>
            <a:r>
              <a:rPr lang="de-DE" dirty="0" err="1"/>
              <a:t>new</a:t>
            </a:r>
            <a:r>
              <a:rPr lang="de-DE" dirty="0"/>
              <a:t> </a:t>
            </a:r>
            <a:r>
              <a:rPr lang="de-DE" dirty="0" err="1"/>
              <a:t>communication</a:t>
            </a:r>
            <a:r>
              <a:rPr lang="de-DE" dirty="0"/>
              <a:t> </a:t>
            </a:r>
            <a:r>
              <a:rPr lang="de-DE" dirty="0" err="1"/>
              <a:t>path</a:t>
            </a:r>
            <a:endParaRPr lang="de-DE" dirty="0"/>
          </a:p>
          <a:p>
            <a:pPr marL="614363" lvl="1" indent="-342900">
              <a:buFont typeface="Wingdings" panose="05000000000000000000" pitchFamily="2" charset="2"/>
              <a:buChar char="Ø"/>
            </a:pPr>
            <a:r>
              <a:rPr lang="de-DE" dirty="0"/>
              <a:t>Anonymous and </a:t>
            </a:r>
            <a:r>
              <a:rPr lang="de-DE" dirty="0" err="1"/>
              <a:t>protected</a:t>
            </a:r>
            <a:r>
              <a:rPr lang="de-DE" dirty="0"/>
              <a:t> </a:t>
            </a:r>
            <a:r>
              <a:rPr lang="de-DE" dirty="0" err="1"/>
              <a:t>communication</a:t>
            </a:r>
            <a:r>
              <a:rPr lang="de-DE" dirty="0"/>
              <a:t> </a:t>
            </a:r>
            <a:r>
              <a:rPr lang="de-DE" dirty="0" err="1"/>
              <a:t>implemented</a:t>
            </a:r>
            <a:endParaRPr lang="de-DE" dirty="0"/>
          </a:p>
          <a:p>
            <a:pPr marL="614363" lvl="1" indent="-342900">
              <a:buFont typeface="Wingdings" panose="05000000000000000000" pitchFamily="2" charset="2"/>
              <a:buChar char="Ø"/>
            </a:pPr>
            <a:r>
              <a:rPr lang="de-DE" dirty="0"/>
              <a:t>Was a </a:t>
            </a:r>
            <a:r>
              <a:rPr lang="de-DE" dirty="0" err="1"/>
              <a:t>very</a:t>
            </a:r>
            <a:r>
              <a:rPr lang="de-DE" dirty="0"/>
              <a:t> </a:t>
            </a:r>
            <a:r>
              <a:rPr lang="de-DE" dirty="0" err="1"/>
              <a:t>demanding</a:t>
            </a:r>
            <a:r>
              <a:rPr lang="de-DE" dirty="0"/>
              <a:t> </a:t>
            </a:r>
            <a:r>
              <a:rPr lang="de-DE" dirty="0" err="1"/>
              <a:t>work</a:t>
            </a:r>
            <a:endParaRPr lang="de-DE" dirty="0"/>
          </a:p>
          <a:p>
            <a:pPr marL="614363" lvl="1" indent="-342900">
              <a:buFont typeface="Wingdings" panose="05000000000000000000" pitchFamily="2" charset="2"/>
              <a:buChar char="Ø"/>
            </a:pPr>
            <a:r>
              <a:rPr lang="de-DE" dirty="0"/>
              <a:t>Still a </a:t>
            </a:r>
            <a:r>
              <a:rPr lang="de-DE" dirty="0" err="1"/>
              <a:t>lot</a:t>
            </a:r>
            <a:r>
              <a:rPr lang="de-DE" dirty="0"/>
              <a:t> </a:t>
            </a:r>
            <a:r>
              <a:rPr lang="de-DE" dirty="0" err="1"/>
              <a:t>of</a:t>
            </a:r>
            <a:r>
              <a:rPr lang="de-DE" dirty="0"/>
              <a:t> </a:t>
            </a:r>
            <a:r>
              <a:rPr lang="de-DE" dirty="0" err="1"/>
              <a:t>room</a:t>
            </a:r>
            <a:r>
              <a:rPr lang="de-DE" dirty="0"/>
              <a:t> </a:t>
            </a:r>
            <a:r>
              <a:rPr lang="de-DE" dirty="0" err="1"/>
              <a:t>for</a:t>
            </a:r>
            <a:r>
              <a:rPr lang="de-DE" dirty="0"/>
              <a:t> </a:t>
            </a:r>
            <a:r>
              <a:rPr lang="de-DE" dirty="0" err="1"/>
              <a:t>improvement</a:t>
            </a:r>
            <a:r>
              <a:rPr lang="de-DE" dirty="0"/>
              <a:t> (Prototype)</a:t>
            </a:r>
          </a:p>
          <a:p>
            <a:pPr marL="614363" lvl="1" indent="-342900">
              <a:buFont typeface="Wingdings" panose="05000000000000000000" pitchFamily="2" charset="2"/>
              <a:buChar char="Ø"/>
            </a:pPr>
            <a:r>
              <a:rPr lang="de-DE" dirty="0"/>
              <a:t>Was </a:t>
            </a:r>
            <a:r>
              <a:rPr lang="de-DE" dirty="0" err="1"/>
              <a:t>able</a:t>
            </a:r>
            <a:r>
              <a:rPr lang="de-DE" dirty="0"/>
              <a:t> </a:t>
            </a:r>
            <a:r>
              <a:rPr lang="de-DE" dirty="0" err="1"/>
              <a:t>to</a:t>
            </a:r>
            <a:r>
              <a:rPr lang="de-DE" dirty="0"/>
              <a:t> </a:t>
            </a:r>
            <a:r>
              <a:rPr lang="de-DE" dirty="0" err="1"/>
              <a:t>put</a:t>
            </a:r>
            <a:r>
              <a:rPr lang="de-DE" dirty="0"/>
              <a:t> </a:t>
            </a:r>
            <a:r>
              <a:rPr lang="de-DE" dirty="0" err="1"/>
              <a:t>many</a:t>
            </a:r>
            <a:r>
              <a:rPr lang="de-DE" dirty="0"/>
              <a:t> </a:t>
            </a:r>
            <a:r>
              <a:rPr lang="de-DE" dirty="0" err="1"/>
              <a:t>theoretical</a:t>
            </a:r>
            <a:r>
              <a:rPr lang="de-DE" dirty="0"/>
              <a:t> </a:t>
            </a:r>
            <a:r>
              <a:rPr lang="de-DE" dirty="0" err="1"/>
              <a:t>learnings</a:t>
            </a:r>
            <a:r>
              <a:rPr lang="de-DE" dirty="0"/>
              <a:t> </a:t>
            </a:r>
            <a:r>
              <a:rPr lang="de-DE" dirty="0" err="1"/>
              <a:t>into</a:t>
            </a:r>
            <a:r>
              <a:rPr lang="de-DE" dirty="0"/>
              <a:t> </a:t>
            </a:r>
            <a:r>
              <a:rPr lang="de-DE" dirty="0" err="1"/>
              <a:t>practice</a:t>
            </a:r>
            <a:endParaRPr lang="de-DE" dirty="0"/>
          </a:p>
          <a:p>
            <a:pPr marL="614363" lvl="1" indent="-342900">
              <a:buFont typeface="Wingdings" panose="05000000000000000000" pitchFamily="2" charset="2"/>
              <a:buChar char="Ø"/>
            </a:pPr>
            <a:endParaRPr lang="de-DE" dirty="0"/>
          </a:p>
          <a:p>
            <a:pPr marL="614363" lvl="1" indent="-342900">
              <a:buFont typeface="Wingdings" panose="05000000000000000000" pitchFamily="2" charset="2"/>
              <a:buChar char="Ø"/>
            </a:pPr>
            <a:endParaRPr lang="de-DE" dirty="0"/>
          </a:p>
          <a:p>
            <a:pPr marL="614363" lvl="1" indent="-342900">
              <a:buFont typeface="Wingdings" panose="05000000000000000000" pitchFamily="2" charset="2"/>
              <a:buChar char="Ø"/>
            </a:pPr>
            <a:endParaRPr lang="de-DE" dirty="0"/>
          </a:p>
          <a:p>
            <a:pPr marL="614363" lvl="1" indent="-342900">
              <a:buFont typeface="Wingdings" panose="05000000000000000000" pitchFamily="2" charset="2"/>
              <a:buChar char="Ø"/>
            </a:pPr>
            <a:endParaRPr lang="de-DE" dirty="0"/>
          </a:p>
        </p:txBody>
      </p:sp>
    </p:spTree>
    <p:extLst>
      <p:ext uri="{BB962C8B-B14F-4D97-AF65-F5344CB8AC3E}">
        <p14:creationId xmlns:p14="http://schemas.microsoft.com/office/powerpoint/2010/main" val="296982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a:xfrm>
            <a:off x="696306" y="506994"/>
            <a:ext cx="10815264" cy="617751"/>
          </a:xfrm>
        </p:spPr>
        <p:txBody>
          <a:bodyPr anchor="t">
            <a:normAutofit/>
          </a:bodyPr>
          <a:lstStyle/>
          <a:p>
            <a:r>
              <a:rPr lang="de-DE" dirty="0"/>
              <a:t>Questions</a:t>
            </a:r>
            <a:endParaRPr lang="de-CH" dirty="0"/>
          </a:p>
        </p:txBody>
      </p:sp>
      <p:pic>
        <p:nvPicPr>
          <p:cNvPr id="5" name="Inhaltsplatzhalter 4">
            <a:extLst>
              <a:ext uri="{FF2B5EF4-FFF2-40B4-BE49-F238E27FC236}">
                <a16:creationId xmlns:a16="http://schemas.microsoft.com/office/drawing/2014/main" id="{DB306427-8D76-467A-8430-25A3DCFD779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23531" y="1628775"/>
            <a:ext cx="3960813" cy="3960813"/>
          </a:xfrm>
          <a:noFill/>
        </p:spPr>
      </p:pic>
    </p:spTree>
    <p:extLst>
      <p:ext uri="{BB962C8B-B14F-4D97-AF65-F5344CB8AC3E}">
        <p14:creationId xmlns:p14="http://schemas.microsoft.com/office/powerpoint/2010/main" val="162591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3B4C9-3C30-4374-BE33-5FB835FFA424}"/>
              </a:ext>
            </a:extLst>
          </p:cNvPr>
          <p:cNvSpPr>
            <a:spLocks noGrp="1"/>
          </p:cNvSpPr>
          <p:nvPr>
            <p:ph type="title"/>
          </p:nvPr>
        </p:nvSpPr>
        <p:spPr/>
        <p:txBody>
          <a:bodyPr/>
          <a:lstStyle/>
          <a:p>
            <a:r>
              <a:rPr lang="de-DE" dirty="0"/>
              <a:t>Index</a:t>
            </a:r>
            <a:endParaRPr lang="de-CH" dirty="0"/>
          </a:p>
        </p:txBody>
      </p:sp>
      <p:sp>
        <p:nvSpPr>
          <p:cNvPr id="3" name="Inhaltsplatzhalter 2">
            <a:extLst>
              <a:ext uri="{FF2B5EF4-FFF2-40B4-BE49-F238E27FC236}">
                <a16:creationId xmlns:a16="http://schemas.microsoft.com/office/drawing/2014/main" id="{C2C8C940-C249-4997-AD9F-EBA1A1DA9C72}"/>
              </a:ext>
            </a:extLst>
          </p:cNvPr>
          <p:cNvSpPr>
            <a:spLocks noGrp="1"/>
          </p:cNvSpPr>
          <p:nvPr>
            <p:ph idx="1"/>
          </p:nvPr>
        </p:nvSpPr>
        <p:spPr/>
        <p:txBody>
          <a:bodyPr/>
          <a:lstStyle/>
          <a:p>
            <a:pPr marL="614363" lvl="1" indent="-342900">
              <a:buFont typeface="Wingdings" panose="05000000000000000000" pitchFamily="2" charset="2"/>
              <a:buChar char="Ø"/>
            </a:pPr>
            <a:r>
              <a:rPr lang="de-DE" dirty="0"/>
              <a:t>Topic – Problem </a:t>
            </a:r>
            <a:r>
              <a:rPr lang="en-US" dirty="0"/>
              <a:t>definition</a:t>
            </a:r>
          </a:p>
          <a:p>
            <a:pPr marL="614363" lvl="1" indent="-342900">
              <a:buFont typeface="Wingdings" panose="05000000000000000000" pitchFamily="2" charset="2"/>
              <a:buChar char="Ø"/>
            </a:pPr>
            <a:r>
              <a:rPr lang="de-DE" dirty="0"/>
              <a:t>Goals</a:t>
            </a:r>
          </a:p>
          <a:p>
            <a:pPr marL="614363" lvl="1" indent="-342900">
              <a:buFont typeface="Wingdings" panose="05000000000000000000" pitchFamily="2" charset="2"/>
              <a:buChar char="Ø"/>
            </a:pPr>
            <a:r>
              <a:rPr lang="de-DE" dirty="0"/>
              <a:t>Freenet (Broker)</a:t>
            </a:r>
          </a:p>
          <a:p>
            <a:pPr marL="614363" lvl="1" indent="-342900">
              <a:buFont typeface="Wingdings" panose="05000000000000000000" pitchFamily="2" charset="2"/>
              <a:buChar char="Ø"/>
            </a:pPr>
            <a:r>
              <a:rPr lang="de-DE" dirty="0"/>
              <a:t>Architecture</a:t>
            </a:r>
          </a:p>
          <a:p>
            <a:pPr marL="614363" lvl="1" indent="-342900">
              <a:buFont typeface="Wingdings" panose="05000000000000000000" pitchFamily="2" charset="2"/>
              <a:buChar char="Ø"/>
            </a:pPr>
            <a:r>
              <a:rPr lang="de-DE" dirty="0" err="1"/>
              <a:t>Attacks</a:t>
            </a:r>
            <a:endParaRPr lang="de-DE" dirty="0"/>
          </a:p>
          <a:p>
            <a:pPr marL="614363" lvl="1" indent="-342900">
              <a:buFont typeface="Wingdings" panose="05000000000000000000" pitchFamily="2" charset="2"/>
              <a:buChar char="Ø"/>
            </a:pPr>
            <a:r>
              <a:rPr lang="de-DE" dirty="0" err="1"/>
              <a:t>Conclusion</a:t>
            </a:r>
            <a:endParaRPr lang="de-DE" dirty="0"/>
          </a:p>
          <a:p>
            <a:pPr marL="614363" lvl="1" indent="-342900">
              <a:buFont typeface="Wingdings" panose="05000000000000000000" pitchFamily="2" charset="2"/>
              <a:buChar char="Ø"/>
            </a:pPr>
            <a:r>
              <a:rPr lang="de-DE" dirty="0"/>
              <a:t>Questions	</a:t>
            </a:r>
            <a:endParaRPr lang="de-CH" dirty="0"/>
          </a:p>
        </p:txBody>
      </p:sp>
    </p:spTree>
    <p:extLst>
      <p:ext uri="{BB962C8B-B14F-4D97-AF65-F5344CB8AC3E}">
        <p14:creationId xmlns:p14="http://schemas.microsoft.com/office/powerpoint/2010/main" val="24797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E3A9B20-72FF-479E-820F-0D9ACD7CF8A2}"/>
              </a:ext>
            </a:extLst>
          </p:cNvPr>
          <p:cNvPicPr>
            <a:picLocks noChangeAspect="1"/>
          </p:cNvPicPr>
          <p:nvPr/>
        </p:nvPicPr>
        <p:blipFill>
          <a:blip r:embed="rId3"/>
          <a:stretch>
            <a:fillRect/>
          </a:stretch>
        </p:blipFill>
        <p:spPr>
          <a:xfrm>
            <a:off x="6102161" y="2200856"/>
            <a:ext cx="5657930" cy="2456287"/>
          </a:xfrm>
          <a:prstGeom prst="rect">
            <a:avLst/>
          </a:prstGeom>
        </p:spPr>
      </p:pic>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a:t>Topic - Problem </a:t>
            </a:r>
            <a:r>
              <a:rPr lang="en-US" dirty="0"/>
              <a:t>definition</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a:xfrm>
            <a:off x="696306" y="1628800"/>
            <a:ext cx="10815264" cy="3960440"/>
          </a:xfrm>
        </p:spPr>
        <p:txBody>
          <a:bodyPr/>
          <a:lstStyle/>
          <a:p>
            <a:pPr marL="614363" lvl="1" indent="-342900">
              <a:buFont typeface="Wingdings" panose="05000000000000000000" pitchFamily="2" charset="2"/>
              <a:buChar char="Ø"/>
            </a:pPr>
            <a:r>
              <a:rPr lang="de-DE" dirty="0"/>
              <a:t>IoT </a:t>
            </a:r>
            <a:r>
              <a:rPr lang="de-DE" dirty="0" err="1"/>
              <a:t>devices</a:t>
            </a:r>
            <a:r>
              <a:rPr lang="de-DE" dirty="0"/>
              <a:t> </a:t>
            </a:r>
            <a:r>
              <a:rPr lang="de-DE" dirty="0" err="1"/>
              <a:t>are</a:t>
            </a:r>
            <a:r>
              <a:rPr lang="de-DE" dirty="0"/>
              <a:t> on </a:t>
            </a:r>
            <a:r>
              <a:rPr lang="de-DE" dirty="0" err="1"/>
              <a:t>the</a:t>
            </a:r>
            <a:r>
              <a:rPr lang="de-DE" dirty="0"/>
              <a:t> </a:t>
            </a:r>
            <a:r>
              <a:rPr lang="de-DE" dirty="0" err="1"/>
              <a:t>rise</a:t>
            </a:r>
            <a:endParaRPr lang="de-DE" dirty="0"/>
          </a:p>
          <a:p>
            <a:pPr marL="614363" lvl="1" indent="-342900">
              <a:buFont typeface="Wingdings" panose="05000000000000000000" pitchFamily="2" charset="2"/>
              <a:buChar char="Ø"/>
            </a:pPr>
            <a:r>
              <a:rPr lang="de-DE" dirty="0"/>
              <a:t>Many </a:t>
            </a:r>
            <a:r>
              <a:rPr lang="de-DE" dirty="0" err="1"/>
              <a:t>make</a:t>
            </a:r>
            <a:r>
              <a:rPr lang="de-DE" dirty="0"/>
              <a:t> </a:t>
            </a:r>
            <a:r>
              <a:rPr lang="de-DE" dirty="0" err="1"/>
              <a:t>everyday</a:t>
            </a:r>
            <a:r>
              <a:rPr lang="de-DE" dirty="0"/>
              <a:t> </a:t>
            </a:r>
            <a:r>
              <a:rPr lang="de-DE" dirty="0" err="1"/>
              <a:t>tasks</a:t>
            </a:r>
            <a:r>
              <a:rPr lang="de-DE" dirty="0"/>
              <a:t> </a:t>
            </a:r>
            <a:r>
              <a:rPr lang="de-DE" dirty="0" err="1"/>
              <a:t>easier</a:t>
            </a:r>
            <a:endParaRPr lang="de-DE" dirty="0"/>
          </a:p>
          <a:p>
            <a:pPr marL="614363" lvl="1" indent="-342900">
              <a:buFont typeface="Wingdings" panose="05000000000000000000" pitchFamily="2" charset="2"/>
              <a:buChar char="Ø"/>
            </a:pPr>
            <a:r>
              <a:rPr lang="de-DE" dirty="0"/>
              <a:t>Same </a:t>
            </a:r>
            <a:r>
              <a:rPr lang="de-DE" dirty="0" err="1"/>
              <a:t>problem</a:t>
            </a:r>
            <a:r>
              <a:rPr lang="de-DE" dirty="0"/>
              <a:t> </a:t>
            </a:r>
            <a:r>
              <a:rPr lang="de-DE" dirty="0" err="1"/>
              <a:t>for</a:t>
            </a:r>
            <a:r>
              <a:rPr lang="de-DE" dirty="0"/>
              <a:t> all </a:t>
            </a:r>
            <a:r>
              <a:rPr lang="de-DE" dirty="0" err="1"/>
              <a:t>of</a:t>
            </a:r>
            <a:r>
              <a:rPr lang="de-DE" dirty="0"/>
              <a:t> </a:t>
            </a:r>
            <a:r>
              <a:rPr lang="de-DE" dirty="0" err="1"/>
              <a:t>them</a:t>
            </a:r>
            <a:endParaRPr lang="de-DE" dirty="0"/>
          </a:p>
          <a:p>
            <a:pPr marL="614363" lvl="1" indent="-342900">
              <a:buFont typeface="Wingdings" panose="05000000000000000000" pitchFamily="2" charset="2"/>
              <a:buChar char="Ø"/>
            </a:pPr>
            <a:r>
              <a:rPr lang="de-DE" dirty="0"/>
              <a:t>Data Exchange via </a:t>
            </a:r>
            <a:r>
              <a:rPr lang="de-DE" dirty="0" err="1"/>
              <a:t>manufacturer</a:t>
            </a:r>
            <a:endParaRPr lang="de-DE" dirty="0"/>
          </a:p>
          <a:p>
            <a:pPr lvl="1" indent="0">
              <a:buNone/>
            </a:pPr>
            <a:r>
              <a:rPr lang="de-DE" dirty="0"/>
              <a:t>			</a:t>
            </a:r>
          </a:p>
          <a:p>
            <a:pPr marL="614363" lvl="1" indent="-342900">
              <a:buFont typeface="Wingdings" panose="05000000000000000000" pitchFamily="2" charset="2"/>
              <a:buChar char="Ø"/>
            </a:pPr>
            <a:r>
              <a:rPr lang="de-DE" dirty="0" err="1"/>
              <a:t>Dependency</a:t>
            </a:r>
            <a:r>
              <a:rPr lang="de-DE" dirty="0"/>
              <a:t> </a:t>
            </a:r>
            <a:r>
              <a:rPr lang="de-DE" dirty="0" err="1"/>
              <a:t>to</a:t>
            </a:r>
            <a:r>
              <a:rPr lang="de-DE" dirty="0"/>
              <a:t> </a:t>
            </a:r>
            <a:r>
              <a:rPr lang="de-DE" dirty="0" err="1"/>
              <a:t>the</a:t>
            </a:r>
            <a:r>
              <a:rPr lang="de-DE" dirty="0"/>
              <a:t> </a:t>
            </a:r>
            <a:r>
              <a:rPr lang="de-DE" dirty="0" err="1"/>
              <a:t>manufacturer</a:t>
            </a:r>
            <a:endParaRPr lang="de-DE" dirty="0"/>
          </a:p>
          <a:p>
            <a:pPr marL="614363" lvl="1" indent="-342900">
              <a:buFont typeface="Wingdings" panose="05000000000000000000" pitchFamily="2" charset="2"/>
              <a:buChar char="Ø"/>
            </a:pPr>
            <a:r>
              <a:rPr lang="de-DE" dirty="0"/>
              <a:t>In </a:t>
            </a:r>
            <a:r>
              <a:rPr lang="de-DE" dirty="0" err="1"/>
              <a:t>case</a:t>
            </a:r>
            <a:r>
              <a:rPr lang="de-DE" dirty="0"/>
              <a:t> </a:t>
            </a:r>
            <a:r>
              <a:rPr lang="de-DE" dirty="0" err="1"/>
              <a:t>of</a:t>
            </a:r>
            <a:r>
              <a:rPr lang="de-DE" dirty="0"/>
              <a:t> </a:t>
            </a:r>
            <a:r>
              <a:rPr lang="de-DE" dirty="0" err="1"/>
              <a:t>bankruptcy</a:t>
            </a:r>
            <a:r>
              <a:rPr lang="de-DE" dirty="0"/>
              <a:t> </a:t>
            </a:r>
            <a:r>
              <a:rPr lang="de-DE" dirty="0" err="1"/>
              <a:t>device</a:t>
            </a:r>
            <a:r>
              <a:rPr lang="de-DE" dirty="0"/>
              <a:t> </a:t>
            </a:r>
            <a:r>
              <a:rPr lang="de-DE" dirty="0" err="1"/>
              <a:t>useless</a:t>
            </a:r>
            <a:endParaRPr lang="de-CH" dirty="0"/>
          </a:p>
        </p:txBody>
      </p:sp>
      <p:sp>
        <p:nvSpPr>
          <p:cNvPr id="4" name="Textfeld 3">
            <a:extLst>
              <a:ext uri="{FF2B5EF4-FFF2-40B4-BE49-F238E27FC236}">
                <a16:creationId xmlns:a16="http://schemas.microsoft.com/office/drawing/2014/main" id="{DAEC9E17-DCDB-47BF-814C-F511C8398C66}"/>
              </a:ext>
            </a:extLst>
          </p:cNvPr>
          <p:cNvSpPr txBox="1"/>
          <p:nvPr/>
        </p:nvSpPr>
        <p:spPr>
          <a:xfrm rot="5400000">
            <a:off x="3268560" y="3312048"/>
            <a:ext cx="485015" cy="430887"/>
          </a:xfrm>
          <a:prstGeom prst="rect">
            <a:avLst/>
          </a:prstGeom>
          <a:noFill/>
        </p:spPr>
        <p:txBody>
          <a:bodyPr wrap="square" lIns="0" tIns="0" rIns="0" bIns="0" rtlCol="0">
            <a:spAutoFit/>
          </a:bodyPr>
          <a:lstStyle/>
          <a:p>
            <a:r>
              <a:rPr lang="de-DE" sz="2800" dirty="0"/>
              <a:t>=</a:t>
            </a:r>
            <a:endParaRPr lang="de-CH" sz="2800" dirty="0"/>
          </a:p>
        </p:txBody>
      </p:sp>
    </p:spTree>
    <p:extLst>
      <p:ext uri="{BB962C8B-B14F-4D97-AF65-F5344CB8AC3E}">
        <p14:creationId xmlns:p14="http://schemas.microsoft.com/office/powerpoint/2010/main" val="41765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a:t>Goals</a:t>
            </a:r>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p:txBody>
          <a:bodyPr/>
          <a:lstStyle/>
          <a:p>
            <a:pPr marL="614363" lvl="1" indent="-342900">
              <a:buFont typeface="Wingdings" panose="05000000000000000000" pitchFamily="2" charset="2"/>
              <a:buChar char="Ø"/>
            </a:pPr>
            <a:r>
              <a:rPr lang="de-DE" dirty="0" err="1"/>
              <a:t>Define</a:t>
            </a:r>
            <a:r>
              <a:rPr lang="de-DE" dirty="0"/>
              <a:t> </a:t>
            </a:r>
            <a:r>
              <a:rPr lang="de-DE" dirty="0" err="1"/>
              <a:t>new</a:t>
            </a:r>
            <a:r>
              <a:rPr lang="de-DE" dirty="0"/>
              <a:t> </a:t>
            </a:r>
            <a:r>
              <a:rPr lang="de-DE" dirty="0" err="1"/>
              <a:t>communication</a:t>
            </a:r>
            <a:r>
              <a:rPr lang="de-DE" dirty="0"/>
              <a:t> </a:t>
            </a:r>
            <a:r>
              <a:rPr lang="de-DE" dirty="0" err="1"/>
              <a:t>path</a:t>
            </a:r>
            <a:endParaRPr lang="de-DE" dirty="0"/>
          </a:p>
          <a:p>
            <a:pPr marL="614363" lvl="1" indent="-342900">
              <a:buFont typeface="Wingdings" panose="05000000000000000000" pitchFamily="2" charset="2"/>
              <a:buChar char="Ø"/>
            </a:pPr>
            <a:r>
              <a:rPr lang="de-DE" dirty="0" err="1"/>
              <a:t>Largely</a:t>
            </a:r>
            <a:r>
              <a:rPr lang="de-DE" dirty="0"/>
              <a:t> </a:t>
            </a:r>
            <a:r>
              <a:rPr lang="de-DE" dirty="0" err="1"/>
              <a:t>anonymous</a:t>
            </a:r>
            <a:r>
              <a:rPr lang="de-DE" dirty="0"/>
              <a:t> </a:t>
            </a:r>
            <a:r>
              <a:rPr lang="de-DE" dirty="0" err="1"/>
              <a:t>communication</a:t>
            </a:r>
            <a:endParaRPr lang="de-DE" dirty="0"/>
          </a:p>
          <a:p>
            <a:pPr marL="614363" lvl="1" indent="-342900">
              <a:buFont typeface="Wingdings" panose="05000000000000000000" pitchFamily="2" charset="2"/>
              <a:buChar char="Ø"/>
            </a:pPr>
            <a:r>
              <a:rPr lang="de-DE" dirty="0" err="1"/>
              <a:t>Protect</a:t>
            </a:r>
            <a:r>
              <a:rPr lang="de-DE" dirty="0"/>
              <a:t> </a:t>
            </a:r>
            <a:r>
              <a:rPr lang="de-DE" dirty="0" err="1"/>
              <a:t>the</a:t>
            </a:r>
            <a:r>
              <a:rPr lang="de-DE" dirty="0"/>
              <a:t> </a:t>
            </a:r>
            <a:r>
              <a:rPr lang="de-DE" dirty="0" err="1"/>
              <a:t>exchange</a:t>
            </a:r>
            <a:r>
              <a:rPr lang="de-DE" dirty="0"/>
              <a:t> </a:t>
            </a:r>
            <a:r>
              <a:rPr lang="de-DE" dirty="0" err="1"/>
              <a:t>of</a:t>
            </a:r>
            <a:r>
              <a:rPr lang="de-DE" dirty="0"/>
              <a:t> </a:t>
            </a:r>
            <a:r>
              <a:rPr lang="de-DE" dirty="0" err="1"/>
              <a:t>data</a:t>
            </a:r>
            <a:endParaRPr lang="de-DE" dirty="0"/>
          </a:p>
          <a:p>
            <a:pPr marL="614363" lvl="1" indent="-342900">
              <a:buFont typeface="Wingdings" panose="05000000000000000000" pitchFamily="2" charset="2"/>
              <a:buChar char="Ø"/>
            </a:pPr>
            <a:r>
              <a:rPr lang="de-DE" dirty="0"/>
              <a:t>Data </a:t>
            </a:r>
            <a:r>
              <a:rPr lang="de-DE" dirty="0" err="1"/>
              <a:t>access</a:t>
            </a:r>
            <a:r>
              <a:rPr lang="de-DE" dirty="0"/>
              <a:t> </a:t>
            </a:r>
            <a:r>
              <a:rPr lang="de-DE" dirty="0" err="1"/>
              <a:t>only</a:t>
            </a:r>
            <a:r>
              <a:rPr lang="de-DE" dirty="0"/>
              <a:t> </a:t>
            </a:r>
            <a:r>
              <a:rPr lang="de-DE" dirty="0" err="1"/>
              <a:t>for</a:t>
            </a:r>
            <a:r>
              <a:rPr lang="de-DE" dirty="0"/>
              <a:t> </a:t>
            </a:r>
            <a:r>
              <a:rPr lang="de-DE" dirty="0" err="1"/>
              <a:t>authorized</a:t>
            </a:r>
            <a:r>
              <a:rPr lang="de-DE" dirty="0"/>
              <a:t> </a:t>
            </a:r>
            <a:r>
              <a:rPr lang="de-DE" dirty="0" err="1"/>
              <a:t>parties</a:t>
            </a:r>
            <a:endParaRPr lang="de-DE" dirty="0"/>
          </a:p>
          <a:p>
            <a:pPr marL="614363" lvl="1" indent="-342900">
              <a:buFont typeface="Wingdings" panose="05000000000000000000" pitchFamily="2" charset="2"/>
              <a:buChar char="Ø"/>
            </a:pPr>
            <a:r>
              <a:rPr lang="de-DE" dirty="0" err="1"/>
              <a:t>Document</a:t>
            </a:r>
            <a:r>
              <a:rPr lang="de-DE" dirty="0"/>
              <a:t> </a:t>
            </a:r>
            <a:r>
              <a:rPr lang="de-DE" dirty="0" err="1"/>
              <a:t>the</a:t>
            </a:r>
            <a:r>
              <a:rPr lang="de-DE" dirty="0"/>
              <a:t> </a:t>
            </a:r>
            <a:r>
              <a:rPr lang="de-DE" dirty="0" err="1"/>
              <a:t>architecture</a:t>
            </a:r>
            <a:r>
              <a:rPr lang="de-DE" dirty="0"/>
              <a:t> </a:t>
            </a:r>
            <a:r>
              <a:rPr lang="de-DE" dirty="0" err="1"/>
              <a:t>of</a:t>
            </a:r>
            <a:r>
              <a:rPr lang="de-DE" dirty="0"/>
              <a:t> </a:t>
            </a:r>
            <a:r>
              <a:rPr lang="de-DE" dirty="0" err="1"/>
              <a:t>the</a:t>
            </a:r>
            <a:r>
              <a:rPr lang="de-DE" dirty="0"/>
              <a:t> </a:t>
            </a:r>
            <a:r>
              <a:rPr lang="de-DE" dirty="0" err="1"/>
              <a:t>new</a:t>
            </a:r>
            <a:r>
              <a:rPr lang="de-DE" dirty="0"/>
              <a:t> </a:t>
            </a:r>
            <a:r>
              <a:rPr lang="de-DE" dirty="0" err="1"/>
              <a:t>communcation</a:t>
            </a:r>
            <a:r>
              <a:rPr lang="de-DE" dirty="0"/>
              <a:t> </a:t>
            </a:r>
            <a:r>
              <a:rPr lang="de-DE" dirty="0" err="1"/>
              <a:t>path</a:t>
            </a:r>
            <a:endParaRPr lang="de-DE" dirty="0"/>
          </a:p>
          <a:p>
            <a:pPr marL="614363" lvl="1" indent="-342900">
              <a:buFont typeface="Wingdings" panose="05000000000000000000" pitchFamily="2" charset="2"/>
              <a:buChar char="Ø"/>
            </a:pPr>
            <a:r>
              <a:rPr lang="de-DE" dirty="0"/>
              <a:t>Implement </a:t>
            </a:r>
            <a:r>
              <a:rPr lang="de-DE" dirty="0" err="1"/>
              <a:t>it</a:t>
            </a:r>
            <a:r>
              <a:rPr lang="de-DE" dirty="0"/>
              <a:t> in a </a:t>
            </a:r>
            <a:r>
              <a:rPr lang="de-DE" dirty="0" err="1"/>
              <a:t>small</a:t>
            </a:r>
            <a:r>
              <a:rPr lang="de-DE" dirty="0"/>
              <a:t> prototype</a:t>
            </a:r>
          </a:p>
          <a:p>
            <a:pPr marL="876300" lvl="2" indent="-342900">
              <a:buFont typeface="Wingdings" panose="05000000000000000000" pitchFamily="2" charset="2"/>
              <a:buChar char="Ø"/>
            </a:pPr>
            <a:r>
              <a:rPr lang="de-DE" dirty="0"/>
              <a:t>IoT </a:t>
            </a:r>
            <a:r>
              <a:rPr lang="de-DE" dirty="0" err="1"/>
              <a:t>sending</a:t>
            </a:r>
            <a:r>
              <a:rPr lang="de-DE" dirty="0"/>
              <a:t> </a:t>
            </a:r>
            <a:r>
              <a:rPr lang="de-DE" dirty="0" err="1"/>
              <a:t>device</a:t>
            </a:r>
            <a:r>
              <a:rPr lang="de-DE" dirty="0"/>
              <a:t> </a:t>
            </a:r>
            <a:r>
              <a:rPr lang="de-DE" dirty="0" err="1"/>
              <a:t>programmed</a:t>
            </a:r>
            <a:r>
              <a:rPr lang="de-DE" dirty="0"/>
              <a:t> </a:t>
            </a:r>
            <a:r>
              <a:rPr lang="de-DE" dirty="0" err="1"/>
              <a:t>with</a:t>
            </a:r>
            <a:r>
              <a:rPr lang="de-DE" dirty="0"/>
              <a:t> C</a:t>
            </a:r>
          </a:p>
          <a:p>
            <a:pPr marL="876300" lvl="2" indent="-342900">
              <a:buFont typeface="Wingdings" panose="05000000000000000000" pitchFamily="2" charset="2"/>
              <a:buChar char="Ø"/>
            </a:pPr>
            <a:r>
              <a:rPr lang="de-DE" dirty="0"/>
              <a:t>Receiver </a:t>
            </a:r>
            <a:r>
              <a:rPr lang="de-DE" dirty="0" err="1"/>
              <a:t>programmed</a:t>
            </a:r>
            <a:r>
              <a:rPr lang="de-DE" dirty="0"/>
              <a:t> </a:t>
            </a:r>
            <a:r>
              <a:rPr lang="de-DE" dirty="0" err="1"/>
              <a:t>with</a:t>
            </a:r>
            <a:r>
              <a:rPr lang="de-DE" dirty="0"/>
              <a:t> C#</a:t>
            </a:r>
          </a:p>
          <a:p>
            <a:pPr marL="614363" lvl="1" indent="-342900">
              <a:buFont typeface="Wingdings" panose="05000000000000000000" pitchFamily="2" charset="2"/>
              <a:buChar char="Ø"/>
            </a:pPr>
            <a:endParaRPr lang="de-CH" dirty="0"/>
          </a:p>
        </p:txBody>
      </p:sp>
    </p:spTree>
    <p:extLst>
      <p:ext uri="{BB962C8B-B14F-4D97-AF65-F5344CB8AC3E}">
        <p14:creationId xmlns:p14="http://schemas.microsoft.com/office/powerpoint/2010/main" val="304947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BB93384-5427-42F8-BC8A-ECFB2ACB43D1}"/>
              </a:ext>
            </a:extLst>
          </p:cNvPr>
          <p:cNvPicPr>
            <a:picLocks noChangeAspect="1"/>
          </p:cNvPicPr>
          <p:nvPr/>
        </p:nvPicPr>
        <p:blipFill>
          <a:blip r:embed="rId3"/>
          <a:stretch>
            <a:fillRect/>
          </a:stretch>
        </p:blipFill>
        <p:spPr>
          <a:xfrm>
            <a:off x="7590692" y="2564904"/>
            <a:ext cx="4131485" cy="2825140"/>
          </a:xfrm>
          <a:prstGeom prst="rect">
            <a:avLst/>
          </a:prstGeom>
        </p:spPr>
      </p:pic>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a:t>Freenet (Broker)</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p:txBody>
          <a:bodyPr/>
          <a:lstStyle/>
          <a:p>
            <a:pPr marL="614363" lvl="1" indent="-342900">
              <a:buFont typeface="Wingdings" panose="05000000000000000000" pitchFamily="2" charset="2"/>
              <a:buChar char="Ø"/>
            </a:pPr>
            <a:r>
              <a:rPr lang="de-DE" dirty="0"/>
              <a:t>Free </a:t>
            </a:r>
            <a:r>
              <a:rPr lang="de-DE" dirty="0" err="1"/>
              <a:t>software</a:t>
            </a:r>
            <a:endParaRPr lang="de-DE" dirty="0"/>
          </a:p>
          <a:p>
            <a:pPr marL="614363" lvl="1" indent="-342900">
              <a:buFont typeface="Wingdings" panose="05000000000000000000" pitchFamily="2" charset="2"/>
              <a:buChar char="Ø"/>
            </a:pPr>
            <a:r>
              <a:rPr lang="de-DE" dirty="0" err="1"/>
              <a:t>Peer-to-peer</a:t>
            </a:r>
            <a:r>
              <a:rPr lang="de-DE" dirty="0"/>
              <a:t> </a:t>
            </a:r>
            <a:r>
              <a:rPr lang="de-DE" dirty="0" err="1"/>
              <a:t>platform</a:t>
            </a:r>
            <a:r>
              <a:rPr lang="de-DE" dirty="0"/>
              <a:t> </a:t>
            </a:r>
            <a:r>
              <a:rPr lang="de-DE" dirty="0" err="1"/>
              <a:t>for</a:t>
            </a:r>
            <a:r>
              <a:rPr lang="de-DE" dirty="0"/>
              <a:t> </a:t>
            </a:r>
            <a:r>
              <a:rPr lang="de-DE" dirty="0" err="1"/>
              <a:t>censorship-resistant</a:t>
            </a:r>
            <a:r>
              <a:rPr lang="de-DE" dirty="0"/>
              <a:t> </a:t>
            </a:r>
            <a:r>
              <a:rPr lang="de-DE" dirty="0" err="1"/>
              <a:t>communication</a:t>
            </a:r>
            <a:endParaRPr lang="de-DE" dirty="0"/>
          </a:p>
          <a:p>
            <a:pPr marL="614363" lvl="1" indent="-342900">
              <a:buFont typeface="Wingdings" panose="05000000000000000000" pitchFamily="2" charset="2"/>
              <a:buChar char="Ø"/>
            </a:pPr>
            <a:r>
              <a:rPr lang="de-DE" dirty="0"/>
              <a:t>Share </a:t>
            </a:r>
            <a:r>
              <a:rPr lang="de-DE" dirty="0" err="1"/>
              <a:t>files</a:t>
            </a:r>
            <a:r>
              <a:rPr lang="de-DE" dirty="0"/>
              <a:t>, browse and publish „</a:t>
            </a:r>
            <a:r>
              <a:rPr lang="de-DE" dirty="0" err="1"/>
              <a:t>freesites</a:t>
            </a:r>
            <a:r>
              <a:rPr lang="de-DE" dirty="0"/>
              <a:t>“</a:t>
            </a:r>
            <a:br>
              <a:rPr lang="de-DE" dirty="0"/>
            </a:br>
            <a:r>
              <a:rPr lang="de-DE" dirty="0"/>
              <a:t>and </a:t>
            </a:r>
            <a:r>
              <a:rPr lang="de-DE" dirty="0" err="1"/>
              <a:t>chat</a:t>
            </a:r>
            <a:r>
              <a:rPr lang="de-DE" dirty="0"/>
              <a:t> on </a:t>
            </a:r>
            <a:r>
              <a:rPr lang="de-DE" dirty="0" err="1"/>
              <a:t>forums</a:t>
            </a:r>
            <a:endParaRPr lang="de-DE" dirty="0"/>
          </a:p>
          <a:p>
            <a:pPr marL="614363" lvl="1" indent="-342900">
              <a:buFont typeface="Wingdings" panose="05000000000000000000" pitchFamily="2" charset="2"/>
              <a:buChar char="Ø"/>
            </a:pPr>
            <a:r>
              <a:rPr lang="de-DE" dirty="0" err="1"/>
              <a:t>Encrypted</a:t>
            </a:r>
            <a:r>
              <a:rPr lang="de-DE" dirty="0"/>
              <a:t> </a:t>
            </a:r>
            <a:r>
              <a:rPr lang="de-DE" dirty="0" err="1"/>
              <a:t>communication</a:t>
            </a:r>
            <a:endParaRPr lang="de-DE" dirty="0"/>
          </a:p>
          <a:p>
            <a:pPr marL="614363" lvl="1" indent="-342900">
              <a:buFont typeface="Wingdings" panose="05000000000000000000" pitchFamily="2" charset="2"/>
              <a:buChar char="Ø"/>
            </a:pPr>
            <a:r>
              <a:rPr lang="de-DE" dirty="0" err="1"/>
              <a:t>Contribute</a:t>
            </a:r>
            <a:r>
              <a:rPr lang="de-DE" dirty="0"/>
              <a:t> </a:t>
            </a:r>
            <a:r>
              <a:rPr lang="de-DE" dirty="0" err="1"/>
              <a:t>to</a:t>
            </a:r>
            <a:r>
              <a:rPr lang="de-DE" dirty="0"/>
              <a:t> </a:t>
            </a:r>
            <a:r>
              <a:rPr lang="de-DE" dirty="0" err="1"/>
              <a:t>the</a:t>
            </a:r>
            <a:r>
              <a:rPr lang="de-DE" dirty="0"/>
              <a:t> network </a:t>
            </a:r>
            <a:r>
              <a:rPr lang="de-DE" dirty="0" err="1"/>
              <a:t>with</a:t>
            </a:r>
            <a:r>
              <a:rPr lang="de-DE" dirty="0"/>
              <a:t> </a:t>
            </a:r>
            <a:r>
              <a:rPr lang="de-DE" dirty="0" err="1"/>
              <a:t>bandwith</a:t>
            </a:r>
            <a:br>
              <a:rPr lang="de-DE" dirty="0"/>
            </a:br>
            <a:r>
              <a:rPr lang="de-DE" dirty="0"/>
              <a:t>and a </a:t>
            </a:r>
            <a:r>
              <a:rPr lang="de-DE" dirty="0" err="1"/>
              <a:t>portion</a:t>
            </a:r>
            <a:r>
              <a:rPr lang="de-DE" dirty="0"/>
              <a:t> </a:t>
            </a:r>
            <a:r>
              <a:rPr lang="de-DE" dirty="0" err="1"/>
              <a:t>of</a:t>
            </a:r>
            <a:r>
              <a:rPr lang="de-DE" dirty="0"/>
              <a:t> </a:t>
            </a:r>
            <a:r>
              <a:rPr lang="de-DE" dirty="0" err="1"/>
              <a:t>hard</a:t>
            </a:r>
            <a:r>
              <a:rPr lang="de-DE" dirty="0"/>
              <a:t> </a:t>
            </a:r>
            <a:r>
              <a:rPr lang="de-DE" dirty="0" err="1"/>
              <a:t>drive</a:t>
            </a:r>
            <a:r>
              <a:rPr lang="de-DE" dirty="0"/>
              <a:t> </a:t>
            </a:r>
            <a:r>
              <a:rPr lang="de-DE" dirty="0" err="1"/>
              <a:t>storage</a:t>
            </a:r>
            <a:endParaRPr lang="de-DE" dirty="0"/>
          </a:p>
          <a:p>
            <a:pPr marL="614363" lvl="1" indent="-342900">
              <a:buFont typeface="Wingdings" panose="05000000000000000000" pitchFamily="2" charset="2"/>
              <a:buChar char="Ø"/>
            </a:pPr>
            <a:r>
              <a:rPr lang="de-DE" dirty="0" err="1"/>
              <a:t>Is</a:t>
            </a:r>
            <a:r>
              <a:rPr lang="de-DE" dirty="0"/>
              <a:t> </a:t>
            </a:r>
            <a:r>
              <a:rPr lang="de-DE" dirty="0" err="1"/>
              <a:t>used</a:t>
            </a:r>
            <a:r>
              <a:rPr lang="de-DE" dirty="0"/>
              <a:t> </a:t>
            </a:r>
            <a:r>
              <a:rPr lang="de-DE" dirty="0" err="1"/>
              <a:t>as</a:t>
            </a:r>
            <a:r>
              <a:rPr lang="de-DE" dirty="0"/>
              <a:t> Broker in </a:t>
            </a:r>
            <a:r>
              <a:rPr lang="de-DE" dirty="0" err="1"/>
              <a:t>my</a:t>
            </a:r>
            <a:r>
              <a:rPr lang="de-DE" dirty="0"/>
              <a:t> Thesis</a:t>
            </a:r>
          </a:p>
          <a:p>
            <a:pPr marL="614363" lvl="1" indent="-342900">
              <a:buFont typeface="Wingdings" panose="05000000000000000000" pitchFamily="2" charset="2"/>
              <a:buChar char="Ø"/>
            </a:pPr>
            <a:endParaRPr lang="de-DE" dirty="0"/>
          </a:p>
          <a:p>
            <a:pPr marL="614363" lvl="1" indent="-342900">
              <a:buFont typeface="Wingdings" panose="05000000000000000000" pitchFamily="2" charset="2"/>
              <a:buChar char="Ø"/>
            </a:pPr>
            <a:r>
              <a:rPr lang="de-DE" dirty="0"/>
              <a:t>More </a:t>
            </a:r>
            <a:r>
              <a:rPr lang="de-DE" dirty="0" err="1"/>
              <a:t>information</a:t>
            </a:r>
            <a:r>
              <a:rPr lang="de-DE" dirty="0"/>
              <a:t> on: </a:t>
            </a:r>
            <a:r>
              <a:rPr lang="de-DE" dirty="0">
                <a:hlinkClick r:id="rId4"/>
              </a:rPr>
              <a:t>https://freenetproject.org</a:t>
            </a:r>
            <a:endParaRPr lang="de-CH" dirty="0"/>
          </a:p>
        </p:txBody>
      </p:sp>
      <p:pic>
        <p:nvPicPr>
          <p:cNvPr id="1026" name="Picture 2" descr="The freenet project">
            <a:extLst>
              <a:ext uri="{FF2B5EF4-FFF2-40B4-BE49-F238E27FC236}">
                <a16:creationId xmlns:a16="http://schemas.microsoft.com/office/drawing/2014/main" id="{C2E2EC2A-AC21-4F32-87D7-84E78FDE2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273" y="336371"/>
            <a:ext cx="2232248" cy="1576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0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p:txBody>
          <a:bodyPr/>
          <a:lstStyle/>
          <a:p>
            <a:r>
              <a:rPr lang="de-DE" dirty="0"/>
              <a:t>Architecture – </a:t>
            </a:r>
            <a:r>
              <a:rPr lang="de-DE" dirty="0" err="1"/>
              <a:t>Overview</a:t>
            </a:r>
            <a:endParaRPr lang="de-CH" dirty="0"/>
          </a:p>
        </p:txBody>
      </p:sp>
      <p:pic>
        <p:nvPicPr>
          <p:cNvPr id="9" name="Inhaltsplatzhalter 8">
            <a:extLst>
              <a:ext uri="{FF2B5EF4-FFF2-40B4-BE49-F238E27FC236}">
                <a16:creationId xmlns:a16="http://schemas.microsoft.com/office/drawing/2014/main" id="{74906933-6644-40C3-A907-E76E928809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59321" y="1771594"/>
            <a:ext cx="10687411" cy="33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a:xfrm>
            <a:off x="696306" y="506994"/>
            <a:ext cx="10815264" cy="617751"/>
          </a:xfrm>
        </p:spPr>
        <p:txBody>
          <a:bodyPr anchor="t">
            <a:normAutofit/>
          </a:bodyPr>
          <a:lstStyle/>
          <a:p>
            <a:r>
              <a:rPr lang="de-DE" dirty="0"/>
              <a:t>Architecture – </a:t>
            </a:r>
            <a:r>
              <a:rPr lang="de-DE" dirty="0" err="1"/>
              <a:t>Initialisation</a:t>
            </a:r>
            <a:r>
              <a:rPr lang="de-DE" dirty="0"/>
              <a:t> 1</a:t>
            </a:r>
            <a:endParaRPr lang="de-CH" dirty="0"/>
          </a:p>
        </p:txBody>
      </p:sp>
      <p:sp>
        <p:nvSpPr>
          <p:cNvPr id="8" name="Content Placeholder 2">
            <a:extLst>
              <a:ext uri="{FF2B5EF4-FFF2-40B4-BE49-F238E27FC236}">
                <a16:creationId xmlns:a16="http://schemas.microsoft.com/office/drawing/2014/main" id="{E5F9AEB5-1B39-46CA-A9A1-4EBFC3DC6181}"/>
              </a:ext>
            </a:extLst>
          </p:cNvPr>
          <p:cNvSpPr>
            <a:spLocks noGrp="1"/>
          </p:cNvSpPr>
          <p:nvPr>
            <p:ph idx="1"/>
          </p:nvPr>
        </p:nvSpPr>
        <p:spPr>
          <a:xfrm>
            <a:off x="696306" y="1628801"/>
            <a:ext cx="10815264" cy="3960440"/>
          </a:xfrm>
        </p:spPr>
        <p:txBody>
          <a:bodyPr>
            <a:normAutofit/>
          </a:bodyPr>
          <a:lstStyle/>
          <a:p>
            <a:pPr marL="614363" lvl="1" indent="-342900">
              <a:spcAft>
                <a:spcPts val="600"/>
              </a:spcAft>
              <a:buFont typeface="Wingdings" panose="05000000000000000000" pitchFamily="2" charset="2"/>
              <a:buChar char="Ø"/>
            </a:pPr>
            <a:r>
              <a:rPr lang="en-US" dirty="0"/>
              <a:t>Freenet uses his own Protocol FCP – Freenet Client Protocol</a:t>
            </a:r>
          </a:p>
          <a:p>
            <a:pPr marL="614363" lvl="1" indent="-342900">
              <a:spcAft>
                <a:spcPts val="600"/>
              </a:spcAft>
              <a:buFont typeface="Wingdings" panose="05000000000000000000" pitchFamily="2" charset="2"/>
              <a:buChar char="Ø"/>
            </a:pPr>
            <a:r>
              <a:rPr lang="en-US" dirty="0"/>
              <a:t>Input limitation of small IoT device</a:t>
            </a:r>
          </a:p>
          <a:p>
            <a:pPr marL="614363" lvl="1" indent="-342900">
              <a:spcAft>
                <a:spcPts val="600"/>
              </a:spcAft>
              <a:buFont typeface="Wingdings" panose="05000000000000000000" pitchFamily="2" charset="2"/>
              <a:buChar char="Ø"/>
            </a:pPr>
            <a:r>
              <a:rPr lang="en-US" dirty="0"/>
              <a:t>Scratchable QR-code of upload URI (Path)</a:t>
            </a:r>
          </a:p>
          <a:p>
            <a:pPr marL="614363" lvl="1" indent="-342900">
              <a:spcAft>
                <a:spcPts val="600"/>
              </a:spcAft>
              <a:buFont typeface="Wingdings" panose="05000000000000000000" pitchFamily="2" charset="2"/>
              <a:buChar char="Ø"/>
            </a:pPr>
            <a:endParaRPr lang="en-US" dirty="0"/>
          </a:p>
          <a:p>
            <a:pPr marL="614363" lvl="1" indent="-342900">
              <a:spcAft>
                <a:spcPts val="600"/>
              </a:spcAft>
              <a:buFont typeface="Wingdings" panose="05000000000000000000" pitchFamily="2" charset="2"/>
              <a:buChar char="Ø"/>
            </a:pPr>
            <a:endParaRPr lang="en-US" dirty="0"/>
          </a:p>
          <a:p>
            <a:pPr marL="614363" lvl="1" indent="-342900">
              <a:spcAft>
                <a:spcPts val="600"/>
              </a:spcAft>
              <a:buFont typeface="Wingdings" panose="05000000000000000000" pitchFamily="2" charset="2"/>
              <a:buChar char="Ø"/>
            </a:pPr>
            <a:r>
              <a:rPr lang="en-US" dirty="0"/>
              <a:t>URI (USK – Updateable Subspace Key) Example – Generated by Freenet</a:t>
            </a:r>
          </a:p>
          <a:p>
            <a:pPr lvl="1" indent="0">
              <a:spcAft>
                <a:spcPts val="600"/>
              </a:spcAft>
              <a:buNone/>
            </a:pPr>
            <a:endParaRPr lang="en-US" dirty="0"/>
          </a:p>
        </p:txBody>
      </p:sp>
      <p:sp>
        <p:nvSpPr>
          <p:cNvPr id="3" name="Rechteck 2">
            <a:extLst>
              <a:ext uri="{FF2B5EF4-FFF2-40B4-BE49-F238E27FC236}">
                <a16:creationId xmlns:a16="http://schemas.microsoft.com/office/drawing/2014/main" id="{DB21FF59-53C1-4F0C-9A77-F3CC3ADDC18E}"/>
              </a:ext>
            </a:extLst>
          </p:cNvPr>
          <p:cNvSpPr/>
          <p:nvPr/>
        </p:nvSpPr>
        <p:spPr>
          <a:xfrm>
            <a:off x="1077863" y="4393255"/>
            <a:ext cx="10052148" cy="12241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rgbClr val="FFC000"/>
                </a:solidFill>
              </a:rPr>
              <a:t>USK@VuHdPK</a:t>
            </a:r>
            <a:r>
              <a:rPr lang="de-CH" sz="2000" dirty="0">
                <a:solidFill>
                  <a:srgbClr val="FFC000"/>
                </a:solidFill>
              </a:rPr>
              <a:t>~~8ArRcYhGU7JlibgTKSrnxLRH4jR1PCiHrUU,9SFpiAvN3pBYHyY~OSkwIk7wU33WYIU3a7Rt1fdmz~8,AQECAAE/</a:t>
            </a:r>
            <a:r>
              <a:rPr lang="de-CH" sz="2000" dirty="0" err="1">
                <a:solidFill>
                  <a:srgbClr val="FFC000"/>
                </a:solidFill>
              </a:rPr>
              <a:t>temp</a:t>
            </a:r>
            <a:r>
              <a:rPr lang="de-CH" sz="2000" dirty="0">
                <a:solidFill>
                  <a:srgbClr val="FFC000"/>
                </a:solidFill>
              </a:rPr>
              <a:t>/1</a:t>
            </a:r>
          </a:p>
        </p:txBody>
      </p:sp>
    </p:spTree>
    <p:extLst>
      <p:ext uri="{BB962C8B-B14F-4D97-AF65-F5344CB8AC3E}">
        <p14:creationId xmlns:p14="http://schemas.microsoft.com/office/powerpoint/2010/main" val="275189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a:xfrm>
            <a:off x="696306" y="506994"/>
            <a:ext cx="10815264" cy="617751"/>
          </a:xfrm>
        </p:spPr>
        <p:txBody>
          <a:bodyPr anchor="t">
            <a:normAutofit/>
          </a:bodyPr>
          <a:lstStyle/>
          <a:p>
            <a:r>
              <a:rPr lang="de-DE" dirty="0"/>
              <a:t>Architecture – </a:t>
            </a:r>
            <a:r>
              <a:rPr lang="en-US" dirty="0"/>
              <a:t>initialization 2</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a:xfrm>
            <a:off x="696305" y="1628801"/>
            <a:ext cx="5191327" cy="4104456"/>
          </a:xfrm>
        </p:spPr>
        <p:txBody>
          <a:bodyPr>
            <a:normAutofit/>
          </a:bodyPr>
          <a:lstStyle/>
          <a:p>
            <a:pPr>
              <a:spcAft>
                <a:spcPts val="600"/>
              </a:spcAft>
            </a:pPr>
            <a:r>
              <a:rPr lang="de-DE" dirty="0" err="1"/>
              <a:t>Steps</a:t>
            </a:r>
            <a:r>
              <a:rPr lang="de-DE" dirty="0"/>
              <a:t>:</a:t>
            </a:r>
          </a:p>
          <a:p>
            <a:pPr marL="728663" lvl="1" indent="-457200">
              <a:spcAft>
                <a:spcPts val="600"/>
              </a:spcAft>
              <a:buFont typeface="+mj-lt"/>
              <a:buAutoNum type="arabicPeriod"/>
            </a:pPr>
            <a:r>
              <a:rPr lang="de-DE" dirty="0"/>
              <a:t>Scan QR-Code Sender on Receiver</a:t>
            </a:r>
          </a:p>
          <a:p>
            <a:pPr marL="728663" lvl="1" indent="-457200">
              <a:spcAft>
                <a:spcPts val="600"/>
              </a:spcAft>
              <a:buFont typeface="+mj-lt"/>
              <a:buAutoNum type="arabicPeriod"/>
            </a:pPr>
            <a:r>
              <a:rPr lang="de-DE" dirty="0"/>
              <a:t>Register Receiver URI on Sender</a:t>
            </a:r>
          </a:p>
          <a:p>
            <a:pPr marL="728663" lvl="1" indent="-457200">
              <a:spcAft>
                <a:spcPts val="600"/>
              </a:spcAft>
              <a:buFont typeface="+mj-lt"/>
              <a:buAutoNum type="arabicPeriod"/>
            </a:pPr>
            <a:r>
              <a:rPr lang="de-DE" dirty="0"/>
              <a:t>Both </a:t>
            </a:r>
            <a:r>
              <a:rPr lang="de-DE" dirty="0" err="1"/>
              <a:t>generate</a:t>
            </a:r>
            <a:r>
              <a:rPr lang="de-DE" dirty="0"/>
              <a:t> ECDH </a:t>
            </a:r>
            <a:r>
              <a:rPr lang="de-DE" dirty="0" err="1"/>
              <a:t>Keypair</a:t>
            </a:r>
            <a:endParaRPr lang="de-DE" dirty="0"/>
          </a:p>
          <a:p>
            <a:pPr marL="728663" lvl="1" indent="-457200">
              <a:spcAft>
                <a:spcPts val="600"/>
              </a:spcAft>
              <a:buFont typeface="+mj-lt"/>
              <a:buAutoNum type="arabicPeriod"/>
            </a:pPr>
            <a:r>
              <a:rPr lang="de-DE" dirty="0"/>
              <a:t>Exchange Public Keys</a:t>
            </a:r>
          </a:p>
          <a:p>
            <a:pPr marL="728663" lvl="1" indent="-457200">
              <a:spcAft>
                <a:spcPts val="600"/>
              </a:spcAft>
              <a:buFont typeface="+mj-lt"/>
              <a:buAutoNum type="arabicPeriod"/>
            </a:pPr>
            <a:r>
              <a:rPr lang="de-DE" dirty="0" err="1"/>
              <a:t>Calculate</a:t>
            </a:r>
            <a:r>
              <a:rPr lang="de-DE" dirty="0"/>
              <a:t> </a:t>
            </a:r>
            <a:r>
              <a:rPr lang="de-DE" dirty="0" err="1"/>
              <a:t>Shared</a:t>
            </a:r>
            <a:r>
              <a:rPr lang="de-DE" dirty="0"/>
              <a:t> Secret and Generate </a:t>
            </a:r>
            <a:r>
              <a:rPr lang="de-DE" dirty="0" err="1"/>
              <a:t>new</a:t>
            </a:r>
            <a:r>
              <a:rPr lang="de-DE" dirty="0"/>
              <a:t> URIs</a:t>
            </a:r>
          </a:p>
          <a:p>
            <a:pPr marL="728663" lvl="1" indent="-457200">
              <a:spcAft>
                <a:spcPts val="600"/>
              </a:spcAft>
              <a:buFont typeface="+mj-lt"/>
              <a:buAutoNum type="arabicPeriod"/>
            </a:pPr>
            <a:r>
              <a:rPr lang="de-DE" dirty="0"/>
              <a:t>Exchange </a:t>
            </a:r>
            <a:r>
              <a:rPr lang="de-DE" dirty="0" err="1"/>
              <a:t>Encrypted</a:t>
            </a:r>
            <a:r>
              <a:rPr lang="de-DE" dirty="0"/>
              <a:t> URIs</a:t>
            </a:r>
            <a:endParaRPr lang="de-CH" dirty="0"/>
          </a:p>
        </p:txBody>
      </p:sp>
      <p:pic>
        <p:nvPicPr>
          <p:cNvPr id="9" name="Inhaltsplatzhalter 4">
            <a:extLst>
              <a:ext uri="{FF2B5EF4-FFF2-40B4-BE49-F238E27FC236}">
                <a16:creationId xmlns:a16="http://schemas.microsoft.com/office/drawing/2014/main" id="{4E9AA152-9A95-4B8B-93C4-1F7D5B51A896}"/>
              </a:ext>
            </a:extLst>
          </p:cNvPr>
          <p:cNvPicPr>
            <a:picLocks noChangeAspect="1"/>
          </p:cNvPicPr>
          <p:nvPr/>
        </p:nvPicPr>
        <p:blipFill>
          <a:blip r:embed="rId3"/>
          <a:stretch>
            <a:fillRect/>
          </a:stretch>
        </p:blipFill>
        <p:spPr>
          <a:xfrm rot="5400000">
            <a:off x="6765398" y="732553"/>
            <a:ext cx="3739408" cy="5752936"/>
          </a:xfrm>
          <a:prstGeom prst="rect">
            <a:avLst/>
          </a:prstGeom>
          <a:noFill/>
        </p:spPr>
      </p:pic>
    </p:spTree>
    <p:extLst>
      <p:ext uri="{BB962C8B-B14F-4D97-AF65-F5344CB8AC3E}">
        <p14:creationId xmlns:p14="http://schemas.microsoft.com/office/powerpoint/2010/main" val="13925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48A2E-4868-4434-B5C6-E23A2269E867}"/>
              </a:ext>
            </a:extLst>
          </p:cNvPr>
          <p:cNvSpPr>
            <a:spLocks noGrp="1"/>
          </p:cNvSpPr>
          <p:nvPr>
            <p:ph type="title"/>
          </p:nvPr>
        </p:nvSpPr>
        <p:spPr>
          <a:xfrm>
            <a:off x="696306" y="506994"/>
            <a:ext cx="10815264" cy="617751"/>
          </a:xfrm>
        </p:spPr>
        <p:txBody>
          <a:bodyPr anchor="t">
            <a:normAutofit/>
          </a:bodyPr>
          <a:lstStyle/>
          <a:p>
            <a:r>
              <a:rPr lang="de-DE" dirty="0"/>
              <a:t>Architecture – Data </a:t>
            </a:r>
            <a:r>
              <a:rPr lang="de-DE" dirty="0" err="1"/>
              <a:t>transmission</a:t>
            </a:r>
            <a:r>
              <a:rPr lang="de-DE" dirty="0"/>
              <a:t> </a:t>
            </a:r>
            <a:endParaRPr lang="de-CH" dirty="0"/>
          </a:p>
        </p:txBody>
      </p:sp>
      <p:sp>
        <p:nvSpPr>
          <p:cNvPr id="3" name="Inhaltsplatzhalter 2">
            <a:extLst>
              <a:ext uri="{FF2B5EF4-FFF2-40B4-BE49-F238E27FC236}">
                <a16:creationId xmlns:a16="http://schemas.microsoft.com/office/drawing/2014/main" id="{6ACDA1B9-470B-449A-BBC9-FBC01344E275}"/>
              </a:ext>
            </a:extLst>
          </p:cNvPr>
          <p:cNvSpPr>
            <a:spLocks noGrp="1"/>
          </p:cNvSpPr>
          <p:nvPr>
            <p:ph idx="1"/>
          </p:nvPr>
        </p:nvSpPr>
        <p:spPr>
          <a:xfrm>
            <a:off x="696305" y="1628801"/>
            <a:ext cx="5191327" cy="3960440"/>
          </a:xfrm>
        </p:spPr>
        <p:txBody>
          <a:bodyPr>
            <a:normAutofit/>
          </a:bodyPr>
          <a:lstStyle/>
          <a:p>
            <a:pPr>
              <a:spcAft>
                <a:spcPts val="600"/>
              </a:spcAft>
            </a:pPr>
            <a:r>
              <a:rPr lang="de-DE" dirty="0" err="1"/>
              <a:t>Steps</a:t>
            </a:r>
            <a:r>
              <a:rPr lang="de-DE" dirty="0"/>
              <a:t>:</a:t>
            </a:r>
          </a:p>
          <a:p>
            <a:pPr marL="728663" lvl="1" indent="-457200">
              <a:spcAft>
                <a:spcPts val="600"/>
              </a:spcAft>
              <a:buFont typeface="+mj-lt"/>
              <a:buAutoNum type="arabicPeriod"/>
            </a:pPr>
            <a:r>
              <a:rPr lang="de-DE" dirty="0"/>
              <a:t>Sender </a:t>
            </a:r>
            <a:r>
              <a:rPr lang="de-DE" dirty="0" err="1"/>
              <a:t>get</a:t>
            </a:r>
            <a:r>
              <a:rPr lang="de-DE" dirty="0"/>
              <a:t> </a:t>
            </a:r>
            <a:r>
              <a:rPr lang="de-DE" dirty="0" err="1"/>
              <a:t>stored</a:t>
            </a:r>
            <a:r>
              <a:rPr lang="de-DE" dirty="0"/>
              <a:t> </a:t>
            </a:r>
            <a:r>
              <a:rPr lang="de-DE" dirty="0" err="1"/>
              <a:t>information</a:t>
            </a:r>
            <a:endParaRPr lang="de-DE" dirty="0"/>
          </a:p>
          <a:p>
            <a:pPr marL="728663" lvl="1" indent="-457200">
              <a:spcAft>
                <a:spcPts val="600"/>
              </a:spcAft>
              <a:buFont typeface="+mj-lt"/>
              <a:buAutoNum type="arabicPeriod"/>
            </a:pPr>
            <a:r>
              <a:rPr lang="de-DE" dirty="0"/>
              <a:t>Read </a:t>
            </a:r>
            <a:r>
              <a:rPr lang="de-DE" dirty="0" err="1"/>
              <a:t>sensor</a:t>
            </a:r>
            <a:r>
              <a:rPr lang="de-DE" dirty="0"/>
              <a:t> </a:t>
            </a:r>
            <a:r>
              <a:rPr lang="de-DE" dirty="0" err="1"/>
              <a:t>data</a:t>
            </a:r>
            <a:endParaRPr lang="de-DE" dirty="0"/>
          </a:p>
          <a:p>
            <a:pPr marL="728663" lvl="1" indent="-457200">
              <a:spcAft>
                <a:spcPts val="600"/>
              </a:spcAft>
              <a:buFont typeface="+mj-lt"/>
              <a:buAutoNum type="arabicPeriod"/>
            </a:pPr>
            <a:r>
              <a:rPr lang="de-DE" dirty="0" err="1"/>
              <a:t>Encrypt</a:t>
            </a:r>
            <a:r>
              <a:rPr lang="de-DE" dirty="0"/>
              <a:t> </a:t>
            </a:r>
            <a:r>
              <a:rPr lang="de-DE" dirty="0" err="1"/>
              <a:t>sensor</a:t>
            </a:r>
            <a:r>
              <a:rPr lang="de-DE" dirty="0"/>
              <a:t> </a:t>
            </a:r>
            <a:r>
              <a:rPr lang="de-DE" dirty="0" err="1"/>
              <a:t>data</a:t>
            </a:r>
            <a:r>
              <a:rPr lang="de-DE" dirty="0"/>
              <a:t> and </a:t>
            </a:r>
            <a:r>
              <a:rPr lang="de-DE" dirty="0" err="1"/>
              <a:t>upload</a:t>
            </a:r>
            <a:endParaRPr lang="de-DE" dirty="0"/>
          </a:p>
          <a:p>
            <a:pPr marL="728663" lvl="1" indent="-457200">
              <a:spcAft>
                <a:spcPts val="600"/>
              </a:spcAft>
              <a:buFont typeface="+mj-lt"/>
              <a:buAutoNum type="arabicPeriod"/>
            </a:pPr>
            <a:r>
              <a:rPr lang="de-DE" dirty="0"/>
              <a:t>Receiver </a:t>
            </a:r>
            <a:r>
              <a:rPr lang="de-DE" dirty="0" err="1"/>
              <a:t>download</a:t>
            </a:r>
            <a:r>
              <a:rPr lang="de-DE" dirty="0"/>
              <a:t> </a:t>
            </a:r>
            <a:r>
              <a:rPr lang="de-DE" dirty="0" err="1"/>
              <a:t>data</a:t>
            </a:r>
            <a:endParaRPr lang="de-DE" dirty="0"/>
          </a:p>
          <a:p>
            <a:pPr marL="728663" lvl="1" indent="-457200">
              <a:spcAft>
                <a:spcPts val="600"/>
              </a:spcAft>
              <a:buFont typeface="+mj-lt"/>
              <a:buAutoNum type="arabicPeriod"/>
            </a:pPr>
            <a:r>
              <a:rPr lang="de-DE" dirty="0" err="1"/>
              <a:t>Decrypt</a:t>
            </a:r>
            <a:r>
              <a:rPr lang="de-DE" dirty="0"/>
              <a:t> </a:t>
            </a:r>
            <a:r>
              <a:rPr lang="de-DE" dirty="0" err="1"/>
              <a:t>sensor</a:t>
            </a:r>
            <a:r>
              <a:rPr lang="de-DE" dirty="0"/>
              <a:t> </a:t>
            </a:r>
            <a:r>
              <a:rPr lang="de-DE" dirty="0" err="1"/>
              <a:t>data</a:t>
            </a:r>
            <a:endParaRPr lang="de-DE" dirty="0"/>
          </a:p>
          <a:p>
            <a:pPr marL="728663" lvl="1" indent="-457200">
              <a:spcAft>
                <a:spcPts val="600"/>
              </a:spcAft>
              <a:buFont typeface="+mj-lt"/>
              <a:buAutoNum type="arabicPeriod"/>
            </a:pPr>
            <a:r>
              <a:rPr lang="de-DE" dirty="0"/>
              <a:t>Send </a:t>
            </a:r>
            <a:r>
              <a:rPr lang="de-DE" dirty="0" err="1"/>
              <a:t>receive</a:t>
            </a:r>
            <a:r>
              <a:rPr lang="de-DE" dirty="0"/>
              <a:t> </a:t>
            </a:r>
            <a:r>
              <a:rPr lang="de-DE" dirty="0" err="1"/>
              <a:t>confirmation</a:t>
            </a:r>
            <a:r>
              <a:rPr lang="de-DE" dirty="0"/>
              <a:t> </a:t>
            </a:r>
            <a:r>
              <a:rPr lang="de-DE" dirty="0" err="1"/>
              <a:t>to</a:t>
            </a:r>
            <a:r>
              <a:rPr lang="de-DE" dirty="0"/>
              <a:t> </a:t>
            </a:r>
            <a:r>
              <a:rPr lang="de-DE" dirty="0" err="1"/>
              <a:t>sender</a:t>
            </a:r>
            <a:endParaRPr lang="de-CH" dirty="0"/>
          </a:p>
        </p:txBody>
      </p:sp>
      <p:pic>
        <p:nvPicPr>
          <p:cNvPr id="5" name="Grafik 4">
            <a:extLst>
              <a:ext uri="{FF2B5EF4-FFF2-40B4-BE49-F238E27FC236}">
                <a16:creationId xmlns:a16="http://schemas.microsoft.com/office/drawing/2014/main" id="{6E20F3F2-9B1B-4C4B-8681-9DD9FAC1791E}"/>
              </a:ext>
            </a:extLst>
          </p:cNvPr>
          <p:cNvPicPr>
            <a:picLocks noChangeAspect="1"/>
          </p:cNvPicPr>
          <p:nvPr/>
        </p:nvPicPr>
        <p:blipFill>
          <a:blip r:embed="rId3"/>
          <a:stretch>
            <a:fillRect/>
          </a:stretch>
        </p:blipFill>
        <p:spPr>
          <a:xfrm rot="5400000">
            <a:off x="7116380" y="641983"/>
            <a:ext cx="3286125" cy="5934075"/>
          </a:xfrm>
          <a:prstGeom prst="rect">
            <a:avLst/>
          </a:prstGeom>
        </p:spPr>
      </p:pic>
    </p:spTree>
    <p:extLst>
      <p:ext uri="{BB962C8B-B14F-4D97-AF65-F5344CB8AC3E}">
        <p14:creationId xmlns:p14="http://schemas.microsoft.com/office/powerpoint/2010/main" val="3827435128"/>
      </p:ext>
    </p:extLst>
  </p:cSld>
  <p:clrMapOvr>
    <a:masterClrMapping/>
  </p:clrMapOvr>
</p:sld>
</file>

<file path=ppt/theme/theme1.xml><?xml version="1.0" encoding="utf-8"?>
<a:theme xmlns:a="http://schemas.openxmlformats.org/drawingml/2006/main" name="Benutzerdefiniertes Design">
  <a:themeElements>
    <a:clrScheme name="BFH">
      <a:dk1>
        <a:sysClr val="windowText" lastClr="000000"/>
      </a:dk1>
      <a:lt1>
        <a:sysClr val="window" lastClr="FFFFFF"/>
      </a:lt1>
      <a:dk2>
        <a:srgbClr val="595959"/>
      </a:dk2>
      <a:lt2>
        <a:srgbClr val="D8D8D8"/>
      </a:lt2>
      <a:accent1>
        <a:srgbClr val="697D91"/>
      </a:accent1>
      <a:accent2>
        <a:srgbClr val="8CAF82"/>
      </a:accent2>
      <a:accent3>
        <a:srgbClr val="FAA500"/>
      </a:accent3>
      <a:accent4>
        <a:srgbClr val="96825F"/>
      </a:accent4>
      <a:accent5>
        <a:srgbClr val="537687"/>
      </a:accent5>
      <a:accent6>
        <a:srgbClr val="E92377"/>
      </a:accent6>
      <a:hlink>
        <a:srgbClr val="0000FF"/>
      </a:hlink>
      <a:folHlink>
        <a:srgbClr val="800080"/>
      </a:folHlink>
    </a:clrScheme>
    <a:fontScheme name="BFH">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a:defPPr>
      </a:lstStyle>
    </a:txDef>
  </a:objectDefaults>
  <a:extraClrSchemeLst/>
  <a:extLst>
    <a:ext uri="{05A4C25C-085E-4340-85A3-A5531E510DB2}">
      <thm15:themeFamily xmlns:thm15="http://schemas.microsoft.com/office/thememl/2012/main" name="Präsentation1" id="{305DC0A1-A8F9-42AC-976E-0EBE99BC995E}" vid="{71533B0C-B867-460C-B86A-DEE21CB4544D}"/>
    </a:ext>
  </a:extLst>
</a:theme>
</file>

<file path=ppt/theme/theme2.xml><?xml version="1.0" encoding="utf-8"?>
<a:theme xmlns:a="http://schemas.openxmlformats.org/drawingml/2006/main" name="Office Theme">
  <a:themeElements>
    <a:clrScheme name="BFH">
      <a:dk1>
        <a:sysClr val="windowText" lastClr="000000"/>
      </a:dk1>
      <a:lt1>
        <a:sysClr val="window" lastClr="FFFFFF"/>
      </a:lt1>
      <a:dk2>
        <a:srgbClr val="595959"/>
      </a:dk2>
      <a:lt2>
        <a:srgbClr val="D8D8D8"/>
      </a:lt2>
      <a:accent1>
        <a:srgbClr val="49627C"/>
      </a:accent1>
      <a:accent2>
        <a:srgbClr val="85AA7B"/>
      </a:accent2>
      <a:accent3>
        <a:srgbClr val="FAA500"/>
      </a:accent3>
      <a:accent4>
        <a:srgbClr val="96825F"/>
      </a:accent4>
      <a:accent5>
        <a:srgbClr val="537687"/>
      </a:accent5>
      <a:accent6>
        <a:srgbClr val="E92377"/>
      </a:accent6>
      <a:hlink>
        <a:srgbClr val="0000FF"/>
      </a:hlink>
      <a:folHlink>
        <a:srgbClr val="800080"/>
      </a:folHlink>
    </a:clrScheme>
    <a:fontScheme name="BFH">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FH">
      <a:dk1>
        <a:sysClr val="windowText" lastClr="000000"/>
      </a:dk1>
      <a:lt1>
        <a:sysClr val="window" lastClr="FFFFFF"/>
      </a:lt1>
      <a:dk2>
        <a:srgbClr val="595959"/>
      </a:dk2>
      <a:lt2>
        <a:srgbClr val="D8D8D8"/>
      </a:lt2>
      <a:accent1>
        <a:srgbClr val="49627C"/>
      </a:accent1>
      <a:accent2>
        <a:srgbClr val="85AA7B"/>
      </a:accent2>
      <a:accent3>
        <a:srgbClr val="FAA500"/>
      </a:accent3>
      <a:accent4>
        <a:srgbClr val="96825F"/>
      </a:accent4>
      <a:accent5>
        <a:srgbClr val="537687"/>
      </a:accent5>
      <a:accent6>
        <a:srgbClr val="E92377"/>
      </a:accent6>
      <a:hlink>
        <a:srgbClr val="0000FF"/>
      </a:hlink>
      <a:folHlink>
        <a:srgbClr val="800080"/>
      </a:folHlink>
    </a:clrScheme>
    <a:fontScheme name="BFH">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7E2353FCFDE99B42A6EBC860CFAF66F2" ma:contentTypeVersion="2" ma:contentTypeDescription="Ein neues Dokument erstellen." ma:contentTypeScope="" ma:versionID="a343448c5f763ac7851001adfb636028">
  <xsd:schema xmlns:xsd="http://www.w3.org/2001/XMLSchema" xmlns:xs="http://www.w3.org/2001/XMLSchema" xmlns:p="http://schemas.microsoft.com/office/2006/metadata/properties" xmlns:ns2="9b24ba15-1a09-499c-a057-cb454db1bb33" xmlns:ns3="d30da875-c4f5-4f84-a204-e55decae971e" targetNamespace="http://schemas.microsoft.com/office/2006/metadata/properties" ma:root="true" ma:fieldsID="b367b2f118391c8613b75b591f7e33d1" ns2:_="" ns3:_="">
    <xsd:import namespace="9b24ba15-1a09-499c-a057-cb454db1bb33"/>
    <xsd:import namespace="d30da875-c4f5-4f84-a204-e55decae971e"/>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24ba15-1a09-499c-a057-cb454db1bb33"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Dokument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30da875-c4f5-4f84-a204-e55decae971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a13b8b7-178c-428b-b572-b70395c44c26}" ma:internalName="TaxCatchAll" ma:showField="CatchAllData" ma:web="d30da875-c4f5-4f84-a204-e55decae97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Redirect"/>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30da875-c4f5-4f84-a204-e55decae971e">
      <Value>45</Value>
    </TaxCatchAll>
    <BfhIntranetDepartmentText xmlns="9b24ba15-1a09-499c-a057-cb454db1bb33">
      <Terms xmlns="http://schemas.microsoft.com/office/infopath/2007/PartnerControls">
        <TermInfo xmlns="http://schemas.microsoft.com/office/infopath/2007/PartnerControls">
          <TermName xmlns="http://schemas.microsoft.com/office/infopath/2007/PartnerControls">Download</TermName>
          <TermId xmlns="http://schemas.microsoft.com/office/infopath/2007/PartnerControls">04655275-c8e7-4185-984f-ae26ab6acb89</TermId>
        </TermInfo>
      </Terms>
    </BfhIntranetDepartmentText>
  </documentManagement>
</p:properties>
</file>

<file path=customXml/itemProps1.xml><?xml version="1.0" encoding="utf-8"?>
<ds:datastoreItem xmlns:ds="http://schemas.openxmlformats.org/officeDocument/2006/customXml" ds:itemID="{336DDABC-28CA-4E8A-ADBF-0A538EB62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24ba15-1a09-499c-a057-cb454db1bb33"/>
    <ds:schemaRef ds:uri="d30da875-c4f5-4f84-a204-e55decae97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F6E1FD-DCB7-451E-9EE6-CA02323C7C12}">
  <ds:schemaRefs>
    <ds:schemaRef ds:uri="http://schemas.microsoft.com/sharepoint/v3/contenttype/forms"/>
  </ds:schemaRefs>
</ds:datastoreItem>
</file>

<file path=customXml/itemProps3.xml><?xml version="1.0" encoding="utf-8"?>
<ds:datastoreItem xmlns:ds="http://schemas.openxmlformats.org/officeDocument/2006/customXml" ds:itemID="{0063D5CE-B417-4B79-9FB9-7D5B6C828EA1}">
  <ds:schemaRefs>
    <ds:schemaRef ds:uri="http://schemas.microsoft.com/office/2006/metadata/properties"/>
    <ds:schemaRef ds:uri="http://schemas.microsoft.com/office/infopath/2007/PartnerControls"/>
    <ds:schemaRef ds:uri="d30da875-c4f5-4f84-a204-e55decae971e"/>
    <ds:schemaRef ds:uri="9b24ba15-1a09-499c-a057-cb454db1bb33"/>
  </ds:schemaRefs>
</ds:datastoreItem>
</file>

<file path=docProps/app.xml><?xml version="1.0" encoding="utf-8"?>
<Properties xmlns="http://schemas.openxmlformats.org/officeDocument/2006/extended-properties" xmlns:vt="http://schemas.openxmlformats.org/officeDocument/2006/docPropsVTypes">
  <Template>BFH Basisvorlage EN 16-9</Template>
  <TotalTime>0</TotalTime>
  <Words>1896</Words>
  <Application>Microsoft Office PowerPoint</Application>
  <PresentationFormat>Benutzerdefiniert</PresentationFormat>
  <Paragraphs>177</Paragraphs>
  <Slides>12</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MS PGothic</vt:lpstr>
      <vt:lpstr>Arial</vt:lpstr>
      <vt:lpstr>Lucida Grande</vt:lpstr>
      <vt:lpstr>Lucida Grande (Textkörper)</vt:lpstr>
      <vt:lpstr>Lucida Sans</vt:lpstr>
      <vt:lpstr>Wingdings</vt:lpstr>
      <vt:lpstr>Benutzerdefiniertes Design</vt:lpstr>
      <vt:lpstr>PowerPoint-Präsentation</vt:lpstr>
      <vt:lpstr>Index</vt:lpstr>
      <vt:lpstr>Topic - Problem definition</vt:lpstr>
      <vt:lpstr>Goals</vt:lpstr>
      <vt:lpstr>Freenet (Broker)</vt:lpstr>
      <vt:lpstr>Architecture – Overview</vt:lpstr>
      <vt:lpstr>Architecture – Initialisation 1</vt:lpstr>
      <vt:lpstr>Architecture – initialization 2</vt:lpstr>
      <vt:lpstr>Architecture – Data transmission </vt:lpstr>
      <vt:lpstr>Attacks and Prevention</vt:lpstr>
      <vt:lpstr>Conclusion</vt:lpstr>
      <vt:lpstr>Questions</vt:lpstr>
    </vt:vector>
  </TitlesOfParts>
  <Company>VORLAGENBAUER.ch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Freenet as a broker for „Medical“ IoT Data by Yannick Stebler</dc:title>
  <dc:creator>Stebler Yannick</dc:creator>
  <cp:lastModifiedBy>Stebler Yannick</cp:lastModifiedBy>
  <cp:revision>25</cp:revision>
  <cp:lastPrinted>2018-09-06T06:44:02Z</cp:lastPrinted>
  <dcterms:created xsi:type="dcterms:W3CDTF">2021-06-15T15:26:16Z</dcterms:created>
  <dcterms:modified xsi:type="dcterms:W3CDTF">2021-06-18T09:40:48Z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0x0101009127C3B567804923A8661E062BBD8EF5007E2353FCFDE99B42A6EBC860CFAF66F2</vt:lpwstr>
  </property>
  <property fmtid="{D5CDD505-2E9C-101B-9397-08002B2CF9AE}" pid="3" name="BfhIntranetDocumentType">
    <vt:lpwstr>45;#Download|04655275-c8e7-4185-984f-ae26ab6acb89</vt:lpwstr>
  </property>
</Properties>
</file>