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Bebas Neue"/>
      <p:regular r:id="rId15"/>
    </p:embeddedFont>
    <p:embeddedFont>
      <p:font typeface="IBM Plex Sans Condensed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ebasNeue-regular.fntdata"/><Relationship Id="rId14" Type="http://schemas.openxmlformats.org/officeDocument/2006/relationships/slide" Target="slides/slide10.xml"/><Relationship Id="rId17" Type="http://schemas.openxmlformats.org/officeDocument/2006/relationships/font" Target="fonts/IBMPlexSansCondensed-bold.fntdata"/><Relationship Id="rId16" Type="http://schemas.openxmlformats.org/officeDocument/2006/relationships/font" Target="fonts/IBMPlexSansCondensed-regular.fntdata"/><Relationship Id="rId5" Type="http://schemas.openxmlformats.org/officeDocument/2006/relationships/slide" Target="slides/slide1.xml"/><Relationship Id="rId19" Type="http://schemas.openxmlformats.org/officeDocument/2006/relationships/font" Target="fonts/IBMPlexSansCondensed-boldItalic.fntdata"/><Relationship Id="rId6" Type="http://schemas.openxmlformats.org/officeDocument/2006/relationships/slide" Target="slides/slide2.xml"/><Relationship Id="rId18" Type="http://schemas.openxmlformats.org/officeDocument/2006/relationships/font" Target="fonts/IBMPlexSansCondense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0fef0eb15_1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0fef0eb1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79100" y="1137350"/>
            <a:ext cx="4959600" cy="28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779100" y="3242313"/>
            <a:ext cx="49605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781775" y="768275"/>
            <a:ext cx="6652425" cy="3622950"/>
          </a:xfrm>
          <a:custGeom>
            <a:rect b="b" l="l" r="r" t="t"/>
            <a:pathLst>
              <a:path extrusionOk="0" h="144918" w="266097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i="1" sz="3000"/>
            </a:lvl1pPr>
            <a:lvl2pPr indent="-419100" lvl="1" marL="914400" rtl="0">
              <a:spcBef>
                <a:spcPts val="800"/>
              </a:spcBef>
              <a:spcAft>
                <a:spcPts val="0"/>
              </a:spcAft>
              <a:buSzPts val="3000"/>
              <a:buChar char="▫"/>
              <a:defRPr i="1" sz="3000"/>
            </a:lvl2pPr>
            <a:lvl3pPr indent="-419100" lvl="2" marL="1371600" rtl="0">
              <a:spcBef>
                <a:spcPts val="800"/>
              </a:spcBef>
              <a:spcAft>
                <a:spcPts val="0"/>
              </a:spcAft>
              <a:buSzPts val="3000"/>
              <a:buChar char="⬝"/>
              <a:defRPr i="1" sz="3000"/>
            </a:lvl3pPr>
            <a:lvl4pPr indent="-419100" lvl="3" marL="1828800" rtl="0">
              <a:spcBef>
                <a:spcPts val="800"/>
              </a:spcBef>
              <a:spcAft>
                <a:spcPts val="0"/>
              </a:spcAft>
              <a:buSzPts val="3000"/>
              <a:buChar char="⬞"/>
              <a:defRPr i="1" sz="3000"/>
            </a:lvl4pPr>
            <a:lvl5pPr indent="-419100" lvl="4" marL="22860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>
              <a:spcBef>
                <a:spcPts val="80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>
              <a:spcBef>
                <a:spcPts val="80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>
              <a:spcBef>
                <a:spcPts val="80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rtl="0">
              <a:spcBef>
                <a:spcPts val="800"/>
              </a:spcBef>
              <a:spcAft>
                <a:spcPts val="80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⬞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779100" y="1353950"/>
            <a:ext cx="2324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3429910" y="1353950"/>
            <a:ext cx="2324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⬝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⬞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779100" y="1353950"/>
            <a:ext cx="1878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0" name="Google Shape;30;p7"/>
          <p:cNvSpPr txBox="1"/>
          <p:nvPr>
            <p:ph idx="2" type="body"/>
          </p:nvPr>
        </p:nvSpPr>
        <p:spPr>
          <a:xfrm>
            <a:off x="2854792" y="1353950"/>
            <a:ext cx="1878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1" name="Google Shape;31;p7"/>
          <p:cNvSpPr txBox="1"/>
          <p:nvPr>
            <p:ph idx="3" type="body"/>
          </p:nvPr>
        </p:nvSpPr>
        <p:spPr>
          <a:xfrm>
            <a:off x="4930485" y="1353950"/>
            <a:ext cx="18786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⬞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lt2"/>
            </a:gs>
            <a:gs pos="58000">
              <a:schemeClr val="dk2"/>
            </a:gs>
            <a:gs pos="100000">
              <a:schemeClr val="dk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55300" y="4177700"/>
            <a:ext cx="7433400" cy="31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30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9525">
              <a:schemeClr val="dk1">
                <a:alpha val="30000"/>
              </a:scheme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bas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ctrTitle"/>
          </p:nvPr>
        </p:nvSpPr>
        <p:spPr>
          <a:xfrm>
            <a:off x="326100" y="1137350"/>
            <a:ext cx="5412600" cy="28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Agents intelligents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en ia</a:t>
            </a:r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448" y="847620"/>
            <a:ext cx="3162577" cy="403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075" y="119232"/>
            <a:ext cx="767393" cy="76739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 txBox="1"/>
          <p:nvPr>
            <p:ph idx="4294967295" type="body"/>
          </p:nvPr>
        </p:nvSpPr>
        <p:spPr>
          <a:xfrm>
            <a:off x="428925" y="4406400"/>
            <a:ext cx="4899300" cy="7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 u="sng"/>
              <a:t>Auteur</a:t>
            </a:r>
            <a:r>
              <a:rPr b="1" lang="en" sz="1000" u="sng"/>
              <a:t>:</a:t>
            </a:r>
            <a:r>
              <a:rPr b="1" lang="en" sz="1000"/>
              <a:t> Cardini Yannick</a:t>
            </a:r>
            <a:endParaRPr b="1"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 u="sng"/>
              <a:t>Enseignant:</a:t>
            </a:r>
            <a:r>
              <a:rPr b="1" lang="en" sz="1000"/>
              <a:t> Celia Pereira</a:t>
            </a:r>
            <a:endParaRPr b="1"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 u="sng"/>
              <a:t>Date:</a:t>
            </a:r>
            <a:r>
              <a:rPr b="1" lang="en" sz="1000"/>
              <a:t> 16 décembre 2020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779100" y="759800"/>
            <a:ext cx="3704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Merci de votre attention</a:t>
            </a:r>
            <a:endParaRPr/>
          </a:p>
        </p:txBody>
      </p:sp>
      <p:sp>
        <p:nvSpPr>
          <p:cNvPr id="177" name="Google Shape;177;p20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110" y="1332310"/>
            <a:ext cx="2708510" cy="3645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1613" y="1332301"/>
            <a:ext cx="2840226" cy="36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5388" y="1907034"/>
            <a:ext cx="241950" cy="17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8510" y="1907029"/>
            <a:ext cx="253636" cy="1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100" y="291100"/>
            <a:ext cx="2509800" cy="2509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" name="Google Shape;54;p12"/>
          <p:cNvSpPr txBox="1"/>
          <p:nvPr>
            <p:ph idx="4294967295" type="subTitle"/>
          </p:nvPr>
        </p:nvSpPr>
        <p:spPr>
          <a:xfrm>
            <a:off x="2304750" y="3671003"/>
            <a:ext cx="4534500" cy="115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Je suis un Eliza</a:t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</a:rPr>
              <a:t>Je suis une IA née en 1966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</a:rPr>
              <a:t>Je simule un psychothérapeute rogérien</a:t>
            </a:r>
            <a:endParaRPr b="1" sz="1800">
              <a:solidFill>
                <a:schemeClr val="accent1"/>
              </a:solidFill>
            </a:endParaRPr>
          </a:p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" name="Google Shape;56;p12"/>
          <p:cNvGrpSpPr/>
          <p:nvPr/>
        </p:nvGrpSpPr>
        <p:grpSpPr>
          <a:xfrm>
            <a:off x="5503615" y="1652830"/>
            <a:ext cx="3588220" cy="3490443"/>
            <a:chOff x="5826900" y="1367600"/>
            <a:chExt cx="3881675" cy="3775901"/>
          </a:xfrm>
        </p:grpSpPr>
        <p:pic>
          <p:nvPicPr>
            <p:cNvPr id="57" name="Google Shape;57;p12"/>
            <p:cNvPicPr preferRelativeResize="0"/>
            <p:nvPr/>
          </p:nvPicPr>
          <p:blipFill rotWithShape="1">
            <a:blip r:embed="rId4">
              <a:alphaModFix/>
            </a:blip>
            <a:srcRect b="27714" l="0" r="0" t="0"/>
            <a:stretch/>
          </p:blipFill>
          <p:spPr>
            <a:xfrm>
              <a:off x="5826900" y="1367600"/>
              <a:ext cx="3881675" cy="3775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561147" y="2238285"/>
              <a:ext cx="349350" cy="239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2"/>
          <p:cNvSpPr txBox="1"/>
          <p:nvPr>
            <p:ph idx="4294967295" type="ctrTitle"/>
          </p:nvPr>
        </p:nvSpPr>
        <p:spPr>
          <a:xfrm>
            <a:off x="2304750" y="2498513"/>
            <a:ext cx="4534500" cy="1285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2"/>
                </a:solidFill>
              </a:rPr>
              <a:t>BONjour</a:t>
            </a:r>
            <a:r>
              <a:rPr lang="en" sz="9600">
                <a:solidFill>
                  <a:schemeClr val="lt2"/>
                </a:solidFill>
              </a:rPr>
              <a:t>!</a:t>
            </a:r>
            <a:endParaRPr sz="9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997" y="347925"/>
            <a:ext cx="1496437" cy="1343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300" y="1156818"/>
            <a:ext cx="2806925" cy="374588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>
            <p:ph type="ctrTitle"/>
          </p:nvPr>
        </p:nvSpPr>
        <p:spPr>
          <a:xfrm>
            <a:off x="779100" y="1517488"/>
            <a:ext cx="4960500" cy="162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 suis mieux qu’eliza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779100" y="3242325"/>
            <a:ext cx="51795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Parry est une version plus récente d’Eliza</a:t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6815202" y="576011"/>
            <a:ext cx="251950" cy="7001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FF9F4D"/>
                    </a:gs>
                    <a:gs pos="58000">
                      <a:schemeClr val="accent5"/>
                    </a:gs>
                    <a:gs pos="100000">
                      <a:schemeClr val="accent5"/>
                    </a:gs>
                  </a:gsLst>
                  <a:path path="circle">
                    <a:fillToRect l="100%" t="100%"/>
                  </a:path>
                  <a:tileRect b="-100%" r="-100%"/>
                </a:gradFill>
                <a:latin typeface="Bebas Neue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286575" y="1250325"/>
            <a:ext cx="4844700" cy="265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“Hello there ! My name is GUS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 can help you plan a simple trip by air. Where do you want to go ?“</a:t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32619" l="0" r="20898" t="0"/>
          <a:stretch/>
        </p:blipFill>
        <p:spPr>
          <a:xfrm>
            <a:off x="5826900" y="1367600"/>
            <a:ext cx="3317100" cy="37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779100" y="759800"/>
            <a:ext cx="747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de contrôle basé sur le cadre</a:t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56298" y="1314775"/>
            <a:ext cx="1213500" cy="5856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Où voulez vous aller ?</a:t>
            </a:r>
            <a:endParaRPr sz="12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2907221" y="2611970"/>
            <a:ext cx="1213500" cy="5856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Etes-vous </a:t>
            </a:r>
            <a:endParaRPr sz="12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sûr ?</a:t>
            </a:r>
            <a:endParaRPr sz="12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556299" y="2223908"/>
            <a:ext cx="1213500" cy="5856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Billet aller/retour ?</a:t>
            </a:r>
            <a:endParaRPr sz="12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556900" y="3641440"/>
            <a:ext cx="1213500" cy="585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Confirmer</a:t>
            </a:r>
            <a:endParaRPr sz="12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2907223" y="1482465"/>
            <a:ext cx="1213500" cy="585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Date du retour ?</a:t>
            </a:r>
            <a:endParaRPr sz="12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2860725" y="3895300"/>
            <a:ext cx="1306500" cy="585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Recommencer</a:t>
            </a:r>
            <a:endParaRPr sz="12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4578925" y="3831765"/>
            <a:ext cx="1213500" cy="585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Confirmation</a:t>
            </a:r>
            <a:endParaRPr sz="1200"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cxnSp>
        <p:nvCxnSpPr>
          <p:cNvPr id="89" name="Google Shape;89;p15"/>
          <p:cNvCxnSpPr>
            <a:stCxn id="84" idx="0"/>
            <a:endCxn id="82" idx="2"/>
          </p:cNvCxnSpPr>
          <p:nvPr/>
        </p:nvCxnSpPr>
        <p:spPr>
          <a:xfrm rot="-5400000">
            <a:off x="1001649" y="2061908"/>
            <a:ext cx="323400" cy="600"/>
          </a:xfrm>
          <a:prstGeom prst="bentConnector3">
            <a:avLst>
              <a:gd fmla="val 50021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</p:cxnSp>
      <p:cxnSp>
        <p:nvCxnSpPr>
          <p:cNvPr id="90" name="Google Shape;90;p15"/>
          <p:cNvCxnSpPr>
            <a:stCxn id="84" idx="2"/>
            <a:endCxn id="86" idx="0"/>
          </p:cNvCxnSpPr>
          <p:nvPr/>
        </p:nvCxnSpPr>
        <p:spPr>
          <a:xfrm rot="-5400000">
            <a:off x="1674999" y="970658"/>
            <a:ext cx="1326900" cy="2350800"/>
          </a:xfrm>
          <a:prstGeom prst="bentConnector5">
            <a:avLst>
              <a:gd fmla="val -17946" name="adj1"/>
              <a:gd fmla="val 50003" name="adj2"/>
              <a:gd fmla="val 117957" name="adj3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</p:cxnSp>
      <p:cxnSp>
        <p:nvCxnSpPr>
          <p:cNvPr id="91" name="Google Shape;91;p15"/>
          <p:cNvCxnSpPr>
            <a:stCxn id="85" idx="0"/>
            <a:endCxn id="84" idx="2"/>
          </p:cNvCxnSpPr>
          <p:nvPr/>
        </p:nvCxnSpPr>
        <p:spPr>
          <a:xfrm flipH="1" rot="5400000">
            <a:off x="747400" y="3225190"/>
            <a:ext cx="8319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</p:cxnSp>
      <p:cxnSp>
        <p:nvCxnSpPr>
          <p:cNvPr id="92" name="Google Shape;92;p15"/>
          <p:cNvCxnSpPr>
            <a:stCxn id="83" idx="2"/>
            <a:endCxn id="88" idx="0"/>
          </p:cNvCxnSpPr>
          <p:nvPr/>
        </p:nvCxnSpPr>
        <p:spPr>
          <a:xfrm flipH="1" rot="-5400000">
            <a:off x="4032671" y="2678870"/>
            <a:ext cx="634200" cy="1671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</p:cxnSp>
      <p:cxnSp>
        <p:nvCxnSpPr>
          <p:cNvPr id="93" name="Google Shape;93;p15"/>
          <p:cNvCxnSpPr>
            <a:stCxn id="87" idx="0"/>
            <a:endCxn id="83" idx="2"/>
          </p:cNvCxnSpPr>
          <p:nvPr/>
        </p:nvCxnSpPr>
        <p:spPr>
          <a:xfrm rot="-5400000">
            <a:off x="3165375" y="3546100"/>
            <a:ext cx="697800" cy="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</p:cxnSp>
      <p:grpSp>
        <p:nvGrpSpPr>
          <p:cNvPr id="94" name="Google Shape;94;p15"/>
          <p:cNvGrpSpPr/>
          <p:nvPr/>
        </p:nvGrpSpPr>
        <p:grpSpPr>
          <a:xfrm>
            <a:off x="5864288" y="1238675"/>
            <a:ext cx="2840226" cy="3645025"/>
            <a:chOff x="5864288" y="1238675"/>
            <a:chExt cx="2840226" cy="3645025"/>
          </a:xfrm>
        </p:grpSpPr>
        <p:pic>
          <p:nvPicPr>
            <p:cNvPr id="95" name="Google Shape;9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64288" y="1238675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7476" y="1833431"/>
              <a:ext cx="241950" cy="17079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7" name="Google Shape;97;p15"/>
          <p:cNvCxnSpPr>
            <a:stCxn id="83" idx="0"/>
            <a:endCxn id="86" idx="2"/>
          </p:cNvCxnSpPr>
          <p:nvPr/>
        </p:nvCxnSpPr>
        <p:spPr>
          <a:xfrm rot="-5400000">
            <a:off x="3242321" y="2339720"/>
            <a:ext cx="543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779100" y="759800"/>
            <a:ext cx="759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Agents aspirateur simple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779100" y="1277748"/>
            <a:ext cx="49755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Si la zone est propre:</a:t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et si il n’y a pas d’obstacle, il avance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et si il y a un obstalbe, il se stoppe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Si la zone est sale:</a:t>
            </a:r>
            <a:endParaRPr/>
          </a:p>
          <a:p>
            <a:pPr indent="-381000" lvl="0" marL="457200" rtl="0" algn="l">
              <a:spcBef>
                <a:spcPts val="8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et si il n’y a pas d’obstacle, il aspire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et si il y a un obstalbe, il aspire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5" name="Google Shape;105;p16"/>
          <p:cNvGrpSpPr/>
          <p:nvPr/>
        </p:nvGrpSpPr>
        <p:grpSpPr>
          <a:xfrm>
            <a:off x="5864288" y="1238675"/>
            <a:ext cx="2840226" cy="3645025"/>
            <a:chOff x="5864288" y="1238675"/>
            <a:chExt cx="2840226" cy="3645025"/>
          </a:xfrm>
        </p:grpSpPr>
        <p:pic>
          <p:nvPicPr>
            <p:cNvPr id="106" name="Google Shape;10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64288" y="1238675"/>
              <a:ext cx="2840226" cy="364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7476" y="1833431"/>
              <a:ext cx="241950" cy="1707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1450" y="526963"/>
            <a:ext cx="548700" cy="660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5298479" y="2425636"/>
            <a:ext cx="263619" cy="25171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7"/>
          <p:cNvGrpSpPr/>
          <p:nvPr/>
        </p:nvGrpSpPr>
        <p:grpSpPr>
          <a:xfrm>
            <a:off x="4971612" y="1011933"/>
            <a:ext cx="1129443" cy="1129717"/>
            <a:chOff x="6654650" y="3665275"/>
            <a:chExt cx="409100" cy="409125"/>
          </a:xfrm>
        </p:grpSpPr>
        <p:sp>
          <p:nvSpPr>
            <p:cNvPr id="115" name="Google Shape;115;p1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7"/>
          <p:cNvGrpSpPr/>
          <p:nvPr/>
        </p:nvGrpSpPr>
        <p:grpSpPr>
          <a:xfrm rot="1056946">
            <a:off x="3883082" y="1900347"/>
            <a:ext cx="746176" cy="746276"/>
            <a:chOff x="570875" y="4322250"/>
            <a:chExt cx="443300" cy="443325"/>
          </a:xfrm>
        </p:grpSpPr>
        <p:sp>
          <p:nvSpPr>
            <p:cNvPr id="118" name="Google Shape;118;p1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7"/>
          <p:cNvSpPr/>
          <p:nvPr/>
        </p:nvSpPr>
        <p:spPr>
          <a:xfrm rot="2466643">
            <a:off x="3966548" y="1231010"/>
            <a:ext cx="366269" cy="3497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 rot="-1608918">
            <a:off x="4502204" y="1451088"/>
            <a:ext cx="263609" cy="25170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 rot="2926240">
            <a:off x="5901539" y="2039291"/>
            <a:ext cx="197436" cy="18851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 rot="-1608959">
            <a:off x="5278979" y="387784"/>
            <a:ext cx="177833" cy="16980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5864296" y="1233444"/>
            <a:ext cx="2714848" cy="3653541"/>
            <a:chOff x="5503615" y="983605"/>
            <a:chExt cx="3588221" cy="4828894"/>
          </a:xfrm>
        </p:grpSpPr>
        <p:pic>
          <p:nvPicPr>
            <p:cNvPr id="127" name="Google Shape;127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03615" y="983605"/>
              <a:ext cx="3588221" cy="4828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09435" y="1724361"/>
              <a:ext cx="322950" cy="3166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17"/>
          <p:cNvSpPr txBox="1"/>
          <p:nvPr>
            <p:ph idx="4294967295" type="ctrTitle"/>
          </p:nvPr>
        </p:nvSpPr>
        <p:spPr>
          <a:xfrm>
            <a:off x="855300" y="1042950"/>
            <a:ext cx="3411600" cy="200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700"/>
              <a:t>état</a:t>
            </a:r>
            <a:r>
              <a:rPr lang="en" sz="7700"/>
              <a:t> interne</a:t>
            </a:r>
            <a:endParaRPr sz="7700"/>
          </a:p>
        </p:txBody>
      </p:sp>
      <p:sp>
        <p:nvSpPr>
          <p:cNvPr id="130" name="Google Shape;130;p17"/>
          <p:cNvSpPr txBox="1"/>
          <p:nvPr>
            <p:ph idx="4294967295" type="subTitle"/>
          </p:nvPr>
        </p:nvSpPr>
        <p:spPr>
          <a:xfrm>
            <a:off x="855300" y="3027150"/>
            <a:ext cx="3411600" cy="107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Se rappelle de sa dernière action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779100" y="972875"/>
            <a:ext cx="2696700" cy="98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 image vaut mille mots</a:t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b="32619" l="0" r="20898" t="0"/>
          <a:stretch/>
        </p:blipFill>
        <p:spPr>
          <a:xfrm>
            <a:off x="7206600" y="2938125"/>
            <a:ext cx="1937400" cy="220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779100" y="2076325"/>
            <a:ext cx="3457800" cy="20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Agents réflexes fondés sur un modèle et des buts.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Il doit réaliser son but: nettoyer l’une des deux trajectoires possibles.</a:t>
            </a:r>
            <a:endParaRPr/>
          </a:p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0775" y="533400"/>
            <a:ext cx="4602300" cy="1972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9"/>
          <p:cNvGrpSpPr/>
          <p:nvPr/>
        </p:nvGrpSpPr>
        <p:grpSpPr>
          <a:xfrm>
            <a:off x="5209838" y="1136550"/>
            <a:ext cx="3610650" cy="1289700"/>
            <a:chOff x="5209838" y="1060350"/>
            <a:chExt cx="3610650" cy="1289700"/>
          </a:xfrm>
        </p:grpSpPr>
        <p:sp>
          <p:nvSpPr>
            <p:cNvPr id="146" name="Google Shape;146;p19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Utilité</a:t>
              </a:r>
              <a:endParaRPr b="1" sz="12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Grâce a un </a:t>
              </a:r>
              <a:r>
                <a:rPr lang="en" sz="80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système</a:t>
              </a:r>
              <a:r>
                <a:rPr lang="en" sz="80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 de score, l’agent doit trouver le meilleure parcours possible.</a:t>
              </a:r>
              <a:endParaRPr b="1" sz="8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cxnSp>
          <p:nvCxnSpPr>
            <p:cNvPr id="147" name="Google Shape;147;p19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48" name="Google Shape;148;p19"/>
          <p:cNvSpPr/>
          <p:nvPr/>
        </p:nvSpPr>
        <p:spPr>
          <a:xfrm rot="3600185">
            <a:off x="3169983" y="1312831"/>
            <a:ext cx="2774659" cy="2774659"/>
          </a:xfrm>
          <a:prstGeom prst="blockArc">
            <a:avLst>
              <a:gd fmla="val 12622480" name="adj1"/>
              <a:gd fmla="val 19781569" name="adj2"/>
              <a:gd fmla="val 20773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 b="-3874" l="0" r="-4679" t="0"/>
          <a:stretch/>
        </p:blipFill>
        <p:spPr>
          <a:xfrm flipH="1">
            <a:off x="3309201" y="1812650"/>
            <a:ext cx="2405799" cy="319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>
            <p:ph type="title"/>
          </p:nvPr>
        </p:nvSpPr>
        <p:spPr>
          <a:xfrm>
            <a:off x="759950" y="1136550"/>
            <a:ext cx="7593300" cy="39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 avec état interne, but et utilité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8404375" y="4643093"/>
            <a:ext cx="548700" cy="316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2" name="Google Shape;152;p19"/>
          <p:cNvGrpSpPr/>
          <p:nvPr/>
        </p:nvGrpSpPr>
        <p:grpSpPr>
          <a:xfrm>
            <a:off x="323513" y="2063000"/>
            <a:ext cx="2952125" cy="1289700"/>
            <a:chOff x="323513" y="1986800"/>
            <a:chExt cx="2952125" cy="1289700"/>
          </a:xfrm>
        </p:grpSpPr>
        <p:sp>
          <p:nvSpPr>
            <p:cNvPr id="153" name="Google Shape;153;p19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Etat interne</a:t>
              </a:r>
              <a:endParaRPr b="1" sz="12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Se rappelle de sa dernière action, si la salle est propre ou sale et son emplacement.</a:t>
              </a:r>
              <a:endParaRPr b="1" sz="8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cxnSp>
          <p:nvCxnSpPr>
            <p:cNvPr id="154" name="Google Shape;154;p19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55" name="Google Shape;155;p19"/>
          <p:cNvGrpSpPr/>
          <p:nvPr/>
        </p:nvGrpSpPr>
        <p:grpSpPr>
          <a:xfrm>
            <a:off x="5209838" y="3096650"/>
            <a:ext cx="3610650" cy="1289700"/>
            <a:chOff x="5209838" y="3020450"/>
            <a:chExt cx="3610650" cy="1289700"/>
          </a:xfrm>
        </p:grpSpPr>
        <p:sp>
          <p:nvSpPr>
            <p:cNvPr id="156" name="Google Shape;156;p19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But</a:t>
              </a:r>
              <a:endParaRPr b="1" sz="12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IBM Plex Sans Condensed"/>
                  <a:ea typeface="IBM Plex Sans Condensed"/>
                  <a:cs typeface="IBM Plex Sans Condensed"/>
                  <a:sym typeface="IBM Plex Sans Condensed"/>
                </a:rPr>
                <a:t>A un objectif, suivre un certains parcours, une certaine trajectoire.</a:t>
              </a:r>
              <a:endParaRPr b="1" sz="8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endParaRPr>
            </a:p>
          </p:txBody>
        </p:sp>
        <p:cxnSp>
          <p:nvCxnSpPr>
            <p:cNvPr id="157" name="Google Shape;157;p19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58" name="Google Shape;158;p19"/>
          <p:cNvSpPr/>
          <p:nvPr/>
        </p:nvSpPr>
        <p:spPr>
          <a:xfrm rot="10800000">
            <a:off x="3183490" y="1291549"/>
            <a:ext cx="2774700" cy="2774700"/>
          </a:xfrm>
          <a:prstGeom prst="blockArc">
            <a:avLst>
              <a:gd fmla="val 12622480" name="adj1"/>
              <a:gd fmla="val 19662822" name="adj2"/>
              <a:gd fmla="val 20729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 rot="-3600185">
            <a:off x="3194618" y="1312434"/>
            <a:ext cx="2774659" cy="2774659"/>
          </a:xfrm>
          <a:prstGeom prst="blockArc">
            <a:avLst>
              <a:gd fmla="val 12622480" name="adj1"/>
              <a:gd fmla="val 19703271" name="adj2"/>
              <a:gd fmla="val 20851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 rot="-7200165">
            <a:off x="3337679" y="2955105"/>
            <a:ext cx="585011" cy="585536"/>
            <a:chOff x="1967628" y="812211"/>
            <a:chExt cx="588000" cy="588000"/>
          </a:xfrm>
        </p:grpSpPr>
        <p:sp>
          <p:nvSpPr>
            <p:cNvPr id="161" name="Google Shape;161;p19"/>
            <p:cNvSpPr/>
            <p:nvPr/>
          </p:nvSpPr>
          <p:spPr>
            <a:xfrm rot="39023">
              <a:off x="1970909" y="815492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chemeClr val="accent1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 rot="10800000">
              <a:off x="1970875" y="815525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19"/>
          <p:cNvGrpSpPr/>
          <p:nvPr/>
        </p:nvGrpSpPr>
        <p:grpSpPr>
          <a:xfrm>
            <a:off x="4264097" y="1308651"/>
            <a:ext cx="585001" cy="585530"/>
            <a:chOff x="1970048" y="811613"/>
            <a:chExt cx="588000" cy="588000"/>
          </a:xfrm>
        </p:grpSpPr>
        <p:sp>
          <p:nvSpPr>
            <p:cNvPr id="164" name="Google Shape;164;p19"/>
            <p:cNvSpPr/>
            <p:nvPr/>
          </p:nvSpPr>
          <p:spPr>
            <a:xfrm rot="39023">
              <a:off x="1973329" y="814894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chemeClr val="accent2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 rot="10800000">
              <a:off x="1973295" y="814927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19"/>
          <p:cNvGrpSpPr/>
          <p:nvPr/>
        </p:nvGrpSpPr>
        <p:grpSpPr>
          <a:xfrm rot="7200165">
            <a:off x="5229930" y="2933036"/>
            <a:ext cx="585011" cy="585536"/>
            <a:chOff x="1977085" y="811649"/>
            <a:chExt cx="588000" cy="588000"/>
          </a:xfrm>
        </p:grpSpPr>
        <p:sp>
          <p:nvSpPr>
            <p:cNvPr id="167" name="Google Shape;167;p19"/>
            <p:cNvSpPr/>
            <p:nvPr/>
          </p:nvSpPr>
          <p:spPr>
            <a:xfrm rot="39023">
              <a:off x="1980366" y="814930"/>
              <a:ext cx="581437" cy="581437"/>
            </a:xfrm>
            <a:prstGeom prst="pie">
              <a:avLst>
                <a:gd fmla="val 6190354" name="adj1"/>
                <a:gd fmla="val 14996165" name="adj2"/>
              </a:avLst>
            </a:prstGeom>
            <a:solidFill>
              <a:schemeClr val="dk2"/>
            </a:solidFill>
            <a:ln>
              <a:noFill/>
            </a:ln>
            <a:effectLst>
              <a:outerShdw blurRad="142875" rotWithShape="0" algn="bl">
                <a:srgbClr val="000000">
                  <a:alpha val="4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 rot="10800000">
              <a:off x="1980332" y="814963"/>
              <a:ext cx="581400" cy="581400"/>
            </a:xfrm>
            <a:prstGeom prst="pie">
              <a:avLst>
                <a:gd fmla="val 4028252" name="adj1"/>
                <a:gd fmla="val 17183677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69" name="Google Shape;169;p19"/>
          <p:cNvSpPr txBox="1"/>
          <p:nvPr/>
        </p:nvSpPr>
        <p:spPr>
          <a:xfrm>
            <a:off x="4334550" y="1383632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03 </a:t>
            </a:r>
            <a:endParaRPr sz="16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3375648" y="3015760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01 </a:t>
            </a:r>
            <a:endParaRPr sz="16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5281877" y="2986185"/>
            <a:ext cx="5091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02 </a:t>
            </a:r>
            <a:endParaRPr sz="1600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