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9FBCE-D531-4FF4-8198-27D13744D47E}" v="249" dt="2024-09-12T19:16:36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5AC1-3FDC-47C0-9235-01AA983B1616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7C18-8DE2-447C-B780-6696504781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7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7C18-8DE2-447C-B780-6696504781A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3C1C2-7E8C-7678-B792-79DED23C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FB419E-251E-A9F3-405E-0CB65417B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7381A-8268-61F4-CF1F-597C0F71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9C183-6565-6E68-1B63-A150548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E053C-8203-3B6B-4B0B-F27D4AF0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E74EE-F365-5AAD-7B94-5E822695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FF9B1-DB9F-D88C-EFB3-B6C53711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1573B8-2B04-A257-FA2F-31154E50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70809-18B8-12C5-6D31-4898AEAF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ED9CBA-796B-5D82-1E36-4AE27560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1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FE2664-50C7-DACF-BE61-BCB64ED43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53AD97-F8CB-C79A-9DF4-87CCA13C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BAF41-A259-AC72-9AD4-EAE098AB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6A2D8-16AD-D0DC-8335-1889E8D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B8377-78A2-965E-4512-76CB03A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7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14ACF-B587-8B5D-91A2-87224337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903F8-FA3E-84A2-8071-56E18E69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EA8D8-4689-F214-F763-8E96EAFF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0D2B4-F907-B248-3F9B-7733DB92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A731F-5BDA-30D0-1AA3-EAD7069B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EA74B-2990-28D9-FC6E-4EEC3D11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6A899-35B2-656C-9956-F6F8F8BE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DBBC9-C51D-47A3-7474-0EE8D6BE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4392F4-EE6C-9747-7A76-62606B2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A8A36-5DE2-5CA7-6390-9260093A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FDD48-C921-278C-0B15-6E33C0A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C885D-0125-C91D-D3CD-3E122B529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8C363C-2368-E0C7-CCB0-5173B51E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A4ED7-2F65-9404-2FD4-3CB25A3C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CFBAD-0D70-B08A-059E-5EBBEE4B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91952-FDA7-98FC-EE2D-A5287033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8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54B6E-6AAE-2942-1547-0BB9967A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1A5CE-C398-6389-227F-0B2F2EF2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1D5543-4E1F-195F-02F1-FDFD61BB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9CD530-21D6-C350-2D1F-061FD3935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23A679-05A8-3F17-9FF4-4E869006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1EEF80-D3F9-5A6E-C2FF-0FCD501F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890571-26B1-85C2-627D-A64FEFA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65CD7C-6562-71A3-2823-CF15600B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9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0C678-C3A2-A33B-E0AB-C9E6331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43D64F-1057-FCDB-AAF9-28B06478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028C24-654B-0FB6-112B-CBAA73B1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D8CEF8-BC61-579F-FBFA-37BCB0F6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41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FE356B-F57C-9676-33C6-01B4AA2E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3FEF99-ABE2-262E-030F-57E81C5D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8F2D2-BE43-5E7E-42BF-A2E19824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9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CB6C5-1EC3-201D-70C3-DD188F6D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67EE4-1D0E-0EC8-BF77-66CC36BE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7AD0B7-82D4-D4AC-360D-C98B2357C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10DF3A-2122-62AC-EFD2-F2DE3F15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C1761D-24B7-D2AE-EAC7-E32EF409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5DCAF-74DC-D3D8-A2DD-262094AB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8386B-7779-107A-5DE4-D43E499A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3F45C7-4099-F8D0-3F73-405A76C1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619DDB-05BE-79FE-D79D-29DBFF86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AD2C84-E0B2-6F67-2DCA-5E2B21F3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03C727-35C6-8E0C-ED56-65CB3A9B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854D1-13AB-00BA-9B03-0314CADE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1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70EEDD-EB35-3DE3-7212-672253EB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BC299C-C6B4-828A-7E71-F19E439A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ACE64-5F8D-924A-F641-124A34A51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8C5BC-EAA3-4B58-B6AC-7A2DE0DD54C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0B1DA-9FBC-DF12-23F3-CC5A1F975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9E2A3-2365-185A-1217-55CB463F9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CFB3E7-D4A0-4ABF-9B0C-2FAEB8C15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BE796C-EB81-4FCC-18DF-CF98F023F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Déployer un modèle dans le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70ADFB-CBA3-612B-C826-590248E28469}"/>
              </a:ext>
            </a:extLst>
          </p:cNvPr>
          <p:cNvSpPr txBox="1"/>
          <p:nvPr/>
        </p:nvSpPr>
        <p:spPr>
          <a:xfrm>
            <a:off x="1578044" y="3739764"/>
            <a:ext cx="4517954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Soutenance Projet 8                OpenClassrooms - Quérin Yannick -  20/09/2024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7F93EC-7EAE-49FF-879E-66628D423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38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" name="Image 9" descr="Une image contenant logo, Police, Graphique, blanc">
            <a:extLst>
              <a:ext uri="{FF2B5EF4-FFF2-40B4-BE49-F238E27FC236}">
                <a16:creationId xmlns:a16="http://schemas.microsoft.com/office/drawing/2014/main" id="{6C2DBA5F-F527-8408-5A2D-8BB30DB9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r="19367" b="2"/>
          <a:stretch/>
        </p:blipFill>
        <p:spPr>
          <a:xfrm>
            <a:off x="7402277" y="341648"/>
            <a:ext cx="2926335" cy="2926335"/>
          </a:xfrm>
          <a:custGeom>
            <a:avLst/>
            <a:gdLst/>
            <a:ahLst/>
            <a:cxnLst/>
            <a:rect l="l" t="t" r="r" b="b"/>
            <a:pathLst>
              <a:path w="2537092" h="2537092">
                <a:moveTo>
                  <a:pt x="1268546" y="0"/>
                </a:moveTo>
                <a:cubicBezTo>
                  <a:pt x="1969145" y="0"/>
                  <a:pt x="2537092" y="567947"/>
                  <a:pt x="2537092" y="1268546"/>
                </a:cubicBezTo>
                <a:cubicBezTo>
                  <a:pt x="2537092" y="1969145"/>
                  <a:pt x="1969145" y="2537092"/>
                  <a:pt x="1268546" y="2537092"/>
                </a:cubicBezTo>
                <a:cubicBezTo>
                  <a:pt x="567947" y="2537092"/>
                  <a:pt x="0" y="1969145"/>
                  <a:pt x="0" y="1268546"/>
                </a:cubicBezTo>
                <a:cubicBezTo>
                  <a:pt x="0" y="567947"/>
                  <a:pt x="567947" y="0"/>
                  <a:pt x="1268546" y="0"/>
                </a:cubicBezTo>
                <a:close/>
              </a:path>
            </a:pathLst>
          </a:cu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Graphique, clipart, Police, logo">
            <a:extLst>
              <a:ext uri="{FF2B5EF4-FFF2-40B4-BE49-F238E27FC236}">
                <a16:creationId xmlns:a16="http://schemas.microsoft.com/office/drawing/2014/main" id="{F15EF3F9-949E-1E75-1579-10A2B5C30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80" b="2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pic>
        <p:nvPicPr>
          <p:cNvPr id="6" name="Image 5" descr="Une image contenant Graphique, symbole, logo, Bleu électrique">
            <a:extLst>
              <a:ext uri="{FF2B5EF4-FFF2-40B4-BE49-F238E27FC236}">
                <a16:creationId xmlns:a16="http://schemas.microsoft.com/office/drawing/2014/main" id="{CC5526A5-F4A0-FB76-F1F4-302AA569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58" y="5918520"/>
            <a:ext cx="618056" cy="6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455D6E69-3F6A-1293-C5D8-029C2A163F4C}"/>
              </a:ext>
            </a:extLst>
          </p:cNvPr>
          <p:cNvSpPr txBox="1">
            <a:spLocks/>
          </p:cNvSpPr>
          <p:nvPr/>
        </p:nvSpPr>
        <p:spPr>
          <a:xfrm>
            <a:off x="613957" y="209004"/>
            <a:ext cx="11198886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Descriptif solution Cloud</a:t>
            </a:r>
          </a:p>
        </p:txBody>
      </p:sp>
      <p:pic>
        <p:nvPicPr>
          <p:cNvPr id="8" name="Image 7" descr="Une image contenant texte, logiciel, Icône d’ordinateur, Page web">
            <a:extLst>
              <a:ext uri="{FF2B5EF4-FFF2-40B4-BE49-F238E27FC236}">
                <a16:creationId xmlns:a16="http://schemas.microsoft.com/office/drawing/2014/main" id="{83A90711-8EF7-F6FB-60D6-4947CEA1E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2" y="1244121"/>
            <a:ext cx="5348904" cy="26386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441D79C-CD52-228D-B9D8-9AB1BA71F0A1}"/>
              </a:ext>
            </a:extLst>
          </p:cNvPr>
          <p:cNvSpPr txBox="1"/>
          <p:nvPr/>
        </p:nvSpPr>
        <p:spPr>
          <a:xfrm>
            <a:off x="1446294" y="1244121"/>
            <a:ext cx="524188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Données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chemeClr val="bg1"/>
                </a:solidFill>
              </a:rPr>
              <a:t>Echelle illimitée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Durabilité, disponibilité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chemeClr val="bg1"/>
                </a:solidFill>
              </a:rPr>
              <a:t>Géo-réplication</a:t>
            </a:r>
          </a:p>
          <a:p>
            <a:endParaRPr lang="fr-FR" sz="1800" b="1" dirty="0">
              <a:solidFill>
                <a:schemeClr val="bg1"/>
              </a:solidFill>
            </a:endParaRPr>
          </a:p>
          <a:p>
            <a:r>
              <a:rPr lang="fr-FR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Sécurité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Contrôle d’accès, authentification (rôles IAM)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chemeClr val="bg1"/>
                </a:solidFill>
              </a:rPr>
              <a:t>Chif</a:t>
            </a:r>
            <a:r>
              <a:rPr lang="fr-FR" b="1" dirty="0">
                <a:solidFill>
                  <a:schemeClr val="bg1"/>
                </a:solidFill>
              </a:rPr>
              <a:t>frement et contrôle réseau</a:t>
            </a:r>
          </a:p>
          <a:p>
            <a:endParaRPr lang="fr-FR" sz="1800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chemeClr val="bg1"/>
                </a:solidFill>
              </a:rPr>
              <a:t>Diminution des couts par rapport à un serveur</a:t>
            </a:r>
          </a:p>
          <a:p>
            <a:r>
              <a:rPr lang="fr-FR" b="1" dirty="0">
                <a:solidFill>
                  <a:schemeClr val="bg1"/>
                </a:solidFill>
              </a:rPr>
              <a:t>complet</a:t>
            </a:r>
            <a:r>
              <a:rPr lang="fr-FR" sz="1800" b="1" dirty="0">
                <a:solidFill>
                  <a:schemeClr val="bg1"/>
                </a:solidFill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45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9BD973CD-6083-19A9-EBEF-43E4D3E3A20A}"/>
              </a:ext>
            </a:extLst>
          </p:cNvPr>
          <p:cNvSpPr txBox="1">
            <a:spLocks/>
          </p:cNvSpPr>
          <p:nvPr/>
        </p:nvSpPr>
        <p:spPr>
          <a:xfrm>
            <a:off x="613957" y="209004"/>
            <a:ext cx="11198886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Architecture AWS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C1CB0F1-0905-AC5A-545C-7F60AAFBD4BC}"/>
              </a:ext>
            </a:extLst>
          </p:cNvPr>
          <p:cNvSpPr/>
          <p:nvPr/>
        </p:nvSpPr>
        <p:spPr>
          <a:xfrm>
            <a:off x="1669773" y="1301951"/>
            <a:ext cx="8963391" cy="3962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                                                                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9" name="Image 8" descr="Une image contenant Police, Graphique, logo, clipart">
            <a:extLst>
              <a:ext uri="{FF2B5EF4-FFF2-40B4-BE49-F238E27FC236}">
                <a16:creationId xmlns:a16="http://schemas.microsoft.com/office/drawing/2014/main" id="{FEA5CAF5-9872-02C7-ED05-13E69DE4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5" y="1641403"/>
            <a:ext cx="1061644" cy="5565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C50649-9307-1A19-B821-CFADE49E1383}"/>
              </a:ext>
            </a:extLst>
          </p:cNvPr>
          <p:cNvSpPr/>
          <p:nvPr/>
        </p:nvSpPr>
        <p:spPr>
          <a:xfrm>
            <a:off x="3224703" y="1641403"/>
            <a:ext cx="6502394" cy="8623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F93BC8C9-53C2-9A0A-5EBA-0AB139C4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419" y="1693945"/>
            <a:ext cx="411535" cy="757240"/>
          </a:xfrm>
          <a:prstGeom prst="rect">
            <a:avLst/>
          </a:prstGeom>
        </p:spPr>
      </p:pic>
      <p:pic>
        <p:nvPicPr>
          <p:cNvPr id="17" name="Image 16" descr="Une image contenant logo, Police, symbole, Graphique&#10;&#10;Description générée automatiquement">
            <a:extLst>
              <a:ext uri="{FF2B5EF4-FFF2-40B4-BE49-F238E27FC236}">
                <a16:creationId xmlns:a16="http://schemas.microsoft.com/office/drawing/2014/main" id="{EB13EB33-D4DB-7404-CB46-6007268CD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87" y="2760075"/>
            <a:ext cx="2295067" cy="79098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C7B3E8-E880-7498-983C-55FA8E02D131}"/>
              </a:ext>
            </a:extLst>
          </p:cNvPr>
          <p:cNvSpPr txBox="1"/>
          <p:nvPr/>
        </p:nvSpPr>
        <p:spPr>
          <a:xfrm>
            <a:off x="4988948" y="1919699"/>
            <a:ext cx="43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IAM – Contrôle d’accès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5C7E126-91B7-C6B8-D798-5E8FCAD4FDA0}"/>
              </a:ext>
            </a:extLst>
          </p:cNvPr>
          <p:cNvSpPr txBox="1"/>
          <p:nvPr/>
        </p:nvSpPr>
        <p:spPr>
          <a:xfrm>
            <a:off x="2317262" y="3635418"/>
            <a:ext cx="180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Stockage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Résultats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Notebook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Images</a:t>
            </a:r>
          </a:p>
        </p:txBody>
      </p:sp>
      <p:pic>
        <p:nvPicPr>
          <p:cNvPr id="25" name="Image 24" descr="Une image contenant Police, conception">
            <a:extLst>
              <a:ext uri="{FF2B5EF4-FFF2-40B4-BE49-F238E27FC236}">
                <a16:creationId xmlns:a16="http://schemas.microsoft.com/office/drawing/2014/main" id="{10A6A1BB-4662-B63D-1D48-1F5A70194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70" y="2724406"/>
            <a:ext cx="2295067" cy="8623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8BB35C-D862-9700-9057-9041F843FA69}"/>
              </a:ext>
            </a:extLst>
          </p:cNvPr>
          <p:cNvSpPr/>
          <p:nvPr/>
        </p:nvSpPr>
        <p:spPr>
          <a:xfrm>
            <a:off x="1863634" y="2633998"/>
            <a:ext cx="3701143" cy="239520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8128D0-6ACB-DBD7-C3D0-8FE4F216A7C0}"/>
              </a:ext>
            </a:extLst>
          </p:cNvPr>
          <p:cNvSpPr/>
          <p:nvPr/>
        </p:nvSpPr>
        <p:spPr>
          <a:xfrm>
            <a:off x="6095999" y="2642822"/>
            <a:ext cx="4232367" cy="239520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2B39673-75C2-6AB0-0522-6660173BBE5D}"/>
              </a:ext>
            </a:extLst>
          </p:cNvPr>
          <p:cNvSpPr txBox="1"/>
          <p:nvPr/>
        </p:nvSpPr>
        <p:spPr>
          <a:xfrm>
            <a:off x="6348549" y="3788229"/>
            <a:ext cx="37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Clusters de calculs distribués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Traitement d’images</a:t>
            </a:r>
          </a:p>
        </p:txBody>
      </p:sp>
    </p:spTree>
    <p:extLst>
      <p:ext uri="{BB962C8B-B14F-4D97-AF65-F5344CB8AC3E}">
        <p14:creationId xmlns:p14="http://schemas.microsoft.com/office/powerpoint/2010/main" val="388315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180F858F-E214-4445-C318-4EC6DF92E7B9}"/>
              </a:ext>
            </a:extLst>
          </p:cNvPr>
          <p:cNvSpPr txBox="1">
            <a:spLocks/>
          </p:cNvSpPr>
          <p:nvPr/>
        </p:nvSpPr>
        <p:spPr>
          <a:xfrm>
            <a:off x="574768" y="209004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Configuration environnement de travail</a:t>
            </a:r>
          </a:p>
        </p:txBody>
      </p:sp>
      <p:pic>
        <p:nvPicPr>
          <p:cNvPr id="8" name="Image 7" descr="Une image contenant texte, logiciel, nombre, Icône d’ordinateur">
            <a:extLst>
              <a:ext uri="{FF2B5EF4-FFF2-40B4-BE49-F238E27FC236}">
                <a16:creationId xmlns:a16="http://schemas.microsoft.com/office/drawing/2014/main" id="{304A3576-B100-1725-8F4D-F689F8C2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554482"/>
            <a:ext cx="5042260" cy="509451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EF52BEB-B34E-B4F0-F6B8-3D68A75738A4}"/>
              </a:ext>
            </a:extLst>
          </p:cNvPr>
          <p:cNvSpPr txBox="1"/>
          <p:nvPr/>
        </p:nvSpPr>
        <p:spPr>
          <a:xfrm>
            <a:off x="5564776" y="1214846"/>
            <a:ext cx="6248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Service IAM (Identity and Access Management)</a:t>
            </a:r>
          </a:p>
          <a:p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Gestion des droits (contrôle S3) (Politiques)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Création d’une paire de clés qui nous permettra de nous connecter devoir saisir systématiquement login/mot de passe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Ajout des 3 politiques d’autorisations: </a:t>
            </a:r>
            <a:r>
              <a:rPr lang="fr-FR" b="1" i="1" dirty="0">
                <a:solidFill>
                  <a:schemeClr val="bg1"/>
                </a:solidFill>
              </a:rPr>
              <a:t>AmazonEC2FullAccess</a:t>
            </a:r>
            <a:r>
              <a:rPr lang="fr-FR" b="1" dirty="0">
                <a:solidFill>
                  <a:schemeClr val="bg1"/>
                </a:solidFill>
              </a:rPr>
              <a:t>, </a:t>
            </a:r>
            <a:r>
              <a:rPr lang="fr-FR" b="1" i="1" dirty="0">
                <a:solidFill>
                  <a:schemeClr val="bg1"/>
                </a:solidFill>
              </a:rPr>
              <a:t>AmazonElasticMapReduceFullAccess</a:t>
            </a:r>
            <a:r>
              <a:rPr lang="fr-FR" b="1" dirty="0">
                <a:solidFill>
                  <a:schemeClr val="bg1"/>
                </a:solidFill>
              </a:rPr>
              <a:t> et </a:t>
            </a:r>
            <a:r>
              <a:rPr lang="fr-FR" b="1" i="1" dirty="0">
                <a:solidFill>
                  <a:schemeClr val="bg1"/>
                </a:solidFill>
              </a:rPr>
              <a:t>AmazonS3FullAccess au sein des rôles utilisés (</a:t>
            </a:r>
            <a:r>
              <a:rPr lang="fr-FR" b="1" i="1" dirty="0">
                <a:solidFill>
                  <a:schemeClr val="bg1"/>
                </a:solidFill>
                <a:effectLst/>
                <a:latin typeface="Amazon Ember"/>
              </a:rPr>
              <a:t>AmazonEMR-ServiceRole-20240809T201849 </a:t>
            </a:r>
            <a:r>
              <a:rPr lang="fr-FR" b="1" dirty="0">
                <a:solidFill>
                  <a:schemeClr val="bg1"/>
                </a:solidFill>
                <a:effectLst/>
                <a:latin typeface="Amazon Ember"/>
              </a:rPr>
              <a:t>et </a:t>
            </a:r>
            <a:br>
              <a:rPr lang="fr-FR" dirty="0"/>
            </a:br>
            <a:r>
              <a:rPr lang="fr-FR" b="1" i="1" dirty="0">
                <a:solidFill>
                  <a:schemeClr val="bg1"/>
                </a:solidFill>
                <a:effectLst/>
                <a:latin typeface="Amazon Ember"/>
              </a:rPr>
              <a:t>AmazonEMR-InstanceProfile-20240824T145945</a:t>
            </a:r>
            <a:r>
              <a:rPr lang="fr-FR" b="1" i="1" dirty="0">
                <a:solidFill>
                  <a:schemeClr val="bg1"/>
                </a:solidFill>
              </a:rPr>
              <a:t>) </a:t>
            </a:r>
            <a:r>
              <a:rPr lang="fr-FR" b="1" dirty="0">
                <a:solidFill>
                  <a:schemeClr val="bg1"/>
                </a:solidFill>
              </a:rPr>
              <a:t>afin de résoudre</a:t>
            </a:r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</a:rPr>
              <a:t>les problèmes d'autorisations et garantir que votre cluster EMR dispose de toutes les permissions nécessaires pour fonctionner.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726B00-752C-BF4C-812F-8E4C4B411D43}"/>
              </a:ext>
            </a:extLst>
          </p:cNvPr>
          <p:cNvSpPr/>
          <p:nvPr/>
        </p:nvSpPr>
        <p:spPr>
          <a:xfrm>
            <a:off x="1301261" y="3918857"/>
            <a:ext cx="3662625" cy="613954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8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82C43C9-C4C6-0D7A-03BA-2579A0FD480D}"/>
              </a:ext>
            </a:extLst>
          </p:cNvPr>
          <p:cNvSpPr txBox="1">
            <a:spLocks/>
          </p:cNvSpPr>
          <p:nvPr/>
        </p:nvSpPr>
        <p:spPr>
          <a:xfrm>
            <a:off x="574768" y="209004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Stockage sur Amazon S3</a:t>
            </a:r>
          </a:p>
        </p:txBody>
      </p:sp>
      <p:pic>
        <p:nvPicPr>
          <p:cNvPr id="4" name="Image 3" descr="Une image contenant logo, Police, symbole, Graphique&#10;&#10;Description générée automatiquement">
            <a:extLst>
              <a:ext uri="{FF2B5EF4-FFF2-40B4-BE49-F238E27FC236}">
                <a16:creationId xmlns:a16="http://schemas.microsoft.com/office/drawing/2014/main" id="{6943997A-F16F-9F92-4A8E-AB46E7F6A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59" y="244128"/>
            <a:ext cx="2295067" cy="790989"/>
          </a:xfrm>
          <a:prstGeom prst="rect">
            <a:avLst/>
          </a:prstGeom>
        </p:spPr>
      </p:pic>
      <p:pic>
        <p:nvPicPr>
          <p:cNvPr id="6" name="Image 5" descr="Une image contenant texte, logiciel, Icône d’ordinateur, nombre">
            <a:extLst>
              <a:ext uri="{FF2B5EF4-FFF2-40B4-BE49-F238E27FC236}">
                <a16:creationId xmlns:a16="http://schemas.microsoft.com/office/drawing/2014/main" id="{BD3CE518-1EF3-8E53-54D8-D7F09C76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9" y="1244121"/>
            <a:ext cx="5932881" cy="28304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C27068F-2B49-6FE0-6C03-6FFA10AD8283}"/>
              </a:ext>
            </a:extLst>
          </p:cNvPr>
          <p:cNvSpPr txBox="1"/>
          <p:nvPr/>
        </p:nvSpPr>
        <p:spPr>
          <a:xfrm>
            <a:off x="6620858" y="1344561"/>
            <a:ext cx="540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S3 : Solution pour la gestion du stockage des données</a:t>
            </a:r>
          </a:p>
          <a:p>
            <a:endParaRPr lang="fr-FR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Stockage d’une grande variété d’objets (fichiers, image, vidéos…)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Évolutivité avec espace disponible illimité. ■ Indépendant des serveurs EC2.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Accès aux données très rapide.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Possibilité de définir des politiques d'accès IAM pour contrôler les autorisations. d'accès aux </a:t>
            </a:r>
            <a:r>
              <a:rPr lang="fr-FR" b="1" dirty="0" err="1">
                <a:solidFill>
                  <a:schemeClr val="bg1"/>
                </a:solidFill>
              </a:rPr>
              <a:t>buckets</a:t>
            </a:r>
            <a:r>
              <a:rPr lang="fr-FR" b="1" dirty="0">
                <a:solidFill>
                  <a:schemeClr val="bg1"/>
                </a:solidFill>
              </a:rPr>
              <a:t> et aux objets.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891C9A-FC31-7445-DF3B-59B38AEAC429}"/>
              </a:ext>
            </a:extLst>
          </p:cNvPr>
          <p:cNvSpPr txBox="1"/>
          <p:nvPr/>
        </p:nvSpPr>
        <p:spPr>
          <a:xfrm>
            <a:off x="1586805" y="4164434"/>
            <a:ext cx="10319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Cas pratique:</a:t>
            </a:r>
          </a:p>
          <a:p>
            <a:endParaRPr lang="fr-FR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Création d’un compartiment (“bucket”) : </a:t>
            </a:r>
            <a:r>
              <a:rPr lang="fr-FR" b="1" i="1" dirty="0">
                <a:solidFill>
                  <a:schemeClr val="bg1"/>
                </a:solidFill>
              </a:rPr>
              <a:t>p8-projet-data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Choisir la même région pour les serveurs EC2 et S3.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Chargement des données sur le bucket S3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Fichier de configuration avec amorçage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Répertoire des images Test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Notebook avec Script (JupyterHub)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Écriture des résultats dans le répertoire Results.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E533C-1528-B1D0-3753-E446BD395123}"/>
              </a:ext>
            </a:extLst>
          </p:cNvPr>
          <p:cNvSpPr/>
          <p:nvPr/>
        </p:nvSpPr>
        <p:spPr>
          <a:xfrm>
            <a:off x="1131445" y="1449291"/>
            <a:ext cx="1559504" cy="261943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B8464-7C3F-B1AB-7546-B0C327907CC9}"/>
              </a:ext>
            </a:extLst>
          </p:cNvPr>
          <p:cNvSpPr/>
          <p:nvPr/>
        </p:nvSpPr>
        <p:spPr>
          <a:xfrm>
            <a:off x="1383660" y="3056709"/>
            <a:ext cx="1725300" cy="999482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67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574768" y="209004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Création cluster avec EMR </a:t>
            </a:r>
            <a:r>
              <a:rPr lang="en-US" sz="1800" dirty="0">
                <a:solidFill>
                  <a:srgbClr val="FFFFFF"/>
                </a:solidFill>
              </a:rPr>
              <a:t>(Elastic Map Reduce)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982BDF-C63A-8FB8-27A9-DF5C907E6762}"/>
              </a:ext>
            </a:extLst>
          </p:cNvPr>
          <p:cNvSpPr txBox="1"/>
          <p:nvPr/>
        </p:nvSpPr>
        <p:spPr>
          <a:xfrm>
            <a:off x="1489166" y="1638234"/>
            <a:ext cx="785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i="1" dirty="0">
                <a:solidFill>
                  <a:schemeClr val="bg1"/>
                </a:solidFill>
              </a:rPr>
              <a:t>Elastic MapReduce </a:t>
            </a:r>
            <a:r>
              <a:rPr lang="fr-FR" b="1" dirty="0">
                <a:solidFill>
                  <a:schemeClr val="bg1"/>
                </a:solidFill>
              </a:rPr>
              <a:t>(EMR) : plateforme permettant d'exécuter des traitements de données distribuées à grande échelle, en utilisant des frameworks tels que Hadoop et Spark.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Il utilise des instances EC2 (</a:t>
            </a:r>
            <a:r>
              <a:rPr lang="fr-FR" b="1" i="1" dirty="0">
                <a:solidFill>
                  <a:schemeClr val="bg1"/>
                </a:solidFill>
              </a:rPr>
              <a:t>Elastic compute cloud</a:t>
            </a:r>
            <a:r>
              <a:rPr lang="fr-FR" b="1" dirty="0">
                <a:solidFill>
                  <a:schemeClr val="bg1"/>
                </a:solidFill>
              </a:rPr>
              <a:t>, serveur) avec des applications préinstallées et configurées pour créer et gérer le cluster de calculs distribués.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Le service est entièrement géré par AWS.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⇒ Avantages : évolutivité, flexibilité</a:t>
            </a:r>
          </a:p>
        </p:txBody>
      </p:sp>
      <p:pic>
        <p:nvPicPr>
          <p:cNvPr id="9" name="Image 8" descr="Une image contenant Police, conception">
            <a:extLst>
              <a:ext uri="{FF2B5EF4-FFF2-40B4-BE49-F238E27FC236}">
                <a16:creationId xmlns:a16="http://schemas.microsoft.com/office/drawing/2014/main" id="{C9F53610-1DA4-7D84-06EF-D96F77E8C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515291"/>
            <a:ext cx="2468607" cy="1186155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FF6B4B-3352-7D81-DFAD-1A8227C8DD68}"/>
              </a:ext>
            </a:extLst>
          </p:cNvPr>
          <p:cNvSpPr/>
          <p:nvPr/>
        </p:nvSpPr>
        <p:spPr>
          <a:xfrm>
            <a:off x="1854926" y="4545874"/>
            <a:ext cx="5878283" cy="189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F175A3-57D8-0908-EB37-6268C93CC22A}"/>
              </a:ext>
            </a:extLst>
          </p:cNvPr>
          <p:cNvSpPr txBox="1"/>
          <p:nvPr/>
        </p:nvSpPr>
        <p:spPr>
          <a:xfrm>
            <a:off x="2168434" y="4728754"/>
            <a:ext cx="5329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Création du serveur EMR en 4 phases: </a:t>
            </a:r>
          </a:p>
          <a:p>
            <a:r>
              <a:rPr lang="fr-FR" b="1" dirty="0">
                <a:solidFill>
                  <a:schemeClr val="bg1"/>
                </a:solidFill>
              </a:rPr>
              <a:t>1.  Configuration logiciel </a:t>
            </a:r>
          </a:p>
          <a:p>
            <a:r>
              <a:rPr lang="fr-FR" b="1" dirty="0">
                <a:solidFill>
                  <a:schemeClr val="bg1"/>
                </a:solidFill>
              </a:rPr>
              <a:t>2.  Configuration machine </a:t>
            </a:r>
          </a:p>
          <a:p>
            <a:r>
              <a:rPr lang="fr-FR" b="1" dirty="0">
                <a:solidFill>
                  <a:schemeClr val="bg1"/>
                </a:solidFill>
              </a:rPr>
              <a:t>3.  Actions d’amorçage </a:t>
            </a:r>
          </a:p>
          <a:p>
            <a:r>
              <a:rPr lang="fr-FR" b="1" dirty="0">
                <a:solidFill>
                  <a:schemeClr val="bg1"/>
                </a:solidFill>
              </a:rPr>
              <a:t>4.  Options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171361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F315DB4-C38D-91D9-1861-996C58A2EC92}"/>
              </a:ext>
            </a:extLst>
          </p:cNvPr>
          <p:cNvSpPr txBox="1">
            <a:spLocks/>
          </p:cNvSpPr>
          <p:nvPr/>
        </p:nvSpPr>
        <p:spPr>
          <a:xfrm>
            <a:off x="842723" y="256299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Création cluster avec EMR </a:t>
            </a:r>
            <a:r>
              <a:rPr lang="en-US" sz="1800" dirty="0">
                <a:solidFill>
                  <a:srgbClr val="FFFFFF"/>
                </a:solidFill>
              </a:rPr>
              <a:t>(Elastic Map Reduce)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AD7100-3E25-F04E-69D0-E30B965ADDD0}"/>
              </a:ext>
            </a:extLst>
          </p:cNvPr>
          <p:cNvSpPr txBox="1"/>
          <p:nvPr/>
        </p:nvSpPr>
        <p:spPr>
          <a:xfrm>
            <a:off x="1301262" y="1338711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 EMR -</a:t>
            </a:r>
            <a:r>
              <a:rPr lang="fr-FR" sz="2800" b="1" dirty="0"/>
              <a:t> </a:t>
            </a:r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Configuration logiciel </a:t>
            </a:r>
          </a:p>
        </p:txBody>
      </p:sp>
      <p:pic>
        <p:nvPicPr>
          <p:cNvPr id="6" name="Image 5" descr="Une image contenant texte, capture d’écran, logiciel, Icône d’ordinateur">
            <a:extLst>
              <a:ext uri="{FF2B5EF4-FFF2-40B4-BE49-F238E27FC236}">
                <a16:creationId xmlns:a16="http://schemas.microsoft.com/office/drawing/2014/main" id="{9FCD0125-8E80-F744-B5A4-68E7F9BB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3" y="2241954"/>
            <a:ext cx="5188312" cy="34565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C6D385-0D30-32ED-1474-4191AFE74689}"/>
              </a:ext>
            </a:extLst>
          </p:cNvPr>
          <p:cNvSpPr txBox="1"/>
          <p:nvPr/>
        </p:nvSpPr>
        <p:spPr>
          <a:xfrm>
            <a:off x="5470979" y="1861931"/>
            <a:ext cx="6324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Choix des logiciels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Spark : calculs distribués.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TensorFlow : import du modèle et transfert learning.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JupyterHub : exécution des scripts Pyspark du Notebook. 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Paramétrage de la persistance des notebooks créés et ouverts via JupyterHub (configuration au format JSON)</a:t>
            </a:r>
          </a:p>
        </p:txBody>
      </p:sp>
      <p:pic>
        <p:nvPicPr>
          <p:cNvPr id="9" name="Image 8" descr="Une image contenant texte, capture d’écran, logiciel, Icône d’ordinateur">
            <a:extLst>
              <a:ext uri="{FF2B5EF4-FFF2-40B4-BE49-F238E27FC236}">
                <a16:creationId xmlns:a16="http://schemas.microsoft.com/office/drawing/2014/main" id="{A7837EEF-F08F-68BE-89C8-07E88812B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3" y="4350687"/>
            <a:ext cx="4234341" cy="19313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EA83D3-364C-0761-3C9E-EA3AB4419D95}"/>
              </a:ext>
            </a:extLst>
          </p:cNvPr>
          <p:cNvSpPr txBox="1"/>
          <p:nvPr/>
        </p:nvSpPr>
        <p:spPr>
          <a:xfrm>
            <a:off x="6283233" y="6293924"/>
            <a:ext cx="458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>
                <a:solidFill>
                  <a:schemeClr val="bg1"/>
                </a:solidFill>
              </a:rPr>
              <a:t>Configuration JSON de la persistence des notebooks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A56BF-4AB7-189C-A94D-84B768E1EE8C}"/>
              </a:ext>
            </a:extLst>
          </p:cNvPr>
          <p:cNvSpPr/>
          <p:nvPr/>
        </p:nvSpPr>
        <p:spPr>
          <a:xfrm>
            <a:off x="2461191" y="4811485"/>
            <a:ext cx="671227" cy="235132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CA27F-9326-48C0-6C58-5C4401F6BB1E}"/>
              </a:ext>
            </a:extLst>
          </p:cNvPr>
          <p:cNvSpPr/>
          <p:nvPr/>
        </p:nvSpPr>
        <p:spPr>
          <a:xfrm>
            <a:off x="451151" y="4811485"/>
            <a:ext cx="671227" cy="235132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019B4-9BAA-6EDE-F9C3-4BA96CF44806}"/>
              </a:ext>
            </a:extLst>
          </p:cNvPr>
          <p:cNvSpPr/>
          <p:nvPr/>
        </p:nvSpPr>
        <p:spPr>
          <a:xfrm>
            <a:off x="2461192" y="4471851"/>
            <a:ext cx="671227" cy="235132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Police, conception">
            <a:extLst>
              <a:ext uri="{FF2B5EF4-FFF2-40B4-BE49-F238E27FC236}">
                <a16:creationId xmlns:a16="http://schemas.microsoft.com/office/drawing/2014/main" id="{A0D480BF-755E-36AA-B1FC-00D7981BA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10" y="1014641"/>
            <a:ext cx="1854927" cy="6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6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, Appareils électroniques, capture d’écran, logiciel">
            <a:extLst>
              <a:ext uri="{FF2B5EF4-FFF2-40B4-BE49-F238E27FC236}">
                <a16:creationId xmlns:a16="http://schemas.microsoft.com/office/drawing/2014/main" id="{3C266E28-2C02-8DDB-BDC3-A6D187E11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5" y="1812544"/>
            <a:ext cx="4783191" cy="45777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27323B-B8AB-8B29-5803-82633E44FD09}"/>
              </a:ext>
            </a:extLst>
          </p:cNvPr>
          <p:cNvSpPr txBox="1"/>
          <p:nvPr/>
        </p:nvSpPr>
        <p:spPr>
          <a:xfrm>
            <a:off x="5974078" y="2352121"/>
            <a:ext cx="5643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Configuration Matériel (choix des instances)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1 instance Maître (</a:t>
            </a:r>
            <a:r>
              <a:rPr lang="fr-FR" b="1" i="1" dirty="0">
                <a:solidFill>
                  <a:schemeClr val="bg1"/>
                </a:solidFill>
              </a:rPr>
              <a:t>driver</a:t>
            </a:r>
            <a:r>
              <a:rPr lang="fr-FR" b="1" dirty="0">
                <a:solidFill>
                  <a:schemeClr val="bg1"/>
                </a:solidFill>
              </a:rPr>
              <a:t>), 2 instances principales (</a:t>
            </a:r>
            <a:r>
              <a:rPr lang="fr-FR" b="1" i="1" dirty="0">
                <a:solidFill>
                  <a:schemeClr val="bg1"/>
                </a:solidFill>
              </a:rPr>
              <a:t>workers</a:t>
            </a:r>
            <a:r>
              <a:rPr lang="fr-FR" b="1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Instances de type M5 (instances de type équilibrées), et </a:t>
            </a:r>
            <a:r>
              <a:rPr lang="fr-FR" b="1" i="1" dirty="0">
                <a:solidFill>
                  <a:schemeClr val="bg1"/>
                </a:solidFill>
              </a:rPr>
              <a:t>xlarge</a:t>
            </a:r>
            <a:r>
              <a:rPr lang="fr-FR" b="1" dirty="0">
                <a:solidFill>
                  <a:schemeClr val="bg1"/>
                </a:solidFill>
              </a:rPr>
              <a:t> (la moins onéreuse disponible).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D2AB8-D73C-C6BB-02F7-689BBCA165A0}"/>
              </a:ext>
            </a:extLst>
          </p:cNvPr>
          <p:cNvSpPr/>
          <p:nvPr/>
        </p:nvSpPr>
        <p:spPr>
          <a:xfrm>
            <a:off x="630035" y="3522447"/>
            <a:ext cx="1930278" cy="97117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841C2-9F0D-769C-B945-32AA6B72D3A7}"/>
              </a:ext>
            </a:extLst>
          </p:cNvPr>
          <p:cNvSpPr/>
          <p:nvPr/>
        </p:nvSpPr>
        <p:spPr>
          <a:xfrm>
            <a:off x="630035" y="5271049"/>
            <a:ext cx="1930278" cy="90635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Police, conception">
            <a:extLst>
              <a:ext uri="{FF2B5EF4-FFF2-40B4-BE49-F238E27FC236}">
                <a16:creationId xmlns:a16="http://schemas.microsoft.com/office/drawing/2014/main" id="{DEA006AF-49DA-1A59-3C34-7DD96322B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41" y="1338711"/>
            <a:ext cx="1854927" cy="64754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3B62299-170F-3AE2-1E30-A58066EE5B80}"/>
              </a:ext>
            </a:extLst>
          </p:cNvPr>
          <p:cNvSpPr txBox="1"/>
          <p:nvPr/>
        </p:nvSpPr>
        <p:spPr>
          <a:xfrm>
            <a:off x="1301262" y="1162220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EMR -</a:t>
            </a:r>
            <a:r>
              <a:rPr lang="fr-FR" sz="2800" b="1" dirty="0"/>
              <a:t> </a:t>
            </a:r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Configuration machine 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F9DA257-2BAE-6F2A-9BF6-449C554222DF}"/>
              </a:ext>
            </a:extLst>
          </p:cNvPr>
          <p:cNvSpPr txBox="1">
            <a:spLocks/>
          </p:cNvSpPr>
          <p:nvPr/>
        </p:nvSpPr>
        <p:spPr>
          <a:xfrm>
            <a:off x="842723" y="256299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Création cluster avec EMR </a:t>
            </a:r>
            <a:r>
              <a:rPr lang="en-US" sz="1800" dirty="0">
                <a:solidFill>
                  <a:srgbClr val="FFFFFF"/>
                </a:solidFill>
              </a:rPr>
              <a:t>(Elastic Map Reduce)</a:t>
            </a:r>
          </a:p>
        </p:txBody>
      </p:sp>
    </p:spTree>
    <p:extLst>
      <p:ext uri="{BB962C8B-B14F-4D97-AF65-F5344CB8AC3E}">
        <p14:creationId xmlns:p14="http://schemas.microsoft.com/office/powerpoint/2010/main" val="65144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C29DD26C-65FE-53C5-0A1E-C31E2536CFCE}"/>
              </a:ext>
            </a:extLst>
          </p:cNvPr>
          <p:cNvSpPr txBox="1">
            <a:spLocks/>
          </p:cNvSpPr>
          <p:nvPr/>
        </p:nvSpPr>
        <p:spPr>
          <a:xfrm>
            <a:off x="842723" y="256299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Création cluster avec EMR </a:t>
            </a:r>
            <a:r>
              <a:rPr lang="en-US" sz="1800" dirty="0">
                <a:solidFill>
                  <a:srgbClr val="FFFFFF"/>
                </a:solidFill>
              </a:rPr>
              <a:t>(Elastic Map Reduce)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F79F83-98FD-1E0A-6F09-68A88247089E}"/>
              </a:ext>
            </a:extLst>
          </p:cNvPr>
          <p:cNvSpPr txBox="1"/>
          <p:nvPr/>
        </p:nvSpPr>
        <p:spPr>
          <a:xfrm>
            <a:off x="1301262" y="1240597"/>
            <a:ext cx="758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 EMR – Action d’amorçage (fichier bootstrap) </a:t>
            </a:r>
          </a:p>
        </p:txBody>
      </p:sp>
      <p:pic>
        <p:nvPicPr>
          <p:cNvPr id="6" name="Image 5" descr="Une image contenant Police, conception">
            <a:extLst>
              <a:ext uri="{FF2B5EF4-FFF2-40B4-BE49-F238E27FC236}">
                <a16:creationId xmlns:a16="http://schemas.microsoft.com/office/drawing/2014/main" id="{DE34ED58-4ED8-7963-D73B-E78917B8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41" y="1338711"/>
            <a:ext cx="1854927" cy="647541"/>
          </a:xfrm>
          <a:prstGeom prst="rect">
            <a:avLst/>
          </a:prstGeom>
        </p:spPr>
      </p:pic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4348D1A-F387-4AFE-C13E-769445CCD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41" y="4803731"/>
            <a:ext cx="6027942" cy="1226926"/>
          </a:xfrm>
          <a:prstGeom prst="rect">
            <a:avLst/>
          </a:prstGeom>
        </p:spPr>
      </p:pic>
      <p:pic>
        <p:nvPicPr>
          <p:cNvPr id="10" name="Image 9" descr="Une image contenant texte, capture d’écran">
            <a:extLst>
              <a:ext uri="{FF2B5EF4-FFF2-40B4-BE49-F238E27FC236}">
                <a16:creationId xmlns:a16="http://schemas.microsoft.com/office/drawing/2014/main" id="{A36C0D81-FE73-AEB3-DFE9-4FE5D4E39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2" y="2149674"/>
            <a:ext cx="5742891" cy="22002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73193D-C908-E5E8-786A-321270BA1AA7}"/>
              </a:ext>
            </a:extLst>
          </p:cNvPr>
          <p:cNvSpPr txBox="1"/>
          <p:nvPr/>
        </p:nvSpPr>
        <p:spPr>
          <a:xfrm>
            <a:off x="1407010" y="2065161"/>
            <a:ext cx="4455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Choix des packages manquants à installer, utiles pour l'exécution du notebook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Création du fichier "bootstrap-emr.sh" contenant commandes "</a:t>
            </a:r>
            <a:r>
              <a:rPr lang="fr-FR" b="1" i="1" dirty="0">
                <a:solidFill>
                  <a:schemeClr val="bg1"/>
                </a:solidFill>
              </a:rPr>
              <a:t>pip install</a:t>
            </a:r>
            <a:r>
              <a:rPr lang="fr-FR" b="1" dirty="0">
                <a:solidFill>
                  <a:schemeClr val="bg1"/>
                </a:solidFill>
              </a:rPr>
              <a:t>" pour installer les bibliothèques manquantes, et chargement sur le compartiment S3 (racine).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Ajout du script dans les actions d'amorçage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338EB-D02F-3875-1990-38261A9F1807}"/>
              </a:ext>
            </a:extLst>
          </p:cNvPr>
          <p:cNvSpPr/>
          <p:nvPr/>
        </p:nvSpPr>
        <p:spPr>
          <a:xfrm>
            <a:off x="6094359" y="5519289"/>
            <a:ext cx="5986437" cy="559784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8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0855A008-25D8-25C7-217C-4F9D9E5E06B1}"/>
              </a:ext>
            </a:extLst>
          </p:cNvPr>
          <p:cNvSpPr txBox="1">
            <a:spLocks/>
          </p:cNvSpPr>
          <p:nvPr/>
        </p:nvSpPr>
        <p:spPr>
          <a:xfrm>
            <a:off x="842723" y="256299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Création cluster avec EMR </a:t>
            </a:r>
            <a:r>
              <a:rPr lang="en-US" sz="1800" dirty="0">
                <a:solidFill>
                  <a:srgbClr val="FFFFFF"/>
                </a:solidFill>
              </a:rPr>
              <a:t>(Elastic Map Reduce)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53A5F9-CFCB-F0E1-E216-88DC26C17CF9}"/>
              </a:ext>
            </a:extLst>
          </p:cNvPr>
          <p:cNvSpPr txBox="1"/>
          <p:nvPr/>
        </p:nvSpPr>
        <p:spPr>
          <a:xfrm>
            <a:off x="1301262" y="1240597"/>
            <a:ext cx="3035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EMR – Sécurité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E6873-E41B-B4AF-9352-7C39F729E1B9}"/>
              </a:ext>
            </a:extLst>
          </p:cNvPr>
          <p:cNvSpPr txBox="1"/>
          <p:nvPr/>
        </p:nvSpPr>
        <p:spPr>
          <a:xfrm>
            <a:off x="1789611" y="2050869"/>
            <a:ext cx="3605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Sélection de la paire de clés EC2 créée dans la partie ‘Réseau et Sécurité’  de l’instance EC2. 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Permet de se connecter en ssh aux instances EC2 sans avoir à entrer login / mot de passe.</a:t>
            </a:r>
          </a:p>
        </p:txBody>
      </p:sp>
      <p:pic>
        <p:nvPicPr>
          <p:cNvPr id="8" name="Image 7" descr="Une image contenant texte, capture d’écran, Police, nombre">
            <a:extLst>
              <a:ext uri="{FF2B5EF4-FFF2-40B4-BE49-F238E27FC236}">
                <a16:creationId xmlns:a16="http://schemas.microsoft.com/office/drawing/2014/main" id="{B1D63758-10EC-0BAB-1269-84935EB94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3" y="1763817"/>
            <a:ext cx="4699798" cy="4870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4DB23-C7A6-2B65-0D4A-1482AC8AC777}"/>
              </a:ext>
            </a:extLst>
          </p:cNvPr>
          <p:cNvSpPr/>
          <p:nvPr/>
        </p:nvSpPr>
        <p:spPr>
          <a:xfrm>
            <a:off x="7184562" y="6244045"/>
            <a:ext cx="3239597" cy="413155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D3D49-ECED-CAAE-42D7-5EE4A895A0A3}"/>
              </a:ext>
            </a:extLst>
          </p:cNvPr>
          <p:cNvSpPr/>
          <p:nvPr/>
        </p:nvSpPr>
        <p:spPr>
          <a:xfrm>
            <a:off x="7184562" y="4742149"/>
            <a:ext cx="3239597" cy="413155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4D876-E73B-6F44-2EE6-FCBADA2ED28E}"/>
              </a:ext>
            </a:extLst>
          </p:cNvPr>
          <p:cNvSpPr/>
          <p:nvPr/>
        </p:nvSpPr>
        <p:spPr>
          <a:xfrm>
            <a:off x="7162793" y="2839828"/>
            <a:ext cx="2804168" cy="30832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947E83E-2DF1-A257-DE7E-F5F38DCE0F0E}"/>
              </a:ext>
            </a:extLst>
          </p:cNvPr>
          <p:cNvSpPr/>
          <p:nvPr/>
        </p:nvSpPr>
        <p:spPr>
          <a:xfrm>
            <a:off x="1789611" y="4950823"/>
            <a:ext cx="3605339" cy="1123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⇒ Création du cluster, instanciation du serveur (statut “En attente”) </a:t>
            </a:r>
          </a:p>
        </p:txBody>
      </p:sp>
      <p:pic>
        <p:nvPicPr>
          <p:cNvPr id="15" name="Image 14" descr="Une image contenant Police, conception">
            <a:extLst>
              <a:ext uri="{FF2B5EF4-FFF2-40B4-BE49-F238E27FC236}">
                <a16:creationId xmlns:a16="http://schemas.microsoft.com/office/drawing/2014/main" id="{9E8E84D5-96B9-1FEB-8AB0-B9251D0C7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62" y="1026892"/>
            <a:ext cx="1854927" cy="6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5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E9FB08DD-4E13-9D10-1A74-A3EAB4E20536}"/>
              </a:ext>
            </a:extLst>
          </p:cNvPr>
          <p:cNvSpPr txBox="1">
            <a:spLocks/>
          </p:cNvSpPr>
          <p:nvPr/>
        </p:nvSpPr>
        <p:spPr>
          <a:xfrm>
            <a:off x="842723" y="14623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Création</a:t>
            </a:r>
            <a:r>
              <a:rPr lang="en-US" sz="1800" dirty="0">
                <a:solidFill>
                  <a:srgbClr val="FFFFFF"/>
                </a:solidFill>
              </a:rPr>
              <a:t>  </a:t>
            </a:r>
            <a:r>
              <a:rPr lang="en-US" sz="4000" dirty="0">
                <a:solidFill>
                  <a:srgbClr val="FFFFFF"/>
                </a:solidFill>
              </a:rPr>
              <a:t>tunnel SSH (puTTY) sur l’EC2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3142E1-FAEF-9289-1252-6FBA162CC88E}"/>
              </a:ext>
            </a:extLst>
          </p:cNvPr>
          <p:cNvSpPr txBox="1"/>
          <p:nvPr/>
        </p:nvSpPr>
        <p:spPr>
          <a:xfrm>
            <a:off x="1425528" y="1112185"/>
            <a:ext cx="6916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But:  accès aux applications (JupyterHub, …) en créant un tunnel SSH vers le driver. 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 Modification du groupe de sécurité EC2 du driver : 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Autorisation sur les connexions entrantes du driver : ouverture du port 22 (port d’écoute du serveur SSH) pour le </a:t>
            </a:r>
            <a:r>
              <a:rPr lang="fr-FR" sz="1600" b="1" i="1" dirty="0">
                <a:solidFill>
                  <a:schemeClr val="bg1"/>
                </a:solidFill>
              </a:rPr>
              <a:t>HostName</a:t>
            </a:r>
            <a:r>
              <a:rPr lang="fr-FR" sz="1600" b="1" dirty="0">
                <a:solidFill>
                  <a:schemeClr val="bg1"/>
                </a:solidFill>
              </a:rPr>
              <a:t>, et choix arbitraire d’un autre port (ex 8157) dans la section ‘</a:t>
            </a:r>
            <a:r>
              <a:rPr lang="fr-FR" sz="1600" b="1" i="1" dirty="0">
                <a:solidFill>
                  <a:schemeClr val="bg1"/>
                </a:solidFill>
              </a:rPr>
              <a:t>SSH/Tunnels</a:t>
            </a:r>
            <a:r>
              <a:rPr lang="fr-FR" sz="1600" b="1" dirty="0">
                <a:solidFill>
                  <a:schemeClr val="bg1"/>
                </a:solidFill>
              </a:rPr>
              <a:t>’, et chargement de la clé SSH dans ‘</a:t>
            </a:r>
            <a:r>
              <a:rPr lang="fr-FR" sz="1600" b="1" i="1" dirty="0">
                <a:solidFill>
                  <a:schemeClr val="bg1"/>
                </a:solidFill>
              </a:rPr>
              <a:t>SSH/Auth/Credentials</a:t>
            </a:r>
            <a:r>
              <a:rPr lang="fr-FR" sz="1600" b="1" dirty="0">
                <a:solidFill>
                  <a:schemeClr val="bg1"/>
                </a:solidFill>
              </a:rPr>
              <a:t>’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Création du tunnel SSH vers le driver avec PuTTY.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 Configuration de FoxyProxy: redirection des requêtes vers le port 8157 (similaire au port tunnel PuTTY).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 Accès aux applications du serveur EMR via le tunnel SSH</a:t>
            </a:r>
          </a:p>
        </p:txBody>
      </p:sp>
      <p:pic>
        <p:nvPicPr>
          <p:cNvPr id="7" name="Image 6" descr="Une image contenant texte, Appareils électroniques, capture d’écran, affichage">
            <a:extLst>
              <a:ext uri="{FF2B5EF4-FFF2-40B4-BE49-F238E27FC236}">
                <a16:creationId xmlns:a16="http://schemas.microsoft.com/office/drawing/2014/main" id="{742C4F41-CC04-D0BA-A5A9-708CC900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5079722"/>
            <a:ext cx="2264894" cy="1596393"/>
          </a:xfrm>
          <a:prstGeom prst="rect">
            <a:avLst/>
          </a:prstGeom>
        </p:spPr>
      </p:pic>
      <p:pic>
        <p:nvPicPr>
          <p:cNvPr id="9" name="Image 8" descr="Une image contenant texte, logiciel, capture d’écran, Icône d’ordinateur">
            <a:extLst>
              <a:ext uri="{FF2B5EF4-FFF2-40B4-BE49-F238E27FC236}">
                <a16:creationId xmlns:a16="http://schemas.microsoft.com/office/drawing/2014/main" id="{16850EB8-6A69-830D-A017-54CDCDD3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95" y="4842584"/>
            <a:ext cx="5144420" cy="1891489"/>
          </a:xfrm>
          <a:prstGeom prst="rect">
            <a:avLst/>
          </a:prstGeom>
        </p:spPr>
      </p:pic>
      <p:pic>
        <p:nvPicPr>
          <p:cNvPr id="11" name="Image 10" descr="Une image contenant texte, capture d’écran, affichage, logiciel">
            <a:extLst>
              <a:ext uri="{FF2B5EF4-FFF2-40B4-BE49-F238E27FC236}">
                <a16:creationId xmlns:a16="http://schemas.microsoft.com/office/drawing/2014/main" id="{2064A00E-FA5C-5B92-ACA1-224AD91D9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75" y="5021762"/>
            <a:ext cx="3135901" cy="17123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C3B599-E9A3-98DA-C04B-EDA3BA3D6994}"/>
              </a:ext>
            </a:extLst>
          </p:cNvPr>
          <p:cNvSpPr/>
          <p:nvPr/>
        </p:nvSpPr>
        <p:spPr>
          <a:xfrm>
            <a:off x="7052798" y="5079722"/>
            <a:ext cx="875211" cy="241714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A401E-07C3-EC91-5B88-7B914A22C2C3}"/>
              </a:ext>
            </a:extLst>
          </p:cNvPr>
          <p:cNvSpPr/>
          <p:nvPr/>
        </p:nvSpPr>
        <p:spPr>
          <a:xfrm>
            <a:off x="10633166" y="5652224"/>
            <a:ext cx="705394" cy="272208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F235A6-B799-2B5C-647A-1AEFB66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3"/>
            <a:ext cx="9031458" cy="6639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Déployer un modèle dans le Cloud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F487E0F6-3B9D-A1D9-3202-273FCB0F8325}"/>
              </a:ext>
            </a:extLst>
          </p:cNvPr>
          <p:cNvSpPr txBox="1"/>
          <p:nvPr/>
        </p:nvSpPr>
        <p:spPr>
          <a:xfrm>
            <a:off x="1369089" y="1841863"/>
            <a:ext cx="94538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 </a:t>
            </a:r>
            <a:r>
              <a:rPr lang="fr-FR" sz="2400" b="1" dirty="0">
                <a:solidFill>
                  <a:schemeClr val="bg1"/>
                </a:solidFill>
              </a:rPr>
              <a:t>1.           Problématique et jeu de données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 </a:t>
            </a:r>
            <a:r>
              <a:rPr lang="fr-FR" sz="2400" b="1" dirty="0">
                <a:solidFill>
                  <a:schemeClr val="bg1"/>
                </a:solidFill>
              </a:rPr>
              <a:t>2.           Processus de création de l’environnement Big Data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 </a:t>
            </a:r>
            <a:r>
              <a:rPr lang="fr-FR" sz="2400" b="1" dirty="0">
                <a:solidFill>
                  <a:schemeClr val="bg1"/>
                </a:solidFill>
              </a:rPr>
              <a:t>3.          Chaine de traitement d’images dans le cloud</a:t>
            </a:r>
          </a:p>
          <a:p>
            <a:r>
              <a:rPr lang="fr-FR" dirty="0">
                <a:solidFill>
                  <a:schemeClr val="bg1"/>
                </a:solidFill>
              </a:rPr>
              <a:t>     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</a:t>
            </a:r>
            <a:r>
              <a:rPr lang="fr-FR" sz="2400" b="1" dirty="0">
                <a:solidFill>
                  <a:schemeClr val="bg1"/>
                </a:solidFill>
              </a:rPr>
              <a:t>4.          Démonstration exécution script Spark dans le cloud    </a:t>
            </a:r>
          </a:p>
        </p:txBody>
      </p:sp>
      <p:pic>
        <p:nvPicPr>
          <p:cNvPr id="14" name="Image 13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A21CF044-905E-9AE2-ACD4-2641E24D3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0" y="1940336"/>
            <a:ext cx="869684" cy="869684"/>
          </a:xfrm>
          <a:prstGeom prst="rect">
            <a:avLst/>
          </a:prstGeom>
        </p:spPr>
      </p:pic>
      <p:pic>
        <p:nvPicPr>
          <p:cNvPr id="15" name="Image 14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CA6E3A2B-5CC6-7D2A-3464-5A001DA3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0" y="2869562"/>
            <a:ext cx="869684" cy="869684"/>
          </a:xfrm>
          <a:prstGeom prst="rect">
            <a:avLst/>
          </a:prstGeom>
        </p:spPr>
      </p:pic>
      <p:pic>
        <p:nvPicPr>
          <p:cNvPr id="16" name="Image 15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30278C25-3571-9B23-F9F7-2CCDD769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0" y="3798788"/>
            <a:ext cx="869684" cy="869684"/>
          </a:xfrm>
          <a:prstGeom prst="rect">
            <a:avLst/>
          </a:prstGeom>
        </p:spPr>
      </p:pic>
      <p:pic>
        <p:nvPicPr>
          <p:cNvPr id="17" name="Image 16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DA6C9986-281F-7289-1542-F46F67E4F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49" y="4728014"/>
            <a:ext cx="869684" cy="8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3BB48E7-1E77-5DF0-2C19-9E06C716D128}"/>
              </a:ext>
            </a:extLst>
          </p:cNvPr>
          <p:cNvSpPr txBox="1">
            <a:spLocks/>
          </p:cNvSpPr>
          <p:nvPr/>
        </p:nvSpPr>
        <p:spPr>
          <a:xfrm>
            <a:off x="1916555" y="1985554"/>
            <a:ext cx="9274629" cy="144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3.     Chaine de traitement d’images dans le cloud</a:t>
            </a:r>
          </a:p>
        </p:txBody>
      </p:sp>
      <p:pic>
        <p:nvPicPr>
          <p:cNvPr id="3" name="Image 2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4D23DB05-B9F4-3DD6-4FE9-B099F27D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10" y="1699485"/>
            <a:ext cx="1205804" cy="15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2412275" y="143689"/>
            <a:ext cx="7367449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Traitement d’images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B9CA44-CDFF-A42A-9B88-15848B9565AE}"/>
              </a:ext>
            </a:extLst>
          </p:cNvPr>
          <p:cNvSpPr txBox="1"/>
          <p:nvPr/>
        </p:nvSpPr>
        <p:spPr>
          <a:xfrm>
            <a:off x="1423851" y="1319349"/>
            <a:ext cx="7471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Exécution du Notebook depuis JupyterHub, hébergé sur notre serveur EMR.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Utilisation d’un kernel pySpark.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 Démarrage d’une session Spark à l'exécution de la première cellule</a:t>
            </a:r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C1E29CA-BDF3-A8D9-1BF4-DB66CE21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06" y="1113491"/>
            <a:ext cx="2808597" cy="1799526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67A8FF6-6C2B-6C02-2362-E92399DA12BF}"/>
              </a:ext>
            </a:extLst>
          </p:cNvPr>
          <p:cNvSpPr/>
          <p:nvPr/>
        </p:nvSpPr>
        <p:spPr>
          <a:xfrm>
            <a:off x="1423851" y="3496322"/>
            <a:ext cx="2429684" cy="653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Chargement datasets de Amazon S3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FEABA-175F-B2C1-F6A6-48605A2ACF2B}"/>
              </a:ext>
            </a:extLst>
          </p:cNvPr>
          <p:cNvSpPr/>
          <p:nvPr/>
        </p:nvSpPr>
        <p:spPr>
          <a:xfrm>
            <a:off x="1423851" y="4323805"/>
            <a:ext cx="2560319" cy="161966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9E788F-2DEA-100C-7666-77A2F5EA5FD0}"/>
              </a:ext>
            </a:extLst>
          </p:cNvPr>
          <p:cNvSpPr txBox="1"/>
          <p:nvPr/>
        </p:nvSpPr>
        <p:spPr>
          <a:xfrm>
            <a:off x="1423853" y="4323805"/>
            <a:ext cx="256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Datasets stockés dans Amazon S3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Chargement images dans des Spark Dataframe (après démarrage session)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D3AAB3-6EE5-FB10-43EA-6EF966867A06}"/>
              </a:ext>
            </a:extLst>
          </p:cNvPr>
          <p:cNvSpPr/>
          <p:nvPr/>
        </p:nvSpPr>
        <p:spPr>
          <a:xfrm>
            <a:off x="4462477" y="3496321"/>
            <a:ext cx="2016035" cy="653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Préprocessing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92941B-2A45-F26E-87AF-EEBA28465042}"/>
              </a:ext>
            </a:extLst>
          </p:cNvPr>
          <p:cNvSpPr txBox="1"/>
          <p:nvPr/>
        </p:nvSpPr>
        <p:spPr>
          <a:xfrm>
            <a:off x="4247615" y="4310741"/>
            <a:ext cx="2560313" cy="20621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Utilisation librairie PIL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Redimensionnement des images (100,100,3) ⇒ (224, 224, 3)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 Fonction de preprocessing spécifique à </a:t>
            </a:r>
            <a:r>
              <a:rPr lang="fr-FR" sz="1600" b="1" dirty="0" err="1">
                <a:solidFill>
                  <a:schemeClr val="bg1"/>
                </a:solidFill>
              </a:rPr>
              <a:t>MobileNet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EA7C8F-715F-34E0-8D7D-5C744AFFE7A7}"/>
              </a:ext>
            </a:extLst>
          </p:cNvPr>
          <p:cNvSpPr txBox="1"/>
          <p:nvPr/>
        </p:nvSpPr>
        <p:spPr>
          <a:xfrm>
            <a:off x="6952292" y="4252276"/>
            <a:ext cx="2560313" cy="25545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Modèle MobileNetV2, pré-entraîné sur la base imageNet.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 Couche de sortie : avant dernière couche ( extraction de features)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  Extraction de features par batch à l’aide de pandas UDF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ADB562-4C57-019C-258F-923BD71028BE}"/>
              </a:ext>
            </a:extLst>
          </p:cNvPr>
          <p:cNvSpPr txBox="1"/>
          <p:nvPr/>
        </p:nvSpPr>
        <p:spPr>
          <a:xfrm>
            <a:off x="9779724" y="4256632"/>
            <a:ext cx="2268579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Écriture des résultats dans des fichiers Parquet.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bg1"/>
                </a:solidFill>
              </a:rPr>
              <a:t> Stockage dans le compartiment S3.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6C8FCB3-1202-B222-483B-518C951D5F46}"/>
              </a:ext>
            </a:extLst>
          </p:cNvPr>
          <p:cNvSpPr/>
          <p:nvPr/>
        </p:nvSpPr>
        <p:spPr>
          <a:xfrm>
            <a:off x="7087454" y="3056706"/>
            <a:ext cx="2016035" cy="1079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Extraction features, Réduction dimensions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6D329F3-E1E3-8769-508A-0D09BDFF20EC}"/>
              </a:ext>
            </a:extLst>
          </p:cNvPr>
          <p:cNvSpPr/>
          <p:nvPr/>
        </p:nvSpPr>
        <p:spPr>
          <a:xfrm>
            <a:off x="9797809" y="3473767"/>
            <a:ext cx="2016035" cy="653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Stockage résultats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758CC97-816D-3F60-2CA4-6FB897E1E277}"/>
              </a:ext>
            </a:extLst>
          </p:cNvPr>
          <p:cNvSpPr/>
          <p:nvPr/>
        </p:nvSpPr>
        <p:spPr>
          <a:xfrm>
            <a:off x="3984170" y="3775587"/>
            <a:ext cx="361688" cy="157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62A7488-9271-4101-04AA-7FCACB3D3D91}"/>
              </a:ext>
            </a:extLst>
          </p:cNvPr>
          <p:cNvSpPr/>
          <p:nvPr/>
        </p:nvSpPr>
        <p:spPr>
          <a:xfrm>
            <a:off x="6602219" y="3742898"/>
            <a:ext cx="361688" cy="157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9C20B0F-73FB-0BAE-BAA7-C8629245331F}"/>
              </a:ext>
            </a:extLst>
          </p:cNvPr>
          <p:cNvSpPr/>
          <p:nvPr/>
        </p:nvSpPr>
        <p:spPr>
          <a:xfrm>
            <a:off x="9278038" y="3775587"/>
            <a:ext cx="361688" cy="157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6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1711231" y="-28367"/>
            <a:ext cx="6008912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Chargement datasets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ACF5DF-1DE5-8ADD-CB1B-2C6640D3A676}"/>
              </a:ext>
            </a:extLst>
          </p:cNvPr>
          <p:cNvSpPr txBox="1"/>
          <p:nvPr/>
        </p:nvSpPr>
        <p:spPr>
          <a:xfrm>
            <a:off x="1632859" y="928929"/>
            <a:ext cx="650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Chargement des données avec </a:t>
            </a:r>
            <a:r>
              <a:rPr lang="fr-FR" b="1" i="1" dirty="0">
                <a:solidFill>
                  <a:schemeClr val="bg1"/>
                </a:solidFill>
              </a:rPr>
              <a:t>spark.read() </a:t>
            </a:r>
            <a:r>
              <a:rPr lang="fr-FR" b="1" dirty="0">
                <a:solidFill>
                  <a:schemeClr val="bg1"/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Traitement des fichiers en tant que données binaires.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À l'emplacement spécifié (compartiment S3), recherche récursive dans les sous-répertoires des fichiers avec l'extension ".jpg".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Chargement des images dans un DataFrame Spark.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EB9921-BCEC-9EF1-125B-93CE3DEE4813}"/>
              </a:ext>
            </a:extLst>
          </p:cNvPr>
          <p:cNvSpPr txBox="1"/>
          <p:nvPr/>
        </p:nvSpPr>
        <p:spPr>
          <a:xfrm>
            <a:off x="1463040" y="4650377"/>
            <a:ext cx="6505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Ajout du champ label issu du chemin d’accès des fichiers :   </a:t>
            </a:r>
            <a:r>
              <a:rPr lang="fr-FR" b="1" i="1" dirty="0">
                <a:solidFill>
                  <a:schemeClr val="bg1"/>
                </a:solidFill>
              </a:rPr>
              <a:t>label</a:t>
            </a:r>
            <a:r>
              <a:rPr lang="fr-FR" b="1" dirty="0">
                <a:solidFill>
                  <a:schemeClr val="bg1"/>
                </a:solidFill>
              </a:rPr>
              <a:t> représente la catégorie de l’image (nom du fruit) contenu dans le chemin </a:t>
            </a:r>
            <a:r>
              <a:rPr lang="fr-FR" b="1" i="1" dirty="0">
                <a:solidFill>
                  <a:schemeClr val="bg1"/>
                </a:solidFill>
              </a:rPr>
              <a:t>path</a:t>
            </a:r>
          </a:p>
        </p:txBody>
      </p:sp>
      <p:pic>
        <p:nvPicPr>
          <p:cNvPr id="6" name="Image 5" descr="Une image contenant texte, capture d’écran, Police">
            <a:extLst>
              <a:ext uri="{FF2B5EF4-FFF2-40B4-BE49-F238E27FC236}">
                <a16:creationId xmlns:a16="http://schemas.microsoft.com/office/drawing/2014/main" id="{A9EA1664-7F8A-C747-4666-621EE55A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590" y="1590349"/>
            <a:ext cx="3776976" cy="1234547"/>
          </a:xfrm>
          <a:prstGeom prst="rect">
            <a:avLst/>
          </a:prstGeom>
        </p:spPr>
      </p:pic>
      <p:pic>
        <p:nvPicPr>
          <p:cNvPr id="8" name="Image 7" descr="Une image contenant texte, capture d’écran, Police">
            <a:extLst>
              <a:ext uri="{FF2B5EF4-FFF2-40B4-BE49-F238E27FC236}">
                <a16:creationId xmlns:a16="http://schemas.microsoft.com/office/drawing/2014/main" id="{E6F1DF0B-E4F5-E53C-14AA-4310275BB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35" y="4650377"/>
            <a:ext cx="3946798" cy="1665077"/>
          </a:xfrm>
          <a:prstGeom prst="rect">
            <a:avLst/>
          </a:prstGeom>
        </p:spPr>
      </p:pic>
      <p:pic>
        <p:nvPicPr>
          <p:cNvPr id="10" name="Image 9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EC6A9336-643A-DC97-590D-7D8227067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50" y="2945621"/>
            <a:ext cx="4038950" cy="12345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00D896D-271F-5C62-522D-2979BAE83F4F}"/>
              </a:ext>
            </a:extLst>
          </p:cNvPr>
          <p:cNvSpPr txBox="1"/>
          <p:nvPr/>
        </p:nvSpPr>
        <p:spPr>
          <a:xfrm>
            <a:off x="2220687" y="4180168"/>
            <a:ext cx="3278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Schéma du Spark Dataframe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1B88C-0970-544E-7CFE-1883DA4426FE}"/>
              </a:ext>
            </a:extLst>
          </p:cNvPr>
          <p:cNvSpPr/>
          <p:nvPr/>
        </p:nvSpPr>
        <p:spPr>
          <a:xfrm>
            <a:off x="9549609" y="5120640"/>
            <a:ext cx="756985" cy="1470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99907-C231-8853-3D9F-6CB9AEC6A334}"/>
              </a:ext>
            </a:extLst>
          </p:cNvPr>
          <p:cNvSpPr/>
          <p:nvPr/>
        </p:nvSpPr>
        <p:spPr>
          <a:xfrm>
            <a:off x="10918089" y="5158276"/>
            <a:ext cx="756985" cy="1470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66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796836" y="8878"/>
            <a:ext cx="11238075" cy="1374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Modèle MobileNetV2 avec méthode Transfer Learning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95F199-B15B-1FEF-E6F3-D64AD103A3A8}"/>
              </a:ext>
            </a:extLst>
          </p:cNvPr>
          <p:cNvSpPr txBox="1"/>
          <p:nvPr/>
        </p:nvSpPr>
        <p:spPr>
          <a:xfrm>
            <a:off x="1476103" y="1596820"/>
            <a:ext cx="57084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Choix du modèle MobileNetV2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Modèle de réseau de neurones convolutifs (CNN) pré-entraîné sur la base ImageNet pour la détection de features et la classification d'images, développée pour les applications mobiles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Pouvant être utilisé pour des applications en temps réel sur des images de fruits, comme la reconnaissance ou la classification.</a:t>
            </a:r>
          </a:p>
          <a:p>
            <a:pPr lvl="1"/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Transfer Learning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Consiste à utiliser la connaissance déjà acquise par un modèle entraîné (ici MobileNetV2) en l'adaptant à notre problématique. </a:t>
            </a:r>
          </a:p>
          <a:p>
            <a:pPr lvl="1"/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Mise en pratique: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Via ce script, ci-dessus: récupération de l’avant dernière sortie du modèle MobileNetV2  -&gt; vecteur de dimension 1280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Diffusion des poids du nouveau modèle sur workers.</a:t>
            </a:r>
          </a:p>
        </p:txBody>
      </p:sp>
      <p:pic>
        <p:nvPicPr>
          <p:cNvPr id="4" name="Image 3" descr="Une image contenant texte, capture d’écran, Police, logiciel">
            <a:extLst>
              <a:ext uri="{FF2B5EF4-FFF2-40B4-BE49-F238E27FC236}">
                <a16:creationId xmlns:a16="http://schemas.microsoft.com/office/drawing/2014/main" id="{C1C9885D-B33A-BAA3-7F48-5A527FDD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46" y="1596820"/>
            <a:ext cx="4462477" cy="24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9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574768" y="209004"/>
            <a:ext cx="11238075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Pré-processing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EA0F80-7FBC-E646-529C-57A01D291AFC}"/>
              </a:ext>
            </a:extLst>
          </p:cNvPr>
          <p:cNvSpPr txBox="1"/>
          <p:nvPr/>
        </p:nvSpPr>
        <p:spPr>
          <a:xfrm>
            <a:off x="1711234" y="1332411"/>
            <a:ext cx="7236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Redimensionnement de l'image d’origine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(100,100,3) / (100*100 pixels et 3 canaux de couleur RVB) à une taille (224, 224,3) conforme aux images d’entrée du modèle MobileNetV2.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Mise en pratique: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Usage de la librairie PIL: création de labels sur les données binaires d’images, et son redimensionnement.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Usage de la  fonction ‘</a:t>
            </a:r>
            <a:r>
              <a:rPr lang="fr-FR" b="1" i="1" dirty="0">
                <a:solidFill>
                  <a:schemeClr val="bg1"/>
                </a:solidFill>
              </a:rPr>
              <a:t>preprocess_input</a:t>
            </a:r>
            <a:r>
              <a:rPr lang="fr-FR" b="1" dirty="0">
                <a:solidFill>
                  <a:schemeClr val="bg1"/>
                </a:solidFill>
              </a:rPr>
              <a:t>’ de tensorflow: phase de prétraitement des images avant de les passer en paramètre du modèle.</a:t>
            </a:r>
          </a:p>
        </p:txBody>
      </p:sp>
      <p:pic>
        <p:nvPicPr>
          <p:cNvPr id="4" name="Image 3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1F586040-94A2-2BAE-BF36-B51D2C64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582" y="2965269"/>
            <a:ext cx="1930052" cy="1229464"/>
          </a:xfrm>
          <a:prstGeom prst="rect">
            <a:avLst/>
          </a:prstGeom>
        </p:spPr>
      </p:pic>
      <p:pic>
        <p:nvPicPr>
          <p:cNvPr id="7" name="Image 6" descr="Une image contenant plante, fleur, art, créativité&#10;&#10;Description générée automatiquement">
            <a:extLst>
              <a:ext uri="{FF2B5EF4-FFF2-40B4-BE49-F238E27FC236}">
                <a16:creationId xmlns:a16="http://schemas.microsoft.com/office/drawing/2014/main" id="{F01F8D39-EB79-5C80-4B55-5B744563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7" y="4194733"/>
            <a:ext cx="1528469" cy="15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9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2340429" y="130627"/>
            <a:ext cx="7511141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Traitement dans le cloud - PCA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4BD0E1-72EB-2813-3AB0-D0D650089FD3}"/>
              </a:ext>
            </a:extLst>
          </p:cNvPr>
          <p:cNvSpPr/>
          <p:nvPr/>
        </p:nvSpPr>
        <p:spPr>
          <a:xfrm>
            <a:off x="1301261" y="1240971"/>
            <a:ext cx="4950823" cy="496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Etapes - PCA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973FF28-3B7D-748D-04C1-27FB06998064}"/>
              </a:ext>
            </a:extLst>
          </p:cNvPr>
          <p:cNvSpPr/>
          <p:nvPr/>
        </p:nvSpPr>
        <p:spPr>
          <a:xfrm>
            <a:off x="1301262" y="2880961"/>
            <a:ext cx="4950823" cy="496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StandardScaler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BCF5DE6-AC5F-5667-B3D4-09F27EFFD362}"/>
              </a:ext>
            </a:extLst>
          </p:cNvPr>
          <p:cNvSpPr/>
          <p:nvPr/>
        </p:nvSpPr>
        <p:spPr>
          <a:xfrm>
            <a:off x="1301261" y="4520951"/>
            <a:ext cx="4950823" cy="496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PCA</a:t>
            </a:r>
          </a:p>
        </p:txBody>
      </p:sp>
      <p:pic>
        <p:nvPicPr>
          <p:cNvPr id="7" name="Image 6" descr="Une image contenant texte, capture d’écran, Police, nombre">
            <a:extLst>
              <a:ext uri="{FF2B5EF4-FFF2-40B4-BE49-F238E27FC236}">
                <a16:creationId xmlns:a16="http://schemas.microsoft.com/office/drawing/2014/main" id="{06664C08-0B2E-AEA9-3101-64505FDF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41" y="1562898"/>
            <a:ext cx="5415859" cy="1933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55378A5-8BA2-3E8C-F13F-1348BB857F53}"/>
              </a:ext>
            </a:extLst>
          </p:cNvPr>
          <p:cNvSpPr txBox="1"/>
          <p:nvPr/>
        </p:nvSpPr>
        <p:spPr>
          <a:xfrm>
            <a:off x="3241530" y="2157928"/>
            <a:ext cx="10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88BA04-BEA3-E558-821A-130B479F5CAD}"/>
              </a:ext>
            </a:extLst>
          </p:cNvPr>
          <p:cNvSpPr txBox="1"/>
          <p:nvPr/>
        </p:nvSpPr>
        <p:spPr>
          <a:xfrm>
            <a:off x="2815169" y="3741151"/>
            <a:ext cx="18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scaledFeatures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6F235A-4B87-F995-0307-EDEE421DA98A}"/>
              </a:ext>
            </a:extLst>
          </p:cNvPr>
          <p:cNvSpPr txBox="1"/>
          <p:nvPr/>
        </p:nvSpPr>
        <p:spPr>
          <a:xfrm>
            <a:off x="3023146" y="5432363"/>
            <a:ext cx="156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2D050"/>
                </a:solidFill>
              </a:rPr>
              <a:t>pcaFeatures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0CC45-7C9F-77D4-9592-4E5F330C8EE7}"/>
              </a:ext>
            </a:extLst>
          </p:cNvPr>
          <p:cNvSpPr/>
          <p:nvPr/>
        </p:nvSpPr>
        <p:spPr>
          <a:xfrm>
            <a:off x="8727085" y="1562899"/>
            <a:ext cx="1215290" cy="170281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1AC9E-84BF-0FE9-14EC-21BEDC23966F}"/>
              </a:ext>
            </a:extLst>
          </p:cNvPr>
          <p:cNvSpPr/>
          <p:nvPr/>
        </p:nvSpPr>
        <p:spPr>
          <a:xfrm>
            <a:off x="9983739" y="1562899"/>
            <a:ext cx="1041312" cy="170281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726A4C-A575-38CB-1560-6EF01D5CAC8A}"/>
              </a:ext>
            </a:extLst>
          </p:cNvPr>
          <p:cNvSpPr/>
          <p:nvPr/>
        </p:nvSpPr>
        <p:spPr>
          <a:xfrm>
            <a:off x="11087869" y="1562899"/>
            <a:ext cx="1041312" cy="1702816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4DBC40B-EE21-713F-6CC0-363155D2C08A}"/>
              </a:ext>
            </a:extLst>
          </p:cNvPr>
          <p:cNvCxnSpPr>
            <a:cxnSpLocks/>
          </p:cNvCxnSpPr>
          <p:nvPr/>
        </p:nvCxnSpPr>
        <p:spPr>
          <a:xfrm>
            <a:off x="3787597" y="2521729"/>
            <a:ext cx="0" cy="2632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3BE526C-3D5E-28C1-9111-6B4CCF55B1A6}"/>
              </a:ext>
            </a:extLst>
          </p:cNvPr>
          <p:cNvCxnSpPr>
            <a:cxnSpLocks/>
          </p:cNvCxnSpPr>
          <p:nvPr/>
        </p:nvCxnSpPr>
        <p:spPr>
          <a:xfrm>
            <a:off x="3753872" y="4177583"/>
            <a:ext cx="0" cy="21256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E63EF35-05E2-1022-CACE-F7EBBB8044C9}"/>
              </a:ext>
            </a:extLst>
          </p:cNvPr>
          <p:cNvCxnSpPr>
            <a:cxnSpLocks/>
          </p:cNvCxnSpPr>
          <p:nvPr/>
        </p:nvCxnSpPr>
        <p:spPr>
          <a:xfrm>
            <a:off x="3727746" y="5135112"/>
            <a:ext cx="0" cy="351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212C985-2573-DB0F-430A-7038160C2079}"/>
              </a:ext>
            </a:extLst>
          </p:cNvPr>
          <p:cNvCxnSpPr>
            <a:cxnSpLocks/>
          </p:cNvCxnSpPr>
          <p:nvPr/>
        </p:nvCxnSpPr>
        <p:spPr>
          <a:xfrm>
            <a:off x="3748648" y="3508156"/>
            <a:ext cx="0" cy="3012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5E4124A-F3FF-2038-6A05-695FE19EB15E}"/>
              </a:ext>
            </a:extLst>
          </p:cNvPr>
          <p:cNvCxnSpPr>
            <a:cxnSpLocks/>
          </p:cNvCxnSpPr>
          <p:nvPr/>
        </p:nvCxnSpPr>
        <p:spPr>
          <a:xfrm>
            <a:off x="3803275" y="1792966"/>
            <a:ext cx="0" cy="36496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EAB75A2-86E2-15CD-0E7F-E3277B459FB4}"/>
              </a:ext>
            </a:extLst>
          </p:cNvPr>
          <p:cNvSpPr txBox="1">
            <a:spLocks/>
          </p:cNvSpPr>
          <p:nvPr/>
        </p:nvSpPr>
        <p:spPr>
          <a:xfrm>
            <a:off x="1742047" y="2179431"/>
            <a:ext cx="9274629" cy="144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4.     Démonstration execution script spark dans le Cloud</a:t>
            </a:r>
          </a:p>
        </p:txBody>
      </p:sp>
      <p:pic>
        <p:nvPicPr>
          <p:cNvPr id="3" name="Image 2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9C801706-520D-15CB-7120-D6CCE2C0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30" y="1770186"/>
            <a:ext cx="1205804" cy="15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1452155" y="222067"/>
            <a:ext cx="9287689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Démonstration execution dans le Cloud</a:t>
            </a:r>
          </a:p>
        </p:txBody>
      </p:sp>
      <p:pic>
        <p:nvPicPr>
          <p:cNvPr id="3" name="Image 2" descr="Une image contenant texte, capture d’écran, nombre, ligne">
            <a:extLst>
              <a:ext uri="{FF2B5EF4-FFF2-40B4-BE49-F238E27FC236}">
                <a16:creationId xmlns:a16="http://schemas.microsoft.com/office/drawing/2014/main" id="{7650998C-F1B2-04C3-6F9B-5A21AA1C0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" y="1400898"/>
            <a:ext cx="6722730" cy="5235035"/>
          </a:xfrm>
          <a:prstGeom prst="rect">
            <a:avLst/>
          </a:prstGeom>
        </p:spPr>
      </p:pic>
      <p:pic>
        <p:nvPicPr>
          <p:cNvPr id="6" name="Image 5" descr="Une image contenant texte, Police, capture d’écran, ligne">
            <a:extLst>
              <a:ext uri="{FF2B5EF4-FFF2-40B4-BE49-F238E27FC236}">
                <a16:creationId xmlns:a16="http://schemas.microsoft.com/office/drawing/2014/main" id="{E0201192-C9AA-88EE-F618-6DDE259BE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16" y="1617624"/>
            <a:ext cx="5141841" cy="9857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4D6192-63A0-BDD9-24F3-8C5707EA2F1A}"/>
              </a:ext>
            </a:extLst>
          </p:cNvPr>
          <p:cNvSpPr/>
          <p:nvPr/>
        </p:nvSpPr>
        <p:spPr>
          <a:xfrm>
            <a:off x="11299371" y="1750422"/>
            <a:ext cx="605243" cy="195943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AF93E-7F3D-A643-721B-397E5850E363}"/>
              </a:ext>
            </a:extLst>
          </p:cNvPr>
          <p:cNvSpPr/>
          <p:nvPr/>
        </p:nvSpPr>
        <p:spPr>
          <a:xfrm>
            <a:off x="109143" y="1421681"/>
            <a:ext cx="605243" cy="195943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3B0D8-8D71-866B-B110-0617385D752F}"/>
              </a:ext>
            </a:extLst>
          </p:cNvPr>
          <p:cNvSpPr/>
          <p:nvPr/>
        </p:nvSpPr>
        <p:spPr>
          <a:xfrm>
            <a:off x="109143" y="6095999"/>
            <a:ext cx="4044846" cy="195943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87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DBA619AB-E58C-49B5-EC4C-9560F5CFD28E}"/>
              </a:ext>
            </a:extLst>
          </p:cNvPr>
          <p:cNvSpPr txBox="1">
            <a:spLocks/>
          </p:cNvSpPr>
          <p:nvPr/>
        </p:nvSpPr>
        <p:spPr>
          <a:xfrm>
            <a:off x="744586" y="235129"/>
            <a:ext cx="11011986" cy="826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324978-3EF6-0F50-4BF4-0681EE38165E}"/>
              </a:ext>
            </a:extLst>
          </p:cNvPr>
          <p:cNvSpPr txBox="1"/>
          <p:nvPr/>
        </p:nvSpPr>
        <p:spPr>
          <a:xfrm>
            <a:off x="1645920" y="1974462"/>
            <a:ext cx="9784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Mise en place d’une architecture Big Data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EMR (Elastic MapReduce) avec Apache Spark pour le traitement distribué des données volumineuses, qui nous permet d'instancier un cluster avec les programmes et librairies nécessaires : Spark, Hadoop, JupyterHub, TensorFlow…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S3 (Simple Storage Service) pour le stockage des données : images d’origine et résultats.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IAM (Identity &amp; Access Management) pour la gestion des contrôles d’accès.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Appropriation de la chaîne de traitement d’images : chargement des données, preprocessing, préparation du modèle MobileNetV2 avec transfert learning et diffusion des poids, extraction de features, réduction de dimensions.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</a:rPr>
              <a:t> L'utilisation d'un environnement Big Data offre des avantages pour “Fruits!” en termes de traitement des données, de performance, d'évolutivité et de préparation pour l'avenir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Accompagnement facilité de la montée en charge avec redimensionnement horizontal (nombre d’instances) et/ou vertical (puissance des clusters).</a:t>
            </a:r>
          </a:p>
        </p:txBody>
      </p:sp>
      <p:pic>
        <p:nvPicPr>
          <p:cNvPr id="3" name="Image 2" descr="Une image contenant logo, Police, Graphique, blanc">
            <a:extLst>
              <a:ext uri="{FF2B5EF4-FFF2-40B4-BE49-F238E27FC236}">
                <a16:creationId xmlns:a16="http://schemas.microsoft.com/office/drawing/2014/main" id="{A9CB7EA0-997D-534E-0029-E6903919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r="19367" b="2"/>
          <a:stretch/>
        </p:blipFill>
        <p:spPr>
          <a:xfrm>
            <a:off x="9831969" y="217108"/>
            <a:ext cx="1924603" cy="1924603"/>
          </a:xfrm>
          <a:custGeom>
            <a:avLst/>
            <a:gdLst/>
            <a:ahLst/>
            <a:cxnLst/>
            <a:rect l="l" t="t" r="r" b="b"/>
            <a:pathLst>
              <a:path w="2537092" h="2537092">
                <a:moveTo>
                  <a:pt x="1268546" y="0"/>
                </a:moveTo>
                <a:cubicBezTo>
                  <a:pt x="1969145" y="0"/>
                  <a:pt x="2537092" y="567947"/>
                  <a:pt x="2537092" y="1268546"/>
                </a:cubicBezTo>
                <a:cubicBezTo>
                  <a:pt x="2537092" y="1969145"/>
                  <a:pt x="1969145" y="2537092"/>
                  <a:pt x="1268546" y="2537092"/>
                </a:cubicBezTo>
                <a:cubicBezTo>
                  <a:pt x="567947" y="2537092"/>
                  <a:pt x="0" y="1969145"/>
                  <a:pt x="0" y="1268546"/>
                </a:cubicBezTo>
                <a:cubicBezTo>
                  <a:pt x="0" y="567947"/>
                  <a:pt x="567947" y="0"/>
                  <a:pt x="12685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532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F235A6-B799-2B5C-647A-1AEFB66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3"/>
            <a:ext cx="9031458" cy="6639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nvironnement technique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F487E0F6-3B9D-A1D9-3202-273FCB0F8325}"/>
              </a:ext>
            </a:extLst>
          </p:cNvPr>
          <p:cNvSpPr txBox="1"/>
          <p:nvPr/>
        </p:nvSpPr>
        <p:spPr>
          <a:xfrm>
            <a:off x="1395216" y="1580606"/>
            <a:ext cx="3281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■</a:t>
            </a:r>
            <a:r>
              <a:rPr lang="fr-FR" b="1" dirty="0">
                <a:solidFill>
                  <a:schemeClr val="bg1"/>
                </a:solidFill>
              </a:rPr>
              <a:t> Notebook Jupyter 6.4.8</a:t>
            </a:r>
          </a:p>
          <a:p>
            <a:r>
              <a:rPr lang="fr-FR" b="1" dirty="0">
                <a:solidFill>
                  <a:schemeClr val="bg1"/>
                </a:solidFill>
              </a:rPr>
              <a:t> ■ Python 3.9.12 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■ Librairies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Pandas, Numpy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PIL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PySpark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 TensorFlow 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■ AWS (Amazon Web Services)</a:t>
            </a:r>
          </a:p>
          <a:p>
            <a:r>
              <a:rPr lang="fr-FR" b="1" dirty="0">
                <a:solidFill>
                  <a:schemeClr val="bg1"/>
                </a:solidFill>
              </a:rPr>
              <a:t>■ PuTTY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80AFA-2CB1-3849-6EF8-182A58C6EB35}"/>
              </a:ext>
            </a:extLst>
          </p:cNvPr>
          <p:cNvSpPr/>
          <p:nvPr/>
        </p:nvSpPr>
        <p:spPr>
          <a:xfrm>
            <a:off x="5225142" y="1580605"/>
            <a:ext cx="6531425" cy="4687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texte, logo, Police, Graphique&#10;&#10;Description générée automatiquement">
            <a:extLst>
              <a:ext uri="{FF2B5EF4-FFF2-40B4-BE49-F238E27FC236}">
                <a16:creationId xmlns:a16="http://schemas.microsoft.com/office/drawing/2014/main" id="{C219C7E2-5F50-5BBA-FAC1-68C55A417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93" y="5277394"/>
            <a:ext cx="1259222" cy="839481"/>
          </a:xfrm>
          <a:prstGeom prst="rect">
            <a:avLst/>
          </a:prstGeom>
        </p:spPr>
      </p:pic>
      <p:pic>
        <p:nvPicPr>
          <p:cNvPr id="8" name="Image 7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EC45608C-8024-F87A-EF7A-DC3C7BCE2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31" y="1776729"/>
            <a:ext cx="1685991" cy="944155"/>
          </a:xfrm>
          <a:prstGeom prst="rect">
            <a:avLst/>
          </a:prstGeom>
        </p:spPr>
      </p:pic>
      <p:pic>
        <p:nvPicPr>
          <p:cNvPr id="10" name="Image 9" descr="Une image contenant Police, Graphique, logo, clipart">
            <a:extLst>
              <a:ext uri="{FF2B5EF4-FFF2-40B4-BE49-F238E27FC236}">
                <a16:creationId xmlns:a16="http://schemas.microsoft.com/office/drawing/2014/main" id="{5A0E1610-E2AF-B68A-527C-04C899525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20" y="3301017"/>
            <a:ext cx="1891573" cy="1064010"/>
          </a:xfrm>
          <a:prstGeom prst="rect">
            <a:avLst/>
          </a:prstGeom>
        </p:spPr>
      </p:pic>
      <p:pic>
        <p:nvPicPr>
          <p:cNvPr id="22" name="Image 21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11C40283-82A9-60CE-A7EB-BB3AB43B4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41" y="1811213"/>
            <a:ext cx="1482165" cy="944155"/>
          </a:xfrm>
          <a:prstGeom prst="rect">
            <a:avLst/>
          </a:prstGeom>
        </p:spPr>
      </p:pic>
      <p:pic>
        <p:nvPicPr>
          <p:cNvPr id="24" name="Image 23" descr="Une image contenant Police, Graphique, clipart, conception">
            <a:extLst>
              <a:ext uri="{FF2B5EF4-FFF2-40B4-BE49-F238E27FC236}">
                <a16:creationId xmlns:a16="http://schemas.microsoft.com/office/drawing/2014/main" id="{C51DE32D-A961-DB97-03DD-658FC6D8F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79" y="4979645"/>
            <a:ext cx="2196606" cy="944155"/>
          </a:xfrm>
          <a:prstGeom prst="rect">
            <a:avLst/>
          </a:prstGeom>
        </p:spPr>
      </p:pic>
      <p:pic>
        <p:nvPicPr>
          <p:cNvPr id="26" name="Image 25" descr="Une image contenant plante, fleur, art, créativité&#10;&#10;Description générée automatiquement">
            <a:extLst>
              <a:ext uri="{FF2B5EF4-FFF2-40B4-BE49-F238E27FC236}">
                <a16:creationId xmlns:a16="http://schemas.microsoft.com/office/drawing/2014/main" id="{570446CA-C893-62C3-AE09-5ACE72BB4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34" y="2834640"/>
            <a:ext cx="1501850" cy="15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F235A6-B799-2B5C-647A-1AEFB66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984" y="2765028"/>
            <a:ext cx="10110650" cy="6639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     1.    Problématique et jeu de données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9C846151-9B7F-CF2E-56A6-3C29CB77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2" y="2318825"/>
            <a:ext cx="1205804" cy="15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F235A6-B799-2B5C-647A-1AEFB66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065" y="125618"/>
            <a:ext cx="9031458" cy="6639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Problématique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logo, Police, Graphique, blanc&#10;&#10;Description générée automatiquement">
            <a:extLst>
              <a:ext uri="{FF2B5EF4-FFF2-40B4-BE49-F238E27FC236}">
                <a16:creationId xmlns:a16="http://schemas.microsoft.com/office/drawing/2014/main" id="{0D203A21-6A94-295E-4C02-A2286C05B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9" y="882889"/>
            <a:ext cx="1559516" cy="99512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8264327-401F-0519-63A3-88A59B6D0978}"/>
              </a:ext>
            </a:extLst>
          </p:cNvPr>
          <p:cNvSpPr/>
          <p:nvPr/>
        </p:nvSpPr>
        <p:spPr>
          <a:xfrm>
            <a:off x="1128429" y="2049887"/>
            <a:ext cx="5154801" cy="1089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93A74BB4-8CBD-7731-6121-71F055100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6" y="2225144"/>
            <a:ext cx="1675968" cy="26815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2C3C7A9-AF0A-112E-2223-4090DD3E4C94}"/>
              </a:ext>
            </a:extLst>
          </p:cNvPr>
          <p:cNvSpPr/>
          <p:nvPr/>
        </p:nvSpPr>
        <p:spPr>
          <a:xfrm>
            <a:off x="1149533" y="3375872"/>
            <a:ext cx="5133697" cy="150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1F385AA-5E89-F43E-0796-D77984B3A4D5}"/>
              </a:ext>
            </a:extLst>
          </p:cNvPr>
          <p:cNvSpPr/>
          <p:nvPr/>
        </p:nvSpPr>
        <p:spPr>
          <a:xfrm>
            <a:off x="1128429" y="5333001"/>
            <a:ext cx="5154800" cy="1089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B38E66-655E-B6B0-85DF-151066866619}"/>
              </a:ext>
            </a:extLst>
          </p:cNvPr>
          <p:cNvSpPr txBox="1"/>
          <p:nvPr/>
        </p:nvSpPr>
        <p:spPr>
          <a:xfrm>
            <a:off x="1676065" y="2195059"/>
            <a:ext cx="44946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                               </a:t>
            </a:r>
            <a:r>
              <a:rPr lang="fr-FR" sz="1600" dirty="0">
                <a:solidFill>
                  <a:schemeClr val="bg1"/>
                </a:solidFill>
              </a:rPr>
              <a:t>Entreprise </a:t>
            </a:r>
            <a:r>
              <a:rPr lang="fr-FR" sz="1600" b="1" i="1" dirty="0">
                <a:solidFill>
                  <a:schemeClr val="bg1"/>
                </a:solidFill>
              </a:rPr>
              <a:t>Fruits</a:t>
            </a:r>
          </a:p>
          <a:p>
            <a:r>
              <a:rPr lang="fr-FR" sz="1600" dirty="0">
                <a:solidFill>
                  <a:schemeClr val="bg1"/>
                </a:solidFill>
              </a:rPr>
              <a:t>-  Start-up de l’AgriTech</a:t>
            </a:r>
          </a:p>
          <a:p>
            <a:r>
              <a:rPr lang="fr-FR" sz="1600" dirty="0">
                <a:solidFill>
                  <a:schemeClr val="bg1"/>
                </a:solidFill>
              </a:rPr>
              <a:t>-  L’IA au service de l’agriculture</a:t>
            </a:r>
            <a:endParaRPr lang="fr-FR" sz="1600" b="1" i="1" dirty="0">
              <a:solidFill>
                <a:schemeClr val="bg1"/>
              </a:solidFill>
            </a:endParaRPr>
          </a:p>
        </p:txBody>
      </p:sp>
      <p:pic>
        <p:nvPicPr>
          <p:cNvPr id="15" name="Image 14" descr="Une image contenant fruit, Aliments naturels, produits, Nourriture locale&#10;&#10;Description générée automatiquement">
            <a:extLst>
              <a:ext uri="{FF2B5EF4-FFF2-40B4-BE49-F238E27FC236}">
                <a16:creationId xmlns:a16="http://schemas.microsoft.com/office/drawing/2014/main" id="{221CF366-A550-D954-4CD6-7001B8BCD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9" y="3474771"/>
            <a:ext cx="1111128" cy="599442"/>
          </a:xfrm>
          <a:prstGeom prst="rect">
            <a:avLst/>
          </a:prstGeom>
        </p:spPr>
      </p:pic>
      <p:pic>
        <p:nvPicPr>
          <p:cNvPr id="16" name="Image 15" descr="Une image contenant fruit, Aliments naturels, produits, Nourriture locale&#10;&#10;Description générée automatiquement">
            <a:extLst>
              <a:ext uri="{FF2B5EF4-FFF2-40B4-BE49-F238E27FC236}">
                <a16:creationId xmlns:a16="http://schemas.microsoft.com/office/drawing/2014/main" id="{D61E3657-E602-1E07-4B08-87035FE41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51" y="5403493"/>
            <a:ext cx="1220923" cy="59944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FD397E7-7B61-4D71-A4F2-72B0D7E36141}"/>
              </a:ext>
            </a:extLst>
          </p:cNvPr>
          <p:cNvSpPr txBox="1"/>
          <p:nvPr/>
        </p:nvSpPr>
        <p:spPr>
          <a:xfrm>
            <a:off x="1040006" y="3362141"/>
            <a:ext cx="54341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 </a:t>
            </a:r>
            <a:r>
              <a:rPr lang="fr-FR" sz="1600" b="1" dirty="0">
                <a:solidFill>
                  <a:schemeClr val="bg1"/>
                </a:solidFill>
              </a:rPr>
              <a:t>Phase 1</a:t>
            </a:r>
            <a:r>
              <a:rPr lang="fr-FR" sz="1600" dirty="0">
                <a:solidFill>
                  <a:schemeClr val="bg1"/>
                </a:solidFill>
              </a:rPr>
              <a:t>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                         </a:t>
            </a:r>
            <a:r>
              <a:rPr lang="fr-FR" sz="1600" b="1" i="1" dirty="0">
                <a:solidFill>
                  <a:schemeClr val="bg1"/>
                </a:solidFill>
              </a:rPr>
              <a:t>application mobile grand public </a:t>
            </a:r>
            <a:r>
              <a:rPr lang="fr-FR" sz="1600" dirty="0">
                <a:solidFill>
                  <a:schemeClr val="bg1"/>
                </a:solidFill>
              </a:rPr>
              <a:t>de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                         reconnaissance de fruits par photographie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                         - Classification d’images (Volume accru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                         d’images)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AA97AD6-95D8-26CB-EF74-B63295D1A3FE}"/>
              </a:ext>
            </a:extLst>
          </p:cNvPr>
          <p:cNvSpPr txBox="1"/>
          <p:nvPr/>
        </p:nvSpPr>
        <p:spPr>
          <a:xfrm>
            <a:off x="1128429" y="5403493"/>
            <a:ext cx="4967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                            </a:t>
            </a:r>
            <a:r>
              <a:rPr lang="fr-FR" sz="1600" b="1" dirty="0">
                <a:solidFill>
                  <a:schemeClr val="bg1"/>
                </a:solidFill>
              </a:rPr>
              <a:t>Phase 2:</a:t>
            </a:r>
          </a:p>
          <a:p>
            <a:r>
              <a:rPr lang="fr-FR" sz="1600" b="1" dirty="0">
                <a:solidFill>
                  <a:schemeClr val="bg1"/>
                </a:solidFill>
              </a:rPr>
              <a:t>                                </a:t>
            </a:r>
            <a:r>
              <a:rPr lang="fr-FR" sz="1600" b="1" i="1" dirty="0">
                <a:solidFill>
                  <a:schemeClr val="bg1"/>
                </a:solidFill>
              </a:rPr>
              <a:t>Robots cueilleurs intelligents </a:t>
            </a:r>
            <a:r>
              <a:rPr lang="fr-FR" sz="1600" dirty="0">
                <a:solidFill>
                  <a:schemeClr val="bg1"/>
                </a:solidFill>
              </a:rPr>
              <a:t>(au sein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                         d’une maison)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47D9C740-C69F-A3DF-F2FF-C4F13C15A3DA}"/>
              </a:ext>
            </a:extLst>
          </p:cNvPr>
          <p:cNvSpPr/>
          <p:nvPr/>
        </p:nvSpPr>
        <p:spPr>
          <a:xfrm>
            <a:off x="6474153" y="3592286"/>
            <a:ext cx="370784" cy="4819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53940E-858A-2A7E-8716-E50794DF249D}"/>
              </a:ext>
            </a:extLst>
          </p:cNvPr>
          <p:cNvSpPr txBox="1"/>
          <p:nvPr/>
        </p:nvSpPr>
        <p:spPr>
          <a:xfrm>
            <a:off x="6995862" y="1203977"/>
            <a:ext cx="48985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Mission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</a:rPr>
              <a:t>Mettre en place une architecture Big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</a:rPr>
              <a:t>Préparer les données: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</a:rPr>
              <a:t>Pré-processing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</a:rPr>
              <a:t>Réduction de dimension</a:t>
            </a:r>
          </a:p>
          <a:p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Contraintes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</a:rPr>
              <a:t>Anticiper le passage à l’échelle (volume accru, calculs distribués)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</a:rPr>
              <a:t>Scripts PySpark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</a:rPr>
              <a:t>Déploiement cloud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Objectifs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</a:rPr>
              <a:t>Promouvoir la start-up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</a:rPr>
              <a:t>Classification d’images pour 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34327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FE85E5B5-7E7A-4488-722F-9B153F045CED}"/>
              </a:ext>
            </a:extLst>
          </p:cNvPr>
          <p:cNvSpPr txBox="1">
            <a:spLocks/>
          </p:cNvSpPr>
          <p:nvPr/>
        </p:nvSpPr>
        <p:spPr>
          <a:xfrm>
            <a:off x="1676065" y="125618"/>
            <a:ext cx="9031458" cy="663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Jeu de 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B0633-0630-B6EB-0DC2-24FD5AF83514}"/>
              </a:ext>
            </a:extLst>
          </p:cNvPr>
          <p:cNvSpPr/>
          <p:nvPr/>
        </p:nvSpPr>
        <p:spPr>
          <a:xfrm>
            <a:off x="2458831" y="927881"/>
            <a:ext cx="2139295" cy="91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90380 Images</a:t>
            </a:r>
          </a:p>
          <a:p>
            <a:pPr algn="ctr"/>
            <a:r>
              <a:rPr lang="fr-FR" dirty="0"/>
              <a:t>131 Classes</a:t>
            </a:r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B01D3-6EB0-2E1A-B371-3FA10685975F}"/>
              </a:ext>
            </a:extLst>
          </p:cNvPr>
          <p:cNvSpPr/>
          <p:nvPr/>
        </p:nvSpPr>
        <p:spPr>
          <a:xfrm>
            <a:off x="3944983" y="2427430"/>
            <a:ext cx="2246811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22688 Images</a:t>
            </a:r>
          </a:p>
          <a:p>
            <a:pPr algn="ctr"/>
            <a:r>
              <a:rPr lang="fr-FR" dirty="0"/>
              <a:t>131 Classes</a:t>
            </a:r>
          </a:p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A4914-14D2-0883-ACF1-A6BD9BC95C55}"/>
              </a:ext>
            </a:extLst>
          </p:cNvPr>
          <p:cNvSpPr/>
          <p:nvPr/>
        </p:nvSpPr>
        <p:spPr>
          <a:xfrm>
            <a:off x="1335425" y="2423160"/>
            <a:ext cx="2246811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67692 Images</a:t>
            </a:r>
          </a:p>
          <a:p>
            <a:pPr algn="ctr"/>
            <a:r>
              <a:rPr lang="fr-FR" dirty="0"/>
              <a:t>131 Classes</a:t>
            </a: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90271-18FD-E973-6CED-E09E0C9B6FB9}"/>
              </a:ext>
            </a:extLst>
          </p:cNvPr>
          <p:cNvSpPr/>
          <p:nvPr/>
        </p:nvSpPr>
        <p:spPr>
          <a:xfrm>
            <a:off x="2834640" y="1698171"/>
            <a:ext cx="2139295" cy="418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Jeu d’étiquettes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75527-48D7-7114-0075-9E415A64F440}"/>
              </a:ext>
            </a:extLst>
          </p:cNvPr>
          <p:cNvSpPr/>
          <p:nvPr/>
        </p:nvSpPr>
        <p:spPr>
          <a:xfrm>
            <a:off x="1624314" y="3287316"/>
            <a:ext cx="2139295" cy="418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Jeu d’entrainement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CDB96-DD38-9745-B190-F492E1D5D415}"/>
              </a:ext>
            </a:extLst>
          </p:cNvPr>
          <p:cNvSpPr/>
          <p:nvPr/>
        </p:nvSpPr>
        <p:spPr>
          <a:xfrm>
            <a:off x="4152482" y="3270697"/>
            <a:ext cx="2139295" cy="418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Jeu test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E3EAC8-0D20-8B15-C98E-FE940A3C9263}"/>
              </a:ext>
            </a:extLst>
          </p:cNvPr>
          <p:cNvSpPr txBox="1"/>
          <p:nvPr/>
        </p:nvSpPr>
        <p:spPr>
          <a:xfrm>
            <a:off x="6829698" y="789590"/>
            <a:ext cx="50553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Base de données d’images Fruits 360 sur Kaggle.</a:t>
            </a:r>
          </a:p>
          <a:p>
            <a:r>
              <a:rPr lang="fr-FR" sz="1600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 Jeu de test comprenant 22.688 images de fruits, un fruit par image. 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131 classes : Apple Golden, Banana, Kiwi, Strawberry…,avec 120 variétés différentes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Un répertoire par classe, avec plusieurs photos du même fruit sous différents angles</a:t>
            </a:r>
          </a:p>
          <a:p>
            <a:r>
              <a:rPr lang="fr-FR" sz="1600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Taille des images : 100x100 pixels.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Sur fond blanc uniformisé.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74A3724-9087-4819-7C5B-E61EAAA17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77" y="4608044"/>
            <a:ext cx="5438944" cy="769896"/>
          </a:xfrm>
          <a:prstGeom prst="rect">
            <a:avLst/>
          </a:prstGeom>
        </p:spPr>
      </p:pic>
      <p:pic>
        <p:nvPicPr>
          <p:cNvPr id="19" name="Image 1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604A8FA8-3923-94C3-CBA1-40429FD14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08" y="4449412"/>
            <a:ext cx="2377646" cy="1798476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CA2671-2EDF-DD31-70B3-715C828B558B}"/>
              </a:ext>
            </a:extLst>
          </p:cNvPr>
          <p:cNvCxnSpPr>
            <a:cxnSpLocks/>
          </p:cNvCxnSpPr>
          <p:nvPr/>
        </p:nvCxnSpPr>
        <p:spPr>
          <a:xfrm flipH="1" flipV="1">
            <a:off x="2336912" y="4859842"/>
            <a:ext cx="3954865" cy="78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CF5F3-0583-2780-2446-88D9E5A6E7D5}"/>
              </a:ext>
            </a:extLst>
          </p:cNvPr>
          <p:cNvSpPr/>
          <p:nvPr/>
        </p:nvSpPr>
        <p:spPr>
          <a:xfrm>
            <a:off x="1504366" y="4608043"/>
            <a:ext cx="832546" cy="454527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13B732D-CE7E-F658-6E68-B4E8567FB03F}"/>
              </a:ext>
            </a:extLst>
          </p:cNvPr>
          <p:cNvSpPr txBox="1"/>
          <p:nvPr/>
        </p:nvSpPr>
        <p:spPr>
          <a:xfrm>
            <a:off x="6488547" y="5472298"/>
            <a:ext cx="484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Photo de pommes en 360° sur différents axes</a:t>
            </a:r>
          </a:p>
        </p:txBody>
      </p:sp>
    </p:spTree>
    <p:extLst>
      <p:ext uri="{BB962C8B-B14F-4D97-AF65-F5344CB8AC3E}">
        <p14:creationId xmlns:p14="http://schemas.microsoft.com/office/powerpoint/2010/main" val="334901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71BA3114-5C0C-F626-83F9-2A51B30E3E9A}"/>
              </a:ext>
            </a:extLst>
          </p:cNvPr>
          <p:cNvSpPr txBox="1">
            <a:spLocks/>
          </p:cNvSpPr>
          <p:nvPr/>
        </p:nvSpPr>
        <p:spPr>
          <a:xfrm>
            <a:off x="1616109" y="1961437"/>
            <a:ext cx="9274629" cy="1534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2.     </a:t>
            </a:r>
            <a:r>
              <a:rPr lang="fr-FR" sz="4800" dirty="0">
                <a:solidFill>
                  <a:schemeClr val="bg1">
                    <a:lumMod val="85000"/>
                  </a:schemeClr>
                </a:solidFill>
              </a:rPr>
              <a:t>Processus de création de       l’environnement  Big Data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6" descr="Une image contenant Graphique, noir, symbole, conception&#10;&#10;Description générée automatiquement">
            <a:extLst>
              <a:ext uri="{FF2B5EF4-FFF2-40B4-BE49-F238E27FC236}">
                <a16:creationId xmlns:a16="http://schemas.microsoft.com/office/drawing/2014/main" id="{9D538B30-FC94-7875-F6DD-8D0C3F5F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33" y="1678746"/>
            <a:ext cx="1205804" cy="15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CB6BCAFF-A552-2ABA-DB4E-14E2FBFCA624}"/>
              </a:ext>
            </a:extLst>
          </p:cNvPr>
          <p:cNvSpPr txBox="1">
            <a:spLocks/>
          </p:cNvSpPr>
          <p:nvPr/>
        </p:nvSpPr>
        <p:spPr>
          <a:xfrm>
            <a:off x="1676065" y="125618"/>
            <a:ext cx="9031458" cy="663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Données massives - enjeux</a:t>
            </a:r>
          </a:p>
        </p:txBody>
      </p:sp>
      <p:pic>
        <p:nvPicPr>
          <p:cNvPr id="11" name="Image 10" descr="Une image contenant texte, cercl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ED1F2A57-0AA6-A5DB-AE46-727D09BDF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1300"/>
            <a:ext cx="5548608" cy="3538413"/>
          </a:xfrm>
          <a:prstGeom prst="rect">
            <a:avLst/>
          </a:prstGeom>
        </p:spPr>
      </p:pic>
      <p:sp>
        <p:nvSpPr>
          <p:cNvPr id="14" name="Légende : flèche vers le bas 13">
            <a:extLst>
              <a:ext uri="{FF2B5EF4-FFF2-40B4-BE49-F238E27FC236}">
                <a16:creationId xmlns:a16="http://schemas.microsoft.com/office/drawing/2014/main" id="{93E5265A-476E-310A-AD81-C6B3984E3393}"/>
              </a:ext>
            </a:extLst>
          </p:cNvPr>
          <p:cNvSpPr/>
          <p:nvPr/>
        </p:nvSpPr>
        <p:spPr>
          <a:xfrm>
            <a:off x="1301262" y="1395718"/>
            <a:ext cx="4067572" cy="2562328"/>
          </a:xfrm>
          <a:prstGeom prst="downArrowCallout">
            <a:avLst/>
          </a:prstGeom>
          <a:noFill/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393F43-42B6-A8CD-285D-CBCC1BED3B29}"/>
              </a:ext>
            </a:extLst>
          </p:cNvPr>
          <p:cNvSpPr txBox="1"/>
          <p:nvPr/>
        </p:nvSpPr>
        <p:spPr>
          <a:xfrm>
            <a:off x="1397726" y="1581708"/>
            <a:ext cx="397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Volume exponentielle de données</a:t>
            </a:r>
          </a:p>
          <a:p>
            <a:r>
              <a:rPr lang="fr-FR" b="1" dirty="0">
                <a:solidFill>
                  <a:schemeClr val="bg1"/>
                </a:solidFill>
              </a:rPr>
              <a:t>Partage des données</a:t>
            </a:r>
          </a:p>
          <a:p>
            <a:r>
              <a:rPr lang="fr-FR" b="1" dirty="0">
                <a:solidFill>
                  <a:schemeClr val="bg1"/>
                </a:solidFill>
              </a:rPr>
              <a:t>Analyse/ Stockage des données</a:t>
            </a:r>
          </a:p>
          <a:p>
            <a:r>
              <a:rPr lang="fr-FR" b="1" dirty="0">
                <a:solidFill>
                  <a:schemeClr val="bg1"/>
                </a:solidFill>
              </a:rPr>
              <a:t>Traitement des flux de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B48526-33AE-CBA9-73FD-BB08BFEF82F5}"/>
              </a:ext>
            </a:extLst>
          </p:cNvPr>
          <p:cNvSpPr txBox="1"/>
          <p:nvPr/>
        </p:nvSpPr>
        <p:spPr>
          <a:xfrm>
            <a:off x="2171498" y="4249422"/>
            <a:ext cx="2423564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2135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5A19D445-23E7-3EC7-9687-08A932EE2B00}"/>
              </a:ext>
            </a:extLst>
          </p:cNvPr>
          <p:cNvSpPr txBox="1">
            <a:spLocks/>
          </p:cNvSpPr>
          <p:nvPr/>
        </p:nvSpPr>
        <p:spPr>
          <a:xfrm>
            <a:off x="1676065" y="125618"/>
            <a:ext cx="6592724" cy="663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Big Data – Outils et usages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EACEDC-8EF7-57F8-CCC8-8750C16FF2FB}"/>
              </a:ext>
            </a:extLst>
          </p:cNvPr>
          <p:cNvSpPr txBox="1"/>
          <p:nvPr/>
        </p:nvSpPr>
        <p:spPr>
          <a:xfrm>
            <a:off x="1489166" y="1043731"/>
            <a:ext cx="67796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Calculs distribués : distribution du stockage et des traitements des données sur plusieurs unités de calcul réparties en clusters, au profit d’un seul projet afin de diviser le temps d’exécution d’une requête. 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 Apache Spark : framework open-source permettant de traiter des bases de données massives en utilisant le calcul distribué (in-memory). Outil qui permet de gérer et de coordonner l'exécution de tâches sur des données à travers un groupe d'ordinateurs. 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Algorithme MapReduce :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Largement utilisé pour le traitement parallèle et distribué de grandes quantités de données.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/>
                </a:solidFill>
              </a:rPr>
              <a:t>Permet de diviser les données en ensembles plus petits, de les traiter indépendamment (MAP) et de les agréger pour obtenir le résultat final (REDUCE). 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bg1"/>
                </a:solidFill>
              </a:rPr>
              <a:t> Développement des scripts en pySpark, la librairie python (proche de pandas) permettant de communiquer avec Spark. ⇒ Avantages : évolutivité (ajout de ressources supplémentaires), performances (accélération du temps de calculs), tolérance aux pannes (plus résilients aux pannes ou erreurs)</a:t>
            </a:r>
          </a:p>
        </p:txBody>
      </p:sp>
      <p:pic>
        <p:nvPicPr>
          <p:cNvPr id="9" name="Image 8" descr="Une image contenant texte, capture d’écran, ligne, diagramme">
            <a:extLst>
              <a:ext uri="{FF2B5EF4-FFF2-40B4-BE49-F238E27FC236}">
                <a16:creationId xmlns:a16="http://schemas.microsoft.com/office/drawing/2014/main" id="{C30512C2-94AA-A70D-D108-BBAF8B65E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35" y="1404997"/>
            <a:ext cx="3735313" cy="22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0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7524</TotalTime>
  <Words>1908</Words>
  <Application>Microsoft Office PowerPoint</Application>
  <PresentationFormat>Grand écran</PresentationFormat>
  <Paragraphs>248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Amazon Ember</vt:lpstr>
      <vt:lpstr>Aptos</vt:lpstr>
      <vt:lpstr>Aptos Display</vt:lpstr>
      <vt:lpstr>Arial</vt:lpstr>
      <vt:lpstr>Wingdings</vt:lpstr>
      <vt:lpstr>Thème Office</vt:lpstr>
      <vt:lpstr>Déployer un modèle dans le Cloud</vt:lpstr>
      <vt:lpstr>Déployer un modèle dans le Cloud</vt:lpstr>
      <vt:lpstr>Environnement technique</vt:lpstr>
      <vt:lpstr>     1.    Problématique et jeu de données</vt:lpstr>
      <vt:lpstr>Problématique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Querin</dc:creator>
  <cp:lastModifiedBy>Yannick Querin</cp:lastModifiedBy>
  <cp:revision>2</cp:revision>
  <dcterms:created xsi:type="dcterms:W3CDTF">2024-09-07T14:00:37Z</dcterms:created>
  <dcterms:modified xsi:type="dcterms:W3CDTF">2024-09-16T13:58:31Z</dcterms:modified>
</cp:coreProperties>
</file>