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2" r:id="rId4"/>
    <p:sldId id="268" r:id="rId5"/>
    <p:sldId id="269" r:id="rId6"/>
    <p:sldId id="286" r:id="rId7"/>
    <p:sldId id="270" r:id="rId8"/>
    <p:sldId id="281" r:id="rId9"/>
    <p:sldId id="271" r:id="rId10"/>
    <p:sldId id="285" r:id="rId11"/>
    <p:sldId id="273" r:id="rId12"/>
    <p:sldId id="272" r:id="rId13"/>
    <p:sldId id="278" r:id="rId14"/>
    <p:sldId id="279" r:id="rId15"/>
    <p:sldId id="280" r:id="rId16"/>
    <p:sldId id="287" r:id="rId17"/>
    <p:sldId id="288" r:id="rId18"/>
    <p:sldId id="282" r:id="rId19"/>
    <p:sldId id="291" r:id="rId20"/>
    <p:sldId id="293" r:id="rId21"/>
    <p:sldId id="290" r:id="rId22"/>
    <p:sldId id="274" r:id="rId23"/>
    <p:sldId id="277" r:id="rId24"/>
    <p:sldId id="276" r:id="rId25"/>
    <p:sldId id="284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0" autoAdjust="0"/>
    <p:restoredTop sz="93277" autoAdjust="0"/>
  </p:normalViewPr>
  <p:slideViewPr>
    <p:cSldViewPr>
      <p:cViewPr varScale="1">
        <p:scale>
          <a:sx n="73" d="100"/>
          <a:sy n="73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6AD2F-4194-4E0D-A955-2899578408F9}" type="datetimeFigureOut">
              <a:rPr lang="en-US" smtClean="0"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51DFA-F1C0-4F52-8B1F-4D63D661D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51DFA-F1C0-4F52-8B1F-4D63D661DE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fi-FI" i="1" dirty="0" smtClean="0"/>
              <a:t>mvn archetype:generate</a:t>
            </a:r>
            <a:r>
              <a:rPr lang="fi-FI" i="1" baseline="0" dirty="0" smtClean="0"/>
              <a:t> </a:t>
            </a:r>
            <a:r>
              <a:rPr lang="fi-FI" i="1" dirty="0" smtClean="0"/>
              <a:t>-B -DarchetypeRepository=</a:t>
            </a:r>
            <a:r>
              <a:rPr lang="fi-FI" i="1" dirty="0" smtClean="0">
                <a:solidFill>
                  <a:schemeClr val="accent1"/>
                </a:solidFill>
              </a:rPr>
              <a:t>http://maven-bluemartini.googlecode.com/svn/repository/</a:t>
            </a:r>
            <a:r>
              <a:rPr lang="fi-FI" i="1" baseline="0" dirty="0" smtClean="0">
                <a:solidFill>
                  <a:schemeClr val="accent1"/>
                </a:solidFill>
              </a:rPr>
              <a:t> </a:t>
            </a:r>
            <a:r>
              <a:rPr lang="fi-FI" i="1" dirty="0" smtClean="0"/>
              <a:t>-DarchetypeGroupId=com.bluemartini.archetypes -DarchetypeArtifactId=</a:t>
            </a:r>
            <a:r>
              <a:rPr lang="fi-FI" i="1" dirty="0" smtClean="0">
                <a:solidFill>
                  <a:schemeClr val="accent1"/>
                </a:solidFill>
              </a:rPr>
              <a:t>bms-archetype-ear </a:t>
            </a:r>
            <a:r>
              <a:rPr lang="fi-FI" i="1" dirty="0" smtClean="0"/>
              <a:t>-DarchetypeVersion=1.0.0 -DgroupId=</a:t>
            </a:r>
            <a:r>
              <a:rPr lang="fi-FI" i="1" dirty="0" smtClean="0">
                <a:solidFill>
                  <a:srgbClr val="FF0000"/>
                </a:solidFill>
              </a:rPr>
              <a:t>com.example </a:t>
            </a:r>
            <a:r>
              <a:rPr lang="fi-FI" i="1" dirty="0" smtClean="0"/>
              <a:t>-DartifactId=</a:t>
            </a:r>
            <a:r>
              <a:rPr lang="fi-FI" i="1" dirty="0" smtClean="0">
                <a:solidFill>
                  <a:srgbClr val="FF0000"/>
                </a:solidFill>
              </a:rPr>
              <a:t>myWebsite -</a:t>
            </a:r>
            <a:r>
              <a:rPr lang="fi-FI" i="1" dirty="0" smtClean="0"/>
              <a:t>Dversion=</a:t>
            </a:r>
            <a:r>
              <a:rPr lang="fi-FI" i="1" dirty="0" smtClean="0">
                <a:solidFill>
                  <a:srgbClr val="FF0000"/>
                </a:solidFill>
              </a:rPr>
              <a:t>1.0.0-SNAPSHOT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51DFA-F1C0-4F52-8B1F-4D63D661DE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2/2/2011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code.google.com/p/maven-bluemartin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Maven-</a:t>
            </a:r>
            <a:r>
              <a:rPr lang="en-US" dirty="0" err="1" smtClean="0"/>
              <a:t>bluemartini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Yannick</a:t>
            </a:r>
            <a:r>
              <a:rPr lang="en-US" dirty="0" smtClean="0"/>
              <a:t> Robin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Multitude </a:t>
            </a:r>
            <a:r>
              <a:rPr lang="fi-FI" dirty="0" smtClean="0"/>
              <a:t>of goals </a:t>
            </a:r>
            <a:r>
              <a:rPr lang="fi-FI" dirty="0"/>
              <a:t>by </a:t>
            </a:r>
            <a:r>
              <a:rPr lang="fi-FI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i-FI" i="1" dirty="0"/>
              <a:t>m</a:t>
            </a:r>
            <a:r>
              <a:rPr lang="fi-FI" i="1" dirty="0" smtClean="0"/>
              <a:t>vn clean</a:t>
            </a:r>
            <a:r>
              <a:rPr lang="fi-FI" dirty="0" smtClean="0"/>
              <a:t>: </a:t>
            </a:r>
            <a:r>
              <a:rPr lang="en-US" dirty="0"/>
              <a:t>Clean up after the build</a:t>
            </a:r>
            <a:endParaRPr lang="fi-FI" dirty="0" smtClean="0"/>
          </a:p>
          <a:p>
            <a:pPr lvl="0"/>
            <a:r>
              <a:rPr lang="fi-FI" i="1" dirty="0"/>
              <a:t>m</a:t>
            </a:r>
            <a:r>
              <a:rPr lang="fi-FI" i="1" dirty="0" smtClean="0"/>
              <a:t>vn compiler</a:t>
            </a:r>
            <a:r>
              <a:rPr lang="fi-FI" dirty="0" smtClean="0"/>
              <a:t>: </a:t>
            </a:r>
            <a:r>
              <a:rPr lang="en-US" dirty="0"/>
              <a:t>Compiles Java </a:t>
            </a:r>
            <a:r>
              <a:rPr lang="en-US" dirty="0" smtClean="0"/>
              <a:t>source</a:t>
            </a:r>
          </a:p>
          <a:p>
            <a:pPr lvl="0"/>
            <a:r>
              <a:rPr lang="en-US" i="1" dirty="0" err="1"/>
              <a:t>m</a:t>
            </a:r>
            <a:r>
              <a:rPr lang="en-US" i="1" dirty="0" err="1" smtClean="0"/>
              <a:t>vn</a:t>
            </a:r>
            <a:r>
              <a:rPr lang="en-US" i="1" dirty="0" smtClean="0"/>
              <a:t> test</a:t>
            </a:r>
            <a:r>
              <a:rPr lang="en-US" dirty="0" smtClean="0"/>
              <a:t>: Run unit tests</a:t>
            </a:r>
            <a:endParaRPr lang="fi-FI" dirty="0" smtClean="0"/>
          </a:p>
          <a:p>
            <a:pPr lvl="0"/>
            <a:r>
              <a:rPr lang="fi-FI" i="1" dirty="0" smtClean="0"/>
              <a:t>mvn </a:t>
            </a:r>
            <a:r>
              <a:rPr lang="fi-FI" i="1" dirty="0"/>
              <a:t>e</a:t>
            </a:r>
            <a:r>
              <a:rPr lang="fi-FI" i="1" dirty="0" smtClean="0"/>
              <a:t>ar</a:t>
            </a:r>
            <a:r>
              <a:rPr lang="fi-FI" dirty="0" smtClean="0"/>
              <a:t>: </a:t>
            </a:r>
            <a:r>
              <a:rPr lang="en-US" dirty="0"/>
              <a:t>Generate an EAR from the current </a:t>
            </a:r>
            <a:r>
              <a:rPr lang="en-US" dirty="0" smtClean="0"/>
              <a:t>project</a:t>
            </a:r>
          </a:p>
          <a:p>
            <a:r>
              <a:rPr lang="fi-FI" i="1" dirty="0"/>
              <a:t>mvn deploy</a:t>
            </a:r>
            <a:r>
              <a:rPr lang="fi-FI" dirty="0"/>
              <a:t>: </a:t>
            </a:r>
            <a:r>
              <a:rPr lang="en-US" dirty="0"/>
              <a:t>Deploy the built artifact to the remote </a:t>
            </a:r>
            <a:r>
              <a:rPr lang="en-US" dirty="0" smtClean="0"/>
              <a:t>repository</a:t>
            </a:r>
          </a:p>
          <a:p>
            <a:pPr lvl="0"/>
            <a:r>
              <a:rPr lang="fi-FI" i="1" dirty="0"/>
              <a:t>mvn </a:t>
            </a:r>
            <a:r>
              <a:rPr lang="fi-FI" i="1" dirty="0" smtClean="0"/>
              <a:t>j</a:t>
            </a:r>
            <a:r>
              <a:rPr lang="en-US" i="1" dirty="0" err="1" smtClean="0"/>
              <a:t>avadoc</a:t>
            </a:r>
            <a:r>
              <a:rPr lang="en-US" dirty="0" smtClean="0"/>
              <a:t>: </a:t>
            </a:r>
            <a:r>
              <a:rPr lang="en-US" dirty="0"/>
              <a:t>Generate </a:t>
            </a:r>
            <a:r>
              <a:rPr lang="en-US" dirty="0" err="1"/>
              <a:t>Javadoc</a:t>
            </a:r>
            <a:r>
              <a:rPr lang="en-US" dirty="0"/>
              <a:t> for the </a:t>
            </a:r>
            <a:r>
              <a:rPr lang="en-US" dirty="0" smtClean="0"/>
              <a:t>project</a:t>
            </a:r>
          </a:p>
          <a:p>
            <a:pPr lvl="0"/>
            <a:r>
              <a:rPr lang="fi-FI" i="1" dirty="0"/>
              <a:t>mvn </a:t>
            </a:r>
            <a:r>
              <a:rPr lang="fi-FI" i="1" dirty="0" smtClean="0"/>
              <a:t>s</a:t>
            </a:r>
            <a:r>
              <a:rPr lang="en-US" i="1" dirty="0" smtClean="0"/>
              <a:t>cm</a:t>
            </a:r>
            <a:r>
              <a:rPr lang="en-US" dirty="0" smtClean="0"/>
              <a:t>: </a:t>
            </a:r>
            <a:r>
              <a:rPr lang="en-US" dirty="0"/>
              <a:t>Generate a SCM for the current </a:t>
            </a:r>
            <a:r>
              <a:rPr lang="en-US" dirty="0" smtClean="0"/>
              <a:t>project </a:t>
            </a:r>
          </a:p>
          <a:p>
            <a:pPr lvl="0"/>
            <a:r>
              <a:rPr lang="fi-FI" i="1" dirty="0"/>
              <a:t>mvn </a:t>
            </a:r>
            <a:r>
              <a:rPr lang="fi-FI" i="1" dirty="0" smtClean="0"/>
              <a:t>e</a:t>
            </a:r>
            <a:r>
              <a:rPr lang="en-US" i="1" dirty="0" err="1" smtClean="0"/>
              <a:t>clipse</a:t>
            </a:r>
            <a:r>
              <a:rPr lang="en-US" dirty="0" smtClean="0"/>
              <a:t>: </a:t>
            </a:r>
            <a:r>
              <a:rPr lang="en-US" dirty="0"/>
              <a:t>Generate an Eclipse project file for the current </a:t>
            </a:r>
            <a:r>
              <a:rPr lang="en-US" dirty="0" smtClean="0"/>
              <a:t>project</a:t>
            </a:r>
          </a:p>
          <a:p>
            <a:pPr lvl="0"/>
            <a:r>
              <a:rPr lang="en-US" dirty="0" smtClean="0"/>
              <a:t>…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66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Maven and releasing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Tag </a:t>
            </a:r>
            <a:r>
              <a:rPr lang="fi-FI" dirty="0"/>
              <a:t>in svn and update POM with new </a:t>
            </a:r>
            <a:r>
              <a:rPr lang="fi-FI" dirty="0" smtClean="0"/>
              <a:t>version</a:t>
            </a:r>
          </a:p>
          <a:p>
            <a:pPr lvl="1"/>
            <a:r>
              <a:rPr lang="fi-FI" dirty="0" smtClean="0"/>
              <a:t>Run </a:t>
            </a:r>
            <a:endParaRPr lang="fi-FI" dirty="0"/>
          </a:p>
          <a:p>
            <a:r>
              <a:rPr lang="fi-FI" dirty="0" smtClean="0"/>
              <a:t>Create </a:t>
            </a:r>
            <a:r>
              <a:rPr lang="fi-FI" dirty="0"/>
              <a:t>the artifact using the </a:t>
            </a:r>
            <a:r>
              <a:rPr lang="fi-FI" dirty="0" smtClean="0"/>
              <a:t>tag</a:t>
            </a:r>
          </a:p>
          <a:p>
            <a:pPr lvl="1"/>
            <a:r>
              <a:rPr lang="fi-FI" dirty="0" smtClean="0"/>
              <a:t>Run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083526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release:prepare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07412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release:perform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5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Create a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/>
              <a:t>Maven </a:t>
            </a:r>
            <a:r>
              <a:rPr lang="fi-FI" dirty="0" smtClean="0"/>
              <a:t>is a plugin framework and integrate easily with:</a:t>
            </a:r>
          </a:p>
          <a:p>
            <a:pPr lvl="1"/>
            <a:r>
              <a:rPr lang="fi-FI" dirty="0" smtClean="0"/>
              <a:t>Continuous </a:t>
            </a:r>
            <a:r>
              <a:rPr lang="fi-FI" dirty="0"/>
              <a:t>Integration </a:t>
            </a:r>
            <a:r>
              <a:rPr lang="fi-FI" dirty="0" smtClean="0"/>
              <a:t>Systems</a:t>
            </a:r>
            <a:endParaRPr lang="fi-FI" dirty="0"/>
          </a:p>
          <a:p>
            <a:pPr lvl="1"/>
            <a:r>
              <a:rPr lang="fi-FI" dirty="0" smtClean="0"/>
              <a:t>Code quality tools</a:t>
            </a:r>
            <a:endParaRPr lang="fi-FI" dirty="0"/>
          </a:p>
          <a:p>
            <a:pPr lvl="1"/>
            <a:r>
              <a:rPr lang="fi-FI" dirty="0"/>
              <a:t>Web test automation </a:t>
            </a:r>
            <a:r>
              <a:rPr lang="fi-FI" dirty="0" smtClean="0"/>
              <a:t>platforms</a:t>
            </a:r>
          </a:p>
          <a:p>
            <a:pPr lvl="1"/>
            <a:r>
              <a:rPr lang="fi-FI" dirty="0" smtClean="0"/>
              <a:t>...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200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dirty="0"/>
              <a:t>Continuous Integration </a:t>
            </a:r>
            <a:r>
              <a:rPr lang="fi-FI" dirty="0" smtClean="0"/>
              <a:t>System</a:t>
            </a:r>
            <a:br>
              <a:rPr lang="fi-FI" dirty="0" smtClean="0"/>
            </a:br>
            <a:r>
              <a:rPr lang="fi-FI" dirty="0" smtClean="0"/>
              <a:t>Hudson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44835" y="1913709"/>
            <a:ext cx="4994366" cy="3810000"/>
          </a:xfrm>
        </p:spPr>
        <p:txBody>
          <a:bodyPr>
            <a:normAutofit lnSpcReduction="10000"/>
          </a:bodyPr>
          <a:lstStyle/>
          <a:p>
            <a:pPr lvl="0"/>
            <a:r>
              <a:rPr lang="fi-FI" dirty="0" smtClean="0"/>
              <a:t>Continuous </a:t>
            </a:r>
            <a:r>
              <a:rPr lang="fi-FI" dirty="0"/>
              <a:t>Integration </a:t>
            </a:r>
            <a:r>
              <a:rPr lang="fi-FI" dirty="0" smtClean="0"/>
              <a:t>System</a:t>
            </a:r>
            <a:endParaRPr lang="fi-FI" dirty="0"/>
          </a:p>
          <a:p>
            <a:pPr lvl="1"/>
            <a:r>
              <a:rPr lang="fi-FI" dirty="0"/>
              <a:t>Nightly build</a:t>
            </a:r>
          </a:p>
          <a:p>
            <a:pPr lvl="1"/>
            <a:r>
              <a:rPr lang="fi-FI" dirty="0"/>
              <a:t>Start/Stop production servers</a:t>
            </a:r>
          </a:p>
          <a:p>
            <a:pPr lvl="1"/>
            <a:r>
              <a:rPr lang="fi-FI" dirty="0"/>
              <a:t>Deploy to </a:t>
            </a:r>
            <a:r>
              <a:rPr lang="fi-FI" dirty="0" smtClean="0"/>
              <a:t>production</a:t>
            </a:r>
          </a:p>
          <a:p>
            <a:r>
              <a:rPr lang="fi-FI" dirty="0" smtClean="0"/>
              <a:t>Hudson ”speaks” Maven</a:t>
            </a:r>
          </a:p>
          <a:p>
            <a:r>
              <a:rPr lang="fi-FI" dirty="0" smtClean="0"/>
              <a:t>Create New job and indicate the SCM URL that contains the POM file</a:t>
            </a:r>
            <a:endParaRPr lang="fi-FI" dirty="0"/>
          </a:p>
        </p:txBody>
      </p:sp>
      <p:pic>
        <p:nvPicPr>
          <p:cNvPr id="1026" name="Picture 2" descr="C:\Users\Yannick\Downloads\hudson-manage-men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1" r="47854" b="10471"/>
          <a:stretch/>
        </p:blipFill>
        <p:spPr bwMode="auto">
          <a:xfrm>
            <a:off x="313732" y="1819893"/>
            <a:ext cx="3226633" cy="4657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436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/>
              <a:t>Code quality </a:t>
            </a:r>
            <a:r>
              <a:rPr lang="fi-FI" dirty="0" smtClean="0"/>
              <a:t>tool - Sonar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1985962"/>
            <a:ext cx="5257800" cy="4495800"/>
          </a:xfrm>
        </p:spPr>
        <p:txBody>
          <a:bodyPr>
            <a:normAutofit/>
          </a:bodyPr>
          <a:lstStyle/>
          <a:p>
            <a:pPr lvl="0"/>
            <a:r>
              <a:rPr lang="fi-FI" dirty="0" smtClean="0"/>
              <a:t>Generate </a:t>
            </a:r>
            <a:r>
              <a:rPr lang="fi-FI" dirty="0"/>
              <a:t>code quality </a:t>
            </a:r>
            <a:r>
              <a:rPr lang="fi-FI" dirty="0" smtClean="0"/>
              <a:t>reports:</a:t>
            </a:r>
          </a:p>
          <a:p>
            <a:pPr lvl="1"/>
            <a:r>
              <a:rPr lang="fi-FI" dirty="0" smtClean="0"/>
              <a:t>PMD </a:t>
            </a:r>
            <a:r>
              <a:rPr lang="fi-FI" dirty="0"/>
              <a:t>(Code </a:t>
            </a:r>
            <a:r>
              <a:rPr lang="fi-FI" dirty="0" smtClean="0"/>
              <a:t>analysis)</a:t>
            </a:r>
          </a:p>
          <a:p>
            <a:pPr lvl="1"/>
            <a:r>
              <a:rPr lang="fi-FI" dirty="0" smtClean="0"/>
              <a:t>Cobertura </a:t>
            </a:r>
            <a:r>
              <a:rPr lang="fi-FI" dirty="0"/>
              <a:t>(Code coverage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...</a:t>
            </a:r>
          </a:p>
          <a:p>
            <a:r>
              <a:rPr lang="fi-FI" dirty="0" smtClean="0"/>
              <a:t>Run </a:t>
            </a:r>
            <a:endParaRPr lang="fi-FI" i="1" dirty="0"/>
          </a:p>
        </p:txBody>
      </p:sp>
      <p:pic>
        <p:nvPicPr>
          <p:cNvPr id="4098" name="Picture 2" descr="C:\Users\Yannick\Downloads\Sonar-snap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981200"/>
            <a:ext cx="31301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3938452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sonar:sonar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58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dirty="0"/>
              <a:t>Web test automation </a:t>
            </a:r>
            <a:r>
              <a:rPr lang="fi-FI" dirty="0" smtClean="0"/>
              <a:t>platform</a:t>
            </a:r>
            <a:br>
              <a:rPr lang="fi-FI" dirty="0" smtClean="0"/>
            </a:br>
            <a:r>
              <a:rPr lang="fi-FI" dirty="0" smtClean="0"/>
              <a:t>Selenium </a:t>
            </a:r>
            <a:r>
              <a:rPr lang="fi-FI" dirty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086600" cy="4495800"/>
          </a:xfrm>
        </p:spPr>
        <p:txBody>
          <a:bodyPr>
            <a:normAutofit/>
          </a:bodyPr>
          <a:lstStyle/>
          <a:p>
            <a:r>
              <a:rPr lang="fi-FI" dirty="0"/>
              <a:t>E</a:t>
            </a:r>
            <a:r>
              <a:rPr lang="fi-FI" dirty="0" smtClean="0"/>
              <a:t>asy </a:t>
            </a:r>
            <a:r>
              <a:rPr lang="fi-FI" dirty="0"/>
              <a:t>to integrate a</a:t>
            </a:r>
            <a:r>
              <a:rPr lang="fi-FI" dirty="0" smtClean="0"/>
              <a:t>cceptance tests to JUnit</a:t>
            </a:r>
          </a:p>
          <a:p>
            <a:r>
              <a:rPr lang="fi-FI" dirty="0" smtClean="0"/>
              <a:t>Add to the POM file:</a:t>
            </a:r>
            <a:endParaRPr lang="fi-FI" dirty="0"/>
          </a:p>
        </p:txBody>
      </p:sp>
      <p:pic>
        <p:nvPicPr>
          <p:cNvPr id="5122" name="Picture 2" descr="C:\Users\Yannick\Downloads\selenium-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406054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annick\Downloads\big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"/>
            <a:ext cx="1270484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04800" y="2690098"/>
            <a:ext cx="6553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 </a:t>
            </a:r>
            <a:r>
              <a:rPr lang="en-US" sz="1600" dirty="0"/>
              <a:t>  &lt;dependencies</a:t>
            </a:r>
            <a:r>
              <a:rPr lang="en-US" sz="1600" dirty="0" smtClean="0"/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              &lt;dependency&gt;</a:t>
            </a:r>
            <a:br>
              <a:rPr lang="en-US" sz="1600" dirty="0"/>
            </a:br>
            <a:r>
              <a:rPr lang="en-US" sz="1600" dirty="0"/>
              <a:t>                        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org.seleniumhq.selenium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                       &lt;</a:t>
            </a:r>
            <a:r>
              <a:rPr lang="en-US" sz="1600" dirty="0" err="1"/>
              <a:t>artifactId</a:t>
            </a:r>
            <a:r>
              <a:rPr lang="en-US" sz="1600" dirty="0"/>
              <a:t>&gt;selenium&lt;/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                        &lt;version&gt;2.0a7&lt;/version&gt;</a:t>
            </a:r>
            <a:br>
              <a:rPr lang="en-US" sz="1600" dirty="0"/>
            </a:br>
            <a:r>
              <a:rPr lang="en-US" sz="1600" dirty="0"/>
              <a:t>                        &lt;type&gt;jar&lt;/type&gt;</a:t>
            </a:r>
            <a:br>
              <a:rPr lang="en-US" sz="1600" dirty="0"/>
            </a:br>
            <a:r>
              <a:rPr lang="en-US" sz="1600" dirty="0"/>
              <a:t>                        &lt;scope&gt;compile&lt;/scope&gt;</a:t>
            </a:r>
            <a:br>
              <a:rPr lang="en-US" sz="1600" dirty="0"/>
            </a:br>
            <a:r>
              <a:rPr lang="en-US" sz="1600" dirty="0"/>
              <a:t>                &lt;/dependency&gt;</a:t>
            </a:r>
            <a:br>
              <a:rPr lang="en-US" sz="1600" dirty="0"/>
            </a:br>
            <a:r>
              <a:rPr lang="en-US" sz="1600" dirty="0"/>
              <a:t>    &lt;/dependencies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1648" y="5181600"/>
            <a:ext cx="4568952" cy="620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Run</a:t>
            </a:r>
            <a:endParaRPr lang="fi-FI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5178717"/>
            <a:ext cx="146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WTP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Eclipse WTP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62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i-FI" dirty="0"/>
              <a:t>Web Tools Platform (WTP) is an Eclipse extension</a:t>
            </a:r>
          </a:p>
          <a:p>
            <a:pPr lvl="0"/>
            <a:r>
              <a:rPr lang="fi-FI" dirty="0"/>
              <a:t>Run </a:t>
            </a:r>
            <a:r>
              <a:rPr lang="fi-FI" dirty="0" smtClean="0"/>
              <a:t>WebLogic inside Eclipse</a:t>
            </a:r>
          </a:p>
          <a:p>
            <a:pPr lvl="0"/>
            <a:r>
              <a:rPr lang="fi-FI" dirty="0" smtClean="0"/>
              <a:t>Deploy/Start/Stop from Eclipse interface</a:t>
            </a:r>
            <a:endParaRPr lang="fi-FI" dirty="0"/>
          </a:p>
          <a:p>
            <a:pPr lvl="0"/>
            <a:r>
              <a:rPr lang="fi-FI" dirty="0"/>
              <a:t>Support Debug mode with breackpoints</a:t>
            </a:r>
          </a:p>
          <a:p>
            <a:pPr lvl="0"/>
            <a:r>
              <a:rPr lang="fi-FI" dirty="0"/>
              <a:t>Support Hot Code Replacement (HCR)</a:t>
            </a:r>
          </a:p>
          <a:p>
            <a:pPr lvl="0"/>
            <a:r>
              <a:rPr lang="fi-FI" dirty="0"/>
              <a:t>Support Hot Deploy (publish)</a:t>
            </a:r>
          </a:p>
          <a:p>
            <a:pPr lvl="0"/>
            <a:r>
              <a:rPr lang="fi-FI" dirty="0"/>
              <a:t>Support auto-completion inside JSP and JSP navigation</a:t>
            </a:r>
          </a:p>
          <a:p>
            <a:pPr lvl="0"/>
            <a:r>
              <a:rPr lang="fi-FI" dirty="0"/>
              <a:t>M2Eclipse is an Eclipse plugin to do the bridge between Maven and Eclipse </a:t>
            </a:r>
            <a:r>
              <a:rPr lang="fi-FI" dirty="0" smtClean="0"/>
              <a:t>WTP</a:t>
            </a:r>
          </a:p>
          <a:p>
            <a:pPr marL="0" lvl="0" indent="0">
              <a:buNone/>
            </a:pPr>
            <a:endParaRPr lang="fi-FI" i="1" dirty="0"/>
          </a:p>
        </p:txBody>
      </p:sp>
      <p:pic>
        <p:nvPicPr>
          <p:cNvPr id="2050" name="Picture 2" descr="C:\Users\Yannick\Downloads\wtplogo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208350"/>
            <a:ext cx="1862137" cy="1163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nnick\Downloads\wtp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86400"/>
            <a:ext cx="8894763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4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Maven </a:t>
            </a:r>
            <a:r>
              <a:rPr lang="fi-FI" dirty="0" smtClean="0"/>
              <a:t>archetypeS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Maven </a:t>
            </a:r>
            <a:r>
              <a:rPr lang="fi-FI" dirty="0" smtClean="0"/>
              <a:t>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8315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i-FI" dirty="0" smtClean="0"/>
              <a:t>Web application</a:t>
            </a:r>
            <a:endParaRPr lang="fi-FI" dirty="0" smtClean="0"/>
          </a:p>
          <a:p>
            <a:pPr lvl="1"/>
            <a:r>
              <a:rPr lang="fi-FI" dirty="0" smtClean="0"/>
              <a:t>Repository: </a:t>
            </a:r>
            <a:r>
              <a:rPr lang="fi-FI" sz="2200" dirty="0" smtClean="0">
                <a:solidFill>
                  <a:schemeClr val="accent1"/>
                </a:solidFill>
              </a:rPr>
              <a:t>http</a:t>
            </a:r>
            <a:r>
              <a:rPr lang="fi-FI" sz="2200" dirty="0">
                <a:solidFill>
                  <a:schemeClr val="accent1"/>
                </a:solidFill>
              </a:rPr>
              <a:t>://maven-bluemartini.googlecode.com/svn/repository</a:t>
            </a:r>
            <a:r>
              <a:rPr lang="fi-FI" sz="2200" dirty="0" smtClean="0">
                <a:solidFill>
                  <a:schemeClr val="accent1"/>
                </a:solidFill>
              </a:rPr>
              <a:t>/</a:t>
            </a:r>
          </a:p>
          <a:p>
            <a:pPr lvl="1"/>
            <a:r>
              <a:rPr lang="fi-FI" dirty="0" smtClean="0"/>
              <a:t>GroupId: </a:t>
            </a:r>
            <a:r>
              <a:rPr lang="fi-FI" dirty="0" smtClean="0">
                <a:solidFill>
                  <a:schemeClr val="accent1"/>
                </a:solidFill>
              </a:rPr>
              <a:t>com.bluemartini.archetypes</a:t>
            </a:r>
            <a:endParaRPr lang="fi-FI" dirty="0" smtClean="0">
              <a:solidFill>
                <a:schemeClr val="accent1"/>
              </a:solidFill>
            </a:endParaRPr>
          </a:p>
          <a:p>
            <a:pPr lvl="1"/>
            <a:r>
              <a:rPr lang="fi-FI" dirty="0" smtClean="0"/>
              <a:t>ArtifactId: </a:t>
            </a:r>
            <a:r>
              <a:rPr lang="fi-FI" dirty="0" smtClean="0">
                <a:solidFill>
                  <a:schemeClr val="accent1"/>
                </a:solidFill>
              </a:rPr>
              <a:t>bms-archetype-ear</a:t>
            </a:r>
            <a:endParaRPr lang="fi-FI" dirty="0" smtClean="0">
              <a:solidFill>
                <a:schemeClr val="accent1"/>
              </a:solidFill>
            </a:endParaRPr>
          </a:p>
          <a:p>
            <a:pPr lvl="1"/>
            <a:r>
              <a:rPr lang="fi-FI" dirty="0" smtClean="0"/>
              <a:t>Version:</a:t>
            </a:r>
            <a:r>
              <a:rPr lang="fi-FI" dirty="0" smtClean="0">
                <a:solidFill>
                  <a:schemeClr val="accent1"/>
                </a:solidFill>
              </a:rPr>
              <a:t>1.0.0</a:t>
            </a:r>
            <a:endParaRPr lang="fi-FI" dirty="0" smtClean="0"/>
          </a:p>
          <a:p>
            <a:pPr lvl="1"/>
            <a:r>
              <a:rPr lang="fi-FI" dirty="0" smtClean="0"/>
              <a:t>Modules: </a:t>
            </a:r>
            <a:r>
              <a:rPr lang="fi-FI" dirty="0" smtClean="0">
                <a:solidFill>
                  <a:schemeClr val="accent1"/>
                </a:solidFill>
              </a:rPr>
              <a:t>EAR, WAR, EJB, Utility</a:t>
            </a:r>
            <a:endParaRPr lang="fi-FI" dirty="0" smtClean="0"/>
          </a:p>
          <a:p>
            <a:r>
              <a:rPr lang="fi-FI" dirty="0" smtClean="0"/>
              <a:t>Batch job</a:t>
            </a:r>
          </a:p>
          <a:p>
            <a:pPr lvl="1"/>
            <a:r>
              <a:rPr lang="fi-FI" dirty="0" smtClean="0"/>
              <a:t>Repository: </a:t>
            </a:r>
            <a:r>
              <a:rPr lang="fi-FI" sz="2200" dirty="0" smtClean="0">
                <a:solidFill>
                  <a:schemeClr val="accent1"/>
                </a:solidFill>
              </a:rPr>
              <a:t>http</a:t>
            </a:r>
            <a:r>
              <a:rPr lang="fi-FI" sz="2200" dirty="0">
                <a:solidFill>
                  <a:schemeClr val="accent1"/>
                </a:solidFill>
              </a:rPr>
              <a:t>://maven-bluemartini.googlecode.com/svn/repository/</a:t>
            </a:r>
          </a:p>
          <a:p>
            <a:pPr lvl="1"/>
            <a:r>
              <a:rPr lang="fi-FI" dirty="0" smtClean="0"/>
              <a:t>GroupId: </a:t>
            </a:r>
            <a:r>
              <a:rPr lang="fi-FI" dirty="0" smtClean="0">
                <a:solidFill>
                  <a:schemeClr val="accent1"/>
                </a:solidFill>
              </a:rPr>
              <a:t>com.bluemartini.archetypes</a:t>
            </a:r>
            <a:endParaRPr lang="fi-FI" dirty="0">
              <a:solidFill>
                <a:schemeClr val="accent1"/>
              </a:solidFill>
            </a:endParaRPr>
          </a:p>
          <a:p>
            <a:pPr lvl="1"/>
            <a:r>
              <a:rPr lang="fi-FI" dirty="0" smtClean="0"/>
              <a:t>ArtifactId: </a:t>
            </a:r>
            <a:r>
              <a:rPr lang="fi-FI" dirty="0" smtClean="0">
                <a:solidFill>
                  <a:schemeClr val="accent1"/>
                </a:solidFill>
              </a:rPr>
              <a:t>bms-archetype-batch</a:t>
            </a:r>
            <a:endParaRPr lang="fi-FI" dirty="0">
              <a:solidFill>
                <a:schemeClr val="accent1"/>
              </a:solidFill>
            </a:endParaRPr>
          </a:p>
          <a:p>
            <a:pPr lvl="1"/>
            <a:r>
              <a:rPr lang="fi-FI" dirty="0" smtClean="0"/>
              <a:t>Version:</a:t>
            </a:r>
            <a:r>
              <a:rPr lang="fi-FI" dirty="0" smtClean="0">
                <a:solidFill>
                  <a:schemeClr val="accent1"/>
                </a:solidFill>
              </a:rPr>
              <a:t>1.0.0</a:t>
            </a:r>
          </a:p>
          <a:p>
            <a:pPr lvl="1"/>
            <a:r>
              <a:rPr lang="fi-FI" dirty="0" smtClean="0"/>
              <a:t>Modules</a:t>
            </a:r>
            <a:r>
              <a:rPr lang="fi-FI" i="1" dirty="0" smtClean="0"/>
              <a:t>: </a:t>
            </a:r>
            <a:r>
              <a:rPr lang="fi-FI" dirty="0">
                <a:solidFill>
                  <a:schemeClr val="accent1"/>
                </a:solidFill>
              </a:rPr>
              <a:t>B</a:t>
            </a:r>
            <a:r>
              <a:rPr lang="fi-FI" dirty="0" smtClean="0">
                <a:solidFill>
                  <a:schemeClr val="accent1"/>
                </a:solidFill>
              </a:rPr>
              <a:t>atch</a:t>
            </a:r>
            <a:endParaRPr lang="fi-FI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What </a:t>
            </a:r>
            <a:r>
              <a:rPr lang="fi-FI" dirty="0"/>
              <a:t>is </a:t>
            </a:r>
            <a:r>
              <a:rPr lang="fi-FI" i="1" dirty="0"/>
              <a:t>maven-bluemartini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fi-FI" i="1" dirty="0" smtClean="0"/>
              <a:t>maven-bluemartini</a:t>
            </a:r>
            <a:r>
              <a:rPr lang="fi-FI" dirty="0" smtClean="0"/>
              <a:t> </a:t>
            </a:r>
            <a:r>
              <a:rPr lang="fi-FI" dirty="0"/>
              <a:t>is </a:t>
            </a:r>
            <a:r>
              <a:rPr lang="fi-FI" dirty="0" smtClean="0"/>
              <a:t>Maven archetypes </a:t>
            </a:r>
            <a:r>
              <a:rPr lang="fi-FI" dirty="0"/>
              <a:t>for Blue </a:t>
            </a:r>
            <a:r>
              <a:rPr lang="fi-FI" dirty="0" smtClean="0"/>
              <a:t>Martini </a:t>
            </a:r>
            <a:r>
              <a:rPr lang="fi-FI" dirty="0" smtClean="0"/>
              <a:t>projects</a:t>
            </a:r>
            <a:endParaRPr lang="fi-FI" dirty="0"/>
          </a:p>
          <a:p>
            <a:pPr lvl="0"/>
            <a:r>
              <a:rPr lang="fi-FI" dirty="0"/>
              <a:t>Open </a:t>
            </a:r>
            <a:r>
              <a:rPr lang="fi-FI" dirty="0" smtClean="0"/>
              <a:t>source project on </a:t>
            </a:r>
            <a:r>
              <a:rPr lang="fi-FI" dirty="0" smtClean="0">
                <a:hlinkClick r:id="rId2"/>
              </a:rPr>
              <a:t>http</a:t>
            </a:r>
            <a:r>
              <a:rPr lang="fi-FI" dirty="0">
                <a:hlinkClick r:id="rId2"/>
              </a:rPr>
              <a:t>://code.google.com/p/maven-bluemartini</a:t>
            </a:r>
          </a:p>
          <a:p>
            <a:pPr lvl="0"/>
            <a:r>
              <a:rPr lang="fi-FI" dirty="0"/>
              <a:t>Tested and documented with BM </a:t>
            </a:r>
            <a:r>
              <a:rPr lang="fi-FI" dirty="0" smtClean="0"/>
              <a:t>10.1</a:t>
            </a:r>
          </a:p>
          <a:p>
            <a:pPr lvl="0"/>
            <a:endParaRPr lang="fi-FI" dirty="0"/>
          </a:p>
        </p:txBody>
      </p:sp>
      <p:pic>
        <p:nvPicPr>
          <p:cNvPr id="1026" name="Picture 2" descr="C:\Users\Yannick\Downloads\code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57" y="2692037"/>
            <a:ext cx="1749743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nnick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228600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Configuration </a:t>
            </a:r>
            <a:r>
              <a:rPr lang="fi-FI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>
            <a:normAutofit/>
          </a:bodyPr>
          <a:lstStyle/>
          <a:p>
            <a:pPr lvl="0"/>
            <a:r>
              <a:rPr lang="fi-FI" sz="2400" dirty="0" smtClean="0"/>
              <a:t>Fix to read DNA configuration files as resources in jar archives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1336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"</a:t>
            </a:r>
            <a:r>
              <a:rPr lang="en-US" dirty="0" err="1"/>
              <a:t>module_paths</a:t>
            </a:r>
            <a:r>
              <a:rPr lang="en-US" dirty="0"/>
              <a:t>" DNA {        </a:t>
            </a:r>
          </a:p>
          <a:p>
            <a:r>
              <a:rPr lang="en-US" dirty="0"/>
              <a:t>        "core" </a:t>
            </a:r>
            <a:r>
              <a:rPr lang="en-US" dirty="0" err="1"/>
              <a:t>StringArray</a:t>
            </a:r>
            <a:r>
              <a:rPr lang="en-US" dirty="0"/>
              <a:t> [</a:t>
            </a:r>
          </a:p>
          <a:p>
            <a:r>
              <a:rPr lang="en-US" dirty="0"/>
              <a:t>           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META-INF/</a:t>
            </a:r>
            <a:r>
              <a:rPr lang="en-US" dirty="0" err="1" smtClean="0"/>
              <a:t>bluemartini</a:t>
            </a:r>
            <a:r>
              <a:rPr lang="en-US" dirty="0" smtClean="0"/>
              <a:t>/core/</a:t>
            </a:r>
            <a:r>
              <a:rPr lang="en-US" dirty="0" err="1" smtClean="0"/>
              <a:t>bmcommon</a:t>
            </a:r>
            <a:r>
              <a:rPr lang="en-US" dirty="0"/>
              <a:t>",</a:t>
            </a:r>
          </a:p>
          <a:p>
            <a:r>
              <a:rPr lang="en-US" dirty="0"/>
              <a:t>            </a:t>
            </a:r>
            <a:r>
              <a:rPr lang="en-US" dirty="0" smtClean="0"/>
              <a:t>"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 smtClean="0"/>
              <a:t>META-INF/</a:t>
            </a:r>
            <a:r>
              <a:rPr lang="en-US" dirty="0" err="1" smtClean="0"/>
              <a:t>bluemartini</a:t>
            </a:r>
            <a:r>
              <a:rPr lang="en-US" dirty="0" smtClean="0"/>
              <a:t>/core/</a:t>
            </a:r>
            <a:r>
              <a:rPr lang="en-US" dirty="0" err="1" smtClean="0"/>
              <a:t>appcommon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   …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733800"/>
            <a:ext cx="8153400" cy="2819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S</a:t>
            </a:r>
            <a:r>
              <a:rPr lang="fi-FI" dirty="0" smtClean="0"/>
              <a:t>tored as Maven dependency</a:t>
            </a:r>
          </a:p>
          <a:p>
            <a:pPr lvl="1"/>
            <a:r>
              <a:rPr lang="fi-FI" dirty="0"/>
              <a:t>.</a:t>
            </a:r>
            <a:r>
              <a:rPr lang="fi-FI" dirty="0" smtClean="0"/>
              <a:t>m2\repository\com\bluemartini\core\martini-config\10.1.1.0\martini-config-10.1.1.0.jar</a:t>
            </a:r>
          </a:p>
          <a:p>
            <a:r>
              <a:rPr lang="fi-FI" u="sng" dirty="0" smtClean="0"/>
              <a:t>Advantages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Versioning</a:t>
            </a:r>
          </a:p>
          <a:p>
            <a:pPr lvl="1"/>
            <a:r>
              <a:rPr lang="fi-FI" dirty="0" smtClean="0"/>
              <a:t>Central repository management</a:t>
            </a:r>
          </a:p>
          <a:p>
            <a:pPr lvl="1"/>
            <a:r>
              <a:rPr lang="fi-FI" dirty="0" smtClean="0"/>
              <a:t>Simplify deployment &amp; upgrade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8131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martini-patch.jar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 lvl="0"/>
            <a:r>
              <a:rPr lang="fi-FI" dirty="0" smtClean="0"/>
              <a:t>Multiple fixes for </a:t>
            </a:r>
            <a:r>
              <a:rPr lang="fi-FI" i="1" dirty="0" smtClean="0"/>
              <a:t>maven-bluemartini</a:t>
            </a:r>
            <a:r>
              <a:rPr lang="fi-FI" dirty="0" smtClean="0"/>
              <a:t> project:</a:t>
            </a:r>
          </a:p>
          <a:p>
            <a:pPr lvl="1"/>
            <a:r>
              <a:rPr lang="fi-FI" dirty="0"/>
              <a:t>Use local EAC</a:t>
            </a:r>
          </a:p>
          <a:p>
            <a:pPr lvl="1"/>
            <a:r>
              <a:rPr lang="fi-FI" dirty="0"/>
              <a:t>Read DNA configuration files from JAR's</a:t>
            </a:r>
          </a:p>
          <a:p>
            <a:pPr lvl="1"/>
            <a:r>
              <a:rPr lang="fi-FI" dirty="0"/>
              <a:t>Add maxAbortAttempt (default is 5) for JMS connection</a:t>
            </a:r>
          </a:p>
          <a:p>
            <a:pPr lvl="1"/>
            <a:r>
              <a:rPr lang="fi-FI" dirty="0"/>
              <a:t>Load security files in deployed mode</a:t>
            </a:r>
          </a:p>
          <a:p>
            <a:pPr lvl="1"/>
            <a:r>
              <a:rPr lang="fi-FI" dirty="0"/>
              <a:t>Fix restart error when the application is redeployed</a:t>
            </a:r>
          </a:p>
          <a:p>
            <a:pPr lvl="1"/>
            <a:r>
              <a:rPr lang="fi-FI" dirty="0"/>
              <a:t>GlassFish support</a:t>
            </a:r>
          </a:p>
          <a:p>
            <a:pPr lvl="1"/>
            <a:r>
              <a:rPr lang="fi-FI" dirty="0"/>
              <a:t>JBoss support</a:t>
            </a:r>
          </a:p>
          <a:p>
            <a:pPr lvl="1"/>
            <a:r>
              <a:rPr lang="fi-FI" dirty="0"/>
              <a:t>Configure JNDI in appconfig.dna</a:t>
            </a:r>
          </a:p>
          <a:p>
            <a:pPr lvl="1"/>
            <a:r>
              <a:rPr lang="fi-FI" dirty="0"/>
              <a:t>Remove WebSphere ND dependency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550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smtClean="0"/>
              <a:t>martini-patch.jar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66455"/>
            <a:ext cx="8153400" cy="1662545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AspectJ for BM Java code customizations</a:t>
            </a:r>
          </a:p>
          <a:p>
            <a:r>
              <a:rPr lang="fi-FI" dirty="0"/>
              <a:t>Customizations easy to </a:t>
            </a:r>
            <a:r>
              <a:rPr lang="fi-FI" dirty="0" smtClean="0"/>
              <a:t>identify</a:t>
            </a:r>
          </a:p>
          <a:p>
            <a:r>
              <a:rPr lang="fi-FI" dirty="0" smtClean="0"/>
              <a:t>Can be ported without modification</a:t>
            </a:r>
            <a:endParaRPr lang="fi-FI" dirty="0"/>
          </a:p>
          <a:p>
            <a:r>
              <a:rPr lang="fi-FI" dirty="0" smtClean="0"/>
              <a:t>Could be the standard for custom code</a:t>
            </a:r>
            <a:endParaRPr lang="fi-FI" dirty="0"/>
          </a:p>
        </p:txBody>
      </p:sp>
      <p:sp>
        <p:nvSpPr>
          <p:cNvPr id="7" name="Freeform 6"/>
          <p:cNvSpPr/>
          <p:nvPr/>
        </p:nvSpPr>
        <p:spPr>
          <a:xfrm>
            <a:off x="304800" y="3429000"/>
            <a:ext cx="8501760" cy="327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81639" tIns="40820" rIns="81639" bIns="40820" anchor="ctr" anchorCtr="0" compatLnSpc="0"/>
          <a:lstStyle/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public aspect BMStartupAspect {	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String around(</a:t>
            </a:r>
            <a:r>
              <a:rPr lang="fi-FI" dirty="0">
                <a:solidFill>
                  <a:srgbClr val="00B050"/>
                </a:solidFill>
                <a:latin typeface="Arial" pitchFamily="18"/>
                <a:ea typeface="DejaVu Sans" pitchFamily="2"/>
                <a:cs typeface="DejaVu Sans" pitchFamily="2"/>
              </a:rPr>
              <a:t>String name, String config, HashMap args</a:t>
            </a:r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)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: execution(</a:t>
            </a:r>
            <a:r>
              <a:rPr lang="fi-FI" dirty="0">
                <a:solidFill>
                  <a:schemeClr val="accent2">
                    <a:lumMod val="75000"/>
                  </a:schemeClr>
                </a:solidFill>
                <a:latin typeface="Arial" pitchFamily="18"/>
                <a:ea typeface="DejaVu Sans" pitchFamily="2"/>
                <a:cs typeface="DejaVu Sans" pitchFamily="2"/>
              </a:rPr>
              <a:t>public String BMStartup.startup(</a:t>
            </a:r>
            <a:r>
              <a:rPr lang="fi-FI" dirty="0">
                <a:solidFill>
                  <a:srgbClr val="00B050"/>
                </a:solidFill>
                <a:latin typeface="Arial" pitchFamily="18"/>
                <a:ea typeface="DejaVu Sans" pitchFamily="2"/>
                <a:cs typeface="DejaVu Sans" pitchFamily="2"/>
              </a:rPr>
              <a:t>String, String, HashMap</a:t>
            </a:r>
            <a:r>
              <a:rPr lang="fi-FI" dirty="0">
                <a:solidFill>
                  <a:schemeClr val="accent2">
                    <a:lumMod val="75000"/>
                  </a:schemeClr>
                </a:solidFill>
                <a:latin typeface="Arial" pitchFamily="18"/>
                <a:ea typeface="DejaVu Sans" pitchFamily="2"/>
                <a:cs typeface="DejaVu Sans" pitchFamily="2"/>
              </a:rPr>
              <a:t>)</a:t>
            </a:r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)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&amp;&amp; args(</a:t>
            </a:r>
            <a:r>
              <a:rPr lang="fi-FI" dirty="0">
                <a:solidFill>
                  <a:srgbClr val="00B050"/>
                </a:solidFill>
                <a:latin typeface="Arial" pitchFamily="18"/>
                <a:ea typeface="DejaVu Sans" pitchFamily="2"/>
                <a:cs typeface="DejaVu Sans" pitchFamily="2"/>
              </a:rPr>
              <a:t>name, config, args</a:t>
            </a:r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)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{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	System.out.println("*** martini-patch loaded ***");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	BMStartup.isStarted_ = false;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	return proceed(</a:t>
            </a:r>
            <a:r>
              <a:rPr lang="fi-FI" dirty="0">
                <a:solidFill>
                  <a:srgbClr val="00B050"/>
                </a:solidFill>
                <a:latin typeface="Arial" pitchFamily="18"/>
                <a:ea typeface="DejaVu Sans" pitchFamily="2"/>
                <a:cs typeface="DejaVu Sans" pitchFamily="2"/>
              </a:rPr>
              <a:t>name, config, args</a:t>
            </a:r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);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}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		</a:t>
            </a:r>
          </a:p>
          <a:p>
            <a:pPr algn="just" hangingPunct="0"/>
            <a:r>
              <a:rPr lang="fi-FI" dirty="0"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</p:txBody>
      </p:sp>
      <p:pic>
        <p:nvPicPr>
          <p:cNvPr id="3074" name="Picture 2" descr="C:\Users\Yannick\Downloads\aspectjbann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1143000"/>
            <a:ext cx="637381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8958050">
            <a:off x="7210239" y="5286889"/>
            <a:ext cx="222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54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i="1" dirty="0" smtClean="0">
                <a:latin typeface="Arial" pitchFamily="18"/>
              </a:rPr>
              <a:t>Setup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maven-bluemartini</a:t>
            </a:r>
            <a:r>
              <a:rPr lang="fi-FI" dirty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fi-FI" dirty="0"/>
              <a:t>Add BM </a:t>
            </a:r>
            <a:r>
              <a:rPr lang="fi-FI" dirty="0" smtClean="0"/>
              <a:t>libraries and configuration files </a:t>
            </a:r>
            <a:r>
              <a:rPr lang="fi-FI" dirty="0"/>
              <a:t>to your Maven </a:t>
            </a:r>
            <a:r>
              <a:rPr lang="fi-FI" dirty="0" smtClean="0"/>
              <a:t>repository</a:t>
            </a:r>
          </a:p>
          <a:p>
            <a:pPr lvl="1"/>
            <a:r>
              <a:rPr lang="fi-FI" dirty="0" smtClean="0"/>
              <a:t>Run </a:t>
            </a:r>
          </a:p>
          <a:p>
            <a:pPr lvl="0"/>
            <a:r>
              <a:rPr lang="fi-FI" dirty="0" smtClean="0"/>
              <a:t>Create </a:t>
            </a:r>
            <a:r>
              <a:rPr lang="fi-FI" dirty="0"/>
              <a:t>project modules using </a:t>
            </a:r>
            <a:r>
              <a:rPr lang="fi-FI" i="1" dirty="0"/>
              <a:t>maven-bluemartini</a:t>
            </a:r>
            <a:r>
              <a:rPr lang="fi-FI" dirty="0"/>
              <a:t> </a:t>
            </a:r>
            <a:r>
              <a:rPr lang="fi-FI" dirty="0" smtClean="0"/>
              <a:t>archetype</a:t>
            </a:r>
          </a:p>
          <a:p>
            <a:pPr lvl="1"/>
            <a:r>
              <a:rPr lang="fi-FI" dirty="0" smtClean="0"/>
              <a:t>Run </a:t>
            </a:r>
          </a:p>
          <a:p>
            <a:pPr marL="365760" lvl="1" indent="0">
              <a:buNone/>
            </a:pPr>
            <a:r>
              <a:rPr lang="fi-FI" i="1" dirty="0" smtClean="0"/>
              <a:t>-B </a:t>
            </a:r>
          </a:p>
          <a:p>
            <a:pPr marL="365760" lvl="1" indent="0">
              <a:buNone/>
            </a:pPr>
            <a:r>
              <a:rPr lang="fi-FI" i="1" dirty="0" smtClean="0"/>
              <a:t>-</a:t>
            </a:r>
            <a:r>
              <a:rPr lang="fi-FI" i="1" dirty="0"/>
              <a:t>DarchetypeRepository=</a:t>
            </a:r>
            <a:r>
              <a:rPr lang="fi-FI" i="1" dirty="0">
                <a:solidFill>
                  <a:schemeClr val="accent1"/>
                </a:solidFill>
              </a:rPr>
              <a:t>http://maven-bluemartini.googlecode.com/svn/repository</a:t>
            </a:r>
            <a:r>
              <a:rPr lang="fi-FI" i="1" dirty="0" smtClean="0">
                <a:solidFill>
                  <a:schemeClr val="accent1"/>
                </a:solidFill>
              </a:rPr>
              <a:t>/</a:t>
            </a:r>
          </a:p>
          <a:p>
            <a:pPr marL="365760" lvl="1" indent="0">
              <a:buNone/>
            </a:pPr>
            <a:r>
              <a:rPr lang="fi-FI" i="1" dirty="0" smtClean="0"/>
              <a:t>-DarchetypeGroupId=</a:t>
            </a:r>
            <a:r>
              <a:rPr lang="fi-FI" i="1" dirty="0" smtClean="0">
                <a:solidFill>
                  <a:schemeClr val="accent1"/>
                </a:solidFill>
              </a:rPr>
              <a:t>com.bluemartini.archetypes</a:t>
            </a:r>
          </a:p>
          <a:p>
            <a:pPr marL="365760" lvl="1" indent="0">
              <a:buNone/>
            </a:pPr>
            <a:r>
              <a:rPr lang="fi-FI" i="1" dirty="0" smtClean="0"/>
              <a:t>-DarchetypeArtifactId=</a:t>
            </a:r>
            <a:r>
              <a:rPr lang="fi-FI" i="1" dirty="0" smtClean="0">
                <a:solidFill>
                  <a:schemeClr val="accent1"/>
                </a:solidFill>
              </a:rPr>
              <a:t>bms-archetype-ear</a:t>
            </a:r>
            <a:endParaRPr lang="fi-FI" i="1" dirty="0"/>
          </a:p>
          <a:p>
            <a:pPr marL="365760" lvl="1" indent="0">
              <a:buNone/>
            </a:pPr>
            <a:r>
              <a:rPr lang="fi-FI" i="1" dirty="0" smtClean="0"/>
              <a:t>-DarchetypeVersion=</a:t>
            </a:r>
            <a:r>
              <a:rPr lang="fi-FI" i="1" dirty="0" smtClean="0">
                <a:solidFill>
                  <a:schemeClr val="accent1"/>
                </a:solidFill>
              </a:rPr>
              <a:t>1.0.0</a:t>
            </a:r>
          </a:p>
          <a:p>
            <a:pPr marL="365760" lvl="1" indent="0">
              <a:buNone/>
            </a:pPr>
            <a:r>
              <a:rPr lang="fi-FI" i="1" dirty="0" smtClean="0"/>
              <a:t>-DgroupId=</a:t>
            </a:r>
            <a:r>
              <a:rPr lang="fi-FI" i="1" dirty="0" smtClean="0">
                <a:solidFill>
                  <a:srgbClr val="FF0000"/>
                </a:solidFill>
              </a:rPr>
              <a:t>com.example</a:t>
            </a:r>
            <a:endParaRPr lang="fi-FI" i="1" dirty="0"/>
          </a:p>
          <a:p>
            <a:pPr marL="365760" lvl="1" indent="0">
              <a:buNone/>
            </a:pPr>
            <a:r>
              <a:rPr lang="fi-FI" i="1" dirty="0" smtClean="0"/>
              <a:t>-DartifactId=</a:t>
            </a:r>
            <a:r>
              <a:rPr lang="fi-FI" i="1" dirty="0" smtClean="0">
                <a:solidFill>
                  <a:srgbClr val="FF0000"/>
                </a:solidFill>
              </a:rPr>
              <a:t>myWebsite</a:t>
            </a:r>
            <a:endParaRPr lang="fi-FI" i="1" dirty="0"/>
          </a:p>
          <a:p>
            <a:pPr marL="365760" lvl="1" indent="0">
              <a:buNone/>
            </a:pPr>
            <a:r>
              <a:rPr lang="fi-FI" i="1" dirty="0" smtClean="0"/>
              <a:t>-Dversion=</a:t>
            </a:r>
            <a:r>
              <a:rPr lang="fi-FI" i="1" dirty="0" smtClean="0">
                <a:solidFill>
                  <a:srgbClr val="FF0000"/>
                </a:solidFill>
              </a:rPr>
              <a:t>1.0.0-SNAPSHOT</a:t>
            </a:r>
            <a:endParaRPr lang="fi-FI" i="1" dirty="0">
              <a:solidFill>
                <a:srgbClr val="FF0000"/>
              </a:solidFill>
            </a:endParaRPr>
          </a:p>
          <a:p>
            <a:pPr lvl="0"/>
            <a:r>
              <a:rPr lang="fi-FI" dirty="0"/>
              <a:t>Build </a:t>
            </a:r>
            <a:r>
              <a:rPr lang="fi-FI" dirty="0" smtClean="0"/>
              <a:t>EAR</a:t>
            </a:r>
          </a:p>
          <a:p>
            <a:pPr lvl="1"/>
            <a:r>
              <a:rPr lang="fi-FI" dirty="0" smtClean="0"/>
              <a:t>Run </a:t>
            </a:r>
            <a:endParaRPr lang="fi-FI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4033" y="1787433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install-file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67096" y="568887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install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27907" y="2457992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vn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archetype:generate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52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dirty="0" smtClean="0">
                <a:latin typeface="Arial" pitchFamily="18"/>
                <a:ea typeface="DejaVu Sans" pitchFamily="2"/>
                <a:cs typeface="DejaVu Sans" pitchFamily="2"/>
              </a:rPr>
              <a:t>Demo...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smtClean="0"/>
              <a:t>Archetypes </a:t>
            </a:r>
            <a:r>
              <a:rPr lang="fi-FI" dirty="0" smtClean="0"/>
              <a:t>for specific BM web applications:</a:t>
            </a:r>
          </a:p>
          <a:p>
            <a:pPr lvl="1"/>
            <a:r>
              <a:rPr lang="fi-FI" dirty="0"/>
              <a:t>Reference I</a:t>
            </a:r>
            <a:r>
              <a:rPr lang="fi-FI" dirty="0" smtClean="0"/>
              <a:t>mplementation</a:t>
            </a:r>
          </a:p>
          <a:p>
            <a:pPr lvl="1"/>
            <a:r>
              <a:rPr lang="fi-FI" dirty="0" smtClean="0"/>
              <a:t>Contact Center</a:t>
            </a:r>
          </a:p>
          <a:p>
            <a:pPr lvl="1"/>
            <a:r>
              <a:rPr lang="fi-FI" dirty="0" smtClean="0"/>
              <a:t>RemoteDesktop</a:t>
            </a:r>
          </a:p>
          <a:p>
            <a:pPr lvl="1"/>
            <a:r>
              <a:rPr lang="fi-FI" dirty="0" smtClean="0"/>
              <a:t>Clienteling</a:t>
            </a:r>
          </a:p>
          <a:p>
            <a:r>
              <a:rPr lang="fi-FI" dirty="0"/>
              <a:t>BM 10.2 </a:t>
            </a:r>
            <a:r>
              <a:rPr lang="fi-FI" dirty="0" smtClean="0"/>
              <a:t>support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959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this project?</a:t>
            </a:r>
            <a:endParaRPr lang="en-US" dirty="0"/>
          </a:p>
          <a:p>
            <a:pPr lvl="0"/>
            <a:r>
              <a:rPr lang="en-US" dirty="0" smtClean="0"/>
              <a:t>Why Maven?</a:t>
            </a:r>
            <a:endParaRPr lang="en-US" dirty="0"/>
          </a:p>
          <a:p>
            <a:pPr lvl="0"/>
            <a:r>
              <a:rPr lang="en-US" dirty="0" smtClean="0"/>
              <a:t>Why Eclipse WTP?</a:t>
            </a:r>
            <a:endParaRPr lang="en-US" dirty="0"/>
          </a:p>
          <a:p>
            <a:pPr lvl="0"/>
            <a:r>
              <a:rPr lang="en-US" dirty="0" smtClean="0"/>
              <a:t>What customizations have been done?</a:t>
            </a:r>
            <a:endParaRPr lang="en-US" dirty="0"/>
          </a:p>
          <a:p>
            <a:pPr lvl="0"/>
            <a:r>
              <a:rPr lang="en-US" dirty="0" smtClean="0"/>
              <a:t>Demo</a:t>
            </a:r>
          </a:p>
          <a:p>
            <a:pPr lvl="0"/>
            <a:r>
              <a:rPr lang="en-US" dirty="0" smtClean="0"/>
              <a:t>What are the next steps?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maven-bluemartini</a:t>
            </a:r>
            <a:r>
              <a:rPr lang="fi-FI" dirty="0"/>
              <a:t> goals </a:t>
            </a:r>
            <a:r>
              <a:rPr lang="fi-FI" dirty="0" smtClean="0"/>
              <a:t>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smtClean="0"/>
              <a:t>Keep </a:t>
            </a:r>
            <a:r>
              <a:rPr lang="fi-FI" dirty="0"/>
              <a:t>same project structure for all customers (easier for professional services and support to debug</a:t>
            </a:r>
            <a:r>
              <a:rPr lang="fi-FI" dirty="0" smtClean="0"/>
              <a:t>)</a:t>
            </a:r>
          </a:p>
          <a:p>
            <a:r>
              <a:rPr lang="fi-FI" dirty="0"/>
              <a:t>Respect industry standards (new developer productive in </a:t>
            </a:r>
            <a:r>
              <a:rPr lang="fi-FI" dirty="0" smtClean="0"/>
              <a:t>Day </a:t>
            </a:r>
            <a:r>
              <a:rPr lang="fi-FI" dirty="0"/>
              <a:t>One</a:t>
            </a:r>
            <a:r>
              <a:rPr lang="fi-FI" dirty="0" smtClean="0"/>
              <a:t>)</a:t>
            </a:r>
          </a:p>
          <a:p>
            <a:pPr lvl="0"/>
            <a:r>
              <a:rPr lang="fi-FI" dirty="0"/>
              <a:t>Setup a fresh Blue Martini project in 15 </a:t>
            </a:r>
            <a:r>
              <a:rPr lang="fi-FI" dirty="0" smtClean="0"/>
              <a:t>minutes</a:t>
            </a:r>
            <a:endParaRPr lang="fi-FI" dirty="0"/>
          </a:p>
          <a:p>
            <a:pPr lvl="0"/>
            <a:r>
              <a:rPr lang="fi-FI" dirty="0"/>
              <a:t>Keep </a:t>
            </a:r>
            <a:r>
              <a:rPr lang="fi-FI" dirty="0" smtClean="0"/>
              <a:t>EAR build standard and as </a:t>
            </a:r>
            <a:r>
              <a:rPr lang="fi-FI" dirty="0"/>
              <a:t>simple as </a:t>
            </a:r>
            <a:r>
              <a:rPr lang="fi-FI" dirty="0" smtClean="0"/>
              <a:t>possible (No BM installation, </a:t>
            </a:r>
            <a:r>
              <a:rPr lang="fi-FI" dirty="0"/>
              <a:t>no BM scripts</a:t>
            </a:r>
            <a:r>
              <a:rPr lang="fi-FI" dirty="0" smtClean="0"/>
              <a:t>)</a:t>
            </a:r>
            <a:endParaRPr lang="fi-FI" dirty="0"/>
          </a:p>
          <a:p>
            <a:pPr lvl="0"/>
            <a:r>
              <a:rPr lang="fi-FI" dirty="0"/>
              <a:t>Integrate out-of-the-box BM projects with Continuous integration software stack (e.g.: Hudson, Sonar, Selenium</a:t>
            </a:r>
            <a:r>
              <a:rPr lang="fi-FI" dirty="0" smtClean="0"/>
              <a:t>...)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51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maven-bluemartini</a:t>
            </a:r>
            <a:r>
              <a:rPr lang="fi-FI" dirty="0"/>
              <a:t> goals </a:t>
            </a:r>
            <a:r>
              <a:rPr lang="fi-FI" dirty="0" smtClean="0"/>
              <a:t>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smtClean="0"/>
              <a:t>Develop in Java EE mode</a:t>
            </a:r>
            <a:endParaRPr lang="fi-FI" dirty="0"/>
          </a:p>
          <a:p>
            <a:pPr lvl="1"/>
            <a:r>
              <a:rPr lang="fi-FI" dirty="0" smtClean="0"/>
              <a:t>No BM installation required</a:t>
            </a:r>
          </a:p>
          <a:p>
            <a:pPr lvl="1"/>
            <a:r>
              <a:rPr lang="fi-FI" dirty="0" smtClean="0"/>
              <a:t>Run and Deploy </a:t>
            </a:r>
            <a:r>
              <a:rPr lang="fi-FI" dirty="0"/>
              <a:t>the application inside Eclipse</a:t>
            </a:r>
          </a:p>
          <a:p>
            <a:pPr lvl="0"/>
            <a:r>
              <a:rPr lang="fi-FI" dirty="0"/>
              <a:t>Increase development </a:t>
            </a:r>
            <a:r>
              <a:rPr lang="fi-FI" dirty="0" smtClean="0"/>
              <a:t>productivity:</a:t>
            </a:r>
            <a:endParaRPr lang="fi-FI" dirty="0"/>
          </a:p>
          <a:p>
            <a:pPr lvl="1"/>
            <a:r>
              <a:rPr lang="fi-FI" dirty="0" smtClean="0"/>
              <a:t>No deployment for configuration and JSP file changes</a:t>
            </a:r>
          </a:p>
          <a:p>
            <a:pPr lvl="1"/>
            <a:r>
              <a:rPr lang="fi-FI" dirty="0"/>
              <a:t>No deployment </a:t>
            </a:r>
            <a:r>
              <a:rPr lang="fi-FI" dirty="0" smtClean="0"/>
              <a:t>for simple java code changes (Hot </a:t>
            </a:r>
            <a:r>
              <a:rPr lang="fi-FI" dirty="0"/>
              <a:t>Code </a:t>
            </a:r>
            <a:r>
              <a:rPr lang="fi-FI" dirty="0" smtClean="0"/>
              <a:t>Replacement)</a:t>
            </a:r>
          </a:p>
          <a:p>
            <a:pPr lvl="1"/>
            <a:r>
              <a:rPr lang="fi-FI" dirty="0" smtClean="0"/>
              <a:t>No restart when we can deploy (Hot Deploy)</a:t>
            </a:r>
          </a:p>
          <a:p>
            <a:pPr lvl="1"/>
            <a:r>
              <a:rPr lang="fi-FI" dirty="0"/>
              <a:t>Debugging </a:t>
            </a:r>
            <a:r>
              <a:rPr lang="fi-FI" dirty="0" smtClean="0"/>
              <a:t>mode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275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maven-bluemartini</a:t>
            </a:r>
            <a:r>
              <a:rPr lang="fi-FI" dirty="0"/>
              <a:t> goals </a:t>
            </a:r>
            <a:r>
              <a:rPr lang="fi-FI" dirty="0" smtClean="0"/>
              <a:t>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smtClean="0"/>
              <a:t>In </a:t>
            </a:r>
            <a:r>
              <a:rPr lang="fi-FI" dirty="0"/>
              <a:t>development mode, </a:t>
            </a:r>
            <a:r>
              <a:rPr lang="fi-FI" dirty="0" smtClean="0"/>
              <a:t>keep application dependencies </a:t>
            </a:r>
            <a:r>
              <a:rPr lang="fi-FI" dirty="0"/>
              <a:t>as </a:t>
            </a:r>
            <a:r>
              <a:rPr lang="fi-FI" dirty="0" smtClean="0"/>
              <a:t>minimal as </a:t>
            </a:r>
            <a:r>
              <a:rPr lang="fi-FI" dirty="0"/>
              <a:t>possible</a:t>
            </a:r>
            <a:r>
              <a:rPr lang="fi-FI" dirty="0" smtClean="0"/>
              <a:t>:</a:t>
            </a:r>
            <a:endParaRPr lang="fi-FI" dirty="0"/>
          </a:p>
          <a:p>
            <a:pPr lvl="1"/>
            <a:r>
              <a:rPr lang="fi-FI" dirty="0"/>
              <a:t>Remove EAC dependency</a:t>
            </a:r>
          </a:p>
          <a:p>
            <a:pPr lvl="1"/>
            <a:r>
              <a:rPr lang="fi-FI" dirty="0"/>
              <a:t>Remove JMS dependency</a:t>
            </a:r>
          </a:p>
          <a:p>
            <a:pPr lvl="1"/>
            <a:r>
              <a:rPr lang="fi-FI" dirty="0"/>
              <a:t>Remove WebSphere Network Deployment </a:t>
            </a:r>
            <a:r>
              <a:rPr lang="fi-FI" dirty="0" smtClean="0"/>
              <a:t>dependency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9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</a:t>
            </a:r>
            <a:r>
              <a:rPr lang="fi-FI" dirty="0" smtClean="0"/>
              <a:t>did </a:t>
            </a:r>
            <a:r>
              <a:rPr lang="fi-FI" dirty="0"/>
              <a:t>we </a:t>
            </a:r>
            <a:r>
              <a:rPr lang="fi-FI" dirty="0" smtClean="0"/>
              <a:t>achieve these </a:t>
            </a:r>
            <a:r>
              <a:rPr lang="fi-FI" dirty="0"/>
              <a:t>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fi-FI" dirty="0"/>
              <a:t>Using </a:t>
            </a:r>
            <a:r>
              <a:rPr lang="fi-FI" dirty="0" smtClean="0"/>
              <a:t>Maven</a:t>
            </a:r>
          </a:p>
          <a:p>
            <a:pPr lvl="1"/>
            <a:r>
              <a:rPr lang="fi-FI" dirty="0" smtClean="0"/>
              <a:t>Maven archetype for Blue Martini</a:t>
            </a:r>
          </a:p>
          <a:p>
            <a:pPr lvl="1"/>
            <a:r>
              <a:rPr lang="fi-FI" dirty="0" smtClean="0"/>
              <a:t>BM </a:t>
            </a:r>
            <a:r>
              <a:rPr lang="fi-FI" dirty="0"/>
              <a:t>configuration </a:t>
            </a:r>
            <a:r>
              <a:rPr lang="fi-FI" dirty="0" smtClean="0"/>
              <a:t>files customizations</a:t>
            </a:r>
          </a:p>
          <a:p>
            <a:pPr lvl="1"/>
            <a:r>
              <a:rPr lang="fi-FI" dirty="0" smtClean="0"/>
              <a:t>BM Java code customizations</a:t>
            </a:r>
            <a:endParaRPr lang="fi-FI" dirty="0"/>
          </a:p>
          <a:p>
            <a:pPr lvl="0"/>
            <a:r>
              <a:rPr lang="fi-FI" dirty="0" smtClean="0"/>
              <a:t>Running </a:t>
            </a:r>
            <a:r>
              <a:rPr lang="fi-FI" dirty="0"/>
              <a:t>in deployed mode and using Eclipse </a:t>
            </a:r>
            <a:r>
              <a:rPr lang="fi-FI" dirty="0" smtClean="0"/>
              <a:t>WTP</a:t>
            </a:r>
          </a:p>
        </p:txBody>
      </p:sp>
    </p:spTree>
    <p:extLst>
      <p:ext uri="{BB962C8B-B14F-4D97-AF65-F5344CB8AC3E}">
        <p14:creationId xmlns:p14="http://schemas.microsoft.com/office/powerpoint/2010/main" val="10393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is Maven?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i-FI" dirty="0"/>
              <a:t>Convention over configuration</a:t>
            </a:r>
          </a:p>
          <a:p>
            <a:pPr lvl="0"/>
            <a:r>
              <a:rPr lang="fi-FI" dirty="0"/>
              <a:t>A standard XML file (POM) to describe what is custom in your project. E.g.:</a:t>
            </a:r>
          </a:p>
          <a:p>
            <a:pPr lvl="1"/>
            <a:r>
              <a:rPr lang="fi-FI" dirty="0"/>
              <a:t>Name</a:t>
            </a:r>
          </a:p>
          <a:p>
            <a:pPr lvl="1"/>
            <a:r>
              <a:rPr lang="fi-FI" dirty="0"/>
              <a:t>Version</a:t>
            </a:r>
          </a:p>
          <a:p>
            <a:pPr lvl="1"/>
            <a:r>
              <a:rPr lang="fi-FI" dirty="0"/>
              <a:t>SCM url</a:t>
            </a:r>
          </a:p>
          <a:p>
            <a:pPr lvl="1"/>
            <a:r>
              <a:rPr lang="fi-FI" dirty="0"/>
              <a:t>...</a:t>
            </a:r>
          </a:p>
          <a:p>
            <a:pPr lvl="0"/>
            <a:r>
              <a:rPr lang="fi-FI" u="sng" dirty="0"/>
              <a:t>Advantage</a:t>
            </a:r>
            <a:r>
              <a:rPr lang="fi-FI" dirty="0"/>
              <a:t>: respect </a:t>
            </a:r>
            <a:r>
              <a:rPr lang="fi-FI" dirty="0" smtClean="0"/>
              <a:t>conventions </a:t>
            </a:r>
            <a:r>
              <a:rPr lang="fi-FI" dirty="0"/>
              <a:t>so easy to understand by developers and plugins</a:t>
            </a:r>
          </a:p>
          <a:p>
            <a:pPr lvl="0"/>
            <a:r>
              <a:rPr lang="fi-FI" dirty="0"/>
              <a:t>A nice way to manage, store and versioned </a:t>
            </a:r>
            <a:r>
              <a:rPr lang="fi-FI" dirty="0" smtClean="0"/>
              <a:t>dependencies (JAR’s)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68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3701</TotalTime>
  <Words>831</Words>
  <Application>Microsoft Office PowerPoint</Application>
  <PresentationFormat>On-screen Show (4:3)</PresentationFormat>
  <Paragraphs>188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Maven-bluemartini</vt:lpstr>
      <vt:lpstr>What is maven-bluemartini?</vt:lpstr>
      <vt:lpstr>Agenda</vt:lpstr>
      <vt:lpstr>maven-bluemartini goals 1/3</vt:lpstr>
      <vt:lpstr>maven-bluemartini goals 2/3</vt:lpstr>
      <vt:lpstr>maven-bluemartini goals 3/3</vt:lpstr>
      <vt:lpstr>How did we achieve these goals?</vt:lpstr>
      <vt:lpstr>Maven</vt:lpstr>
      <vt:lpstr>What is Maven?</vt:lpstr>
      <vt:lpstr>Multitude of goals by default</vt:lpstr>
      <vt:lpstr>Maven and releasing</vt:lpstr>
      <vt:lpstr>Create a software factory</vt:lpstr>
      <vt:lpstr>Continuous Integration System Hudson</vt:lpstr>
      <vt:lpstr>Code quality tool - Sonar</vt:lpstr>
      <vt:lpstr>Web test automation platform Selenium Server</vt:lpstr>
      <vt:lpstr>Eclipse WTP</vt:lpstr>
      <vt:lpstr>Eclipse WTP</vt:lpstr>
      <vt:lpstr>Maven archetypeS</vt:lpstr>
      <vt:lpstr>Maven archetypes</vt:lpstr>
      <vt:lpstr>Configuration files</vt:lpstr>
      <vt:lpstr>martini-patch.jar</vt:lpstr>
      <vt:lpstr>martini-patch.jar</vt:lpstr>
      <vt:lpstr>Setup</vt:lpstr>
      <vt:lpstr>maven-bluemartini setup</vt:lpstr>
      <vt:lpstr>Demo...</vt:lpstr>
      <vt:lpstr>Todo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Maven-bluemartini</dc:title>
  <dc:creator>Yannick</dc:creator>
  <cp:lastModifiedBy>Yannick</cp:lastModifiedBy>
  <cp:revision>46</cp:revision>
  <dcterms:created xsi:type="dcterms:W3CDTF">2011-01-24T16:09:19Z</dcterms:created>
  <dcterms:modified xsi:type="dcterms:W3CDTF">2011-02-02T13:25:21Z</dcterms:modified>
</cp:coreProperties>
</file>