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1" r:id="rId6"/>
    <p:sldId id="262" r:id="rId7"/>
    <p:sldId id="264" r:id="rId8"/>
    <p:sldId id="263" r:id="rId9"/>
    <p:sldId id="265" r:id="rId10"/>
    <p:sldId id="266" r:id="rId11"/>
    <p:sldId id="281" r:id="rId12"/>
    <p:sldId id="267" r:id="rId13"/>
    <p:sldId id="278" r:id="rId14"/>
    <p:sldId id="270" r:id="rId15"/>
    <p:sldId id="279" r:id="rId16"/>
    <p:sldId id="282" r:id="rId17"/>
    <p:sldId id="272" r:id="rId18"/>
    <p:sldId id="284" r:id="rId19"/>
    <p:sldId id="285" r:id="rId20"/>
    <p:sldId id="273" r:id="rId21"/>
    <p:sldId id="274" r:id="rId22"/>
    <p:sldId id="275" r:id="rId23"/>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86722" autoAdjust="0"/>
  </p:normalViewPr>
  <p:slideViewPr>
    <p:cSldViewPr>
      <p:cViewPr varScale="1">
        <p:scale>
          <a:sx n="103" d="100"/>
          <a:sy n="103" d="100"/>
        </p:scale>
        <p:origin x="181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3F2BA3D-4D7B-45FD-9E05-A38073515108}" type="datetimeFigureOut">
              <a:rPr lang="fr-FR" smtClean="0"/>
              <a:t>24/04/2023</a:t>
            </a:fld>
            <a:endParaRPr lang="fr-FR"/>
          </a:p>
        </p:txBody>
      </p:sp>
      <p:sp>
        <p:nvSpPr>
          <p:cNvPr id="4" name="Espace réservé de l'image des diapositives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95C7791-6E9D-4C37-956D-0A75C446B6E5}" type="slidenum">
              <a:rPr lang="fr-FR" smtClean="0"/>
              <a:t>‹N°›</a:t>
            </a:fld>
            <a:endParaRPr lang="fr-FR"/>
          </a:p>
        </p:txBody>
      </p:sp>
    </p:spTree>
    <p:extLst>
      <p:ext uri="{BB962C8B-B14F-4D97-AF65-F5344CB8AC3E}">
        <p14:creationId xmlns:p14="http://schemas.microsoft.com/office/powerpoint/2010/main" val="2204220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5C7791-6E9D-4C37-956D-0A75C446B6E5}" type="slidenum">
              <a:rPr lang="fr-FR" smtClean="0"/>
              <a:t>1</a:t>
            </a:fld>
            <a:endParaRPr lang="fr-FR"/>
          </a:p>
        </p:txBody>
      </p:sp>
    </p:spTree>
    <p:extLst>
      <p:ext uri="{BB962C8B-B14F-4D97-AF65-F5344CB8AC3E}">
        <p14:creationId xmlns:p14="http://schemas.microsoft.com/office/powerpoint/2010/main" val="409182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 </a:t>
            </a:r>
            <a:r>
              <a:rPr lang="fr-FR" sz="1200" dirty="0" err="1"/>
              <a:t>KMeans</a:t>
            </a:r>
            <a:r>
              <a:rPr lang="fr-FR" sz="1200" dirty="0"/>
              <a:t> a besoin que l'on </a:t>
            </a:r>
            <a:r>
              <a:rPr lang="fr-FR" sz="1200" dirty="0" err="1"/>
              <a:t>determine</a:t>
            </a:r>
            <a:r>
              <a:rPr lang="fr-FR" sz="1200" dirty="0"/>
              <a:t> au préalable le nombre de cluster. Ainsi on fait varier ce nombre et ensuite on surveille l'évolution d'une indicateur selon la méthode choisie. </a:t>
            </a:r>
          </a:p>
          <a:p>
            <a:endParaRPr lang="fr-FR" dirty="0"/>
          </a:p>
        </p:txBody>
      </p:sp>
      <p:sp>
        <p:nvSpPr>
          <p:cNvPr id="4" name="Espace réservé du numéro de diapositive 3"/>
          <p:cNvSpPr>
            <a:spLocks noGrp="1"/>
          </p:cNvSpPr>
          <p:nvPr>
            <p:ph type="sldNum" sz="quarter" idx="5"/>
          </p:nvPr>
        </p:nvSpPr>
        <p:spPr/>
        <p:txBody>
          <a:bodyPr/>
          <a:lstStyle/>
          <a:p>
            <a:fld id="{295C7791-6E9D-4C37-956D-0A75C446B6E5}" type="slidenum">
              <a:rPr lang="fr-FR" smtClean="0"/>
              <a:t>16</a:t>
            </a:fld>
            <a:endParaRPr lang="fr-FR"/>
          </a:p>
        </p:txBody>
      </p:sp>
    </p:spTree>
    <p:extLst>
      <p:ext uri="{BB962C8B-B14F-4D97-AF65-F5344CB8AC3E}">
        <p14:creationId xmlns:p14="http://schemas.microsoft.com/office/powerpoint/2010/main" val="235749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a:t>Modifiez le style des sous-titres du masque</a:t>
            </a:r>
            <a:endParaRPr lang="en-US" dirty="0"/>
          </a:p>
        </p:txBody>
      </p:sp>
      <p:sp>
        <p:nvSpPr>
          <p:cNvPr id="4" name="Date Placeholder 3"/>
          <p:cNvSpPr>
            <a:spLocks noGrp="1"/>
          </p:cNvSpPr>
          <p:nvPr>
            <p:ph type="dt" sz="half" idx="10"/>
          </p:nvPr>
        </p:nvSpPr>
        <p:spPr/>
        <p:txBody>
          <a:bodyPr/>
          <a:lstStyle/>
          <a:p>
            <a:fld id="{0A6C9477-B7D1-46B8-ADC6-C1F2AF0084C4}"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DF7453C-7042-4C23-94BB-416FF3C94FB6}"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0A6C9477-B7D1-46B8-ADC6-C1F2AF0084C4}"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DF7453C-7042-4C23-94BB-416FF3C94FB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0A6C9477-B7D1-46B8-ADC6-C1F2AF0084C4}"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DF7453C-7042-4C23-94BB-416FF3C94FB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6C9477-B7D1-46B8-ADC6-C1F2AF0084C4}"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DF7453C-7042-4C23-94BB-416FF3C94FB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a:t>Modifiez les styles du texte du masque</a:t>
            </a:r>
          </a:p>
        </p:txBody>
      </p:sp>
      <p:sp>
        <p:nvSpPr>
          <p:cNvPr id="4" name="Date Placeholder 3"/>
          <p:cNvSpPr>
            <a:spLocks noGrp="1"/>
          </p:cNvSpPr>
          <p:nvPr>
            <p:ph type="dt" sz="half" idx="10"/>
          </p:nvPr>
        </p:nvSpPr>
        <p:spPr/>
        <p:txBody>
          <a:bodyPr/>
          <a:lstStyle/>
          <a:p>
            <a:fld id="{0A6C9477-B7D1-46B8-ADC6-C1F2AF0084C4}"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DF7453C-7042-4C23-94BB-416FF3C94FB6}"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A6C9477-B7D1-46B8-ADC6-C1F2AF0084C4}" type="datetimeFigureOut">
              <a:rPr lang="fr-FR" smtClean="0"/>
              <a:t>24/04/2023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DF7453C-7042-4C23-94BB-416FF3C94FB6}" type="slidenum">
              <a:rPr lang="fr-FR" smtClean="0"/>
              <a:t>‹N°›</a:t>
            </a:fld>
            <a:endParaRPr lang="fr-FR"/>
          </a:p>
        </p:txBody>
      </p:sp>
      <p:sp>
        <p:nvSpPr>
          <p:cNvPr id="8" name="Title 7"/>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A6C9477-B7D1-46B8-ADC6-C1F2AF0084C4}" type="datetimeFigureOut">
              <a:rPr lang="fr-FR" smtClean="0"/>
              <a:t>24/04/2023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DF7453C-7042-4C23-94BB-416FF3C94FB6}"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0A6C9477-B7D1-46B8-ADC6-C1F2AF0084C4}" type="datetimeFigureOut">
              <a:rPr lang="fr-FR" smtClean="0"/>
              <a:t>24/04/2023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DF7453C-7042-4C23-94BB-416FF3C94FB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C9477-B7D1-46B8-ADC6-C1F2AF0084C4}" type="datetimeFigureOut">
              <a:rPr lang="fr-FR" smtClean="0"/>
              <a:t>24/04/2023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DF7453C-7042-4C23-94BB-416FF3C94FB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a:t>Modifiez les styles du texte du masque</a:t>
            </a:r>
          </a:p>
        </p:txBody>
      </p:sp>
      <p:sp>
        <p:nvSpPr>
          <p:cNvPr id="5" name="Date Placeholder 4"/>
          <p:cNvSpPr>
            <a:spLocks noGrp="1"/>
          </p:cNvSpPr>
          <p:nvPr>
            <p:ph type="dt" sz="half" idx="10"/>
          </p:nvPr>
        </p:nvSpPr>
        <p:spPr/>
        <p:txBody>
          <a:bodyPr/>
          <a:lstStyle/>
          <a:p>
            <a:fld id="{0A6C9477-B7D1-46B8-ADC6-C1F2AF0084C4}" type="datetimeFigureOut">
              <a:rPr lang="fr-FR" smtClean="0"/>
              <a:t>24/04/2023</a:t>
            </a:fld>
            <a:endParaRPr lang="fr-F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DF7453C-7042-4C23-94BB-416FF3C94FB6}"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0A6C9477-B7D1-46B8-ADC6-C1F2AF0084C4}" type="datetimeFigureOut">
              <a:rPr lang="fr-FR" smtClean="0"/>
              <a:t>24/04/2023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DF7453C-7042-4C23-94BB-416FF3C94FB6}"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A6C9477-B7D1-46B8-ADC6-C1F2AF0084C4}" type="datetimeFigureOut">
              <a:rPr lang="fr-FR" smtClean="0"/>
              <a:t>24/04/2023</a:t>
            </a:fld>
            <a:endParaRPr lang="fr-F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fr-F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DF7453C-7042-4C23-94BB-416FF3C94FB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ETUDE DE MARCHE</a:t>
            </a:r>
          </a:p>
        </p:txBody>
      </p:sp>
      <p:sp>
        <p:nvSpPr>
          <p:cNvPr id="3" name="Sous-titre 2"/>
          <p:cNvSpPr>
            <a:spLocks noGrp="1"/>
          </p:cNvSpPr>
          <p:nvPr>
            <p:ph type="subTitle" idx="1"/>
          </p:nvPr>
        </p:nvSpPr>
        <p:spPr/>
        <p:txBody>
          <a:bodyPr/>
          <a:lstStyle/>
          <a:p>
            <a:r>
              <a:rPr lang="fr-FR" dirty="0"/>
              <a:t>Sélection de pays pour exportation de poulet</a:t>
            </a:r>
          </a:p>
        </p:txBody>
      </p:sp>
    </p:spTree>
    <p:extLst>
      <p:ext uri="{BB962C8B-B14F-4D97-AF65-F5344CB8AC3E}">
        <p14:creationId xmlns:p14="http://schemas.microsoft.com/office/powerpoint/2010/main" val="304516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CERCLE DE CORRELATION</a:t>
            </a:r>
          </a:p>
        </p:txBody>
      </p:sp>
      <p:sp>
        <p:nvSpPr>
          <p:cNvPr id="3" name="Espace réservé du contenu 2"/>
          <p:cNvSpPr>
            <a:spLocks noGrp="1"/>
          </p:cNvSpPr>
          <p:nvPr>
            <p:ph idx="1"/>
          </p:nvPr>
        </p:nvSpPr>
        <p:spPr>
          <a:xfrm>
            <a:off x="822960" y="1100628"/>
            <a:ext cx="7205424" cy="2686270"/>
          </a:xfrm>
        </p:spPr>
        <p:txBody>
          <a:bodyPr>
            <a:normAutofit/>
          </a:bodyPr>
          <a:lstStyle/>
          <a:p>
            <a:r>
              <a:rPr lang="fr-FR" sz="1000" b="0" dirty="0"/>
              <a:t>CORRELATION AVEC LES COMPOSANTES PRINCIPALES : </a:t>
            </a:r>
          </a:p>
          <a:p>
            <a:pPr algn="l">
              <a:buFont typeface="Arial" panose="020B0604020202020204" pitchFamily="34" charset="0"/>
              <a:buChar char="•"/>
            </a:pPr>
            <a:r>
              <a:rPr lang="fr-FR" sz="1000" b="0" dirty="0"/>
              <a:t>F1 : Variables corrélées positivement:</a:t>
            </a:r>
          </a:p>
          <a:p>
            <a:pPr marL="742950" lvl="1" indent="-285750" algn="l">
              <a:buFont typeface="Arial" panose="020B0604020202020204" pitchFamily="34" charset="0"/>
              <a:buChar char="•"/>
            </a:pPr>
            <a:r>
              <a:rPr lang="fr-FR" sz="1000" dirty="0"/>
              <a:t>Toutes les disponibilités sont corrélées (0.45), on peut dire que l'axe F1 représente les disponibilités</a:t>
            </a:r>
          </a:p>
          <a:p>
            <a:pPr algn="l">
              <a:buFont typeface="Arial" panose="020B0604020202020204" pitchFamily="34" charset="0"/>
              <a:buChar char="•"/>
            </a:pPr>
            <a:r>
              <a:rPr lang="fr-FR" sz="1000" b="0" dirty="0"/>
              <a:t>F2 :</a:t>
            </a:r>
          </a:p>
          <a:p>
            <a:pPr marL="742950" lvl="1" indent="-285750" algn="l">
              <a:buFont typeface="Arial" panose="020B0604020202020204" pitchFamily="34" charset="0"/>
              <a:buChar char="•"/>
            </a:pPr>
            <a:r>
              <a:rPr lang="fr-FR" sz="1000" dirty="0"/>
              <a:t>variables corrélées positivement : Le TDI est fortement corrélé (0.54)</a:t>
            </a:r>
          </a:p>
          <a:p>
            <a:pPr marL="742950" lvl="1" indent="-285750" algn="l">
              <a:buFont typeface="Arial" panose="020B0604020202020204" pitchFamily="34" charset="0"/>
              <a:buChar char="•"/>
            </a:pPr>
            <a:r>
              <a:rPr lang="fr-FR" sz="1000" dirty="0"/>
              <a:t>variables corrélées négativement : Le TAS est fortement corrélé (- 0,59) On peut dire que les pays avec un fort TDI ont une tendance positive en terme de croissance démographique et un faible TAS</a:t>
            </a:r>
          </a:p>
          <a:p>
            <a:r>
              <a:rPr lang="fr-FR" sz="1000" dirty="0"/>
              <a:t>Les pays avec un TDI fort ont une croissance démographique positive et un faible TAS</a:t>
            </a:r>
          </a:p>
          <a:p>
            <a:r>
              <a:rPr lang="fr-FR" sz="1000" b="0" dirty="0"/>
              <a:t>Nous pouvons voir également que le TDI est inversement corrélé à la population. Donc le taux de dépendance à l’importation est grand plus la population sera petite. Et plus la population est petite plus le taux d’auto suffisance est faible.</a:t>
            </a:r>
          </a:p>
        </p:txBody>
      </p:sp>
      <p:pic>
        <p:nvPicPr>
          <p:cNvPr id="12" name="Image 11">
            <a:extLst>
              <a:ext uri="{FF2B5EF4-FFF2-40B4-BE49-F238E27FC236}">
                <a16:creationId xmlns:a16="http://schemas.microsoft.com/office/drawing/2014/main" id="{BC02D121-F0D9-574F-9F5F-EC462710417A}"/>
              </a:ext>
            </a:extLst>
          </p:cNvPr>
          <p:cNvPicPr>
            <a:picLocks noChangeAspect="1"/>
          </p:cNvPicPr>
          <p:nvPr/>
        </p:nvPicPr>
        <p:blipFill>
          <a:blip r:embed="rId2"/>
          <a:stretch>
            <a:fillRect/>
          </a:stretch>
        </p:blipFill>
        <p:spPr>
          <a:xfrm>
            <a:off x="2339752" y="3786898"/>
            <a:ext cx="3926346" cy="3071102"/>
          </a:xfrm>
          <a:prstGeom prst="rect">
            <a:avLst/>
          </a:prstGeom>
        </p:spPr>
      </p:pic>
    </p:spTree>
    <p:extLst>
      <p:ext uri="{BB962C8B-B14F-4D97-AF65-F5344CB8AC3E}">
        <p14:creationId xmlns:p14="http://schemas.microsoft.com/office/powerpoint/2010/main" val="319877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Projection des pays (avec Kmeans sur </a:t>
            </a:r>
            <a:r>
              <a:rPr lang="fr-FR" dirty="0" err="1"/>
              <a:t>acp</a:t>
            </a:r>
            <a:r>
              <a:rPr lang="fr-FR" dirty="0"/>
              <a:t>)</a:t>
            </a:r>
          </a:p>
        </p:txBody>
      </p:sp>
      <p:sp>
        <p:nvSpPr>
          <p:cNvPr id="3" name="Espace réservé du contenu 2"/>
          <p:cNvSpPr>
            <a:spLocks noGrp="1"/>
          </p:cNvSpPr>
          <p:nvPr>
            <p:ph idx="1"/>
          </p:nvPr>
        </p:nvSpPr>
        <p:spPr>
          <a:xfrm>
            <a:off x="681257" y="1213588"/>
            <a:ext cx="7205424" cy="1824316"/>
          </a:xfrm>
        </p:spPr>
        <p:txBody>
          <a:bodyPr>
            <a:normAutofit/>
          </a:bodyPr>
          <a:lstStyle/>
          <a:p>
            <a:r>
              <a:rPr lang="fr-FR" sz="1000" b="0" dirty="0"/>
              <a:t>Avec notre analyse du cercle des corrélations juste avant, nous pouvons dire que nous avons besoin d’un cluster qui présente les caractéristiques suivant : </a:t>
            </a:r>
          </a:p>
          <a:p>
            <a:r>
              <a:rPr lang="fr-FR" sz="1000" b="0" dirty="0"/>
              <a:t>	- TDI fort		Par extension population faible</a:t>
            </a:r>
          </a:p>
          <a:p>
            <a:r>
              <a:rPr lang="fr-FR" sz="1000" b="0" dirty="0"/>
              <a:t>	- TAS faible		</a:t>
            </a:r>
          </a:p>
          <a:p>
            <a:r>
              <a:rPr lang="fr-FR" sz="1000" b="0" dirty="0"/>
              <a:t>	- Forte croissance démographique </a:t>
            </a:r>
          </a:p>
          <a:p>
            <a:endParaRPr lang="fr-FR" sz="1000" b="0" dirty="0"/>
          </a:p>
          <a:p>
            <a:r>
              <a:rPr lang="fr-FR" sz="1000" b="0" dirty="0"/>
              <a:t>Le cluster numéro 4 corresponds bien à cette description.</a:t>
            </a:r>
          </a:p>
        </p:txBody>
      </p:sp>
      <p:pic>
        <p:nvPicPr>
          <p:cNvPr id="6" name="Image 5">
            <a:extLst>
              <a:ext uri="{FF2B5EF4-FFF2-40B4-BE49-F238E27FC236}">
                <a16:creationId xmlns:a16="http://schemas.microsoft.com/office/drawing/2014/main" id="{DA8818CB-2849-5F36-F3EE-12D86A58443D}"/>
              </a:ext>
            </a:extLst>
          </p:cNvPr>
          <p:cNvPicPr>
            <a:picLocks noChangeAspect="1"/>
          </p:cNvPicPr>
          <p:nvPr/>
        </p:nvPicPr>
        <p:blipFill>
          <a:blip r:embed="rId2"/>
          <a:stretch>
            <a:fillRect/>
          </a:stretch>
        </p:blipFill>
        <p:spPr>
          <a:xfrm>
            <a:off x="251520" y="3786898"/>
            <a:ext cx="4032449" cy="3154093"/>
          </a:xfrm>
          <a:prstGeom prst="rect">
            <a:avLst/>
          </a:prstGeom>
        </p:spPr>
      </p:pic>
      <p:sp>
        <p:nvSpPr>
          <p:cNvPr id="7" name="Accolade fermante 6">
            <a:extLst>
              <a:ext uri="{FF2B5EF4-FFF2-40B4-BE49-F238E27FC236}">
                <a16:creationId xmlns:a16="http://schemas.microsoft.com/office/drawing/2014/main" id="{F6BB4EB3-6099-4EBE-7741-6DE829B72BB2}"/>
              </a:ext>
            </a:extLst>
          </p:cNvPr>
          <p:cNvSpPr/>
          <p:nvPr/>
        </p:nvSpPr>
        <p:spPr>
          <a:xfrm>
            <a:off x="2123728" y="1662064"/>
            <a:ext cx="288032" cy="3600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9" name="Image 8">
            <a:extLst>
              <a:ext uri="{FF2B5EF4-FFF2-40B4-BE49-F238E27FC236}">
                <a16:creationId xmlns:a16="http://schemas.microsoft.com/office/drawing/2014/main" id="{A838BB60-4409-1733-01C1-6D1957558D91}"/>
              </a:ext>
            </a:extLst>
          </p:cNvPr>
          <p:cNvPicPr>
            <a:picLocks noChangeAspect="1"/>
          </p:cNvPicPr>
          <p:nvPr/>
        </p:nvPicPr>
        <p:blipFill>
          <a:blip r:embed="rId3"/>
          <a:stretch>
            <a:fillRect/>
          </a:stretch>
        </p:blipFill>
        <p:spPr>
          <a:xfrm>
            <a:off x="4595140" y="3162300"/>
            <a:ext cx="4352925" cy="3695700"/>
          </a:xfrm>
          <a:prstGeom prst="rect">
            <a:avLst/>
          </a:prstGeom>
        </p:spPr>
      </p:pic>
      <p:sp>
        <p:nvSpPr>
          <p:cNvPr id="8" name="Ellipse 7">
            <a:extLst>
              <a:ext uri="{FF2B5EF4-FFF2-40B4-BE49-F238E27FC236}">
                <a16:creationId xmlns:a16="http://schemas.microsoft.com/office/drawing/2014/main" id="{A21F3202-A2D0-D402-B118-594E27C47B09}"/>
              </a:ext>
            </a:extLst>
          </p:cNvPr>
          <p:cNvSpPr/>
          <p:nvPr/>
        </p:nvSpPr>
        <p:spPr>
          <a:xfrm>
            <a:off x="6084168" y="3645024"/>
            <a:ext cx="1656184" cy="10801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91287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27584" y="2564904"/>
            <a:ext cx="7520940" cy="548640"/>
          </a:xfrm>
        </p:spPr>
        <p:txBody>
          <a:bodyPr/>
          <a:lstStyle/>
          <a:p>
            <a:r>
              <a:rPr lang="fr-FR" dirty="0"/>
              <a:t>3 – CLUSTER</a:t>
            </a:r>
          </a:p>
        </p:txBody>
      </p:sp>
    </p:spTree>
    <p:extLst>
      <p:ext uri="{BB962C8B-B14F-4D97-AF65-F5344CB8AC3E}">
        <p14:creationId xmlns:p14="http://schemas.microsoft.com/office/powerpoint/2010/main" val="5574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F6CE4A-1E58-FA90-8244-C8577233A6D1}"/>
              </a:ext>
            </a:extLst>
          </p:cNvPr>
          <p:cNvSpPr>
            <a:spLocks noGrp="1"/>
          </p:cNvSpPr>
          <p:nvPr>
            <p:ph type="title"/>
          </p:nvPr>
        </p:nvSpPr>
        <p:spPr>
          <a:xfrm>
            <a:off x="611560" y="3154680"/>
            <a:ext cx="7520940" cy="548640"/>
          </a:xfrm>
        </p:spPr>
        <p:txBody>
          <a:bodyPr/>
          <a:lstStyle/>
          <a:p>
            <a:r>
              <a:rPr lang="fr-FR" dirty="0"/>
              <a:t>DENDOGRAMME</a:t>
            </a:r>
          </a:p>
        </p:txBody>
      </p:sp>
    </p:spTree>
    <p:extLst>
      <p:ext uri="{BB962C8B-B14F-4D97-AF65-F5344CB8AC3E}">
        <p14:creationId xmlns:p14="http://schemas.microsoft.com/office/powerpoint/2010/main" val="317321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DENDROGRAMME</a:t>
            </a:r>
          </a:p>
        </p:txBody>
      </p:sp>
      <p:sp>
        <p:nvSpPr>
          <p:cNvPr id="3" name="Espace réservé du contenu 2"/>
          <p:cNvSpPr>
            <a:spLocks noGrp="1"/>
          </p:cNvSpPr>
          <p:nvPr>
            <p:ph idx="1"/>
          </p:nvPr>
        </p:nvSpPr>
        <p:spPr>
          <a:xfrm>
            <a:off x="323528" y="1100628"/>
            <a:ext cx="3281952" cy="2832427"/>
          </a:xfrm>
        </p:spPr>
        <p:txBody>
          <a:bodyPr>
            <a:normAutofit/>
          </a:bodyPr>
          <a:lstStyle/>
          <a:p>
            <a:endParaRPr lang="fr-FR" sz="1000" b="0" dirty="0"/>
          </a:p>
        </p:txBody>
      </p:sp>
      <p:pic>
        <p:nvPicPr>
          <p:cNvPr id="14" name="Image 13">
            <a:extLst>
              <a:ext uri="{FF2B5EF4-FFF2-40B4-BE49-F238E27FC236}">
                <a16:creationId xmlns:a16="http://schemas.microsoft.com/office/drawing/2014/main" id="{1C8B6DE0-3519-CCAF-A9DC-F65B176E82F3}"/>
              </a:ext>
            </a:extLst>
          </p:cNvPr>
          <p:cNvPicPr>
            <a:picLocks noChangeAspect="1"/>
          </p:cNvPicPr>
          <p:nvPr/>
        </p:nvPicPr>
        <p:blipFill>
          <a:blip r:embed="rId2"/>
          <a:stretch>
            <a:fillRect/>
          </a:stretch>
        </p:blipFill>
        <p:spPr>
          <a:xfrm>
            <a:off x="179512" y="972170"/>
            <a:ext cx="8763936" cy="3536950"/>
          </a:xfrm>
          <a:prstGeom prst="rect">
            <a:avLst/>
          </a:prstGeom>
        </p:spPr>
      </p:pic>
      <p:cxnSp>
        <p:nvCxnSpPr>
          <p:cNvPr id="7" name="Connecteur droit 6">
            <a:extLst>
              <a:ext uri="{FF2B5EF4-FFF2-40B4-BE49-F238E27FC236}">
                <a16:creationId xmlns:a16="http://schemas.microsoft.com/office/drawing/2014/main" id="{0ECDD9C3-7AE4-C251-6908-75D6D86158B4}"/>
              </a:ext>
            </a:extLst>
          </p:cNvPr>
          <p:cNvCxnSpPr>
            <a:cxnSpLocks/>
          </p:cNvCxnSpPr>
          <p:nvPr/>
        </p:nvCxnSpPr>
        <p:spPr>
          <a:xfrm>
            <a:off x="611560" y="1844824"/>
            <a:ext cx="7732340" cy="0"/>
          </a:xfrm>
          <a:prstGeom prst="line">
            <a:avLst/>
          </a:prstGeom>
        </p:spPr>
        <p:style>
          <a:lnRef idx="2">
            <a:schemeClr val="dk1"/>
          </a:lnRef>
          <a:fillRef idx="0">
            <a:schemeClr val="dk1"/>
          </a:fillRef>
          <a:effectRef idx="1">
            <a:schemeClr val="dk1"/>
          </a:effectRef>
          <a:fontRef idx="minor">
            <a:schemeClr val="tx1"/>
          </a:fontRef>
        </p:style>
      </p:cxnSp>
      <p:pic>
        <p:nvPicPr>
          <p:cNvPr id="17" name="Image 16">
            <a:extLst>
              <a:ext uri="{FF2B5EF4-FFF2-40B4-BE49-F238E27FC236}">
                <a16:creationId xmlns:a16="http://schemas.microsoft.com/office/drawing/2014/main" id="{7F8598D3-2209-552D-416A-846B5FEB844F}"/>
              </a:ext>
            </a:extLst>
          </p:cNvPr>
          <p:cNvPicPr>
            <a:picLocks noChangeAspect="1"/>
          </p:cNvPicPr>
          <p:nvPr/>
        </p:nvPicPr>
        <p:blipFill>
          <a:blip r:embed="rId3"/>
          <a:stretch>
            <a:fillRect/>
          </a:stretch>
        </p:blipFill>
        <p:spPr>
          <a:xfrm>
            <a:off x="107504" y="3973060"/>
            <a:ext cx="4053433" cy="2584285"/>
          </a:xfrm>
          <a:prstGeom prst="rect">
            <a:avLst/>
          </a:prstGeom>
        </p:spPr>
      </p:pic>
      <p:sp>
        <p:nvSpPr>
          <p:cNvPr id="4" name="ZoneTexte 3">
            <a:extLst>
              <a:ext uri="{FF2B5EF4-FFF2-40B4-BE49-F238E27FC236}">
                <a16:creationId xmlns:a16="http://schemas.microsoft.com/office/drawing/2014/main" id="{75540FF8-8F2C-1C86-E752-6FA4137973E9}"/>
              </a:ext>
            </a:extLst>
          </p:cNvPr>
          <p:cNvSpPr txBox="1"/>
          <p:nvPr/>
        </p:nvSpPr>
        <p:spPr>
          <a:xfrm>
            <a:off x="4583430" y="4089846"/>
            <a:ext cx="3998402" cy="923330"/>
          </a:xfrm>
          <a:prstGeom prst="rect">
            <a:avLst/>
          </a:prstGeom>
          <a:noFill/>
        </p:spPr>
        <p:txBody>
          <a:bodyPr wrap="none" rtlCol="0">
            <a:spAutoFit/>
          </a:bodyPr>
          <a:lstStyle/>
          <a:p>
            <a:r>
              <a:rPr lang="fr-FR" dirty="0"/>
              <a:t>Le choix du nombre de clusters pour le</a:t>
            </a:r>
          </a:p>
          <a:p>
            <a:r>
              <a:rPr lang="fr-FR" dirty="0"/>
              <a:t>Dendrogramme est fait selon un critère</a:t>
            </a:r>
          </a:p>
          <a:p>
            <a:r>
              <a:rPr lang="fr-FR" dirty="0"/>
              <a:t> d’homogénéité </a:t>
            </a:r>
          </a:p>
        </p:txBody>
      </p:sp>
    </p:spTree>
    <p:extLst>
      <p:ext uri="{BB962C8B-B14F-4D97-AF65-F5344CB8AC3E}">
        <p14:creationId xmlns:p14="http://schemas.microsoft.com/office/powerpoint/2010/main" val="2425290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F6CE4A-1E58-FA90-8244-C8577233A6D1}"/>
              </a:ext>
            </a:extLst>
          </p:cNvPr>
          <p:cNvSpPr>
            <a:spLocks noGrp="1"/>
          </p:cNvSpPr>
          <p:nvPr>
            <p:ph type="title"/>
          </p:nvPr>
        </p:nvSpPr>
        <p:spPr>
          <a:xfrm>
            <a:off x="611560" y="3154680"/>
            <a:ext cx="7520940" cy="548640"/>
          </a:xfrm>
        </p:spPr>
        <p:txBody>
          <a:bodyPr/>
          <a:lstStyle/>
          <a:p>
            <a:r>
              <a:rPr lang="fr-FR" dirty="0"/>
              <a:t>K-</a:t>
            </a:r>
            <a:r>
              <a:rPr lang="fr-FR" dirty="0" err="1"/>
              <a:t>Means</a:t>
            </a:r>
            <a:endParaRPr lang="fr-FR" dirty="0"/>
          </a:p>
        </p:txBody>
      </p:sp>
    </p:spTree>
    <p:extLst>
      <p:ext uri="{BB962C8B-B14F-4D97-AF65-F5344CB8AC3E}">
        <p14:creationId xmlns:p14="http://schemas.microsoft.com/office/powerpoint/2010/main" val="423746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109E8-BC08-DE8B-70E7-AB7D8402D6E3}"/>
              </a:ext>
            </a:extLst>
          </p:cNvPr>
          <p:cNvSpPr>
            <a:spLocks noGrp="1"/>
          </p:cNvSpPr>
          <p:nvPr>
            <p:ph type="title"/>
          </p:nvPr>
        </p:nvSpPr>
        <p:spPr/>
        <p:txBody>
          <a:bodyPr/>
          <a:lstStyle/>
          <a:p>
            <a:r>
              <a:rPr lang="fr-FR" dirty="0"/>
              <a:t>CHOIX DU NOMBRE DE CLUSTER</a:t>
            </a:r>
          </a:p>
        </p:txBody>
      </p:sp>
      <p:sp>
        <p:nvSpPr>
          <p:cNvPr id="4" name="ZoneTexte 3">
            <a:extLst>
              <a:ext uri="{FF2B5EF4-FFF2-40B4-BE49-F238E27FC236}">
                <a16:creationId xmlns:a16="http://schemas.microsoft.com/office/drawing/2014/main" id="{24420D87-F9D0-664B-66A2-A034A6CFB0B0}"/>
              </a:ext>
            </a:extLst>
          </p:cNvPr>
          <p:cNvSpPr txBox="1"/>
          <p:nvPr/>
        </p:nvSpPr>
        <p:spPr>
          <a:xfrm>
            <a:off x="251520" y="914400"/>
            <a:ext cx="8496944" cy="2862322"/>
          </a:xfrm>
          <a:prstGeom prst="rect">
            <a:avLst/>
          </a:prstGeom>
          <a:noFill/>
        </p:spPr>
        <p:txBody>
          <a:bodyPr wrap="square">
            <a:spAutoFit/>
          </a:bodyPr>
          <a:lstStyle/>
          <a:p>
            <a:r>
              <a:rPr lang="fr-FR" sz="1000" dirty="0"/>
              <a:t>Il existe ainsi plusieurs méthode pour déterminé le nombre optimal de cluster :&lt;</a:t>
            </a:r>
            <a:r>
              <a:rPr lang="fr-FR" sz="1000" dirty="0" err="1"/>
              <a:t>br</a:t>
            </a:r>
            <a:r>
              <a:rPr lang="fr-FR" sz="1000" dirty="0"/>
              <a:t>&gt;</a:t>
            </a:r>
          </a:p>
          <a:p>
            <a:endParaRPr lang="fr-FR" sz="1000" dirty="0"/>
          </a:p>
          <a:p>
            <a:r>
              <a:rPr lang="fr-FR" sz="1000" dirty="0"/>
              <a:t> </a:t>
            </a:r>
            <a:r>
              <a:rPr lang="fr-FR" sz="1000" b="1" dirty="0"/>
              <a:t>- Méthode du coude </a:t>
            </a:r>
            <a:r>
              <a:rPr lang="fr-FR" sz="1000" dirty="0"/>
              <a:t>: On représente graphiquement la relation entre le nombre de cluster et la somme des carrés internes (</a:t>
            </a:r>
            <a:r>
              <a:rPr lang="fr-FR" sz="1000" dirty="0" err="1"/>
              <a:t>inertia</a:t>
            </a:r>
            <a:r>
              <a:rPr lang="fr-FR" sz="1000" dirty="0"/>
              <a:t>), ainsi on sélectionne le nombre de cluster où la courbe </a:t>
            </a:r>
            <a:r>
              <a:rPr lang="fr-FR" sz="1000" dirty="0" err="1"/>
              <a:t>inertia</a:t>
            </a:r>
            <a:r>
              <a:rPr lang="fr-FR" sz="1000" dirty="0"/>
              <a:t> commence à s'aplatir  :  ici 5 clusters </a:t>
            </a:r>
          </a:p>
          <a:p>
            <a:r>
              <a:rPr lang="fr-FR" sz="1000" dirty="0"/>
              <a:t>- </a:t>
            </a:r>
            <a:r>
              <a:rPr lang="fr-FR" sz="1000" b="1" dirty="0"/>
              <a:t>Coefficient de silhouette </a:t>
            </a:r>
            <a:r>
              <a:rPr lang="fr-FR" sz="1000" dirty="0"/>
              <a:t>: Le coefficient de silhouette est la différence entre la distance moyenne avec les points du même groupe (cohésion) et la distance moyenne avec les points des groupes voisins (séparation). Le coefficient de silhouette proprement dit est la moyenne du coefficient de silhouette pour tous les points. Plus le coefficient est proche de 1 et plus le cluster est pertinent . Cette méthode semble nous indiquer le nombre optimal de cluster de 5 et 9 </a:t>
            </a:r>
          </a:p>
          <a:p>
            <a:r>
              <a:rPr lang="fr-FR" sz="1000" dirty="0"/>
              <a:t> - </a:t>
            </a:r>
            <a:r>
              <a:rPr lang="fr-FR" sz="1000" b="1" dirty="0"/>
              <a:t>Dendrogramme</a:t>
            </a:r>
            <a:r>
              <a:rPr lang="fr-FR" sz="1000" dirty="0"/>
              <a:t>: voir partie précédente, on détermine plutôt arbitrairement le nombre de cluster idéal en fonction de la répartition des nœuds, on aurait ici 6 clusters dont un ne contenant qu'un faible nombre d'individus.</a:t>
            </a:r>
          </a:p>
          <a:p>
            <a:r>
              <a:rPr lang="fr-FR" sz="1000" dirty="0"/>
              <a:t> - </a:t>
            </a:r>
            <a:r>
              <a:rPr lang="fr-FR" sz="1000" b="1" dirty="0"/>
              <a:t>Davies-</a:t>
            </a:r>
            <a:r>
              <a:rPr lang="fr-FR" sz="1000" b="1" dirty="0" err="1"/>
              <a:t>Bouldin</a:t>
            </a:r>
            <a:r>
              <a:rPr lang="fr-FR" sz="1000" b="1" dirty="0"/>
              <a:t> Index</a:t>
            </a:r>
            <a:r>
              <a:rPr lang="fr-FR" sz="1000" dirty="0"/>
              <a:t>&lt;/b&gt;: Il se base sur les même principes de cohésion et de séparation que ci dessus mais plus il est bas plus le model sera optimisé. Il est minimal à 13.</a:t>
            </a:r>
          </a:p>
          <a:p>
            <a:r>
              <a:rPr lang="fr-FR" sz="1000" dirty="0"/>
              <a:t> - </a:t>
            </a:r>
            <a:r>
              <a:rPr lang="fr-FR" sz="1000" b="1" dirty="0"/>
              <a:t>Gap </a:t>
            </a:r>
            <a:r>
              <a:rPr lang="fr-FR" sz="1000" b="1" dirty="0" err="1"/>
              <a:t>Statistic</a:t>
            </a:r>
            <a:r>
              <a:rPr lang="fr-FR" sz="1000" dirty="0"/>
              <a:t>: On compare la cohésion d'un cluster à une référence nulle pour les données (ex: la distribution sans clustering). D'après cette méthode, le nombre idéal de clusters est la valeur pour laquelle la proximité des clusters sur les données d'origine tombe le plus loin en dessous de cette courbe de référence.. Plus la valeur est haute plus le model sera optimisé. Ici 18 ou 15 sont les plus fréquentes</a:t>
            </a:r>
          </a:p>
          <a:p>
            <a:endParaRPr lang="fr-FR" sz="1000" dirty="0"/>
          </a:p>
          <a:p>
            <a:r>
              <a:rPr lang="fr-FR" sz="1000" dirty="0"/>
              <a:t>Les indicateurs ici observés sont soumis aux itérations du </a:t>
            </a:r>
            <a:r>
              <a:rPr lang="fr-FR" sz="1000" dirty="0" err="1"/>
              <a:t>KMeans</a:t>
            </a:r>
            <a:r>
              <a:rPr lang="fr-FR" sz="1000" dirty="0"/>
              <a:t>, chaque itération sera différentes</a:t>
            </a:r>
          </a:p>
          <a:p>
            <a:r>
              <a:rPr lang="fr-FR" sz="1000" dirty="0"/>
              <a:t>Après différentes relances du calculs, on trouve un nombre de cluster de 5</a:t>
            </a:r>
          </a:p>
        </p:txBody>
      </p:sp>
      <p:pic>
        <p:nvPicPr>
          <p:cNvPr id="6" name="Image 5">
            <a:extLst>
              <a:ext uri="{FF2B5EF4-FFF2-40B4-BE49-F238E27FC236}">
                <a16:creationId xmlns:a16="http://schemas.microsoft.com/office/drawing/2014/main" id="{7DB1DF8B-DD85-BBAE-E6B1-2C29F1134363}"/>
              </a:ext>
            </a:extLst>
          </p:cNvPr>
          <p:cNvPicPr>
            <a:picLocks noChangeAspect="1"/>
          </p:cNvPicPr>
          <p:nvPr/>
        </p:nvPicPr>
        <p:blipFill>
          <a:blip r:embed="rId3"/>
          <a:stretch>
            <a:fillRect/>
          </a:stretch>
        </p:blipFill>
        <p:spPr>
          <a:xfrm>
            <a:off x="1274239" y="3772666"/>
            <a:ext cx="2030830" cy="1518193"/>
          </a:xfrm>
          <a:prstGeom prst="rect">
            <a:avLst/>
          </a:prstGeom>
        </p:spPr>
      </p:pic>
      <p:pic>
        <p:nvPicPr>
          <p:cNvPr id="8" name="Image 7">
            <a:extLst>
              <a:ext uri="{FF2B5EF4-FFF2-40B4-BE49-F238E27FC236}">
                <a16:creationId xmlns:a16="http://schemas.microsoft.com/office/drawing/2014/main" id="{13F023DB-1F63-8F55-74DB-08D2FDFBAB69}"/>
              </a:ext>
            </a:extLst>
          </p:cNvPr>
          <p:cNvPicPr>
            <a:picLocks noChangeAspect="1"/>
          </p:cNvPicPr>
          <p:nvPr/>
        </p:nvPicPr>
        <p:blipFill>
          <a:blip r:embed="rId4"/>
          <a:stretch>
            <a:fillRect/>
          </a:stretch>
        </p:blipFill>
        <p:spPr>
          <a:xfrm>
            <a:off x="5789540" y="3722710"/>
            <a:ext cx="2405676" cy="1618104"/>
          </a:xfrm>
          <a:prstGeom prst="rect">
            <a:avLst/>
          </a:prstGeom>
        </p:spPr>
      </p:pic>
      <p:pic>
        <p:nvPicPr>
          <p:cNvPr id="10" name="Image 9">
            <a:extLst>
              <a:ext uri="{FF2B5EF4-FFF2-40B4-BE49-F238E27FC236}">
                <a16:creationId xmlns:a16="http://schemas.microsoft.com/office/drawing/2014/main" id="{3EF17C2C-9563-8ED3-7EC6-FADDF2F70483}"/>
              </a:ext>
            </a:extLst>
          </p:cNvPr>
          <p:cNvPicPr>
            <a:picLocks noChangeAspect="1"/>
          </p:cNvPicPr>
          <p:nvPr/>
        </p:nvPicPr>
        <p:blipFill>
          <a:blip r:embed="rId5"/>
          <a:stretch>
            <a:fillRect/>
          </a:stretch>
        </p:blipFill>
        <p:spPr>
          <a:xfrm>
            <a:off x="5692893" y="5394685"/>
            <a:ext cx="2598971" cy="1367310"/>
          </a:xfrm>
          <a:prstGeom prst="rect">
            <a:avLst/>
          </a:prstGeom>
        </p:spPr>
      </p:pic>
      <p:pic>
        <p:nvPicPr>
          <p:cNvPr id="12" name="Image 11">
            <a:extLst>
              <a:ext uri="{FF2B5EF4-FFF2-40B4-BE49-F238E27FC236}">
                <a16:creationId xmlns:a16="http://schemas.microsoft.com/office/drawing/2014/main" id="{3D3E09AB-8795-514F-01D8-F9823D88BE49}"/>
              </a:ext>
            </a:extLst>
          </p:cNvPr>
          <p:cNvPicPr>
            <a:picLocks noChangeAspect="1"/>
          </p:cNvPicPr>
          <p:nvPr/>
        </p:nvPicPr>
        <p:blipFill>
          <a:blip r:embed="rId6"/>
          <a:stretch>
            <a:fillRect/>
          </a:stretch>
        </p:blipFill>
        <p:spPr>
          <a:xfrm>
            <a:off x="1259632" y="5321771"/>
            <a:ext cx="2191477" cy="1541320"/>
          </a:xfrm>
          <a:prstGeom prst="rect">
            <a:avLst/>
          </a:prstGeom>
        </p:spPr>
      </p:pic>
    </p:spTree>
    <p:extLst>
      <p:ext uri="{BB962C8B-B14F-4D97-AF65-F5344CB8AC3E}">
        <p14:creationId xmlns:p14="http://schemas.microsoft.com/office/powerpoint/2010/main" val="3329413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27584" y="2564904"/>
            <a:ext cx="7520940" cy="548640"/>
          </a:xfrm>
        </p:spPr>
        <p:txBody>
          <a:bodyPr/>
          <a:lstStyle/>
          <a:p>
            <a:r>
              <a:rPr lang="fr-FR" dirty="0"/>
              <a:t>4 – DIFFERENCE DE CLUSTERING DENDROGRAMME vs KMEANS</a:t>
            </a:r>
            <a:br>
              <a:rPr lang="fr-FR" dirty="0"/>
            </a:br>
            <a:endParaRPr lang="fr-FR" dirty="0"/>
          </a:p>
        </p:txBody>
      </p:sp>
    </p:spTree>
    <p:extLst>
      <p:ext uri="{BB962C8B-B14F-4D97-AF65-F5344CB8AC3E}">
        <p14:creationId xmlns:p14="http://schemas.microsoft.com/office/powerpoint/2010/main" val="79707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DIFFERENCE (densité cluster)</a:t>
            </a:r>
          </a:p>
        </p:txBody>
      </p:sp>
      <p:pic>
        <p:nvPicPr>
          <p:cNvPr id="6" name="Image 5">
            <a:extLst>
              <a:ext uri="{FF2B5EF4-FFF2-40B4-BE49-F238E27FC236}">
                <a16:creationId xmlns:a16="http://schemas.microsoft.com/office/drawing/2014/main" id="{4842F7A3-9936-C223-9B30-D8D5AC7E389B}"/>
              </a:ext>
            </a:extLst>
          </p:cNvPr>
          <p:cNvPicPr>
            <a:picLocks noChangeAspect="1"/>
          </p:cNvPicPr>
          <p:nvPr/>
        </p:nvPicPr>
        <p:blipFill>
          <a:blip r:embed="rId2"/>
          <a:stretch>
            <a:fillRect/>
          </a:stretch>
        </p:blipFill>
        <p:spPr>
          <a:xfrm>
            <a:off x="291276" y="1443893"/>
            <a:ext cx="1799386" cy="1557316"/>
          </a:xfrm>
          <a:prstGeom prst="rect">
            <a:avLst/>
          </a:prstGeom>
        </p:spPr>
      </p:pic>
      <p:pic>
        <p:nvPicPr>
          <p:cNvPr id="9" name="Image 8">
            <a:extLst>
              <a:ext uri="{FF2B5EF4-FFF2-40B4-BE49-F238E27FC236}">
                <a16:creationId xmlns:a16="http://schemas.microsoft.com/office/drawing/2014/main" id="{27A9ACC2-2980-30ED-F9A5-52943E83EEF8}"/>
              </a:ext>
            </a:extLst>
          </p:cNvPr>
          <p:cNvPicPr>
            <a:picLocks noChangeAspect="1"/>
          </p:cNvPicPr>
          <p:nvPr/>
        </p:nvPicPr>
        <p:blipFill>
          <a:blip r:embed="rId3"/>
          <a:stretch>
            <a:fillRect/>
          </a:stretch>
        </p:blipFill>
        <p:spPr>
          <a:xfrm>
            <a:off x="2699792" y="1200052"/>
            <a:ext cx="1152128" cy="2285214"/>
          </a:xfrm>
          <a:prstGeom prst="rect">
            <a:avLst/>
          </a:prstGeom>
        </p:spPr>
      </p:pic>
      <p:sp>
        <p:nvSpPr>
          <p:cNvPr id="10" name="ZoneTexte 9">
            <a:extLst>
              <a:ext uri="{FF2B5EF4-FFF2-40B4-BE49-F238E27FC236}">
                <a16:creationId xmlns:a16="http://schemas.microsoft.com/office/drawing/2014/main" id="{594A32A9-4F1C-1F6C-D194-276C526D4E6D}"/>
              </a:ext>
            </a:extLst>
          </p:cNvPr>
          <p:cNvSpPr txBox="1"/>
          <p:nvPr/>
        </p:nvSpPr>
        <p:spPr>
          <a:xfrm>
            <a:off x="290464" y="3906041"/>
            <a:ext cx="8208912" cy="1169551"/>
          </a:xfrm>
          <a:prstGeom prst="rect">
            <a:avLst/>
          </a:prstGeom>
          <a:noFill/>
        </p:spPr>
        <p:txBody>
          <a:bodyPr wrap="square" rtlCol="0">
            <a:spAutoFit/>
          </a:bodyPr>
          <a:lstStyle/>
          <a:p>
            <a:r>
              <a:rPr lang="fr-FR" sz="1000" dirty="0"/>
              <a:t>Nous pouvons observer que la répartition des pays dans les différents groupes.</a:t>
            </a:r>
          </a:p>
          <a:p>
            <a:endParaRPr lang="fr-FR" sz="1000" dirty="0"/>
          </a:p>
          <a:p>
            <a:r>
              <a:rPr lang="fr-FR" sz="1000" dirty="0"/>
              <a:t>Pour la répartition via le Dendrogramme:</a:t>
            </a:r>
          </a:p>
          <a:p>
            <a:r>
              <a:rPr lang="fr-FR" sz="1000" dirty="0"/>
              <a:t>Nous avons une répartition homogène, au niveau du nombre de pays dans chaque cluster (hormis un cluster largement au dessus de 30 pays).</a:t>
            </a:r>
          </a:p>
          <a:p>
            <a:endParaRPr lang="fr-FR" sz="1000" dirty="0"/>
          </a:p>
          <a:p>
            <a:r>
              <a:rPr lang="fr-FR" sz="1000" dirty="0"/>
              <a:t>Pour la répartition via le Kmeans:</a:t>
            </a:r>
          </a:p>
          <a:p>
            <a:r>
              <a:rPr lang="fr-FR" sz="1000" dirty="0"/>
              <a:t>Nous avons une répartition non homogène, allant de 5 pays à 68 pays dans un cluster.</a:t>
            </a:r>
          </a:p>
        </p:txBody>
      </p:sp>
    </p:spTree>
    <p:extLst>
      <p:ext uri="{BB962C8B-B14F-4D97-AF65-F5344CB8AC3E}">
        <p14:creationId xmlns:p14="http://schemas.microsoft.com/office/powerpoint/2010/main" val="34075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DIFFERENCE (CENTROIDE)</a:t>
            </a:r>
          </a:p>
        </p:txBody>
      </p:sp>
      <p:sp>
        <p:nvSpPr>
          <p:cNvPr id="10" name="ZoneTexte 9">
            <a:extLst>
              <a:ext uri="{FF2B5EF4-FFF2-40B4-BE49-F238E27FC236}">
                <a16:creationId xmlns:a16="http://schemas.microsoft.com/office/drawing/2014/main" id="{594A32A9-4F1C-1F6C-D194-276C526D4E6D}"/>
              </a:ext>
            </a:extLst>
          </p:cNvPr>
          <p:cNvSpPr txBox="1"/>
          <p:nvPr/>
        </p:nvSpPr>
        <p:spPr>
          <a:xfrm>
            <a:off x="378741" y="4166628"/>
            <a:ext cx="2876668" cy="861774"/>
          </a:xfrm>
          <a:prstGeom prst="rect">
            <a:avLst/>
          </a:prstGeom>
          <a:noFill/>
        </p:spPr>
        <p:txBody>
          <a:bodyPr wrap="square" rtlCol="0">
            <a:spAutoFit/>
          </a:bodyPr>
          <a:lstStyle/>
          <a:p>
            <a:r>
              <a:rPr lang="fr-FR" sz="1000" dirty="0"/>
              <a:t>Pour rappel nous cherchons des groupes de pays qui ont : </a:t>
            </a:r>
          </a:p>
          <a:p>
            <a:r>
              <a:rPr lang="fr-FR" sz="1000" dirty="0"/>
              <a:t>	- Un TDI élevé</a:t>
            </a:r>
          </a:p>
          <a:p>
            <a:r>
              <a:rPr lang="fr-FR" sz="1000" dirty="0"/>
              <a:t>	- Un TAS faible</a:t>
            </a:r>
          </a:p>
          <a:p>
            <a:r>
              <a:rPr lang="fr-FR" sz="1000" dirty="0"/>
              <a:t>	- Disponibilité faible</a:t>
            </a:r>
          </a:p>
        </p:txBody>
      </p:sp>
      <p:pic>
        <p:nvPicPr>
          <p:cNvPr id="12" name="Image 11">
            <a:extLst>
              <a:ext uri="{FF2B5EF4-FFF2-40B4-BE49-F238E27FC236}">
                <a16:creationId xmlns:a16="http://schemas.microsoft.com/office/drawing/2014/main" id="{6A42FF2D-ACD2-3149-E006-CA8911F9D152}"/>
              </a:ext>
            </a:extLst>
          </p:cNvPr>
          <p:cNvPicPr>
            <a:picLocks noChangeAspect="1"/>
          </p:cNvPicPr>
          <p:nvPr/>
        </p:nvPicPr>
        <p:blipFill>
          <a:blip r:embed="rId2"/>
          <a:stretch>
            <a:fillRect/>
          </a:stretch>
        </p:blipFill>
        <p:spPr>
          <a:xfrm>
            <a:off x="399390" y="1148486"/>
            <a:ext cx="8064493" cy="1415400"/>
          </a:xfrm>
          <a:prstGeom prst="rect">
            <a:avLst/>
          </a:prstGeom>
        </p:spPr>
      </p:pic>
      <p:pic>
        <p:nvPicPr>
          <p:cNvPr id="15" name="Image 14">
            <a:extLst>
              <a:ext uri="{FF2B5EF4-FFF2-40B4-BE49-F238E27FC236}">
                <a16:creationId xmlns:a16="http://schemas.microsoft.com/office/drawing/2014/main" id="{B41BAC8D-7377-7BE3-D86A-5FFF632566CB}"/>
              </a:ext>
            </a:extLst>
          </p:cNvPr>
          <p:cNvPicPr>
            <a:picLocks noChangeAspect="1"/>
          </p:cNvPicPr>
          <p:nvPr/>
        </p:nvPicPr>
        <p:blipFill>
          <a:blip r:embed="rId3"/>
          <a:stretch>
            <a:fillRect/>
          </a:stretch>
        </p:blipFill>
        <p:spPr>
          <a:xfrm>
            <a:off x="399390" y="2653442"/>
            <a:ext cx="8064493" cy="1423630"/>
          </a:xfrm>
          <a:prstGeom prst="rect">
            <a:avLst/>
          </a:prstGeom>
        </p:spPr>
      </p:pic>
      <p:sp>
        <p:nvSpPr>
          <p:cNvPr id="16" name="ZoneTexte 15">
            <a:extLst>
              <a:ext uri="{FF2B5EF4-FFF2-40B4-BE49-F238E27FC236}">
                <a16:creationId xmlns:a16="http://schemas.microsoft.com/office/drawing/2014/main" id="{974BD11E-92F9-E4E0-6C49-A1C97E5A7DAA}"/>
              </a:ext>
            </a:extLst>
          </p:cNvPr>
          <p:cNvSpPr txBox="1"/>
          <p:nvPr/>
        </p:nvSpPr>
        <p:spPr>
          <a:xfrm>
            <a:off x="378741" y="914400"/>
            <a:ext cx="728084" cy="215444"/>
          </a:xfrm>
          <a:prstGeom prst="rect">
            <a:avLst/>
          </a:prstGeom>
          <a:noFill/>
        </p:spPr>
        <p:txBody>
          <a:bodyPr wrap="none" rtlCol="0">
            <a:spAutoFit/>
          </a:bodyPr>
          <a:lstStyle/>
          <a:p>
            <a:r>
              <a:rPr lang="fr-FR" sz="800" dirty="0"/>
              <a:t>Centroïdes : </a:t>
            </a:r>
          </a:p>
        </p:txBody>
      </p:sp>
      <p:sp>
        <p:nvSpPr>
          <p:cNvPr id="3" name="ZoneTexte 2">
            <a:extLst>
              <a:ext uri="{FF2B5EF4-FFF2-40B4-BE49-F238E27FC236}">
                <a16:creationId xmlns:a16="http://schemas.microsoft.com/office/drawing/2014/main" id="{8B61F898-0CF9-7A9E-1BA0-2436A74A4495}"/>
              </a:ext>
            </a:extLst>
          </p:cNvPr>
          <p:cNvSpPr txBox="1"/>
          <p:nvPr/>
        </p:nvSpPr>
        <p:spPr>
          <a:xfrm>
            <a:off x="4450259" y="4190360"/>
            <a:ext cx="2876668" cy="861774"/>
          </a:xfrm>
          <a:prstGeom prst="rect">
            <a:avLst/>
          </a:prstGeom>
          <a:noFill/>
        </p:spPr>
        <p:txBody>
          <a:bodyPr wrap="square" rtlCol="0">
            <a:spAutoFit/>
          </a:bodyPr>
          <a:lstStyle/>
          <a:p>
            <a:r>
              <a:rPr lang="fr-FR" sz="1000" dirty="0"/>
              <a:t>Les centroïdes de la CAH dégagent de mettre tendance que celle du Kmeans, surtout au niveau des indicateurs de TDI et TAS </a:t>
            </a:r>
          </a:p>
          <a:p>
            <a:endParaRPr lang="fr-FR" sz="1000" dirty="0"/>
          </a:p>
          <a:p>
            <a:r>
              <a:rPr lang="fr-FR" sz="1000" dirty="0"/>
              <a:t>Nous utiliserons donc les clusters de la CAH</a:t>
            </a:r>
          </a:p>
        </p:txBody>
      </p:sp>
    </p:spTree>
    <p:extLst>
      <p:ext uri="{BB962C8B-B14F-4D97-AF65-F5344CB8AC3E}">
        <p14:creationId xmlns:p14="http://schemas.microsoft.com/office/powerpoint/2010/main" val="269355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ENJEUX – CONTEXTE</a:t>
            </a:r>
          </a:p>
        </p:txBody>
      </p:sp>
      <p:sp>
        <p:nvSpPr>
          <p:cNvPr id="3" name="Espace réservé du contenu 2"/>
          <p:cNvSpPr>
            <a:spLocks noGrp="1"/>
          </p:cNvSpPr>
          <p:nvPr>
            <p:ph idx="1"/>
          </p:nvPr>
        </p:nvSpPr>
        <p:spPr/>
        <p:txBody>
          <a:bodyPr/>
          <a:lstStyle/>
          <a:p>
            <a:pPr>
              <a:buFontTx/>
              <a:buChar char="-"/>
            </a:pPr>
            <a:endParaRPr lang="fr-FR" dirty="0"/>
          </a:p>
          <a:p>
            <a:pPr>
              <a:buFontTx/>
              <a:buChar char="-"/>
            </a:pPr>
            <a:endParaRPr lang="fr-FR" dirty="0"/>
          </a:p>
          <a:p>
            <a:pPr>
              <a:buFontTx/>
              <a:buChar char="-"/>
            </a:pPr>
            <a:r>
              <a:rPr lang="fr-FR" dirty="0"/>
              <a:t>ENTREPRISE FRANCAISE SPECIALISE DANS LE POULET</a:t>
            </a:r>
          </a:p>
          <a:p>
            <a:pPr>
              <a:buFontTx/>
              <a:buChar char="-"/>
            </a:pPr>
            <a:r>
              <a:rPr lang="fr-FR" dirty="0"/>
              <a:t>ENVIE DE DEVELOPPEMENT A L’INTERNATIONAL</a:t>
            </a:r>
          </a:p>
          <a:p>
            <a:pPr>
              <a:buFontTx/>
              <a:buChar char="-"/>
            </a:pPr>
            <a:r>
              <a:rPr lang="fr-FR" dirty="0"/>
              <a:t>EXPORTATION UNIQUEMENT</a:t>
            </a:r>
          </a:p>
          <a:p>
            <a:pPr>
              <a:buFontTx/>
              <a:buChar char="-"/>
            </a:pPr>
            <a:endParaRPr lang="fr-FR" dirty="0"/>
          </a:p>
          <a:p>
            <a:pPr marL="0" indent="0"/>
            <a:r>
              <a:rPr lang="fr-FR" dirty="0"/>
              <a:t>Objectif : </a:t>
            </a:r>
          </a:p>
          <a:p>
            <a:pPr marL="0" indent="0"/>
            <a:r>
              <a:rPr lang="fr-FR" dirty="0"/>
              <a:t>Cibler les pays propices à un exportation de poulet dans le monde</a:t>
            </a:r>
          </a:p>
          <a:p>
            <a:pPr>
              <a:buFontTx/>
              <a:buChar char="-"/>
            </a:pPr>
            <a:endParaRPr lang="fr-FR" dirty="0"/>
          </a:p>
        </p:txBody>
      </p:sp>
    </p:spTree>
    <p:extLst>
      <p:ext uri="{BB962C8B-B14F-4D97-AF65-F5344CB8AC3E}">
        <p14:creationId xmlns:p14="http://schemas.microsoft.com/office/powerpoint/2010/main" val="225923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 CHOIX DU CLUSTER</a:t>
            </a:r>
          </a:p>
        </p:txBody>
      </p:sp>
      <p:sp>
        <p:nvSpPr>
          <p:cNvPr id="4" name="ZoneTexte 3"/>
          <p:cNvSpPr txBox="1"/>
          <p:nvPr/>
        </p:nvSpPr>
        <p:spPr>
          <a:xfrm>
            <a:off x="395536" y="4837284"/>
            <a:ext cx="7843043" cy="246221"/>
          </a:xfrm>
          <a:prstGeom prst="rect">
            <a:avLst/>
          </a:prstGeom>
          <a:noFill/>
        </p:spPr>
        <p:txBody>
          <a:bodyPr wrap="square" rtlCol="0">
            <a:spAutoFit/>
          </a:bodyPr>
          <a:lstStyle/>
          <a:p>
            <a:r>
              <a:rPr lang="fr-FR" sz="1000" dirty="0"/>
              <a:t>Représentation des différentes variables sur des boxplot  (les moyennes (barre du milieu) représentent les centroïdes des clusters)</a:t>
            </a:r>
          </a:p>
        </p:txBody>
      </p:sp>
      <p:pic>
        <p:nvPicPr>
          <p:cNvPr id="5" name="Image 4">
            <a:extLst>
              <a:ext uri="{FF2B5EF4-FFF2-40B4-BE49-F238E27FC236}">
                <a16:creationId xmlns:a16="http://schemas.microsoft.com/office/drawing/2014/main" id="{C1B98A7A-B947-790D-286E-B1E84D2A0ECD}"/>
              </a:ext>
            </a:extLst>
          </p:cNvPr>
          <p:cNvPicPr>
            <a:picLocks noChangeAspect="1"/>
          </p:cNvPicPr>
          <p:nvPr/>
        </p:nvPicPr>
        <p:blipFill>
          <a:blip r:embed="rId2"/>
          <a:stretch>
            <a:fillRect/>
          </a:stretch>
        </p:blipFill>
        <p:spPr>
          <a:xfrm>
            <a:off x="345218" y="967598"/>
            <a:ext cx="3865566" cy="3701976"/>
          </a:xfrm>
          <a:prstGeom prst="rect">
            <a:avLst/>
          </a:prstGeom>
        </p:spPr>
      </p:pic>
      <p:pic>
        <p:nvPicPr>
          <p:cNvPr id="9" name="Image 8">
            <a:extLst>
              <a:ext uri="{FF2B5EF4-FFF2-40B4-BE49-F238E27FC236}">
                <a16:creationId xmlns:a16="http://schemas.microsoft.com/office/drawing/2014/main" id="{18893D31-0033-2575-1749-A988A73E0E13}"/>
              </a:ext>
            </a:extLst>
          </p:cNvPr>
          <p:cNvPicPr>
            <a:picLocks noChangeAspect="1"/>
          </p:cNvPicPr>
          <p:nvPr/>
        </p:nvPicPr>
        <p:blipFill rotWithShape="1">
          <a:blip r:embed="rId3"/>
          <a:srcRect/>
          <a:stretch/>
        </p:blipFill>
        <p:spPr>
          <a:xfrm>
            <a:off x="4226386" y="1020797"/>
            <a:ext cx="3961875" cy="3701976"/>
          </a:xfrm>
          <a:prstGeom prst="rect">
            <a:avLst/>
          </a:prstGeom>
        </p:spPr>
      </p:pic>
    </p:spTree>
    <p:extLst>
      <p:ext uri="{BB962C8B-B14F-4D97-AF65-F5344CB8AC3E}">
        <p14:creationId xmlns:p14="http://schemas.microsoft.com/office/powerpoint/2010/main" val="4023734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 CHOIX DU CLUSTER</a:t>
            </a:r>
          </a:p>
        </p:txBody>
      </p:sp>
      <p:sp>
        <p:nvSpPr>
          <p:cNvPr id="20" name="Rectangle : coins arrondis 19">
            <a:extLst>
              <a:ext uri="{FF2B5EF4-FFF2-40B4-BE49-F238E27FC236}">
                <a16:creationId xmlns:a16="http://schemas.microsoft.com/office/drawing/2014/main" id="{D28CFB8D-BD09-E58A-C8B2-21F6774DA35A}"/>
              </a:ext>
            </a:extLst>
          </p:cNvPr>
          <p:cNvSpPr/>
          <p:nvPr/>
        </p:nvSpPr>
        <p:spPr>
          <a:xfrm>
            <a:off x="449487" y="1002455"/>
            <a:ext cx="2821494" cy="149044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3CB3E696-BD8C-1938-823B-3C85F4A4B2C6}"/>
              </a:ext>
            </a:extLst>
          </p:cNvPr>
          <p:cNvSpPr/>
          <p:nvPr/>
        </p:nvSpPr>
        <p:spPr>
          <a:xfrm>
            <a:off x="406625" y="2724897"/>
            <a:ext cx="2941240" cy="1490441"/>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7BF75F0D-154C-B280-98CF-BBB0B6DC9B8A}"/>
              </a:ext>
            </a:extLst>
          </p:cNvPr>
          <p:cNvSpPr/>
          <p:nvPr/>
        </p:nvSpPr>
        <p:spPr>
          <a:xfrm>
            <a:off x="449485" y="4365104"/>
            <a:ext cx="2788055" cy="1490441"/>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F94FDCC9-0B7A-D957-CF69-F6638376545B}"/>
              </a:ext>
            </a:extLst>
          </p:cNvPr>
          <p:cNvSpPr/>
          <p:nvPr/>
        </p:nvSpPr>
        <p:spPr>
          <a:xfrm>
            <a:off x="3419872" y="980729"/>
            <a:ext cx="3168351" cy="151216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B6BED6A1-7F29-893A-F291-C69A10F622CD}"/>
              </a:ext>
            </a:extLst>
          </p:cNvPr>
          <p:cNvSpPr/>
          <p:nvPr/>
        </p:nvSpPr>
        <p:spPr>
          <a:xfrm>
            <a:off x="3443640" y="2711295"/>
            <a:ext cx="3144584" cy="150404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pic>
        <p:nvPicPr>
          <p:cNvPr id="4" name="Image 3">
            <a:extLst>
              <a:ext uri="{FF2B5EF4-FFF2-40B4-BE49-F238E27FC236}">
                <a16:creationId xmlns:a16="http://schemas.microsoft.com/office/drawing/2014/main" id="{B5B9A874-521F-78F4-A0DF-8DE2FA9C1834}"/>
              </a:ext>
            </a:extLst>
          </p:cNvPr>
          <p:cNvPicPr>
            <a:picLocks noChangeAspect="1"/>
          </p:cNvPicPr>
          <p:nvPr/>
        </p:nvPicPr>
        <p:blipFill>
          <a:blip r:embed="rId2"/>
          <a:stretch>
            <a:fillRect/>
          </a:stretch>
        </p:blipFill>
        <p:spPr>
          <a:xfrm>
            <a:off x="522793" y="1091979"/>
            <a:ext cx="2714747" cy="1323439"/>
          </a:xfrm>
          <a:prstGeom prst="rect">
            <a:avLst/>
          </a:prstGeom>
        </p:spPr>
      </p:pic>
      <p:pic>
        <p:nvPicPr>
          <p:cNvPr id="7" name="Image 6">
            <a:extLst>
              <a:ext uri="{FF2B5EF4-FFF2-40B4-BE49-F238E27FC236}">
                <a16:creationId xmlns:a16="http://schemas.microsoft.com/office/drawing/2014/main" id="{FF6795C0-F096-1D88-26CD-6540BDA1FF29}"/>
              </a:ext>
            </a:extLst>
          </p:cNvPr>
          <p:cNvPicPr>
            <a:picLocks noChangeAspect="1"/>
          </p:cNvPicPr>
          <p:nvPr/>
        </p:nvPicPr>
        <p:blipFill>
          <a:blip r:embed="rId3"/>
          <a:stretch>
            <a:fillRect/>
          </a:stretch>
        </p:blipFill>
        <p:spPr>
          <a:xfrm>
            <a:off x="546829" y="2791941"/>
            <a:ext cx="2724151" cy="1396471"/>
          </a:xfrm>
          <a:prstGeom prst="rect">
            <a:avLst/>
          </a:prstGeom>
        </p:spPr>
      </p:pic>
      <p:pic>
        <p:nvPicPr>
          <p:cNvPr id="11" name="Image 10">
            <a:extLst>
              <a:ext uri="{FF2B5EF4-FFF2-40B4-BE49-F238E27FC236}">
                <a16:creationId xmlns:a16="http://schemas.microsoft.com/office/drawing/2014/main" id="{DDC5D144-5FB8-8A05-7DC6-2CA2550EA977}"/>
              </a:ext>
            </a:extLst>
          </p:cNvPr>
          <p:cNvPicPr>
            <a:picLocks noChangeAspect="1"/>
          </p:cNvPicPr>
          <p:nvPr/>
        </p:nvPicPr>
        <p:blipFill>
          <a:blip r:embed="rId4"/>
          <a:stretch>
            <a:fillRect/>
          </a:stretch>
        </p:blipFill>
        <p:spPr>
          <a:xfrm>
            <a:off x="622144" y="4424928"/>
            <a:ext cx="2362722" cy="1370792"/>
          </a:xfrm>
          <a:prstGeom prst="rect">
            <a:avLst/>
          </a:prstGeom>
        </p:spPr>
      </p:pic>
      <p:pic>
        <p:nvPicPr>
          <p:cNvPr id="25" name="Image 24">
            <a:extLst>
              <a:ext uri="{FF2B5EF4-FFF2-40B4-BE49-F238E27FC236}">
                <a16:creationId xmlns:a16="http://schemas.microsoft.com/office/drawing/2014/main" id="{B5341222-3B36-D119-4A43-332EC7846A24}"/>
              </a:ext>
            </a:extLst>
          </p:cNvPr>
          <p:cNvPicPr>
            <a:picLocks noChangeAspect="1"/>
          </p:cNvPicPr>
          <p:nvPr/>
        </p:nvPicPr>
        <p:blipFill>
          <a:blip r:embed="rId5"/>
          <a:stretch>
            <a:fillRect/>
          </a:stretch>
        </p:blipFill>
        <p:spPr>
          <a:xfrm>
            <a:off x="3623154" y="1049439"/>
            <a:ext cx="2785555" cy="1396472"/>
          </a:xfrm>
          <a:prstGeom prst="rect">
            <a:avLst/>
          </a:prstGeom>
        </p:spPr>
      </p:pic>
      <p:pic>
        <p:nvPicPr>
          <p:cNvPr id="27" name="Image 26">
            <a:extLst>
              <a:ext uri="{FF2B5EF4-FFF2-40B4-BE49-F238E27FC236}">
                <a16:creationId xmlns:a16="http://schemas.microsoft.com/office/drawing/2014/main" id="{613D9AFD-EC5C-C265-B04F-207920979EE8}"/>
              </a:ext>
            </a:extLst>
          </p:cNvPr>
          <p:cNvPicPr>
            <a:picLocks noChangeAspect="1"/>
          </p:cNvPicPr>
          <p:nvPr/>
        </p:nvPicPr>
        <p:blipFill>
          <a:blip r:embed="rId6"/>
          <a:stretch>
            <a:fillRect/>
          </a:stretch>
        </p:blipFill>
        <p:spPr>
          <a:xfrm>
            <a:off x="3524474" y="2791941"/>
            <a:ext cx="2872350" cy="1323439"/>
          </a:xfrm>
          <a:prstGeom prst="rect">
            <a:avLst/>
          </a:prstGeom>
        </p:spPr>
      </p:pic>
    </p:spTree>
    <p:extLst>
      <p:ext uri="{BB962C8B-B14F-4D97-AF65-F5344CB8AC3E}">
        <p14:creationId xmlns:p14="http://schemas.microsoft.com/office/powerpoint/2010/main" val="1130008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 CHOIX DU CLUSTER</a:t>
            </a:r>
          </a:p>
        </p:txBody>
      </p:sp>
      <p:sp>
        <p:nvSpPr>
          <p:cNvPr id="9" name="ZoneTexte 8">
            <a:extLst>
              <a:ext uri="{FF2B5EF4-FFF2-40B4-BE49-F238E27FC236}">
                <a16:creationId xmlns:a16="http://schemas.microsoft.com/office/drawing/2014/main" id="{9C92BE17-E2BA-D301-7503-9FA32305A228}"/>
              </a:ext>
            </a:extLst>
          </p:cNvPr>
          <p:cNvSpPr txBox="1"/>
          <p:nvPr/>
        </p:nvSpPr>
        <p:spPr>
          <a:xfrm>
            <a:off x="395536" y="914400"/>
            <a:ext cx="8136904" cy="3139321"/>
          </a:xfrm>
          <a:prstGeom prst="rect">
            <a:avLst/>
          </a:prstGeom>
          <a:noFill/>
        </p:spPr>
        <p:txBody>
          <a:bodyPr wrap="square" rtlCol="0">
            <a:spAutoFit/>
          </a:bodyPr>
          <a:lstStyle/>
          <a:p>
            <a:pPr algn="l"/>
            <a:endParaRPr lang="fr-FR" sz="1000" b="0" i="0" dirty="0">
              <a:solidFill>
                <a:srgbClr val="000000"/>
              </a:solidFill>
              <a:effectLst/>
              <a:latin typeface="Helvetica Neue"/>
            </a:endParaRPr>
          </a:p>
          <a:p>
            <a:pPr algn="l"/>
            <a:r>
              <a:rPr lang="fr-FR" sz="1000" b="0" i="0" dirty="0">
                <a:solidFill>
                  <a:srgbClr val="000000"/>
                </a:solidFill>
                <a:effectLst/>
                <a:latin typeface="Helvetica Neue"/>
              </a:rPr>
              <a:t>Un groupe présente des caractéristiques intéressantes pour notre objectif d'exportation :</a:t>
            </a:r>
          </a:p>
          <a:p>
            <a:pPr algn="ctr"/>
            <a:r>
              <a:rPr lang="fr-FR" b="1" i="1" dirty="0">
                <a:solidFill>
                  <a:srgbClr val="000000"/>
                </a:solidFill>
                <a:effectLst/>
                <a:latin typeface="Helvetica Neue"/>
              </a:rPr>
              <a:t>LE GROUPE 4</a:t>
            </a:r>
          </a:p>
          <a:p>
            <a:pPr algn="l"/>
            <a:r>
              <a:rPr lang="fr-FR" sz="1000" b="0" i="0" dirty="0">
                <a:solidFill>
                  <a:srgbClr val="000000"/>
                </a:solidFill>
                <a:effectLst/>
                <a:latin typeface="Helvetica Neue"/>
              </a:rPr>
              <a:t>Au vu des caractéristiques de chaque groupe la combinaison la plus favorable en terme de besoin de viande de volaille met en avant le groupe numéro 1 :</a:t>
            </a:r>
          </a:p>
          <a:p>
            <a:pPr lvl="1">
              <a:buFont typeface="Arial" panose="020B0604020202020204" pitchFamily="34" charset="0"/>
              <a:buChar char="•"/>
            </a:pPr>
            <a:r>
              <a:rPr lang="fr-FR" sz="1000" b="0" i="0" dirty="0">
                <a:solidFill>
                  <a:srgbClr val="000000"/>
                </a:solidFill>
                <a:effectLst/>
                <a:latin typeface="Helvetica Neue"/>
              </a:rPr>
              <a:t> - </a:t>
            </a:r>
            <a:r>
              <a:rPr lang="fr-FR" sz="1000" b="0" i="0" dirty="0" err="1">
                <a:solidFill>
                  <a:srgbClr val="000000"/>
                </a:solidFill>
                <a:effectLst/>
                <a:latin typeface="Helvetica Neue"/>
              </a:rPr>
              <a:t>dispo_quanti</a:t>
            </a:r>
            <a:r>
              <a:rPr lang="fr-FR" sz="1000" b="0" i="0" dirty="0">
                <a:solidFill>
                  <a:srgbClr val="000000"/>
                </a:solidFill>
                <a:effectLst/>
                <a:latin typeface="Helvetica Neue"/>
              </a:rPr>
              <a:t> : 10.28</a:t>
            </a:r>
          </a:p>
          <a:p>
            <a:pPr lvl="1">
              <a:buFont typeface="Arial" panose="020B0604020202020204" pitchFamily="34" charset="0"/>
              <a:buChar char="•"/>
            </a:pPr>
            <a:r>
              <a:rPr lang="fr-FR" sz="1000" b="0" i="0" dirty="0">
                <a:solidFill>
                  <a:srgbClr val="000000"/>
                </a:solidFill>
                <a:effectLst/>
                <a:latin typeface="Helvetica Neue"/>
              </a:rPr>
              <a:t> - </a:t>
            </a:r>
            <a:r>
              <a:rPr lang="fr-FR" sz="1000" b="0" i="0" dirty="0" err="1">
                <a:solidFill>
                  <a:srgbClr val="000000"/>
                </a:solidFill>
                <a:effectLst/>
                <a:latin typeface="Helvetica Neue"/>
              </a:rPr>
              <a:t>dispo_calories</a:t>
            </a:r>
            <a:r>
              <a:rPr lang="fr-FR" sz="1000" b="0" i="0" dirty="0">
                <a:solidFill>
                  <a:srgbClr val="000000"/>
                </a:solidFill>
                <a:effectLst/>
                <a:latin typeface="Helvetica Neue"/>
              </a:rPr>
              <a:t> : 35.05</a:t>
            </a:r>
          </a:p>
          <a:p>
            <a:pPr lvl="1">
              <a:buFont typeface="Arial" panose="020B0604020202020204" pitchFamily="34" charset="0"/>
              <a:buChar char="•"/>
            </a:pPr>
            <a:r>
              <a:rPr lang="fr-FR" sz="1000" b="0" i="0" dirty="0">
                <a:solidFill>
                  <a:srgbClr val="000000"/>
                </a:solidFill>
                <a:effectLst/>
                <a:latin typeface="Helvetica Neue"/>
              </a:rPr>
              <a:t> - </a:t>
            </a:r>
            <a:r>
              <a:rPr lang="fr-FR" sz="1000" b="0" i="0" dirty="0" err="1">
                <a:solidFill>
                  <a:srgbClr val="000000"/>
                </a:solidFill>
                <a:effectLst/>
                <a:latin typeface="Helvetica Neue"/>
              </a:rPr>
              <a:t>dispo_proteines</a:t>
            </a:r>
            <a:r>
              <a:rPr lang="fr-FR" sz="1000" b="0" i="0" dirty="0">
                <a:solidFill>
                  <a:srgbClr val="000000"/>
                </a:solidFill>
                <a:effectLst/>
                <a:latin typeface="Helvetica Neue"/>
              </a:rPr>
              <a:t>  : 3.60</a:t>
            </a:r>
          </a:p>
          <a:p>
            <a:pPr lvl="1">
              <a:buFont typeface="Arial" panose="020B0604020202020204" pitchFamily="34" charset="0"/>
              <a:buChar char="•"/>
            </a:pPr>
            <a:r>
              <a:rPr lang="fr-FR" sz="1000" b="0" i="0" dirty="0">
                <a:solidFill>
                  <a:srgbClr val="000000"/>
                </a:solidFill>
                <a:effectLst/>
                <a:latin typeface="Helvetica Neue"/>
              </a:rPr>
              <a:t> - TAS (%) : 28.07</a:t>
            </a:r>
          </a:p>
          <a:p>
            <a:pPr lvl="1">
              <a:buFont typeface="Arial" panose="020B0604020202020204" pitchFamily="34" charset="0"/>
              <a:buChar char="•"/>
            </a:pPr>
            <a:r>
              <a:rPr lang="fr-FR" sz="1000" b="0" i="0" dirty="0">
                <a:solidFill>
                  <a:srgbClr val="000000"/>
                </a:solidFill>
                <a:effectLst/>
                <a:latin typeface="Helvetica Neue"/>
              </a:rPr>
              <a:t> - TDI (%) : 90.57</a:t>
            </a:r>
          </a:p>
          <a:p>
            <a:pPr lvl="1">
              <a:buFont typeface="Arial" panose="020B0604020202020204" pitchFamily="34" charset="0"/>
              <a:buChar char="•"/>
            </a:pPr>
            <a:r>
              <a:rPr lang="fr-FR" sz="1000" b="0" i="0" dirty="0">
                <a:solidFill>
                  <a:srgbClr val="000000"/>
                </a:solidFill>
                <a:effectLst/>
                <a:latin typeface="Helvetica Neue"/>
              </a:rPr>
              <a:t> - </a:t>
            </a:r>
            <a:r>
              <a:rPr lang="fr-FR" sz="1000" b="0" i="0" dirty="0" err="1">
                <a:solidFill>
                  <a:srgbClr val="000000"/>
                </a:solidFill>
                <a:effectLst/>
                <a:latin typeface="Helvetica Neue"/>
              </a:rPr>
              <a:t>population_croissance</a:t>
            </a:r>
            <a:r>
              <a:rPr lang="fr-FR" sz="1000" b="0" i="0" dirty="0">
                <a:solidFill>
                  <a:srgbClr val="000000"/>
                </a:solidFill>
                <a:effectLst/>
                <a:latin typeface="Helvetica Neue"/>
              </a:rPr>
              <a:t> : 0.189</a:t>
            </a:r>
          </a:p>
          <a:p>
            <a:pPr lvl="1">
              <a:buFont typeface="Arial" panose="020B0604020202020204" pitchFamily="34" charset="0"/>
              <a:buChar char="•"/>
            </a:pPr>
            <a:r>
              <a:rPr lang="fr-FR" sz="1000" b="0" i="0" dirty="0">
                <a:solidFill>
                  <a:srgbClr val="000000"/>
                </a:solidFill>
                <a:effectLst/>
                <a:latin typeface="Helvetica Neue"/>
              </a:rPr>
              <a:t> - Population : 6392866</a:t>
            </a:r>
          </a:p>
          <a:p>
            <a:pPr lvl="1">
              <a:buFont typeface="Arial" panose="020B0604020202020204" pitchFamily="34" charset="0"/>
              <a:buChar char="•"/>
            </a:pPr>
            <a:r>
              <a:rPr lang="fr-FR" sz="1000" b="0" i="0" dirty="0">
                <a:solidFill>
                  <a:srgbClr val="000000"/>
                </a:solidFill>
                <a:effectLst/>
                <a:latin typeface="Helvetica Neue"/>
              </a:rPr>
              <a:t> - </a:t>
            </a:r>
            <a:r>
              <a:rPr lang="fr-FR" sz="1000" b="0" i="0" dirty="0" err="1">
                <a:solidFill>
                  <a:srgbClr val="000000"/>
                </a:solidFill>
                <a:effectLst/>
                <a:latin typeface="Helvetica Neue"/>
              </a:rPr>
              <a:t>pib_croissance</a:t>
            </a:r>
            <a:r>
              <a:rPr lang="fr-FR" sz="1000" b="0" i="0" dirty="0">
                <a:solidFill>
                  <a:srgbClr val="000000"/>
                </a:solidFill>
                <a:effectLst/>
                <a:latin typeface="Helvetica Neue"/>
              </a:rPr>
              <a:t> : -0.85</a:t>
            </a:r>
          </a:p>
          <a:p>
            <a:pPr lvl="1">
              <a:buFont typeface="Arial" panose="020B0604020202020204" pitchFamily="34" charset="0"/>
              <a:buChar char="•"/>
            </a:pPr>
            <a:r>
              <a:rPr lang="fr-FR" sz="1000" b="0" i="0" dirty="0">
                <a:solidFill>
                  <a:srgbClr val="000000"/>
                </a:solidFill>
                <a:effectLst/>
                <a:latin typeface="Helvetica Neue"/>
              </a:rPr>
              <a:t> - Pib : 7245.77</a:t>
            </a:r>
          </a:p>
          <a:p>
            <a:pPr lvl="1">
              <a:buFont typeface="Arial" panose="020B0604020202020204" pitchFamily="34" charset="0"/>
              <a:buChar char="•"/>
            </a:pPr>
            <a:r>
              <a:rPr lang="fr-FR" sz="1000" b="0" i="0" dirty="0">
                <a:solidFill>
                  <a:srgbClr val="000000"/>
                </a:solidFill>
                <a:effectLst/>
                <a:latin typeface="Helvetica Neue"/>
              </a:rPr>
              <a:t> - Stabilité politique : -0.0435</a:t>
            </a:r>
          </a:p>
          <a:p>
            <a:pPr lvl="1"/>
            <a:endParaRPr lang="fr-FR" sz="1000" b="0" i="0" dirty="0">
              <a:solidFill>
                <a:srgbClr val="000000"/>
              </a:solidFill>
              <a:effectLst/>
              <a:latin typeface="Helvetica Neue"/>
            </a:endParaRPr>
          </a:p>
          <a:p>
            <a:pPr algn="l"/>
            <a:r>
              <a:rPr lang="fr-FR" sz="1000" b="0" i="0" dirty="0">
                <a:solidFill>
                  <a:srgbClr val="000000"/>
                </a:solidFill>
                <a:effectLst/>
                <a:latin typeface="Helvetica Neue"/>
              </a:rPr>
              <a:t>Le taux de dépendance à l'importation est très élevé contrairement au taux d'auto-suffisance qui est très bas.</a:t>
            </a:r>
          </a:p>
          <a:p>
            <a:pPr algn="l"/>
            <a:r>
              <a:rPr lang="fr-FR" sz="1000" b="0" i="0" dirty="0">
                <a:solidFill>
                  <a:srgbClr val="000000"/>
                </a:solidFill>
                <a:effectLst/>
                <a:latin typeface="Helvetica Neue"/>
              </a:rPr>
              <a:t>La croissance démographique est la plus élevée.</a:t>
            </a:r>
          </a:p>
          <a:p>
            <a:pPr algn="l"/>
            <a:r>
              <a:rPr lang="fr-FR" sz="1000" b="0" i="0" dirty="0">
                <a:solidFill>
                  <a:srgbClr val="000000"/>
                </a:solidFill>
                <a:effectLst/>
                <a:latin typeface="Helvetica Neue"/>
              </a:rPr>
              <a:t>Les disponibilités alimentaires sont également relativement basses.</a:t>
            </a:r>
          </a:p>
        </p:txBody>
      </p:sp>
      <p:sp>
        <p:nvSpPr>
          <p:cNvPr id="5" name="ZoneTexte 4">
            <a:extLst>
              <a:ext uri="{FF2B5EF4-FFF2-40B4-BE49-F238E27FC236}">
                <a16:creationId xmlns:a16="http://schemas.microsoft.com/office/drawing/2014/main" id="{47980A4C-DDD4-EBCA-375E-F997F790816A}"/>
              </a:ext>
            </a:extLst>
          </p:cNvPr>
          <p:cNvSpPr txBox="1"/>
          <p:nvPr/>
        </p:nvSpPr>
        <p:spPr>
          <a:xfrm>
            <a:off x="390870" y="4221088"/>
            <a:ext cx="6624736" cy="1477328"/>
          </a:xfrm>
          <a:prstGeom prst="rect">
            <a:avLst/>
          </a:prstGeom>
          <a:noFill/>
        </p:spPr>
        <p:txBody>
          <a:bodyPr wrap="square">
            <a:spAutoFit/>
          </a:bodyPr>
          <a:lstStyle/>
          <a:p>
            <a:pPr algn="l"/>
            <a:r>
              <a:rPr lang="fr-FR" sz="1000" b="0" i="0" dirty="0">
                <a:solidFill>
                  <a:srgbClr val="000000"/>
                </a:solidFill>
                <a:effectLst/>
                <a:latin typeface="Helvetica Neue"/>
              </a:rPr>
              <a:t>Liste des pays en question :</a:t>
            </a:r>
          </a:p>
          <a:p>
            <a:pPr algn="l"/>
            <a:endParaRPr lang="fr-FR" sz="1000" b="0" i="0" dirty="0">
              <a:solidFill>
                <a:srgbClr val="000000"/>
              </a:solidFill>
              <a:effectLst/>
              <a:latin typeface="Helvetica Neue"/>
            </a:endParaRPr>
          </a:p>
          <a:p>
            <a:pPr algn="l"/>
            <a:r>
              <a:rPr lang="fr-FR" sz="1000" b="0" i="0" dirty="0">
                <a:solidFill>
                  <a:srgbClr val="000000"/>
                </a:solidFill>
                <a:effectLst/>
                <a:latin typeface="Helvetica Neue"/>
              </a:rPr>
              <a:t>Albanie, Angola, Arménie ,Bénin, Cabo Verde, Ghana, Guinée, Guinée-Bissau, Géorgie, Kirghizistan, Lesotho, Libéria, Macédoine du Nord, Mauritanie, Mongolie, Monténégro, Namibie, Sao Tomé-et-Principe, Sierra Leone, Vanuatu.</a:t>
            </a:r>
          </a:p>
          <a:p>
            <a:pPr algn="l"/>
            <a:endParaRPr lang="fr-FR" sz="1000" dirty="0">
              <a:solidFill>
                <a:srgbClr val="000000"/>
              </a:solidFill>
              <a:latin typeface="Helvetica Neue"/>
            </a:endParaRPr>
          </a:p>
          <a:p>
            <a:pPr algn="l"/>
            <a:endParaRPr lang="fr-FR" sz="1000" b="0" i="0" dirty="0">
              <a:solidFill>
                <a:srgbClr val="000000"/>
              </a:solidFill>
              <a:effectLst/>
              <a:latin typeface="Helvetica Neue"/>
            </a:endParaRPr>
          </a:p>
          <a:p>
            <a:pPr algn="l"/>
            <a:r>
              <a:rPr lang="fr-FR" sz="1000" b="0" i="0" dirty="0">
                <a:solidFill>
                  <a:srgbClr val="000000"/>
                </a:solidFill>
                <a:effectLst/>
                <a:latin typeface="Helvetica Neue"/>
              </a:rPr>
              <a:t>On pourrait également utilisé les coût d'importation, les taxes des pays, le cout du transport pour affiner notre recherche. Cette liste sera affinée avec les équipes métiers</a:t>
            </a:r>
          </a:p>
        </p:txBody>
      </p:sp>
    </p:spTree>
    <p:extLst>
      <p:ext uri="{BB962C8B-B14F-4D97-AF65-F5344CB8AC3E}">
        <p14:creationId xmlns:p14="http://schemas.microsoft.com/office/powerpoint/2010/main" val="44272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27584" y="2564904"/>
            <a:ext cx="7520940" cy="548640"/>
          </a:xfrm>
        </p:spPr>
        <p:txBody>
          <a:bodyPr/>
          <a:lstStyle/>
          <a:p>
            <a:r>
              <a:rPr lang="fr-FR" dirty="0"/>
              <a:t>1 – PREPARATION DES DONNEES</a:t>
            </a:r>
          </a:p>
        </p:txBody>
      </p:sp>
    </p:spTree>
    <p:extLst>
      <p:ext uri="{BB962C8B-B14F-4D97-AF65-F5344CB8AC3E}">
        <p14:creationId xmlns:p14="http://schemas.microsoft.com/office/powerpoint/2010/main" val="326528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Donnée</a:t>
            </a:r>
          </a:p>
        </p:txBody>
      </p:sp>
      <p:sp>
        <p:nvSpPr>
          <p:cNvPr id="7" name="ZoneTexte 6"/>
          <p:cNvSpPr txBox="1"/>
          <p:nvPr/>
        </p:nvSpPr>
        <p:spPr>
          <a:xfrm>
            <a:off x="971053" y="1269920"/>
            <a:ext cx="2304256" cy="1015663"/>
          </a:xfrm>
          <a:prstGeom prst="rect">
            <a:avLst/>
          </a:prstGeom>
          <a:noFill/>
        </p:spPr>
        <p:txBody>
          <a:bodyPr wrap="square" rtlCol="0">
            <a:spAutoFit/>
          </a:bodyPr>
          <a:lstStyle/>
          <a:p>
            <a:r>
              <a:rPr lang="fr-FR" sz="1000" dirty="0"/>
              <a:t>4 sources de donnée :</a:t>
            </a:r>
          </a:p>
          <a:p>
            <a:r>
              <a:rPr lang="fr-FR" sz="1000" dirty="0"/>
              <a:t> </a:t>
            </a:r>
          </a:p>
          <a:p>
            <a:pPr marL="228600" indent="-228600">
              <a:buFont typeface="+mj-lt"/>
              <a:buAutoNum type="arabicPeriod"/>
            </a:pPr>
            <a:r>
              <a:rPr lang="fr-FR" sz="1000" dirty="0"/>
              <a:t>Disponibilités alimentaire</a:t>
            </a:r>
          </a:p>
          <a:p>
            <a:pPr marL="228600" indent="-228600">
              <a:buFont typeface="+mj-lt"/>
              <a:buAutoNum type="arabicPeriod"/>
            </a:pPr>
            <a:r>
              <a:rPr lang="fr-FR" sz="1000" dirty="0"/>
              <a:t>Population</a:t>
            </a:r>
          </a:p>
          <a:p>
            <a:pPr marL="228600" indent="-228600">
              <a:buFont typeface="+mj-lt"/>
              <a:buAutoNum type="arabicPeriod"/>
            </a:pPr>
            <a:r>
              <a:rPr lang="fr-FR" sz="1000" dirty="0"/>
              <a:t>PIB – Stabilité politique</a:t>
            </a:r>
          </a:p>
          <a:p>
            <a:pPr marL="228600" indent="-228600">
              <a:buFont typeface="+mj-lt"/>
              <a:buAutoNum type="arabicPeriod"/>
            </a:pPr>
            <a:r>
              <a:rPr lang="fr-FR" sz="1000" dirty="0"/>
              <a:t>Disponibilité protéine animal</a:t>
            </a:r>
          </a:p>
        </p:txBody>
      </p:sp>
      <p:sp>
        <p:nvSpPr>
          <p:cNvPr id="8" name="ZoneTexte 7"/>
          <p:cNvSpPr txBox="1"/>
          <p:nvPr/>
        </p:nvSpPr>
        <p:spPr>
          <a:xfrm>
            <a:off x="6084168" y="1577696"/>
            <a:ext cx="1944763" cy="400110"/>
          </a:xfrm>
          <a:prstGeom prst="rect">
            <a:avLst/>
          </a:prstGeom>
          <a:noFill/>
        </p:spPr>
        <p:txBody>
          <a:bodyPr wrap="none" rtlCol="0">
            <a:spAutoFit/>
          </a:bodyPr>
          <a:lstStyle/>
          <a:p>
            <a:r>
              <a:rPr lang="fr-FR" sz="1000" dirty="0"/>
              <a:t>Il n’y a pas de valeur manquante</a:t>
            </a:r>
          </a:p>
          <a:p>
            <a:r>
              <a:rPr lang="fr-FR" sz="1000" dirty="0"/>
              <a:t>Il n’y a pas de doublons</a:t>
            </a:r>
          </a:p>
        </p:txBody>
      </p:sp>
      <p:sp>
        <p:nvSpPr>
          <p:cNvPr id="9" name="ZoneTexte 8"/>
          <p:cNvSpPr txBox="1"/>
          <p:nvPr/>
        </p:nvSpPr>
        <p:spPr>
          <a:xfrm>
            <a:off x="3538264" y="1577696"/>
            <a:ext cx="2138727" cy="1015663"/>
          </a:xfrm>
          <a:prstGeom prst="rect">
            <a:avLst/>
          </a:prstGeom>
          <a:noFill/>
        </p:spPr>
        <p:txBody>
          <a:bodyPr wrap="none" rtlCol="0">
            <a:spAutoFit/>
          </a:bodyPr>
          <a:lstStyle/>
          <a:p>
            <a:r>
              <a:rPr lang="fr-FR" sz="1000" dirty="0"/>
              <a:t>Subdivision de la source de donnée </a:t>
            </a:r>
          </a:p>
          <a:p>
            <a:r>
              <a:rPr lang="fr-FR" sz="1000" b="1" dirty="0"/>
              <a:t>Disponibilités alimentaire </a:t>
            </a:r>
            <a:r>
              <a:rPr lang="fr-FR" sz="1000" dirty="0"/>
              <a:t>en 3 :</a:t>
            </a:r>
          </a:p>
          <a:p>
            <a:pPr marL="171450" indent="-171450">
              <a:buFontTx/>
              <a:buChar char="-"/>
            </a:pPr>
            <a:r>
              <a:rPr lang="fr-FR" sz="1000" dirty="0"/>
              <a:t>Viande de Volaille</a:t>
            </a:r>
          </a:p>
          <a:p>
            <a:pPr marL="171450" indent="-171450">
              <a:buFontTx/>
              <a:buChar char="-"/>
            </a:pPr>
            <a:r>
              <a:rPr lang="fr-FR" sz="1000" dirty="0"/>
              <a:t>Disponibilité alimentaire total</a:t>
            </a:r>
          </a:p>
          <a:p>
            <a:pPr marL="171450" indent="-171450">
              <a:buFontTx/>
              <a:buChar char="-"/>
            </a:pPr>
            <a:r>
              <a:rPr lang="fr-FR" sz="1000" dirty="0"/>
              <a:t>Disponibilité protéine total</a:t>
            </a:r>
          </a:p>
          <a:p>
            <a:pPr marL="171450" indent="-171450">
              <a:buFontTx/>
              <a:buChar char="-"/>
            </a:pPr>
            <a:endParaRPr lang="fr-FR" sz="1000" dirty="0"/>
          </a:p>
        </p:txBody>
      </p:sp>
      <p:sp>
        <p:nvSpPr>
          <p:cNvPr id="2" name="ZoneTexte 1"/>
          <p:cNvSpPr txBox="1"/>
          <p:nvPr/>
        </p:nvSpPr>
        <p:spPr>
          <a:xfrm>
            <a:off x="1259085" y="2852936"/>
            <a:ext cx="6372981" cy="923330"/>
          </a:xfrm>
          <a:prstGeom prst="rect">
            <a:avLst/>
          </a:prstGeom>
          <a:noFill/>
        </p:spPr>
        <p:txBody>
          <a:bodyPr wrap="square" rtlCol="0">
            <a:spAutoFit/>
          </a:bodyPr>
          <a:lstStyle/>
          <a:p>
            <a:r>
              <a:rPr lang="fr-FR" dirty="0"/>
              <a:t>Concaténation des 6 dataframes (2288 lignes)</a:t>
            </a:r>
          </a:p>
          <a:p>
            <a:endParaRPr lang="fr-FR" dirty="0"/>
          </a:p>
          <a:p>
            <a:r>
              <a:rPr lang="fr-FR" dirty="0"/>
              <a:t>Pivot (248 pays)</a:t>
            </a:r>
          </a:p>
        </p:txBody>
      </p:sp>
    </p:spTree>
    <p:extLst>
      <p:ext uri="{BB962C8B-B14F-4D97-AF65-F5344CB8AC3E}">
        <p14:creationId xmlns:p14="http://schemas.microsoft.com/office/powerpoint/2010/main" val="93514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VARIABLE</a:t>
            </a:r>
          </a:p>
        </p:txBody>
      </p:sp>
      <p:sp>
        <p:nvSpPr>
          <p:cNvPr id="3" name="Espace réservé du contenu 2"/>
          <p:cNvSpPr>
            <a:spLocks noGrp="1"/>
          </p:cNvSpPr>
          <p:nvPr>
            <p:ph idx="1"/>
          </p:nvPr>
        </p:nvSpPr>
        <p:spPr>
          <a:xfrm>
            <a:off x="657225" y="1100628"/>
            <a:ext cx="7686675" cy="3336484"/>
          </a:xfrm>
        </p:spPr>
        <p:txBody>
          <a:bodyPr>
            <a:normAutofit lnSpcReduction="10000"/>
          </a:bodyPr>
          <a:lstStyle/>
          <a:p>
            <a:r>
              <a:rPr lang="fr-FR" sz="1000" dirty="0"/>
              <a:t>Dispo quanti  : </a:t>
            </a:r>
            <a:r>
              <a:rPr lang="fr-FR" sz="1000" b="0" dirty="0"/>
              <a:t>Disponibilités alimentaire de volaille en kg/personne/an</a:t>
            </a:r>
          </a:p>
          <a:p>
            <a:r>
              <a:rPr lang="fr-FR" sz="1000" dirty="0"/>
              <a:t>dispo calories   : </a:t>
            </a:r>
            <a:r>
              <a:rPr lang="fr-FR" sz="1000" b="0" dirty="0"/>
              <a:t>Dispo alimentaire de volaille en Kcal/personne/jour </a:t>
            </a:r>
          </a:p>
          <a:p>
            <a:r>
              <a:rPr lang="fr-FR" sz="1000" dirty="0"/>
              <a:t>dispo protéines</a:t>
            </a:r>
            <a:r>
              <a:rPr lang="fr-FR" sz="1000" b="0" dirty="0"/>
              <a:t>:  Disponibilités de protéine en quantité en g/personne/jour</a:t>
            </a:r>
          </a:p>
          <a:p>
            <a:endParaRPr lang="fr-FR" sz="1000" b="0" dirty="0"/>
          </a:p>
          <a:p>
            <a:r>
              <a:rPr lang="fr-FR" sz="1000" dirty="0"/>
              <a:t>TDI (%) </a:t>
            </a:r>
            <a:r>
              <a:rPr lang="fr-FR" sz="1000" b="0" dirty="0"/>
              <a:t>: Taux de dépendance à l’importation : (Importation/Disponibilité intérieur) *100</a:t>
            </a:r>
          </a:p>
          <a:p>
            <a:r>
              <a:rPr lang="fr-FR" sz="1000" dirty="0"/>
              <a:t>TAS(%) : </a:t>
            </a:r>
            <a:r>
              <a:rPr lang="fr-FR" sz="1000" b="0" dirty="0"/>
              <a:t>Taux d’autosuffisance : (Production / Disponibilité intérieur) *100</a:t>
            </a:r>
          </a:p>
          <a:p>
            <a:endParaRPr lang="fr-FR" sz="1000" dirty="0"/>
          </a:p>
          <a:p>
            <a:r>
              <a:rPr lang="fr-FR" sz="1000" dirty="0"/>
              <a:t>Stabilité croissance </a:t>
            </a:r>
            <a:r>
              <a:rPr lang="fr-FR" sz="1000" b="0" dirty="0"/>
              <a:t>: Taux d’accroissement de la stabilité politique entre 2007 et 2017 </a:t>
            </a:r>
          </a:p>
          <a:p>
            <a:r>
              <a:rPr lang="fr-FR" sz="1000" dirty="0"/>
              <a:t>Population croissance </a:t>
            </a:r>
            <a:r>
              <a:rPr lang="fr-FR" sz="1000" b="0" dirty="0"/>
              <a:t>: Taux d’accroissement de la population entre 2007 et 2017</a:t>
            </a:r>
          </a:p>
          <a:p>
            <a:r>
              <a:rPr lang="fr-FR" sz="1000" dirty="0"/>
              <a:t>PIB croissance </a:t>
            </a:r>
            <a:r>
              <a:rPr lang="fr-FR" sz="1000" b="0" dirty="0"/>
              <a:t>: Taux d’accroissement du PIB entre 2007 et 2017</a:t>
            </a:r>
          </a:p>
          <a:p>
            <a:endParaRPr lang="fr-FR" sz="1000" b="0" dirty="0"/>
          </a:p>
          <a:p>
            <a:r>
              <a:rPr lang="fr-FR" sz="1000" dirty="0"/>
              <a:t>Population</a:t>
            </a:r>
            <a:r>
              <a:rPr lang="fr-FR" sz="1000" b="0" dirty="0"/>
              <a:t> : Nombre d’habitant en 2017 </a:t>
            </a:r>
          </a:p>
          <a:p>
            <a:r>
              <a:rPr lang="fr-FR" sz="1000" dirty="0"/>
              <a:t>Pib</a:t>
            </a:r>
            <a:r>
              <a:rPr lang="fr-FR" sz="1000" b="0" dirty="0"/>
              <a:t> : PIB en 2017</a:t>
            </a:r>
          </a:p>
          <a:p>
            <a:r>
              <a:rPr lang="fr-FR" sz="1000" dirty="0"/>
              <a:t>Stabilité politique </a:t>
            </a:r>
            <a:r>
              <a:rPr lang="fr-FR" sz="1000" b="0" dirty="0"/>
              <a:t>: Stabilité politique en 2017</a:t>
            </a:r>
          </a:p>
        </p:txBody>
      </p:sp>
      <p:pic>
        <p:nvPicPr>
          <p:cNvPr id="5" name="Image 4">
            <a:extLst>
              <a:ext uri="{FF2B5EF4-FFF2-40B4-BE49-F238E27FC236}">
                <a16:creationId xmlns:a16="http://schemas.microsoft.com/office/drawing/2014/main" id="{74955152-0681-A528-C13B-B130575CB0D4}"/>
              </a:ext>
            </a:extLst>
          </p:cNvPr>
          <p:cNvPicPr>
            <a:picLocks noChangeAspect="1"/>
          </p:cNvPicPr>
          <p:nvPr/>
        </p:nvPicPr>
        <p:blipFill>
          <a:blip r:embed="rId2"/>
          <a:stretch>
            <a:fillRect/>
          </a:stretch>
        </p:blipFill>
        <p:spPr>
          <a:xfrm>
            <a:off x="657224" y="4825365"/>
            <a:ext cx="7686675" cy="1666875"/>
          </a:xfrm>
          <a:prstGeom prst="rect">
            <a:avLst/>
          </a:prstGeom>
        </p:spPr>
      </p:pic>
    </p:spTree>
    <p:extLst>
      <p:ext uri="{BB962C8B-B14F-4D97-AF65-F5344CB8AC3E}">
        <p14:creationId xmlns:p14="http://schemas.microsoft.com/office/powerpoint/2010/main" val="89756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822960" y="1100629"/>
            <a:ext cx="3705396" cy="2514600"/>
          </a:xfrm>
        </p:spPr>
        <p:txBody>
          <a:bodyPr>
            <a:normAutofit lnSpcReduction="10000"/>
          </a:bodyPr>
          <a:lstStyle/>
          <a:p>
            <a:r>
              <a:rPr lang="fr-FR" sz="1400" b="0" dirty="0"/>
              <a:t>➔ Valeurs manquantes et infinies dans</a:t>
            </a:r>
          </a:p>
          <a:p>
            <a:r>
              <a:rPr lang="fr-FR" sz="1400" b="0" dirty="0"/>
              <a:t>80 pays</a:t>
            </a:r>
          </a:p>
          <a:p>
            <a:r>
              <a:rPr lang="fr-FR" sz="1400" b="0" dirty="0"/>
              <a:t>La majorité dans ‘TAS(%)’</a:t>
            </a:r>
          </a:p>
          <a:p>
            <a:r>
              <a:rPr lang="fr-FR" sz="1400" b="0" dirty="0"/>
              <a:t>➔ Suppression des lignes concernées</a:t>
            </a:r>
          </a:p>
          <a:p>
            <a:r>
              <a:rPr lang="fr-FR" sz="1400" b="0" dirty="0"/>
              <a:t>➔ 149 pays après nettoyage</a:t>
            </a:r>
          </a:p>
          <a:p>
            <a:endParaRPr lang="fr-FR" sz="1000" b="0" dirty="0"/>
          </a:p>
          <a:p>
            <a:endParaRPr lang="fr-FR" sz="1000" b="0" dirty="0"/>
          </a:p>
          <a:p>
            <a:r>
              <a:rPr lang="fr-FR" sz="1200" b="0" dirty="0"/>
              <a:t>-&gt; Suppression d’</a:t>
            </a:r>
            <a:r>
              <a:rPr lang="fr-FR" sz="1200" b="0" dirty="0" err="1"/>
              <a:t>outliers</a:t>
            </a:r>
            <a:r>
              <a:rPr lang="fr-FR" sz="1200" b="0" dirty="0"/>
              <a:t> au niveau de la population , des TAS et TDI </a:t>
            </a:r>
          </a:p>
        </p:txBody>
      </p:sp>
      <p:pic>
        <p:nvPicPr>
          <p:cNvPr id="6" name="Image 5">
            <a:extLst>
              <a:ext uri="{FF2B5EF4-FFF2-40B4-BE49-F238E27FC236}">
                <a16:creationId xmlns:a16="http://schemas.microsoft.com/office/drawing/2014/main" id="{6CC7A686-C6A4-CD5F-2915-93E10EC03E7C}"/>
              </a:ext>
            </a:extLst>
          </p:cNvPr>
          <p:cNvPicPr>
            <a:picLocks noChangeAspect="1"/>
          </p:cNvPicPr>
          <p:nvPr/>
        </p:nvPicPr>
        <p:blipFill>
          <a:blip r:embed="rId2"/>
          <a:stretch>
            <a:fillRect/>
          </a:stretch>
        </p:blipFill>
        <p:spPr>
          <a:xfrm>
            <a:off x="4716016" y="1196752"/>
            <a:ext cx="4305300" cy="3190875"/>
          </a:xfrm>
          <a:prstGeom prst="rect">
            <a:avLst/>
          </a:prstGeom>
        </p:spPr>
      </p:pic>
    </p:spTree>
    <p:extLst>
      <p:ext uri="{BB962C8B-B14F-4D97-AF65-F5344CB8AC3E}">
        <p14:creationId xmlns:p14="http://schemas.microsoft.com/office/powerpoint/2010/main" val="356593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27584" y="2564904"/>
            <a:ext cx="7520940" cy="548640"/>
          </a:xfrm>
        </p:spPr>
        <p:txBody>
          <a:bodyPr/>
          <a:lstStyle/>
          <a:p>
            <a:r>
              <a:rPr lang="fr-FR" dirty="0"/>
              <a:t>2 – ANALYSE EXPLORATOIRE DES DONNEES (ACP)</a:t>
            </a:r>
          </a:p>
        </p:txBody>
      </p:sp>
    </p:spTree>
    <p:extLst>
      <p:ext uri="{BB962C8B-B14F-4D97-AF65-F5344CB8AC3E}">
        <p14:creationId xmlns:p14="http://schemas.microsoft.com/office/powerpoint/2010/main" val="39437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Triangle de Corrélation</a:t>
            </a:r>
          </a:p>
        </p:txBody>
      </p:sp>
      <p:sp>
        <p:nvSpPr>
          <p:cNvPr id="3" name="Espace réservé du contenu 2"/>
          <p:cNvSpPr>
            <a:spLocks noGrp="1"/>
          </p:cNvSpPr>
          <p:nvPr>
            <p:ph idx="1"/>
          </p:nvPr>
        </p:nvSpPr>
        <p:spPr>
          <a:xfrm>
            <a:off x="179512" y="1100628"/>
            <a:ext cx="2880320" cy="3579849"/>
          </a:xfrm>
        </p:spPr>
        <p:txBody>
          <a:bodyPr>
            <a:normAutofit/>
          </a:bodyPr>
          <a:lstStyle/>
          <a:p>
            <a:pPr>
              <a:buFont typeface="Wingdings" pitchFamily="2" charset="2"/>
              <a:buChar char="Ø"/>
            </a:pPr>
            <a:r>
              <a:rPr lang="fr-FR" sz="1000" dirty="0"/>
              <a:t>Peu de forte corrélation</a:t>
            </a:r>
          </a:p>
          <a:p>
            <a:pPr>
              <a:buFont typeface="Wingdings" pitchFamily="2" charset="2"/>
              <a:buChar char="Ø"/>
            </a:pPr>
            <a:r>
              <a:rPr lang="fr-FR" sz="1000" dirty="0"/>
              <a:t>Les dispos sont très corrélées entre elles</a:t>
            </a:r>
          </a:p>
          <a:p>
            <a:pPr>
              <a:buFont typeface="Wingdings" pitchFamily="2" charset="2"/>
              <a:buChar char="Ø"/>
            </a:pPr>
            <a:r>
              <a:rPr lang="fr-FR" sz="1000" dirty="0"/>
              <a:t>La croissance démographique est négativement corrélé au disponibilité </a:t>
            </a:r>
          </a:p>
          <a:p>
            <a:pPr>
              <a:buFont typeface="Wingdings" pitchFamily="2" charset="2"/>
              <a:buChar char="Ø"/>
            </a:pPr>
            <a:r>
              <a:rPr lang="fr-FR" sz="1000" dirty="0"/>
              <a:t>La croissance du PIB est négativement corrélés avec toutes les variables sauf TAS</a:t>
            </a:r>
          </a:p>
          <a:p>
            <a:pPr>
              <a:buFont typeface="Wingdings" pitchFamily="2" charset="2"/>
              <a:buChar char="Ø"/>
            </a:pPr>
            <a:endParaRPr lang="fr-FR" sz="1000" dirty="0"/>
          </a:p>
          <a:p>
            <a:pPr marL="0" indent="0"/>
            <a:r>
              <a:rPr lang="fr-FR" sz="1000" dirty="0"/>
              <a:t>Nous allons écartés la variable dispo quanti car fortement corrélés à dispo calories et dispo calories</a:t>
            </a:r>
          </a:p>
        </p:txBody>
      </p:sp>
      <p:pic>
        <p:nvPicPr>
          <p:cNvPr id="5" name="Image 4">
            <a:extLst>
              <a:ext uri="{FF2B5EF4-FFF2-40B4-BE49-F238E27FC236}">
                <a16:creationId xmlns:a16="http://schemas.microsoft.com/office/drawing/2014/main" id="{F930F1B7-A778-6D1C-EDCA-791EE67F5D41}"/>
              </a:ext>
            </a:extLst>
          </p:cNvPr>
          <p:cNvPicPr>
            <a:picLocks noChangeAspect="1"/>
          </p:cNvPicPr>
          <p:nvPr/>
        </p:nvPicPr>
        <p:blipFill>
          <a:blip r:embed="rId2"/>
          <a:stretch>
            <a:fillRect/>
          </a:stretch>
        </p:blipFill>
        <p:spPr>
          <a:xfrm>
            <a:off x="3059832" y="1412776"/>
            <a:ext cx="5665068" cy="2436239"/>
          </a:xfrm>
          <a:prstGeom prst="rect">
            <a:avLst/>
          </a:prstGeom>
        </p:spPr>
      </p:pic>
    </p:spTree>
    <p:extLst>
      <p:ext uri="{BB962C8B-B14F-4D97-AF65-F5344CB8AC3E}">
        <p14:creationId xmlns:p14="http://schemas.microsoft.com/office/powerpoint/2010/main" val="56881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ACP</a:t>
            </a:r>
          </a:p>
        </p:txBody>
      </p:sp>
      <p:sp>
        <p:nvSpPr>
          <p:cNvPr id="3" name="Espace réservé du contenu 2"/>
          <p:cNvSpPr>
            <a:spLocks noGrp="1"/>
          </p:cNvSpPr>
          <p:nvPr>
            <p:ph idx="1"/>
          </p:nvPr>
        </p:nvSpPr>
        <p:spPr>
          <a:xfrm>
            <a:off x="323528" y="1100628"/>
            <a:ext cx="2872190" cy="3579849"/>
          </a:xfrm>
        </p:spPr>
        <p:txBody>
          <a:bodyPr>
            <a:normAutofit/>
          </a:bodyPr>
          <a:lstStyle/>
          <a:p>
            <a:r>
              <a:rPr lang="fr-FR" sz="1000" b="0" dirty="0"/>
              <a:t>ACP : </a:t>
            </a:r>
          </a:p>
          <a:p>
            <a:pPr lvl="2"/>
            <a:r>
              <a:rPr lang="fr-FR" sz="1000" b="0" dirty="0"/>
              <a:t> Réduction des variables à x dimensions</a:t>
            </a:r>
          </a:p>
          <a:p>
            <a:pPr lvl="2"/>
            <a:r>
              <a:rPr lang="fr-FR" sz="1000" b="0" dirty="0"/>
              <a:t> Utile pour visualiser ou modéliser</a:t>
            </a:r>
          </a:p>
          <a:p>
            <a:pPr lvl="2"/>
            <a:r>
              <a:rPr lang="fr-FR" sz="1000" b="0" dirty="0"/>
              <a:t> Sur les variables normalisées</a:t>
            </a:r>
          </a:p>
          <a:p>
            <a:r>
              <a:rPr lang="fr-FR" sz="1000" b="0" dirty="0"/>
              <a:t>Variance : </a:t>
            </a:r>
          </a:p>
          <a:p>
            <a:r>
              <a:rPr lang="fr-FR" sz="1000" b="0" dirty="0"/>
              <a:t>	Nous avons dans notre cas l'inertie totale répartie inéquitablement sur 5 axes</a:t>
            </a:r>
          </a:p>
          <a:p>
            <a:endParaRPr lang="fr-FR" sz="1000" b="0" dirty="0"/>
          </a:p>
          <a:p>
            <a:pPr lvl="2"/>
            <a:r>
              <a:rPr lang="fr-FR" sz="1000" dirty="0"/>
              <a:t>Axe 1 : 31,00 % de l'inertie totale</a:t>
            </a:r>
          </a:p>
          <a:p>
            <a:pPr lvl="2"/>
            <a:r>
              <a:rPr lang="fr-FR" sz="1000" dirty="0"/>
              <a:t>Axe 2 : 20.11 % de l'inertie totale</a:t>
            </a:r>
          </a:p>
          <a:p>
            <a:pPr lvl="2"/>
            <a:r>
              <a:rPr lang="fr-FR" sz="1000" dirty="0"/>
              <a:t>Axe 3 : 11.78 % de l'inertie totale</a:t>
            </a:r>
          </a:p>
          <a:p>
            <a:pPr lvl="2"/>
            <a:r>
              <a:rPr lang="fr-FR" sz="1000" dirty="0"/>
              <a:t>Axe 4 : 9.54 % de l'inertie totale</a:t>
            </a:r>
          </a:p>
          <a:p>
            <a:pPr lvl="2"/>
            <a:r>
              <a:rPr lang="fr-FR" sz="1000" dirty="0"/>
              <a:t>Axe 5 : 8.77 % de l'inertie totale</a:t>
            </a:r>
          </a:p>
          <a:p>
            <a:pPr lvl="2"/>
            <a:endParaRPr lang="fr-FR" sz="1000" b="0" dirty="0"/>
          </a:p>
          <a:p>
            <a:pPr marL="237744" lvl="2" indent="0">
              <a:buNone/>
            </a:pPr>
            <a:r>
              <a:rPr lang="fr-FR" sz="1000" dirty="0"/>
              <a:t>F1 et F2 représentent 51,11 % de l’information</a:t>
            </a:r>
            <a:endParaRPr lang="fr-FR" sz="1000" b="0" dirty="0"/>
          </a:p>
        </p:txBody>
      </p:sp>
      <p:pic>
        <p:nvPicPr>
          <p:cNvPr id="6" name="Image 5">
            <a:extLst>
              <a:ext uri="{FF2B5EF4-FFF2-40B4-BE49-F238E27FC236}">
                <a16:creationId xmlns:a16="http://schemas.microsoft.com/office/drawing/2014/main" id="{3401BD68-EE13-3989-657A-A85BF399EAC4}"/>
              </a:ext>
            </a:extLst>
          </p:cNvPr>
          <p:cNvPicPr>
            <a:picLocks noChangeAspect="1"/>
          </p:cNvPicPr>
          <p:nvPr/>
        </p:nvPicPr>
        <p:blipFill>
          <a:blip r:embed="rId2"/>
          <a:stretch>
            <a:fillRect/>
          </a:stretch>
        </p:blipFill>
        <p:spPr>
          <a:xfrm>
            <a:off x="4211960" y="639311"/>
            <a:ext cx="4289498" cy="3254102"/>
          </a:xfrm>
          <a:prstGeom prst="rect">
            <a:avLst/>
          </a:prstGeom>
        </p:spPr>
      </p:pic>
    </p:spTree>
    <p:extLst>
      <p:ext uri="{BB962C8B-B14F-4D97-AF65-F5344CB8AC3E}">
        <p14:creationId xmlns:p14="http://schemas.microsoft.com/office/powerpoint/2010/main" val="11859055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13322</TotalTime>
  <Words>1413</Words>
  <Application>Microsoft Office PowerPoint</Application>
  <PresentationFormat>Affichage à l'écran (4:3)</PresentationFormat>
  <Paragraphs>158</Paragraphs>
  <Slides>22</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Arial</vt:lpstr>
      <vt:lpstr>Calibri</vt:lpstr>
      <vt:lpstr>Franklin Gothic Book</vt:lpstr>
      <vt:lpstr>Franklin Gothic Medium</vt:lpstr>
      <vt:lpstr>Helvetica Neue</vt:lpstr>
      <vt:lpstr>Wingdings</vt:lpstr>
      <vt:lpstr>Angles</vt:lpstr>
      <vt:lpstr>ETUDE DE MARCHE</vt:lpstr>
      <vt:lpstr>ENJEUX – CONTEXTE</vt:lpstr>
      <vt:lpstr>1 – PREPARATION DES DONNEES</vt:lpstr>
      <vt:lpstr>Donnée</vt:lpstr>
      <vt:lpstr>VARIABLE</vt:lpstr>
      <vt:lpstr>Présentation PowerPoint</vt:lpstr>
      <vt:lpstr>2 – ANALYSE EXPLORATOIRE DES DONNEES (ACP)</vt:lpstr>
      <vt:lpstr>Triangle de Corrélation</vt:lpstr>
      <vt:lpstr>ACP</vt:lpstr>
      <vt:lpstr>CERCLE DE CORRELATION</vt:lpstr>
      <vt:lpstr>Projection des pays (avec Kmeans sur acp)</vt:lpstr>
      <vt:lpstr>3 – CLUSTER</vt:lpstr>
      <vt:lpstr>DENDOGRAMME</vt:lpstr>
      <vt:lpstr>DENDROGRAMME</vt:lpstr>
      <vt:lpstr>K-Means</vt:lpstr>
      <vt:lpstr>CHOIX DU NOMBRE DE CLUSTER</vt:lpstr>
      <vt:lpstr>4 – DIFFERENCE DE CLUSTERING DENDROGRAMME vs KMEANS </vt:lpstr>
      <vt:lpstr>DIFFERENCE (densité cluster)</vt:lpstr>
      <vt:lpstr>DIFFERENCE (CENTROIDE)</vt:lpstr>
      <vt:lpstr>4 – CHOIX DU CLUSTER</vt:lpstr>
      <vt:lpstr>4 – CHOIX DU CLUSTER</vt:lpstr>
      <vt:lpstr>4 – CHOIX DU CLUSTER</vt:lpstr>
    </vt:vector>
  </TitlesOfParts>
  <Company>SwissLife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Yannick</dc:creator>
  <cp:lastModifiedBy>Yannick WIART</cp:lastModifiedBy>
  <cp:revision>39</cp:revision>
  <cp:lastPrinted>2023-04-18T07:56:04Z</cp:lastPrinted>
  <dcterms:created xsi:type="dcterms:W3CDTF">2023-03-22T08:07:29Z</dcterms:created>
  <dcterms:modified xsi:type="dcterms:W3CDTF">2023-04-24T20:59:09Z</dcterms:modified>
</cp:coreProperties>
</file>