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9" r:id="rId1"/>
  </p:sldMasterIdLst>
  <p:notesMasterIdLst>
    <p:notesMasterId r:id="rId30"/>
  </p:notesMasterIdLst>
  <p:handoutMasterIdLst>
    <p:handoutMasterId r:id="rId31"/>
  </p:handoutMasterIdLst>
  <p:sldIdLst>
    <p:sldId id="280" r:id="rId2"/>
    <p:sldId id="281" r:id="rId3"/>
    <p:sldId id="306" r:id="rId4"/>
    <p:sldId id="297" r:id="rId5"/>
    <p:sldId id="299" r:id="rId6"/>
    <p:sldId id="300" r:id="rId7"/>
    <p:sldId id="301" r:id="rId8"/>
    <p:sldId id="303" r:id="rId9"/>
    <p:sldId id="304" r:id="rId10"/>
    <p:sldId id="322" r:id="rId11"/>
    <p:sldId id="317" r:id="rId12"/>
    <p:sldId id="320" r:id="rId13"/>
    <p:sldId id="321" r:id="rId14"/>
    <p:sldId id="310" r:id="rId15"/>
    <p:sldId id="305" r:id="rId16"/>
    <p:sldId id="314" r:id="rId17"/>
    <p:sldId id="315" r:id="rId18"/>
    <p:sldId id="318" r:id="rId19"/>
    <p:sldId id="319" r:id="rId20"/>
    <p:sldId id="316" r:id="rId21"/>
    <p:sldId id="311" r:id="rId22"/>
    <p:sldId id="309" r:id="rId23"/>
    <p:sldId id="313" r:id="rId24"/>
    <p:sldId id="312" r:id="rId25"/>
    <p:sldId id="308" r:id="rId26"/>
    <p:sldId id="307" r:id="rId27"/>
    <p:sldId id="291" r:id="rId28"/>
    <p:sldId id="287" r:id="rId29"/>
  </p:sldIdLst>
  <p:sldSz cx="9144000" cy="6858000" type="screen4x3"/>
  <p:notesSz cx="6797675" cy="9926638"/>
  <p:embeddedFontLst>
    <p:embeddedFont>
      <p:font typeface="Alstom" panose="02000503020000020004" pitchFamily="2" charset="0"/>
      <p:regular r:id="rId32"/>
      <p:bold r:id="rId33"/>
    </p:embeddedFont>
    <p:embeddedFont>
      <p:font typeface="FuturaA Md BT" panose="020B0602020204020303" pitchFamily="34" charset="0"/>
      <p:regular r:id="rId34"/>
    </p:embeddedFont>
  </p:embeddedFontLst>
  <p:defaultTextStyle>
    <a:defPPr>
      <a:defRPr lang="fr-FR"/>
    </a:defPPr>
    <a:lvl1pPr algn="l" rtl="0" fontAlgn="base">
      <a:spcBef>
        <a:spcPct val="0"/>
      </a:spcBef>
      <a:spcAft>
        <a:spcPct val="0"/>
      </a:spcAft>
      <a:defRPr sz="1400" kern="1200">
        <a:solidFill>
          <a:schemeClr val="tx1"/>
        </a:solidFill>
        <a:latin typeface="Alstom" pitchFamily="2" charset="0"/>
        <a:ea typeface="+mn-ea"/>
        <a:cs typeface="+mn-cs"/>
      </a:defRPr>
    </a:lvl1pPr>
    <a:lvl2pPr marL="457200" algn="l" rtl="0" fontAlgn="base">
      <a:spcBef>
        <a:spcPct val="0"/>
      </a:spcBef>
      <a:spcAft>
        <a:spcPct val="0"/>
      </a:spcAft>
      <a:defRPr sz="1400" kern="1200">
        <a:solidFill>
          <a:schemeClr val="tx1"/>
        </a:solidFill>
        <a:latin typeface="Alstom" pitchFamily="2" charset="0"/>
        <a:ea typeface="+mn-ea"/>
        <a:cs typeface="+mn-cs"/>
      </a:defRPr>
    </a:lvl2pPr>
    <a:lvl3pPr marL="914400" algn="l" rtl="0" fontAlgn="base">
      <a:spcBef>
        <a:spcPct val="0"/>
      </a:spcBef>
      <a:spcAft>
        <a:spcPct val="0"/>
      </a:spcAft>
      <a:defRPr sz="1400" kern="1200">
        <a:solidFill>
          <a:schemeClr val="tx1"/>
        </a:solidFill>
        <a:latin typeface="Alstom" pitchFamily="2" charset="0"/>
        <a:ea typeface="+mn-ea"/>
        <a:cs typeface="+mn-cs"/>
      </a:defRPr>
    </a:lvl3pPr>
    <a:lvl4pPr marL="1371600" algn="l" rtl="0" fontAlgn="base">
      <a:spcBef>
        <a:spcPct val="0"/>
      </a:spcBef>
      <a:spcAft>
        <a:spcPct val="0"/>
      </a:spcAft>
      <a:defRPr sz="1400" kern="1200">
        <a:solidFill>
          <a:schemeClr val="tx1"/>
        </a:solidFill>
        <a:latin typeface="Alstom" pitchFamily="2" charset="0"/>
        <a:ea typeface="+mn-ea"/>
        <a:cs typeface="+mn-cs"/>
      </a:defRPr>
    </a:lvl4pPr>
    <a:lvl5pPr marL="1828800" algn="l" rtl="0" fontAlgn="base">
      <a:spcBef>
        <a:spcPct val="0"/>
      </a:spcBef>
      <a:spcAft>
        <a:spcPct val="0"/>
      </a:spcAft>
      <a:defRPr sz="1400" kern="1200">
        <a:solidFill>
          <a:schemeClr val="tx1"/>
        </a:solidFill>
        <a:latin typeface="Alstom" pitchFamily="2" charset="0"/>
        <a:ea typeface="+mn-ea"/>
        <a:cs typeface="+mn-cs"/>
      </a:defRPr>
    </a:lvl5pPr>
    <a:lvl6pPr marL="2286000" algn="l" defTabSz="914400" rtl="0" eaLnBrk="1" latinLnBrk="0" hangingPunct="1">
      <a:defRPr sz="1400" kern="1200">
        <a:solidFill>
          <a:schemeClr val="tx1"/>
        </a:solidFill>
        <a:latin typeface="Alstom" pitchFamily="2" charset="0"/>
        <a:ea typeface="+mn-ea"/>
        <a:cs typeface="+mn-cs"/>
      </a:defRPr>
    </a:lvl6pPr>
    <a:lvl7pPr marL="2743200" algn="l" defTabSz="914400" rtl="0" eaLnBrk="1" latinLnBrk="0" hangingPunct="1">
      <a:defRPr sz="1400" kern="1200">
        <a:solidFill>
          <a:schemeClr val="tx1"/>
        </a:solidFill>
        <a:latin typeface="Alstom" pitchFamily="2" charset="0"/>
        <a:ea typeface="+mn-ea"/>
        <a:cs typeface="+mn-cs"/>
      </a:defRPr>
    </a:lvl7pPr>
    <a:lvl8pPr marL="3200400" algn="l" defTabSz="914400" rtl="0" eaLnBrk="1" latinLnBrk="0" hangingPunct="1">
      <a:defRPr sz="1400" kern="1200">
        <a:solidFill>
          <a:schemeClr val="tx1"/>
        </a:solidFill>
        <a:latin typeface="Alstom" pitchFamily="2" charset="0"/>
        <a:ea typeface="+mn-ea"/>
        <a:cs typeface="+mn-cs"/>
      </a:defRPr>
    </a:lvl8pPr>
    <a:lvl9pPr marL="3657600" algn="l" defTabSz="914400" rtl="0" eaLnBrk="1" latinLnBrk="0" hangingPunct="1">
      <a:defRPr sz="1400" kern="1200">
        <a:solidFill>
          <a:schemeClr val="tx1"/>
        </a:solidFill>
        <a:latin typeface="Alstom"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1B5CA5"/>
    <a:srgbClr val="C8DAE8"/>
    <a:srgbClr val="003D71"/>
    <a:srgbClr val="1A74B7"/>
    <a:srgbClr val="543775"/>
    <a:srgbClr val="E85D27"/>
    <a:srgbClr val="6C1F80"/>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09" autoAdjust="0"/>
    <p:restoredTop sz="94639" autoAdjust="0"/>
  </p:normalViewPr>
  <p:slideViewPr>
    <p:cSldViewPr snapToGrid="0">
      <p:cViewPr>
        <p:scale>
          <a:sx n="110" d="100"/>
          <a:sy n="110" d="100"/>
        </p:scale>
        <p:origin x="-13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3306" y="-84"/>
      </p:cViewPr>
      <p:guideLst>
        <p:guide orient="horz" pos="3127"/>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D:\projects\tpp_excel\trunk\Documentation\xlsteam_demo.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projects\tpp_excel\trunk\Documentation\xlsteam_demo.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projects\tpp_excel\trunk\Documentation\xlsteam_dem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IFC67 Region 1</c:v>
          </c:tx>
          <c:spPr>
            <a:ln>
              <a:solidFill>
                <a:srgbClr val="0070C0"/>
              </a:solidFill>
            </a:ln>
          </c:spPr>
          <c:marker>
            <c:symbol val="none"/>
          </c:marker>
          <c:xVal>
            <c:numRef>
              <c:f>Subregion!$B$10:$N$10</c:f>
              <c:numCache>
                <c:formatCode>0.00</c:formatCode>
                <c:ptCount val="13"/>
                <c:pt idx="0">
                  <c:v>1.001E-2</c:v>
                </c:pt>
                <c:pt idx="1">
                  <c:v>50</c:v>
                </c:pt>
                <c:pt idx="2" formatCode="General">
                  <c:v>100</c:v>
                </c:pt>
                <c:pt idx="3" formatCode="General">
                  <c:v>150</c:v>
                </c:pt>
                <c:pt idx="4" formatCode="General">
                  <c:v>200</c:v>
                </c:pt>
                <c:pt idx="5" formatCode="General">
                  <c:v>250</c:v>
                </c:pt>
                <c:pt idx="6" formatCode="General">
                  <c:v>275</c:v>
                </c:pt>
                <c:pt idx="7" formatCode="General">
                  <c:v>300</c:v>
                </c:pt>
                <c:pt idx="8" formatCode="General">
                  <c:v>310</c:v>
                </c:pt>
                <c:pt idx="9" formatCode="General">
                  <c:v>320</c:v>
                </c:pt>
                <c:pt idx="10" formatCode="General">
                  <c:v>330</c:v>
                </c:pt>
                <c:pt idx="11" formatCode="General">
                  <c:v>340</c:v>
                </c:pt>
                <c:pt idx="12" formatCode="General">
                  <c:v>349.99990000000003</c:v>
                </c:pt>
              </c:numCache>
            </c:numRef>
          </c:xVal>
          <c:yVal>
            <c:numRef>
              <c:f>Subregion!$B$11:$N$11</c:f>
              <c:numCache>
                <c:formatCode>General</c:formatCode>
                <c:ptCount val="13"/>
                <c:pt idx="0">
                  <c:v>4.0947821749020896</c:v>
                </c:pt>
                <c:pt idx="1">
                  <c:v>4.1268179022009601</c:v>
                </c:pt>
                <c:pt idx="2">
                  <c:v>4.1631044106855395</c:v>
                </c:pt>
                <c:pt idx="3">
                  <c:v>4.2389990576867307</c:v>
                </c:pt>
                <c:pt idx="4">
                  <c:v>4.3789775685190797</c:v>
                </c:pt>
                <c:pt idx="5">
                  <c:v>4.63704072777064</c:v>
                </c:pt>
                <c:pt idx="6">
                  <c:v>4.8536740838102599</c:v>
                </c:pt>
                <c:pt idx="7">
                  <c:v>5.1890834217390402</c:v>
                </c:pt>
                <c:pt idx="8">
                  <c:v>5.3808808825844299</c:v>
                </c:pt>
                <c:pt idx="9">
                  <c:v>5.6258510626180396</c:v>
                </c:pt>
                <c:pt idx="10">
                  <c:v>5.9482628730183897</c:v>
                </c:pt>
                <c:pt idx="11">
                  <c:v>6.3891020170509902</c:v>
                </c:pt>
                <c:pt idx="12">
                  <c:v>7.0268982141907204</c:v>
                </c:pt>
              </c:numCache>
            </c:numRef>
          </c:yVal>
          <c:smooth val="1"/>
        </c:ser>
        <c:ser>
          <c:idx val="1"/>
          <c:order val="1"/>
          <c:tx>
            <c:v>IFC67 Region 4/3</c:v>
          </c:tx>
          <c:spPr>
            <a:ln>
              <a:solidFill>
                <a:srgbClr val="7030A0"/>
              </a:solidFill>
              <a:prstDash val="solid"/>
            </a:ln>
          </c:spPr>
          <c:marker>
            <c:symbol val="none"/>
          </c:marker>
          <c:xVal>
            <c:numRef>
              <c:f>Subregion!$O$10:$AO$10</c:f>
              <c:numCache>
                <c:formatCode>General</c:formatCode>
                <c:ptCount val="27"/>
                <c:pt idx="0">
                  <c:v>350.00009999999997</c:v>
                </c:pt>
                <c:pt idx="1">
                  <c:v>351</c:v>
                </c:pt>
                <c:pt idx="2">
                  <c:v>352</c:v>
                </c:pt>
                <c:pt idx="3">
                  <c:v>353</c:v>
                </c:pt>
                <c:pt idx="4">
                  <c:v>354</c:v>
                </c:pt>
                <c:pt idx="5">
                  <c:v>355</c:v>
                </c:pt>
                <c:pt idx="6">
                  <c:v>356</c:v>
                </c:pt>
                <c:pt idx="7">
                  <c:v>357</c:v>
                </c:pt>
                <c:pt idx="8">
                  <c:v>358</c:v>
                </c:pt>
                <c:pt idx="9">
                  <c:v>359</c:v>
                </c:pt>
                <c:pt idx="10">
                  <c:v>360</c:v>
                </c:pt>
                <c:pt idx="11">
                  <c:v>365</c:v>
                </c:pt>
                <c:pt idx="12">
                  <c:v>370</c:v>
                </c:pt>
                <c:pt idx="13">
                  <c:v>375</c:v>
                </c:pt>
                <c:pt idx="14">
                  <c:v>380</c:v>
                </c:pt>
                <c:pt idx="15">
                  <c:v>385</c:v>
                </c:pt>
                <c:pt idx="16">
                  <c:v>390</c:v>
                </c:pt>
                <c:pt idx="17">
                  <c:v>395</c:v>
                </c:pt>
                <c:pt idx="18">
                  <c:v>396</c:v>
                </c:pt>
                <c:pt idx="19">
                  <c:v>397</c:v>
                </c:pt>
                <c:pt idx="20">
                  <c:v>398</c:v>
                </c:pt>
                <c:pt idx="21">
                  <c:v>399</c:v>
                </c:pt>
                <c:pt idx="22">
                  <c:v>400</c:v>
                </c:pt>
                <c:pt idx="23">
                  <c:v>401</c:v>
                </c:pt>
                <c:pt idx="24">
                  <c:v>402</c:v>
                </c:pt>
                <c:pt idx="25">
                  <c:v>403</c:v>
                </c:pt>
                <c:pt idx="26" formatCode="0.0000">
                  <c:v>403.65418951126333</c:v>
                </c:pt>
              </c:numCache>
            </c:numRef>
          </c:xVal>
          <c:yVal>
            <c:numRef>
              <c:f>Subregion!$O$11:$AO$11</c:f>
              <c:numCache>
                <c:formatCode>General</c:formatCode>
                <c:ptCount val="27"/>
                <c:pt idx="0">
                  <c:v>6.9877326766890997</c:v>
                </c:pt>
                <c:pt idx="1">
                  <c:v>7.5625466266958599</c:v>
                </c:pt>
                <c:pt idx="2">
                  <c:v>7.6608162957578996</c:v>
                </c:pt>
                <c:pt idx="3">
                  <c:v>7.6398987422059701</c:v>
                </c:pt>
                <c:pt idx="4">
                  <c:v>7.6045825712651203</c:v>
                </c:pt>
                <c:pt idx="5">
                  <c:v>7.5834867160778607</c:v>
                </c:pt>
                <c:pt idx="6">
                  <c:v>7.5835702312120503</c:v>
                </c:pt>
                <c:pt idx="7">
                  <c:v>7.6060929080451496</c:v>
                </c:pt>
                <c:pt idx="8">
                  <c:v>7.6510418390727901</c:v>
                </c:pt>
                <c:pt idx="9">
                  <c:v>7.7183108981268198</c:v>
                </c:pt>
                <c:pt idx="10">
                  <c:v>7.8080299367338606</c:v>
                </c:pt>
                <c:pt idx="11">
                  <c:v>8.6289203226164108</c:v>
                </c:pt>
                <c:pt idx="12">
                  <c:v>10.371771571217499</c:v>
                </c:pt>
                <c:pt idx="13">
                  <c:v>14.1073156048769</c:v>
                </c:pt>
                <c:pt idx="14">
                  <c:v>25.661091791724001</c:v>
                </c:pt>
                <c:pt idx="15">
                  <c:v>60.735527752094001</c:v>
                </c:pt>
                <c:pt idx="16">
                  <c:v>29.451943155448301</c:v>
                </c:pt>
                <c:pt idx="17">
                  <c:v>18.004189650512998</c:v>
                </c:pt>
                <c:pt idx="18">
                  <c:v>16.8176604473535</c:v>
                </c:pt>
                <c:pt idx="19">
                  <c:v>15.8083261188793</c:v>
                </c:pt>
                <c:pt idx="20">
                  <c:v>14.9385008354552</c:v>
                </c:pt>
                <c:pt idx="21">
                  <c:v>14.1803684119969</c:v>
                </c:pt>
                <c:pt idx="22">
                  <c:v>13.5129997636355</c:v>
                </c:pt>
                <c:pt idx="23">
                  <c:v>12.92037014842</c:v>
                </c:pt>
                <c:pt idx="24">
                  <c:v>12.390014261378999</c:v>
                </c:pt>
                <c:pt idx="25">
                  <c:v>11.9120959269578</c:v>
                </c:pt>
                <c:pt idx="26">
                  <c:v>11.623989122191</c:v>
                </c:pt>
              </c:numCache>
            </c:numRef>
          </c:yVal>
          <c:smooth val="1"/>
        </c:ser>
        <c:ser>
          <c:idx val="2"/>
          <c:order val="2"/>
          <c:tx>
            <c:v>IFC67 Region 2</c:v>
          </c:tx>
          <c:spPr>
            <a:ln>
              <a:solidFill>
                <a:srgbClr val="FF0000"/>
              </a:solidFill>
              <a:prstDash val="solid"/>
            </a:ln>
          </c:spPr>
          <c:marker>
            <c:symbol val="none"/>
          </c:marker>
          <c:xVal>
            <c:numRef>
              <c:f>Subregion!$AP$10:$BD$10</c:f>
              <c:numCache>
                <c:formatCode>0.0000</c:formatCode>
                <c:ptCount val="15"/>
                <c:pt idx="0">
                  <c:v>403.65438951126328</c:v>
                </c:pt>
                <c:pt idx="1">
                  <c:v>405</c:v>
                </c:pt>
                <c:pt idx="2" formatCode="General">
                  <c:v>410</c:v>
                </c:pt>
                <c:pt idx="3" formatCode="General">
                  <c:v>420</c:v>
                </c:pt>
                <c:pt idx="4" formatCode="General">
                  <c:v>430</c:v>
                </c:pt>
                <c:pt idx="5" formatCode="General">
                  <c:v>440</c:v>
                </c:pt>
                <c:pt idx="6" formatCode="General">
                  <c:v>450</c:v>
                </c:pt>
                <c:pt idx="7" formatCode="General">
                  <c:v>475</c:v>
                </c:pt>
                <c:pt idx="8" formatCode="General">
                  <c:v>500</c:v>
                </c:pt>
                <c:pt idx="9" formatCode="General">
                  <c:v>550</c:v>
                </c:pt>
                <c:pt idx="10" formatCode="General">
                  <c:v>600</c:v>
                </c:pt>
                <c:pt idx="11" formatCode="General">
                  <c:v>650</c:v>
                </c:pt>
                <c:pt idx="12" formatCode="General">
                  <c:v>700</c:v>
                </c:pt>
                <c:pt idx="13" formatCode="General">
                  <c:v>750</c:v>
                </c:pt>
                <c:pt idx="14" formatCode="General">
                  <c:v>800</c:v>
                </c:pt>
              </c:numCache>
            </c:numRef>
          </c:xVal>
          <c:yVal>
            <c:numRef>
              <c:f>Subregion!$AP$11:$BD$11</c:f>
              <c:numCache>
                <c:formatCode>General</c:formatCode>
                <c:ptCount val="15"/>
                <c:pt idx="0">
                  <c:v>10.9899077269415</c:v>
                </c:pt>
                <c:pt idx="1">
                  <c:v>10.558994667077101</c:v>
                </c:pt>
                <c:pt idx="2">
                  <c:v>9.2370185374164908</c:v>
                </c:pt>
                <c:pt idx="3">
                  <c:v>7.4529122622503499</c:v>
                </c:pt>
                <c:pt idx="4">
                  <c:v>6.3200379143393599</c:v>
                </c:pt>
                <c:pt idx="5">
                  <c:v>5.55182565891936</c:v>
                </c:pt>
                <c:pt idx="6">
                  <c:v>5.0066158291993501</c:v>
                </c:pt>
                <c:pt idx="7">
                  <c:v>4.1730558996677303</c:v>
                </c:pt>
                <c:pt idx="8">
                  <c:v>3.7069826155583701</c:v>
                </c:pt>
                <c:pt idx="9">
                  <c:v>3.1986171034376798</c:v>
                </c:pt>
                <c:pt idx="10">
                  <c:v>2.9433096193510999</c:v>
                </c:pt>
                <c:pt idx="11">
                  <c:v>2.81008518335774</c:v>
                </c:pt>
                <c:pt idx="12">
                  <c:v>2.73829040418285</c:v>
                </c:pt>
                <c:pt idx="13">
                  <c:v>2.6972903962744197</c:v>
                </c:pt>
                <c:pt idx="14">
                  <c:v>2.67228969902783</c:v>
                </c:pt>
              </c:numCache>
            </c:numRef>
          </c:yVal>
          <c:smooth val="1"/>
        </c:ser>
        <c:ser>
          <c:idx val="3"/>
          <c:order val="3"/>
          <c:tx>
            <c:v>IAPWS-IF97 Region 1</c:v>
          </c:tx>
          <c:spPr>
            <a:ln>
              <a:solidFill>
                <a:srgbClr val="0070C0"/>
              </a:solidFill>
              <a:prstDash val="sysDash"/>
            </a:ln>
          </c:spPr>
          <c:marker>
            <c:symbol val="none"/>
          </c:marker>
          <c:xVal>
            <c:numRef>
              <c:f>Subregion!$B$14:$N$14</c:f>
              <c:numCache>
                <c:formatCode>General</c:formatCode>
                <c:ptCount val="13"/>
                <c:pt idx="0" formatCode="0.00">
                  <c:v>1.001E-2</c:v>
                </c:pt>
                <c:pt idx="1">
                  <c:v>50</c:v>
                </c:pt>
                <c:pt idx="2">
                  <c:v>100</c:v>
                </c:pt>
                <c:pt idx="3">
                  <c:v>150</c:v>
                </c:pt>
                <c:pt idx="4">
                  <c:v>200</c:v>
                </c:pt>
                <c:pt idx="5">
                  <c:v>250</c:v>
                </c:pt>
                <c:pt idx="6">
                  <c:v>275</c:v>
                </c:pt>
                <c:pt idx="7">
                  <c:v>300</c:v>
                </c:pt>
                <c:pt idx="8">
                  <c:v>310</c:v>
                </c:pt>
                <c:pt idx="9">
                  <c:v>320</c:v>
                </c:pt>
                <c:pt idx="10">
                  <c:v>330</c:v>
                </c:pt>
                <c:pt idx="11">
                  <c:v>340</c:v>
                </c:pt>
                <c:pt idx="12">
                  <c:v>349.99990000000003</c:v>
                </c:pt>
              </c:numCache>
            </c:numRef>
          </c:xVal>
          <c:yVal>
            <c:numRef>
              <c:f>Subregion!$B$15:$N$15</c:f>
              <c:numCache>
                <c:formatCode>General</c:formatCode>
                <c:ptCount val="13"/>
                <c:pt idx="0">
                  <c:v>4.1089558678610398</c:v>
                </c:pt>
                <c:pt idx="1">
                  <c:v>4.1260257164504699</c:v>
                </c:pt>
                <c:pt idx="2">
                  <c:v>4.1632552190912202</c:v>
                </c:pt>
                <c:pt idx="3">
                  <c:v>4.23826156334865</c:v>
                </c:pt>
                <c:pt idx="4">
                  <c:v>4.3758244454533797</c:v>
                </c:pt>
                <c:pt idx="5">
                  <c:v>4.6371406011773999</c:v>
                </c:pt>
                <c:pt idx="6">
                  <c:v>4.8560397461025504</c:v>
                </c:pt>
                <c:pt idx="7">
                  <c:v>5.18825188794162</c:v>
                </c:pt>
                <c:pt idx="8">
                  <c:v>5.3744714392635897</c:v>
                </c:pt>
                <c:pt idx="9">
                  <c:v>5.6099372501335703</c:v>
                </c:pt>
                <c:pt idx="10">
                  <c:v>5.9187616625597306</c:v>
                </c:pt>
                <c:pt idx="11">
                  <c:v>6.3448432860722699</c:v>
                </c:pt>
                <c:pt idx="12">
                  <c:v>6.9800170520680807</c:v>
                </c:pt>
              </c:numCache>
            </c:numRef>
          </c:yVal>
          <c:smooth val="1"/>
        </c:ser>
        <c:ser>
          <c:idx val="4"/>
          <c:order val="4"/>
          <c:tx>
            <c:v>IAPWS_IF-97 Region 3</c:v>
          </c:tx>
          <c:spPr>
            <a:ln>
              <a:solidFill>
                <a:srgbClr val="7030A0"/>
              </a:solidFill>
              <a:prstDash val="sysDash"/>
            </a:ln>
          </c:spPr>
          <c:marker>
            <c:symbol val="none"/>
          </c:marker>
          <c:xVal>
            <c:numRef>
              <c:f>Subregion!$O$14:$AO$14</c:f>
              <c:numCache>
                <c:formatCode>General</c:formatCode>
                <c:ptCount val="27"/>
                <c:pt idx="0">
                  <c:v>350.00009999999997</c:v>
                </c:pt>
                <c:pt idx="1">
                  <c:v>351</c:v>
                </c:pt>
                <c:pt idx="2">
                  <c:v>352</c:v>
                </c:pt>
                <c:pt idx="3">
                  <c:v>353</c:v>
                </c:pt>
                <c:pt idx="4">
                  <c:v>354</c:v>
                </c:pt>
                <c:pt idx="5">
                  <c:v>355</c:v>
                </c:pt>
                <c:pt idx="6">
                  <c:v>356</c:v>
                </c:pt>
                <c:pt idx="7">
                  <c:v>357</c:v>
                </c:pt>
                <c:pt idx="8">
                  <c:v>358</c:v>
                </c:pt>
                <c:pt idx="9">
                  <c:v>359</c:v>
                </c:pt>
                <c:pt idx="10">
                  <c:v>360</c:v>
                </c:pt>
                <c:pt idx="11">
                  <c:v>365</c:v>
                </c:pt>
                <c:pt idx="12">
                  <c:v>370</c:v>
                </c:pt>
                <c:pt idx="13">
                  <c:v>375</c:v>
                </c:pt>
                <c:pt idx="14">
                  <c:v>380</c:v>
                </c:pt>
                <c:pt idx="15">
                  <c:v>385</c:v>
                </c:pt>
                <c:pt idx="16">
                  <c:v>390</c:v>
                </c:pt>
                <c:pt idx="17">
                  <c:v>395</c:v>
                </c:pt>
                <c:pt idx="18">
                  <c:v>396</c:v>
                </c:pt>
                <c:pt idx="19">
                  <c:v>397</c:v>
                </c:pt>
                <c:pt idx="20">
                  <c:v>398</c:v>
                </c:pt>
                <c:pt idx="21">
                  <c:v>399</c:v>
                </c:pt>
                <c:pt idx="22">
                  <c:v>400</c:v>
                </c:pt>
                <c:pt idx="23">
                  <c:v>401</c:v>
                </c:pt>
                <c:pt idx="24">
                  <c:v>402</c:v>
                </c:pt>
                <c:pt idx="25">
                  <c:v>403</c:v>
                </c:pt>
                <c:pt idx="26" formatCode="0.0000">
                  <c:v>403.66038590692744</c:v>
                </c:pt>
              </c:numCache>
            </c:numRef>
          </c:xVal>
          <c:yVal>
            <c:numRef>
              <c:f>Subregion!$O$15:$AO$15</c:f>
              <c:numCache>
                <c:formatCode>General</c:formatCode>
                <c:ptCount val="27"/>
                <c:pt idx="0">
                  <c:v>6.9750039083201898</c:v>
                </c:pt>
                <c:pt idx="1">
                  <c:v>7.0598029773447193</c:v>
                </c:pt>
                <c:pt idx="2">
                  <c:v>7.1492583988993701</c:v>
                </c:pt>
                <c:pt idx="3">
                  <c:v>7.2437569940166</c:v>
                </c:pt>
                <c:pt idx="4">
                  <c:v>7.3437512833851901</c:v>
                </c:pt>
                <c:pt idx="5">
                  <c:v>7.4497598957658298</c:v>
                </c:pt>
                <c:pt idx="6">
                  <c:v>7.5623781858155494</c:v>
                </c:pt>
                <c:pt idx="7">
                  <c:v>7.6822912878199601</c:v>
                </c:pt>
                <c:pt idx="8">
                  <c:v>7.8102902412909998</c:v>
                </c:pt>
                <c:pt idx="9">
                  <c:v>7.9472920265297695</c:v>
                </c:pt>
                <c:pt idx="10">
                  <c:v>8.0943646251231911</c:v>
                </c:pt>
                <c:pt idx="11">
                  <c:v>9.033549161979531</c:v>
                </c:pt>
                <c:pt idx="12">
                  <c:v>10.565147166991899</c:v>
                </c:pt>
                <c:pt idx="13">
                  <c:v>13.618037393251699</c:v>
                </c:pt>
                <c:pt idx="14">
                  <c:v>23.1840414893747</c:v>
                </c:pt>
                <c:pt idx="15">
                  <c:v>70.963155761750798</c:v>
                </c:pt>
                <c:pt idx="16">
                  <c:v>28.461410259450897</c:v>
                </c:pt>
                <c:pt idx="17">
                  <c:v>17.244544182598201</c:v>
                </c:pt>
                <c:pt idx="18">
                  <c:v>16.115163508062</c:v>
                </c:pt>
                <c:pt idx="19">
                  <c:v>15.1588838549724</c:v>
                </c:pt>
                <c:pt idx="20">
                  <c:v>14.3384323452636</c:v>
                </c:pt>
                <c:pt idx="21">
                  <c:v>13.626470899531899</c:v>
                </c:pt>
                <c:pt idx="22">
                  <c:v>13.0025136838641</c:v>
                </c:pt>
                <c:pt idx="23">
                  <c:v>12.450916656604301</c:v>
                </c:pt>
                <c:pt idx="24">
                  <c:v>11.959531625940601</c:v>
                </c:pt>
                <c:pt idx="25">
                  <c:v>11.5187836413367</c:v>
                </c:pt>
                <c:pt idx="26">
                  <c:v>11.251698650276198</c:v>
                </c:pt>
              </c:numCache>
            </c:numRef>
          </c:yVal>
          <c:smooth val="1"/>
        </c:ser>
        <c:ser>
          <c:idx val="5"/>
          <c:order val="5"/>
          <c:tx>
            <c:v>IAPWS-IF97 Region 2</c:v>
          </c:tx>
          <c:spPr>
            <a:ln>
              <a:solidFill>
                <a:srgbClr val="FF0000"/>
              </a:solidFill>
              <a:prstDash val="sysDash"/>
            </a:ln>
          </c:spPr>
          <c:marker>
            <c:symbol val="none"/>
          </c:marker>
          <c:xVal>
            <c:numRef>
              <c:f>Subregion!$AP$14:$BD$14</c:f>
              <c:numCache>
                <c:formatCode>General</c:formatCode>
                <c:ptCount val="15"/>
                <c:pt idx="0" formatCode="0.0000">
                  <c:v>403.66058590692739</c:v>
                </c:pt>
                <c:pt idx="1">
                  <c:v>405</c:v>
                </c:pt>
                <c:pt idx="2">
                  <c:v>410</c:v>
                </c:pt>
                <c:pt idx="3">
                  <c:v>420</c:v>
                </c:pt>
                <c:pt idx="4">
                  <c:v>430</c:v>
                </c:pt>
                <c:pt idx="5">
                  <c:v>440</c:v>
                </c:pt>
                <c:pt idx="6">
                  <c:v>450</c:v>
                </c:pt>
                <c:pt idx="7">
                  <c:v>475</c:v>
                </c:pt>
                <c:pt idx="8">
                  <c:v>500</c:v>
                </c:pt>
                <c:pt idx="9">
                  <c:v>550</c:v>
                </c:pt>
                <c:pt idx="10">
                  <c:v>600</c:v>
                </c:pt>
                <c:pt idx="11">
                  <c:v>650</c:v>
                </c:pt>
                <c:pt idx="12">
                  <c:v>700</c:v>
                </c:pt>
                <c:pt idx="13">
                  <c:v>750</c:v>
                </c:pt>
                <c:pt idx="14">
                  <c:v>800</c:v>
                </c:pt>
              </c:numCache>
            </c:numRef>
          </c:xVal>
          <c:yVal>
            <c:numRef>
              <c:f>Subregion!$AP$15:$BD$15</c:f>
              <c:numCache>
                <c:formatCode>General</c:formatCode>
                <c:ptCount val="15"/>
                <c:pt idx="0">
                  <c:v>11.2192149777345</c:v>
                </c:pt>
                <c:pt idx="1">
                  <c:v>10.711915869751799</c:v>
                </c:pt>
                <c:pt idx="2">
                  <c:v>9.240115635751911</c:v>
                </c:pt>
                <c:pt idx="3">
                  <c:v>7.4061690537222704</c:v>
                </c:pt>
                <c:pt idx="4">
                  <c:v>6.3206081784615602</c:v>
                </c:pt>
                <c:pt idx="5">
                  <c:v>5.6026239125785597</c:v>
                </c:pt>
                <c:pt idx="6">
                  <c:v>5.0860395940137195</c:v>
                </c:pt>
                <c:pt idx="7">
                  <c:v>4.2551813400962804</c:v>
                </c:pt>
                <c:pt idx="8">
                  <c:v>3.76613430611842</c:v>
                </c:pt>
                <c:pt idx="9">
                  <c:v>3.2353964834582496</c:v>
                </c:pt>
                <c:pt idx="10">
                  <c:v>2.9679174822901899</c:v>
                </c:pt>
                <c:pt idx="11">
                  <c:v>2.8167711011692398</c:v>
                </c:pt>
                <c:pt idx="12">
                  <c:v>2.7266728178249999</c:v>
                </c:pt>
                <c:pt idx="13">
                  <c:v>2.6725127948941099</c:v>
                </c:pt>
                <c:pt idx="14">
                  <c:v>2.6415243257863299</c:v>
                </c:pt>
              </c:numCache>
            </c:numRef>
          </c:yVal>
          <c:smooth val="1"/>
        </c:ser>
        <c:dLbls>
          <c:showLegendKey val="0"/>
          <c:showVal val="0"/>
          <c:showCatName val="0"/>
          <c:showSerName val="0"/>
          <c:showPercent val="0"/>
          <c:showBubbleSize val="0"/>
        </c:dLbls>
        <c:axId val="152087936"/>
        <c:axId val="152094208"/>
      </c:scatterChart>
      <c:valAx>
        <c:axId val="152087936"/>
        <c:scaling>
          <c:orientation val="minMax"/>
          <c:max val="800"/>
          <c:min val="0"/>
        </c:scaling>
        <c:delete val="0"/>
        <c:axPos val="b"/>
        <c:majorGridlines/>
        <c:title>
          <c:tx>
            <c:rich>
              <a:bodyPr/>
              <a:lstStyle/>
              <a:p>
                <a:pPr>
                  <a:defRPr/>
                </a:pPr>
                <a:r>
                  <a:rPr lang="en-US" sz="1600" baseline="0"/>
                  <a:t>T [°C]</a:t>
                </a:r>
              </a:p>
            </c:rich>
          </c:tx>
          <c:layout/>
          <c:overlay val="0"/>
        </c:title>
        <c:numFmt formatCode="0" sourceLinked="0"/>
        <c:majorTickMark val="out"/>
        <c:minorTickMark val="none"/>
        <c:tickLblPos val="nextTo"/>
        <c:txPr>
          <a:bodyPr/>
          <a:lstStyle/>
          <a:p>
            <a:pPr>
              <a:defRPr b="1" i="0" baseline="0"/>
            </a:pPr>
            <a:endParaRPr lang="en-US"/>
          </a:p>
        </c:txPr>
        <c:crossAx val="152094208"/>
        <c:crosses val="autoZero"/>
        <c:crossBetween val="midCat"/>
        <c:majorUnit val="200"/>
        <c:minorUnit val="100"/>
      </c:valAx>
      <c:valAx>
        <c:axId val="152094208"/>
        <c:scaling>
          <c:orientation val="minMax"/>
          <c:max val="14"/>
          <c:min val="2"/>
        </c:scaling>
        <c:delete val="0"/>
        <c:axPos val="l"/>
        <c:majorGridlines/>
        <c:title>
          <c:tx>
            <c:rich>
              <a:bodyPr rot="-5400000" vert="horz"/>
              <a:lstStyle/>
              <a:p>
                <a:pPr>
                  <a:defRPr/>
                </a:pPr>
                <a:r>
                  <a:rPr lang="en-US" sz="1600" baseline="0"/>
                  <a:t>cp [kJ/kg/K]</a:t>
                </a:r>
              </a:p>
            </c:rich>
          </c:tx>
          <c:layout/>
          <c:overlay val="0"/>
        </c:title>
        <c:numFmt formatCode="General" sourceLinked="1"/>
        <c:majorTickMark val="out"/>
        <c:minorTickMark val="none"/>
        <c:tickLblPos val="nextTo"/>
        <c:txPr>
          <a:bodyPr/>
          <a:lstStyle/>
          <a:p>
            <a:pPr>
              <a:defRPr b="1" i="0" baseline="0"/>
            </a:pPr>
            <a:endParaRPr lang="en-US"/>
          </a:p>
        </c:txPr>
        <c:crossAx val="152087936"/>
        <c:crosses val="autoZero"/>
        <c:crossBetween val="midCat"/>
      </c:valAx>
    </c:plotArea>
    <c:legend>
      <c:legendPos val="r"/>
      <c:legendEntry>
        <c:idx val="0"/>
        <c:txPr>
          <a:bodyPr/>
          <a:lstStyle/>
          <a:p>
            <a:pPr>
              <a:defRPr sz="1200" b="1" i="0" baseline="0"/>
            </a:pPr>
            <a:endParaRPr lang="en-US"/>
          </a:p>
        </c:txPr>
      </c:legendEntry>
      <c:legendEntry>
        <c:idx val="1"/>
        <c:txPr>
          <a:bodyPr/>
          <a:lstStyle/>
          <a:p>
            <a:pPr>
              <a:defRPr sz="1200" b="1" i="0" baseline="0"/>
            </a:pPr>
            <a:endParaRPr lang="en-US"/>
          </a:p>
        </c:txPr>
      </c:legendEntry>
      <c:legendEntry>
        <c:idx val="2"/>
        <c:txPr>
          <a:bodyPr/>
          <a:lstStyle/>
          <a:p>
            <a:pPr>
              <a:defRPr sz="1200" b="1" i="0" baseline="0"/>
            </a:pPr>
            <a:endParaRPr lang="en-US"/>
          </a:p>
        </c:txPr>
      </c:legendEntry>
      <c:legendEntry>
        <c:idx val="3"/>
        <c:txPr>
          <a:bodyPr/>
          <a:lstStyle/>
          <a:p>
            <a:pPr>
              <a:defRPr sz="1200" b="1" i="0" baseline="0"/>
            </a:pPr>
            <a:endParaRPr lang="en-US"/>
          </a:p>
        </c:txPr>
      </c:legendEntry>
      <c:legendEntry>
        <c:idx val="4"/>
        <c:txPr>
          <a:bodyPr/>
          <a:lstStyle/>
          <a:p>
            <a:pPr>
              <a:defRPr sz="1200" b="1" i="0" baseline="0"/>
            </a:pPr>
            <a:endParaRPr lang="en-US"/>
          </a:p>
        </c:txPr>
      </c:legendEntry>
      <c:legendEntry>
        <c:idx val="5"/>
        <c:txPr>
          <a:bodyPr/>
          <a:lstStyle/>
          <a:p>
            <a:pPr>
              <a:defRPr sz="1200" b="1" i="0" baseline="0"/>
            </a:pPr>
            <a:endParaRPr lang="en-US"/>
          </a:p>
        </c:txPr>
      </c:legendEntry>
      <c:layout>
        <c:manualLayout>
          <c:xMode val="edge"/>
          <c:yMode val="edge"/>
          <c:x val="0.443648472883654"/>
          <c:y val="0.21758802152218107"/>
          <c:w val="0.26129222046057055"/>
          <c:h val="0.32797326732673265"/>
        </c:manualLayout>
      </c:layout>
      <c:overlay val="0"/>
      <c:spPr>
        <a:solidFill>
          <a:schemeClr val="bg1"/>
        </a:solidFill>
        <a:ln>
          <a:solidFill>
            <a:schemeClr val="tx1">
              <a:lumMod val="50000"/>
            </a:schemeClr>
          </a:solidFill>
        </a:ln>
      </c:sp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IFC67 Region 4</c:v>
          </c:tx>
          <c:spPr>
            <a:ln>
              <a:solidFill>
                <a:srgbClr val="7030A0"/>
              </a:solidFill>
            </a:ln>
          </c:spPr>
          <c:marker>
            <c:symbol val="none"/>
          </c:marker>
          <c:xVal>
            <c:numRef>
              <c:f>Subregion!$O$10:$Y$10</c:f>
              <c:numCache>
                <c:formatCode>General</c:formatCode>
                <c:ptCount val="11"/>
                <c:pt idx="0">
                  <c:v>350.00009999999997</c:v>
                </c:pt>
                <c:pt idx="1">
                  <c:v>351</c:v>
                </c:pt>
                <c:pt idx="2">
                  <c:v>352</c:v>
                </c:pt>
                <c:pt idx="3">
                  <c:v>353</c:v>
                </c:pt>
                <c:pt idx="4">
                  <c:v>354</c:v>
                </c:pt>
                <c:pt idx="5">
                  <c:v>355</c:v>
                </c:pt>
                <c:pt idx="6">
                  <c:v>356</c:v>
                </c:pt>
                <c:pt idx="7">
                  <c:v>357</c:v>
                </c:pt>
                <c:pt idx="8">
                  <c:v>358</c:v>
                </c:pt>
                <c:pt idx="9">
                  <c:v>359</c:v>
                </c:pt>
                <c:pt idx="10">
                  <c:v>360</c:v>
                </c:pt>
              </c:numCache>
            </c:numRef>
          </c:xVal>
          <c:yVal>
            <c:numRef>
              <c:f>Subregion!$O$11:$Y$11</c:f>
              <c:numCache>
                <c:formatCode>General</c:formatCode>
                <c:ptCount val="11"/>
                <c:pt idx="0">
                  <c:v>6.9877326766890997</c:v>
                </c:pt>
                <c:pt idx="1">
                  <c:v>7.5625466266958599</c:v>
                </c:pt>
                <c:pt idx="2">
                  <c:v>7.6608162957578996</c:v>
                </c:pt>
                <c:pt idx="3">
                  <c:v>7.6398987422059701</c:v>
                </c:pt>
                <c:pt idx="4">
                  <c:v>7.6045825712651203</c:v>
                </c:pt>
                <c:pt idx="5">
                  <c:v>7.5834867160778607</c:v>
                </c:pt>
                <c:pt idx="6">
                  <c:v>7.5835702312120503</c:v>
                </c:pt>
                <c:pt idx="7">
                  <c:v>7.6060929080451496</c:v>
                </c:pt>
                <c:pt idx="8">
                  <c:v>7.6510418390727901</c:v>
                </c:pt>
                <c:pt idx="9">
                  <c:v>7.7183108981268198</c:v>
                </c:pt>
                <c:pt idx="10">
                  <c:v>7.8080299367338606</c:v>
                </c:pt>
              </c:numCache>
            </c:numRef>
          </c:yVal>
          <c:smooth val="1"/>
        </c:ser>
        <c:dLbls>
          <c:showLegendKey val="0"/>
          <c:showVal val="0"/>
          <c:showCatName val="0"/>
          <c:showSerName val="0"/>
          <c:showPercent val="0"/>
          <c:showBubbleSize val="0"/>
        </c:dLbls>
        <c:axId val="151939712"/>
        <c:axId val="151941504"/>
      </c:scatterChart>
      <c:scatterChart>
        <c:scatterStyle val="lineMarker"/>
        <c:varyColors val="0"/>
        <c:ser>
          <c:idx val="0"/>
          <c:order val="1"/>
          <c:tx>
            <c:v>IFC67 Region 1</c:v>
          </c:tx>
          <c:spPr>
            <a:ln>
              <a:solidFill>
                <a:srgbClr val="0070C0"/>
              </a:solidFill>
            </a:ln>
          </c:spPr>
          <c:marker>
            <c:symbol val="none"/>
          </c:marker>
          <c:xVal>
            <c:numRef>
              <c:f>Subregion!$I$10:$N$10</c:f>
              <c:numCache>
                <c:formatCode>General</c:formatCode>
                <c:ptCount val="6"/>
                <c:pt idx="0">
                  <c:v>300</c:v>
                </c:pt>
                <c:pt idx="1">
                  <c:v>310</c:v>
                </c:pt>
                <c:pt idx="2">
                  <c:v>320</c:v>
                </c:pt>
                <c:pt idx="3">
                  <c:v>330</c:v>
                </c:pt>
                <c:pt idx="4">
                  <c:v>340</c:v>
                </c:pt>
                <c:pt idx="5">
                  <c:v>349.99990000000003</c:v>
                </c:pt>
              </c:numCache>
            </c:numRef>
          </c:xVal>
          <c:yVal>
            <c:numRef>
              <c:f>Subregion!$I$11:$N$11</c:f>
              <c:numCache>
                <c:formatCode>General</c:formatCode>
                <c:ptCount val="6"/>
                <c:pt idx="0">
                  <c:v>5.1890834217390402</c:v>
                </c:pt>
                <c:pt idx="1">
                  <c:v>5.3808808825844299</c:v>
                </c:pt>
                <c:pt idx="2">
                  <c:v>5.6258510626180396</c:v>
                </c:pt>
                <c:pt idx="3">
                  <c:v>5.9482628730183897</c:v>
                </c:pt>
                <c:pt idx="4">
                  <c:v>6.3891020170509902</c:v>
                </c:pt>
                <c:pt idx="5">
                  <c:v>7.0268982141907204</c:v>
                </c:pt>
              </c:numCache>
            </c:numRef>
          </c:yVal>
          <c:smooth val="0"/>
        </c:ser>
        <c:ser>
          <c:idx val="3"/>
          <c:order val="2"/>
          <c:tx>
            <c:v>IAPWS-IF97 Region 3</c:v>
          </c:tx>
          <c:spPr>
            <a:ln>
              <a:solidFill>
                <a:srgbClr val="7030A0"/>
              </a:solidFill>
              <a:prstDash val="sysDash"/>
            </a:ln>
          </c:spPr>
          <c:marker>
            <c:symbol val="none"/>
          </c:marker>
          <c:xVal>
            <c:numRef>
              <c:f>Subregion!$O$14:$Y$14</c:f>
              <c:numCache>
                <c:formatCode>General</c:formatCode>
                <c:ptCount val="11"/>
                <c:pt idx="0">
                  <c:v>350.00009999999997</c:v>
                </c:pt>
                <c:pt idx="1">
                  <c:v>351</c:v>
                </c:pt>
                <c:pt idx="2">
                  <c:v>352</c:v>
                </c:pt>
                <c:pt idx="3">
                  <c:v>353</c:v>
                </c:pt>
                <c:pt idx="4">
                  <c:v>354</c:v>
                </c:pt>
                <c:pt idx="5">
                  <c:v>355</c:v>
                </c:pt>
                <c:pt idx="6">
                  <c:v>356</c:v>
                </c:pt>
                <c:pt idx="7">
                  <c:v>357</c:v>
                </c:pt>
                <c:pt idx="8">
                  <c:v>358</c:v>
                </c:pt>
                <c:pt idx="9">
                  <c:v>359</c:v>
                </c:pt>
                <c:pt idx="10">
                  <c:v>360</c:v>
                </c:pt>
              </c:numCache>
            </c:numRef>
          </c:xVal>
          <c:yVal>
            <c:numRef>
              <c:f>Subregion!$O$15:$Y$15</c:f>
              <c:numCache>
                <c:formatCode>General</c:formatCode>
                <c:ptCount val="11"/>
                <c:pt idx="0">
                  <c:v>6.9750039083201898</c:v>
                </c:pt>
                <c:pt idx="1">
                  <c:v>7.0598029773447193</c:v>
                </c:pt>
                <c:pt idx="2">
                  <c:v>7.1492583988993701</c:v>
                </c:pt>
                <c:pt idx="3">
                  <c:v>7.2437569940166</c:v>
                </c:pt>
                <c:pt idx="4">
                  <c:v>7.3437512833851901</c:v>
                </c:pt>
                <c:pt idx="5">
                  <c:v>7.4497598957658298</c:v>
                </c:pt>
                <c:pt idx="6">
                  <c:v>7.5623781858155494</c:v>
                </c:pt>
                <c:pt idx="7">
                  <c:v>7.6822912878199601</c:v>
                </c:pt>
                <c:pt idx="8">
                  <c:v>7.8102902412909998</c:v>
                </c:pt>
                <c:pt idx="9">
                  <c:v>7.9472920265297695</c:v>
                </c:pt>
                <c:pt idx="10">
                  <c:v>8.0943646251231911</c:v>
                </c:pt>
              </c:numCache>
            </c:numRef>
          </c:yVal>
          <c:smooth val="0"/>
        </c:ser>
        <c:ser>
          <c:idx val="2"/>
          <c:order val="3"/>
          <c:tx>
            <c:v>IAPWS-IF97 Region 1</c:v>
          </c:tx>
          <c:spPr>
            <a:ln>
              <a:solidFill>
                <a:srgbClr val="0070C0"/>
              </a:solidFill>
              <a:prstDash val="sysDash"/>
            </a:ln>
          </c:spPr>
          <c:marker>
            <c:symbol val="none"/>
          </c:marker>
          <c:xVal>
            <c:numRef>
              <c:f>Subregion!$I$14:$N$14</c:f>
              <c:numCache>
                <c:formatCode>General</c:formatCode>
                <c:ptCount val="6"/>
                <c:pt idx="0">
                  <c:v>300</c:v>
                </c:pt>
                <c:pt idx="1">
                  <c:v>310</c:v>
                </c:pt>
                <c:pt idx="2">
                  <c:v>320</c:v>
                </c:pt>
                <c:pt idx="3">
                  <c:v>330</c:v>
                </c:pt>
                <c:pt idx="4">
                  <c:v>340</c:v>
                </c:pt>
                <c:pt idx="5">
                  <c:v>349.99990000000003</c:v>
                </c:pt>
              </c:numCache>
            </c:numRef>
          </c:xVal>
          <c:yVal>
            <c:numRef>
              <c:f>Subregion!$I$15:$N$15</c:f>
              <c:numCache>
                <c:formatCode>General</c:formatCode>
                <c:ptCount val="6"/>
                <c:pt idx="0">
                  <c:v>5.18825188794162</c:v>
                </c:pt>
                <c:pt idx="1">
                  <c:v>5.3744714392635897</c:v>
                </c:pt>
                <c:pt idx="2">
                  <c:v>5.6099372501335703</c:v>
                </c:pt>
                <c:pt idx="3">
                  <c:v>5.9187616625597306</c:v>
                </c:pt>
                <c:pt idx="4">
                  <c:v>6.3448432860722699</c:v>
                </c:pt>
                <c:pt idx="5">
                  <c:v>6.9800170520680807</c:v>
                </c:pt>
              </c:numCache>
            </c:numRef>
          </c:yVal>
          <c:smooth val="0"/>
        </c:ser>
        <c:dLbls>
          <c:showLegendKey val="0"/>
          <c:showVal val="0"/>
          <c:showCatName val="0"/>
          <c:showSerName val="0"/>
          <c:showPercent val="0"/>
          <c:showBubbleSize val="0"/>
        </c:dLbls>
        <c:axId val="151939712"/>
        <c:axId val="151941504"/>
      </c:scatterChart>
      <c:valAx>
        <c:axId val="151939712"/>
        <c:scaling>
          <c:orientation val="minMax"/>
          <c:max val="360"/>
          <c:min val="340"/>
        </c:scaling>
        <c:delete val="0"/>
        <c:axPos val="b"/>
        <c:majorGridlines/>
        <c:numFmt formatCode="General" sourceLinked="1"/>
        <c:majorTickMark val="out"/>
        <c:minorTickMark val="none"/>
        <c:tickLblPos val="nextTo"/>
        <c:txPr>
          <a:bodyPr/>
          <a:lstStyle/>
          <a:p>
            <a:pPr>
              <a:defRPr b="1" i="0" baseline="0"/>
            </a:pPr>
            <a:endParaRPr lang="en-US"/>
          </a:p>
        </c:txPr>
        <c:crossAx val="151941504"/>
        <c:crosses val="autoZero"/>
        <c:crossBetween val="midCat"/>
        <c:majorUnit val="5"/>
      </c:valAx>
      <c:valAx>
        <c:axId val="151941504"/>
        <c:scaling>
          <c:orientation val="minMax"/>
          <c:max val="8"/>
          <c:min val="6"/>
        </c:scaling>
        <c:delete val="0"/>
        <c:axPos val="l"/>
        <c:majorGridlines/>
        <c:numFmt formatCode="General" sourceLinked="1"/>
        <c:majorTickMark val="out"/>
        <c:minorTickMark val="none"/>
        <c:tickLblPos val="nextTo"/>
        <c:txPr>
          <a:bodyPr/>
          <a:lstStyle/>
          <a:p>
            <a:pPr>
              <a:defRPr b="1" i="0" baseline="0"/>
            </a:pPr>
            <a:endParaRPr lang="en-US"/>
          </a:p>
        </c:txPr>
        <c:crossAx val="151939712"/>
        <c:crosses val="autoZero"/>
        <c:crossBetween val="midCat"/>
        <c:majorUnit val="0.5"/>
      </c:valAx>
      <c:spPr>
        <a:ln>
          <a:solidFill>
            <a:schemeClr val="tx1"/>
          </a:solidFill>
        </a:ln>
      </c:spPr>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788155608104431"/>
          <c:y val="3.0458855156363412E-2"/>
          <c:w val="0.75342631154156581"/>
          <c:h val="0.8990828382838284"/>
        </c:manualLayout>
      </c:layout>
      <c:scatterChart>
        <c:scatterStyle val="smoothMarker"/>
        <c:varyColors val="0"/>
        <c:ser>
          <c:idx val="0"/>
          <c:order val="0"/>
          <c:tx>
            <c:v>IFC67 Region 3</c:v>
          </c:tx>
          <c:spPr>
            <a:ln>
              <a:solidFill>
                <a:srgbClr val="7030A0"/>
              </a:solidFill>
            </a:ln>
          </c:spPr>
          <c:marker>
            <c:symbol val="none"/>
          </c:marker>
          <c:xVal>
            <c:numRef>
              <c:f>Subregion!$O$10:$AO$10</c:f>
              <c:numCache>
                <c:formatCode>General</c:formatCode>
                <c:ptCount val="27"/>
                <c:pt idx="0">
                  <c:v>350.00009999999997</c:v>
                </c:pt>
                <c:pt idx="1">
                  <c:v>351</c:v>
                </c:pt>
                <c:pt idx="2">
                  <c:v>352</c:v>
                </c:pt>
                <c:pt idx="3">
                  <c:v>353</c:v>
                </c:pt>
                <c:pt idx="4">
                  <c:v>354</c:v>
                </c:pt>
                <c:pt idx="5">
                  <c:v>355</c:v>
                </c:pt>
                <c:pt idx="6">
                  <c:v>356</c:v>
                </c:pt>
                <c:pt idx="7">
                  <c:v>357</c:v>
                </c:pt>
                <c:pt idx="8">
                  <c:v>358</c:v>
                </c:pt>
                <c:pt idx="9">
                  <c:v>359</c:v>
                </c:pt>
                <c:pt idx="10">
                  <c:v>360</c:v>
                </c:pt>
                <c:pt idx="11">
                  <c:v>365</c:v>
                </c:pt>
                <c:pt idx="12">
                  <c:v>370</c:v>
                </c:pt>
                <c:pt idx="13">
                  <c:v>375</c:v>
                </c:pt>
                <c:pt idx="14">
                  <c:v>380</c:v>
                </c:pt>
                <c:pt idx="15">
                  <c:v>385</c:v>
                </c:pt>
                <c:pt idx="16">
                  <c:v>390</c:v>
                </c:pt>
                <c:pt idx="17">
                  <c:v>395</c:v>
                </c:pt>
                <c:pt idx="18">
                  <c:v>396</c:v>
                </c:pt>
                <c:pt idx="19">
                  <c:v>397</c:v>
                </c:pt>
                <c:pt idx="20">
                  <c:v>398</c:v>
                </c:pt>
                <c:pt idx="21">
                  <c:v>399</c:v>
                </c:pt>
                <c:pt idx="22">
                  <c:v>400</c:v>
                </c:pt>
                <c:pt idx="23">
                  <c:v>401</c:v>
                </c:pt>
                <c:pt idx="24">
                  <c:v>402</c:v>
                </c:pt>
                <c:pt idx="25">
                  <c:v>403</c:v>
                </c:pt>
                <c:pt idx="26" formatCode="0.0000">
                  <c:v>403.65418951126333</c:v>
                </c:pt>
              </c:numCache>
            </c:numRef>
          </c:xVal>
          <c:yVal>
            <c:numRef>
              <c:f>Subregion!$O$11:$AO$11</c:f>
              <c:numCache>
                <c:formatCode>General</c:formatCode>
                <c:ptCount val="27"/>
                <c:pt idx="0">
                  <c:v>6.9877326766890997</c:v>
                </c:pt>
                <c:pt idx="1">
                  <c:v>7.5625466266958599</c:v>
                </c:pt>
                <c:pt idx="2">
                  <c:v>7.6608162957578996</c:v>
                </c:pt>
                <c:pt idx="3">
                  <c:v>7.6398987422059701</c:v>
                </c:pt>
                <c:pt idx="4">
                  <c:v>7.6045825712651203</c:v>
                </c:pt>
                <c:pt idx="5">
                  <c:v>7.5834867160778607</c:v>
                </c:pt>
                <c:pt idx="6">
                  <c:v>7.5835702312120503</c:v>
                </c:pt>
                <c:pt idx="7">
                  <c:v>7.6060929080451496</c:v>
                </c:pt>
                <c:pt idx="8">
                  <c:v>7.6510418390727901</c:v>
                </c:pt>
                <c:pt idx="9">
                  <c:v>7.7183108981268198</c:v>
                </c:pt>
                <c:pt idx="10">
                  <c:v>7.8080299367338606</c:v>
                </c:pt>
                <c:pt idx="11">
                  <c:v>8.6289203226164108</c:v>
                </c:pt>
                <c:pt idx="12">
                  <c:v>10.371771571217499</c:v>
                </c:pt>
                <c:pt idx="13">
                  <c:v>14.1073156048769</c:v>
                </c:pt>
                <c:pt idx="14">
                  <c:v>25.661091791724001</c:v>
                </c:pt>
                <c:pt idx="15">
                  <c:v>60.735527752094001</c:v>
                </c:pt>
                <c:pt idx="16">
                  <c:v>29.451943155448301</c:v>
                </c:pt>
                <c:pt idx="17">
                  <c:v>18.004189650512998</c:v>
                </c:pt>
                <c:pt idx="18">
                  <c:v>16.8176604473535</c:v>
                </c:pt>
                <c:pt idx="19">
                  <c:v>15.8083261188793</c:v>
                </c:pt>
                <c:pt idx="20">
                  <c:v>14.9385008354552</c:v>
                </c:pt>
                <c:pt idx="21">
                  <c:v>14.1803684119969</c:v>
                </c:pt>
                <c:pt idx="22">
                  <c:v>13.5129997636355</c:v>
                </c:pt>
                <c:pt idx="23">
                  <c:v>12.92037014842</c:v>
                </c:pt>
                <c:pt idx="24">
                  <c:v>12.390014261378999</c:v>
                </c:pt>
                <c:pt idx="25">
                  <c:v>11.9120959269578</c:v>
                </c:pt>
                <c:pt idx="26">
                  <c:v>11.623989122191</c:v>
                </c:pt>
              </c:numCache>
            </c:numRef>
          </c:yVal>
          <c:smooth val="1"/>
        </c:ser>
        <c:ser>
          <c:idx val="1"/>
          <c:order val="1"/>
          <c:tx>
            <c:v>IFC67 Region 2</c:v>
          </c:tx>
          <c:spPr>
            <a:ln>
              <a:solidFill>
                <a:srgbClr val="FF0000"/>
              </a:solidFill>
            </a:ln>
          </c:spPr>
          <c:marker>
            <c:symbol val="none"/>
          </c:marker>
          <c:xVal>
            <c:numRef>
              <c:f>Subregion!$AP$10:$BD$10</c:f>
              <c:numCache>
                <c:formatCode>0.0000</c:formatCode>
                <c:ptCount val="15"/>
                <c:pt idx="0">
                  <c:v>403.65438951126328</c:v>
                </c:pt>
                <c:pt idx="1">
                  <c:v>405</c:v>
                </c:pt>
                <c:pt idx="2" formatCode="General">
                  <c:v>410</c:v>
                </c:pt>
                <c:pt idx="3" formatCode="General">
                  <c:v>420</c:v>
                </c:pt>
                <c:pt idx="4" formatCode="General">
                  <c:v>430</c:v>
                </c:pt>
                <c:pt idx="5" formatCode="General">
                  <c:v>440</c:v>
                </c:pt>
                <c:pt idx="6" formatCode="General">
                  <c:v>450</c:v>
                </c:pt>
                <c:pt idx="7" formatCode="General">
                  <c:v>475</c:v>
                </c:pt>
                <c:pt idx="8" formatCode="General">
                  <c:v>500</c:v>
                </c:pt>
                <c:pt idx="9" formatCode="General">
                  <c:v>550</c:v>
                </c:pt>
                <c:pt idx="10" formatCode="General">
                  <c:v>600</c:v>
                </c:pt>
                <c:pt idx="11" formatCode="General">
                  <c:v>650</c:v>
                </c:pt>
                <c:pt idx="12" formatCode="General">
                  <c:v>700</c:v>
                </c:pt>
                <c:pt idx="13" formatCode="General">
                  <c:v>750</c:v>
                </c:pt>
                <c:pt idx="14" formatCode="General">
                  <c:v>800</c:v>
                </c:pt>
              </c:numCache>
            </c:numRef>
          </c:xVal>
          <c:yVal>
            <c:numRef>
              <c:f>Subregion!$AP$11:$BD$11</c:f>
              <c:numCache>
                <c:formatCode>General</c:formatCode>
                <c:ptCount val="15"/>
                <c:pt idx="0">
                  <c:v>10.9899077269415</c:v>
                </c:pt>
                <c:pt idx="1">
                  <c:v>10.558994667077101</c:v>
                </c:pt>
                <c:pt idx="2">
                  <c:v>9.2370185374164908</c:v>
                </c:pt>
                <c:pt idx="3">
                  <c:v>7.4529122622503499</c:v>
                </c:pt>
                <c:pt idx="4">
                  <c:v>6.3200379143393599</c:v>
                </c:pt>
                <c:pt idx="5">
                  <c:v>5.55182565891936</c:v>
                </c:pt>
                <c:pt idx="6">
                  <c:v>5.0066158291993501</c:v>
                </c:pt>
                <c:pt idx="7">
                  <c:v>4.1730558996677303</c:v>
                </c:pt>
                <c:pt idx="8">
                  <c:v>3.7069826155583701</c:v>
                </c:pt>
                <c:pt idx="9">
                  <c:v>3.1986171034376798</c:v>
                </c:pt>
                <c:pt idx="10">
                  <c:v>2.9433096193510999</c:v>
                </c:pt>
                <c:pt idx="11">
                  <c:v>2.81008518335774</c:v>
                </c:pt>
                <c:pt idx="12">
                  <c:v>2.73829040418285</c:v>
                </c:pt>
                <c:pt idx="13">
                  <c:v>2.6972903962744197</c:v>
                </c:pt>
                <c:pt idx="14">
                  <c:v>2.67228969902783</c:v>
                </c:pt>
              </c:numCache>
            </c:numRef>
          </c:yVal>
          <c:smooth val="1"/>
        </c:ser>
        <c:ser>
          <c:idx val="2"/>
          <c:order val="2"/>
          <c:tx>
            <c:v>IAPWS-IF97 Region 3</c:v>
          </c:tx>
          <c:spPr>
            <a:ln>
              <a:solidFill>
                <a:srgbClr val="7030A0"/>
              </a:solidFill>
              <a:prstDash val="sysDash"/>
            </a:ln>
          </c:spPr>
          <c:marker>
            <c:symbol val="none"/>
          </c:marker>
          <c:xVal>
            <c:numRef>
              <c:f>Subregion!$O$14:$AO$14</c:f>
              <c:numCache>
                <c:formatCode>General</c:formatCode>
                <c:ptCount val="27"/>
                <c:pt idx="0">
                  <c:v>350.00009999999997</c:v>
                </c:pt>
                <c:pt idx="1">
                  <c:v>351</c:v>
                </c:pt>
                <c:pt idx="2">
                  <c:v>352</c:v>
                </c:pt>
                <c:pt idx="3">
                  <c:v>353</c:v>
                </c:pt>
                <c:pt idx="4">
                  <c:v>354</c:v>
                </c:pt>
                <c:pt idx="5">
                  <c:v>355</c:v>
                </c:pt>
                <c:pt idx="6">
                  <c:v>356</c:v>
                </c:pt>
                <c:pt idx="7">
                  <c:v>357</c:v>
                </c:pt>
                <c:pt idx="8">
                  <c:v>358</c:v>
                </c:pt>
                <c:pt idx="9">
                  <c:v>359</c:v>
                </c:pt>
                <c:pt idx="10">
                  <c:v>360</c:v>
                </c:pt>
                <c:pt idx="11">
                  <c:v>365</c:v>
                </c:pt>
                <c:pt idx="12">
                  <c:v>370</c:v>
                </c:pt>
                <c:pt idx="13">
                  <c:v>375</c:v>
                </c:pt>
                <c:pt idx="14">
                  <c:v>380</c:v>
                </c:pt>
                <c:pt idx="15">
                  <c:v>385</c:v>
                </c:pt>
                <c:pt idx="16">
                  <c:v>390</c:v>
                </c:pt>
                <c:pt idx="17">
                  <c:v>395</c:v>
                </c:pt>
                <c:pt idx="18">
                  <c:v>396</c:v>
                </c:pt>
                <c:pt idx="19">
                  <c:v>397</c:v>
                </c:pt>
                <c:pt idx="20">
                  <c:v>398</c:v>
                </c:pt>
                <c:pt idx="21">
                  <c:v>399</c:v>
                </c:pt>
                <c:pt idx="22">
                  <c:v>400</c:v>
                </c:pt>
                <c:pt idx="23">
                  <c:v>401</c:v>
                </c:pt>
                <c:pt idx="24">
                  <c:v>402</c:v>
                </c:pt>
                <c:pt idx="25">
                  <c:v>403</c:v>
                </c:pt>
                <c:pt idx="26" formatCode="0.0000">
                  <c:v>403.66038590692744</c:v>
                </c:pt>
              </c:numCache>
            </c:numRef>
          </c:xVal>
          <c:yVal>
            <c:numRef>
              <c:f>Subregion!$O$15:$AO$15</c:f>
              <c:numCache>
                <c:formatCode>General</c:formatCode>
                <c:ptCount val="27"/>
                <c:pt idx="0">
                  <c:v>6.9750039083201898</c:v>
                </c:pt>
                <c:pt idx="1">
                  <c:v>7.0598029773447193</c:v>
                </c:pt>
                <c:pt idx="2">
                  <c:v>7.1492583988993701</c:v>
                </c:pt>
                <c:pt idx="3">
                  <c:v>7.2437569940166</c:v>
                </c:pt>
                <c:pt idx="4">
                  <c:v>7.3437512833851901</c:v>
                </c:pt>
                <c:pt idx="5">
                  <c:v>7.4497598957658298</c:v>
                </c:pt>
                <c:pt idx="6">
                  <c:v>7.5623781858155494</c:v>
                </c:pt>
                <c:pt idx="7">
                  <c:v>7.6822912878199601</c:v>
                </c:pt>
                <c:pt idx="8">
                  <c:v>7.8102902412909998</c:v>
                </c:pt>
                <c:pt idx="9">
                  <c:v>7.9472920265297695</c:v>
                </c:pt>
                <c:pt idx="10">
                  <c:v>8.0943646251231911</c:v>
                </c:pt>
                <c:pt idx="11">
                  <c:v>9.033549161979531</c:v>
                </c:pt>
                <c:pt idx="12">
                  <c:v>10.565147166991899</c:v>
                </c:pt>
                <c:pt idx="13">
                  <c:v>13.618037393251699</c:v>
                </c:pt>
                <c:pt idx="14">
                  <c:v>23.1840414893747</c:v>
                </c:pt>
                <c:pt idx="15">
                  <c:v>70.963155761750798</c:v>
                </c:pt>
                <c:pt idx="16">
                  <c:v>28.461410259450897</c:v>
                </c:pt>
                <c:pt idx="17">
                  <c:v>17.244544182598201</c:v>
                </c:pt>
                <c:pt idx="18">
                  <c:v>16.115163508062</c:v>
                </c:pt>
                <c:pt idx="19">
                  <c:v>15.1588838549724</c:v>
                </c:pt>
                <c:pt idx="20">
                  <c:v>14.3384323452636</c:v>
                </c:pt>
                <c:pt idx="21">
                  <c:v>13.626470899531899</c:v>
                </c:pt>
                <c:pt idx="22">
                  <c:v>13.0025136838641</c:v>
                </c:pt>
                <c:pt idx="23">
                  <c:v>12.450916656604301</c:v>
                </c:pt>
                <c:pt idx="24">
                  <c:v>11.959531625940601</c:v>
                </c:pt>
                <c:pt idx="25">
                  <c:v>11.5187836413367</c:v>
                </c:pt>
                <c:pt idx="26">
                  <c:v>11.251698650276198</c:v>
                </c:pt>
              </c:numCache>
            </c:numRef>
          </c:yVal>
          <c:smooth val="1"/>
        </c:ser>
        <c:ser>
          <c:idx val="3"/>
          <c:order val="3"/>
          <c:tx>
            <c:v>IAPWS-IF97 Region 2</c:v>
          </c:tx>
          <c:spPr>
            <a:ln>
              <a:solidFill>
                <a:srgbClr val="FF0000"/>
              </a:solidFill>
              <a:prstDash val="sysDash"/>
            </a:ln>
          </c:spPr>
          <c:marker>
            <c:symbol val="none"/>
          </c:marker>
          <c:xVal>
            <c:numRef>
              <c:f>Subregion!$AP$14:$BD$14</c:f>
              <c:numCache>
                <c:formatCode>General</c:formatCode>
                <c:ptCount val="15"/>
                <c:pt idx="0" formatCode="0.0000">
                  <c:v>403.66058590692739</c:v>
                </c:pt>
                <c:pt idx="1">
                  <c:v>405</c:v>
                </c:pt>
                <c:pt idx="2">
                  <c:v>410</c:v>
                </c:pt>
                <c:pt idx="3">
                  <c:v>420</c:v>
                </c:pt>
                <c:pt idx="4">
                  <c:v>430</c:v>
                </c:pt>
                <c:pt idx="5">
                  <c:v>440</c:v>
                </c:pt>
                <c:pt idx="6">
                  <c:v>450</c:v>
                </c:pt>
                <c:pt idx="7">
                  <c:v>475</c:v>
                </c:pt>
                <c:pt idx="8">
                  <c:v>500</c:v>
                </c:pt>
                <c:pt idx="9">
                  <c:v>550</c:v>
                </c:pt>
                <c:pt idx="10">
                  <c:v>600</c:v>
                </c:pt>
                <c:pt idx="11">
                  <c:v>650</c:v>
                </c:pt>
                <c:pt idx="12">
                  <c:v>700</c:v>
                </c:pt>
                <c:pt idx="13">
                  <c:v>750</c:v>
                </c:pt>
                <c:pt idx="14">
                  <c:v>800</c:v>
                </c:pt>
              </c:numCache>
            </c:numRef>
          </c:xVal>
          <c:yVal>
            <c:numRef>
              <c:f>Subregion!$AP$15:$BD$15</c:f>
              <c:numCache>
                <c:formatCode>General</c:formatCode>
                <c:ptCount val="15"/>
                <c:pt idx="0">
                  <c:v>11.2192149777345</c:v>
                </c:pt>
                <c:pt idx="1">
                  <c:v>10.711915869751799</c:v>
                </c:pt>
                <c:pt idx="2">
                  <c:v>9.240115635751911</c:v>
                </c:pt>
                <c:pt idx="3">
                  <c:v>7.4061690537222704</c:v>
                </c:pt>
                <c:pt idx="4">
                  <c:v>6.3206081784615602</c:v>
                </c:pt>
                <c:pt idx="5">
                  <c:v>5.6026239125785597</c:v>
                </c:pt>
                <c:pt idx="6">
                  <c:v>5.0860395940137195</c:v>
                </c:pt>
                <c:pt idx="7">
                  <c:v>4.2551813400962804</c:v>
                </c:pt>
                <c:pt idx="8">
                  <c:v>3.76613430611842</c:v>
                </c:pt>
                <c:pt idx="9">
                  <c:v>3.2353964834582496</c:v>
                </c:pt>
                <c:pt idx="10">
                  <c:v>2.9679174822901899</c:v>
                </c:pt>
                <c:pt idx="11">
                  <c:v>2.8167711011692398</c:v>
                </c:pt>
                <c:pt idx="12">
                  <c:v>2.7266728178249999</c:v>
                </c:pt>
                <c:pt idx="13">
                  <c:v>2.6725127948941099</c:v>
                </c:pt>
                <c:pt idx="14">
                  <c:v>2.6415243257863299</c:v>
                </c:pt>
              </c:numCache>
            </c:numRef>
          </c:yVal>
          <c:smooth val="1"/>
        </c:ser>
        <c:ser>
          <c:idx val="4"/>
          <c:order val="4"/>
          <c:tx>
            <c:v>Region boundary</c:v>
          </c:tx>
          <c:spPr>
            <a:ln>
              <a:solidFill>
                <a:schemeClr val="tx1"/>
              </a:solidFill>
            </a:ln>
          </c:spPr>
          <c:marker>
            <c:symbol val="none"/>
          </c:marker>
          <c:xVal>
            <c:numRef>
              <c:f>Subregion!$AA$2:$AA$3</c:f>
              <c:numCache>
                <c:formatCode>0.00</c:formatCode>
                <c:ptCount val="2"/>
                <c:pt idx="0">
                  <c:v>403.66048590692742</c:v>
                </c:pt>
                <c:pt idx="1">
                  <c:v>403.66048590692742</c:v>
                </c:pt>
              </c:numCache>
            </c:numRef>
          </c:xVal>
          <c:yVal>
            <c:numRef>
              <c:f>Subregion!$AC$2:$AC$3</c:f>
              <c:numCache>
                <c:formatCode>General</c:formatCode>
                <c:ptCount val="2"/>
                <c:pt idx="0">
                  <c:v>15</c:v>
                </c:pt>
                <c:pt idx="1">
                  <c:v>0</c:v>
                </c:pt>
              </c:numCache>
            </c:numRef>
          </c:yVal>
          <c:smooth val="1"/>
        </c:ser>
        <c:dLbls>
          <c:showLegendKey val="0"/>
          <c:showVal val="0"/>
          <c:showCatName val="0"/>
          <c:showSerName val="0"/>
          <c:showPercent val="0"/>
          <c:showBubbleSize val="0"/>
        </c:dLbls>
        <c:axId val="151964288"/>
        <c:axId val="152113536"/>
      </c:scatterChart>
      <c:valAx>
        <c:axId val="151964288"/>
        <c:scaling>
          <c:orientation val="minMax"/>
          <c:max val="410"/>
          <c:min val="400"/>
        </c:scaling>
        <c:delete val="0"/>
        <c:axPos val="b"/>
        <c:majorGridlines/>
        <c:numFmt formatCode="General" sourceLinked="1"/>
        <c:majorTickMark val="out"/>
        <c:minorTickMark val="none"/>
        <c:tickLblPos val="nextTo"/>
        <c:txPr>
          <a:bodyPr/>
          <a:lstStyle/>
          <a:p>
            <a:pPr>
              <a:defRPr b="1" i="0" baseline="0"/>
            </a:pPr>
            <a:endParaRPr lang="en-US"/>
          </a:p>
        </c:txPr>
        <c:crossAx val="152113536"/>
        <c:crosses val="autoZero"/>
        <c:crossBetween val="midCat"/>
        <c:majorUnit val="2"/>
      </c:valAx>
      <c:valAx>
        <c:axId val="152113536"/>
        <c:scaling>
          <c:orientation val="minMax"/>
          <c:max val="12"/>
          <c:min val="10"/>
        </c:scaling>
        <c:delete val="0"/>
        <c:axPos val="l"/>
        <c:majorGridlines/>
        <c:numFmt formatCode="#,##0.0" sourceLinked="0"/>
        <c:majorTickMark val="out"/>
        <c:minorTickMark val="none"/>
        <c:tickLblPos val="nextTo"/>
        <c:txPr>
          <a:bodyPr/>
          <a:lstStyle/>
          <a:p>
            <a:pPr>
              <a:defRPr b="1" i="0" baseline="0"/>
            </a:pPr>
            <a:endParaRPr lang="en-US"/>
          </a:p>
        </c:txPr>
        <c:crossAx val="151964288"/>
        <c:crosses val="autoZero"/>
        <c:crossBetween val="midCat"/>
        <c:majorUnit val="0.5"/>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958"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r>
              <a:rPr lang="en-GB" dirty="0" smtClean="0">
                <a:latin typeface="+mn-lt"/>
              </a:rPr>
              <a:t>Header</a:t>
            </a:r>
            <a:endParaRPr lang="en-GB" dirty="0">
              <a:latin typeface="+mn-lt"/>
            </a:endParaRPr>
          </a:p>
        </p:txBody>
      </p:sp>
      <p:sp>
        <p:nvSpPr>
          <p:cNvPr id="4099" name="Rectangle 3"/>
          <p:cNvSpPr>
            <a:spLocks noGrp="1" noChangeArrowheads="1"/>
          </p:cNvSpPr>
          <p:nvPr>
            <p:ph type="dt" sz="quarter" idx="1"/>
          </p:nvPr>
        </p:nvSpPr>
        <p:spPr bwMode="auto">
          <a:xfrm>
            <a:off x="3851099" y="0"/>
            <a:ext cx="2944958"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r>
              <a:rPr lang="en-GB" dirty="0" smtClean="0">
                <a:latin typeface="+mn-lt"/>
              </a:rPr>
              <a:t>Date</a:t>
            </a:r>
            <a:endParaRPr lang="en-GB" dirty="0">
              <a:latin typeface="+mn-lt"/>
            </a:endParaRPr>
          </a:p>
        </p:txBody>
      </p:sp>
      <p:sp>
        <p:nvSpPr>
          <p:cNvPr id="4100" name="Rectangle 4"/>
          <p:cNvSpPr>
            <a:spLocks noGrp="1" noChangeArrowheads="1"/>
          </p:cNvSpPr>
          <p:nvPr>
            <p:ph type="ftr" sz="quarter" idx="2"/>
          </p:nvPr>
        </p:nvSpPr>
        <p:spPr bwMode="auto">
          <a:xfrm>
            <a:off x="0" y="9428164"/>
            <a:ext cx="2944958"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r>
              <a:rPr lang="en-GB" dirty="0" smtClean="0">
                <a:latin typeface="+mn-lt"/>
              </a:rPr>
              <a:t>Footer</a:t>
            </a:r>
            <a:endParaRPr lang="en-GB" dirty="0">
              <a:latin typeface="+mn-lt"/>
            </a:endParaRPr>
          </a:p>
        </p:txBody>
      </p:sp>
      <p:sp>
        <p:nvSpPr>
          <p:cNvPr id="4101" name="Rectangle 5"/>
          <p:cNvSpPr>
            <a:spLocks noGrp="1" noChangeArrowheads="1"/>
          </p:cNvSpPr>
          <p:nvPr>
            <p:ph type="sldNum" sz="quarter" idx="3"/>
          </p:nvPr>
        </p:nvSpPr>
        <p:spPr bwMode="auto">
          <a:xfrm>
            <a:off x="3851099" y="9428164"/>
            <a:ext cx="2944958"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5428E64E-DAF6-4AB0-9FC8-646935440850}" type="slidenum">
              <a:rPr lang="en-GB">
                <a:latin typeface="+mn-lt"/>
              </a:rPr>
              <a:pPr/>
              <a:t>‹#›</a:t>
            </a:fld>
            <a:endParaRPr lang="en-GB" dirty="0">
              <a:latin typeface="+mn-lt"/>
            </a:endParaRPr>
          </a:p>
        </p:txBody>
      </p:sp>
    </p:spTree>
    <p:extLst>
      <p:ext uri="{BB962C8B-B14F-4D97-AF65-F5344CB8AC3E}">
        <p14:creationId xmlns:p14="http://schemas.microsoft.com/office/powerpoint/2010/main" val="1279576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79606" y="4714876"/>
            <a:ext cx="5438463" cy="44672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Date Placeholder 8"/>
          <p:cNvSpPr>
            <a:spLocks noGrp="1"/>
          </p:cNvSpPr>
          <p:nvPr>
            <p:ph type="dt" idx="1"/>
          </p:nvPr>
        </p:nvSpPr>
        <p:spPr>
          <a:xfrm>
            <a:off x="3851099" y="0"/>
            <a:ext cx="2944958" cy="496888"/>
          </a:xfrm>
          <a:prstGeom prst="rect">
            <a:avLst/>
          </a:prstGeom>
        </p:spPr>
        <p:txBody>
          <a:bodyPr vert="horz" lIns="91440" tIns="45720" rIns="91440" bIns="45720" rtlCol="0"/>
          <a:lstStyle>
            <a:lvl1pPr algn="r">
              <a:defRPr sz="1200">
                <a:latin typeface="+mn-lt"/>
                <a:cs typeface="Arial" pitchFamily="34" charset="0"/>
              </a:defRPr>
            </a:lvl1pPr>
          </a:lstStyle>
          <a:p>
            <a:fld id="{450B2359-2FB6-4813-BCCF-53F3748D72DB}" type="datetimeFigureOut">
              <a:rPr lang="en-GB" smtClean="0"/>
              <a:pPr/>
              <a:t>17/10/2014</a:t>
            </a:fld>
            <a:endParaRPr lang="en-GB" dirty="0"/>
          </a:p>
        </p:txBody>
      </p:sp>
      <p:sp>
        <p:nvSpPr>
          <p:cNvPr id="10" name="Header Placeholder 9"/>
          <p:cNvSpPr>
            <a:spLocks noGrp="1"/>
          </p:cNvSpPr>
          <p:nvPr>
            <p:ph type="hdr" sz="quarter"/>
          </p:nvPr>
        </p:nvSpPr>
        <p:spPr>
          <a:xfrm>
            <a:off x="0" y="0"/>
            <a:ext cx="2944958" cy="496888"/>
          </a:xfrm>
          <a:prstGeom prst="rect">
            <a:avLst/>
          </a:prstGeom>
        </p:spPr>
        <p:txBody>
          <a:bodyPr vert="horz" lIns="91440" tIns="45720" rIns="91440" bIns="45720" rtlCol="0"/>
          <a:lstStyle>
            <a:lvl1pPr algn="l">
              <a:defRPr sz="1200">
                <a:latin typeface="+mn-lt"/>
              </a:defRPr>
            </a:lvl1pPr>
          </a:lstStyle>
          <a:p>
            <a:r>
              <a:rPr lang="en-GB" smtClean="0"/>
              <a:t>Header</a:t>
            </a:r>
            <a:endParaRPr lang="en-GB" dirty="0"/>
          </a:p>
        </p:txBody>
      </p:sp>
      <p:sp>
        <p:nvSpPr>
          <p:cNvPr id="11" name="Slide Image Placeholder 10"/>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12" name="Footer Placeholder 11"/>
          <p:cNvSpPr>
            <a:spLocks noGrp="1"/>
          </p:cNvSpPr>
          <p:nvPr>
            <p:ph type="ftr" sz="quarter" idx="4"/>
          </p:nvPr>
        </p:nvSpPr>
        <p:spPr>
          <a:xfrm>
            <a:off x="0" y="9428164"/>
            <a:ext cx="2944958" cy="496887"/>
          </a:xfrm>
          <a:prstGeom prst="rect">
            <a:avLst/>
          </a:prstGeom>
        </p:spPr>
        <p:txBody>
          <a:bodyPr vert="horz" lIns="91440" tIns="45720" rIns="91440" bIns="45720" rtlCol="0" anchor="b"/>
          <a:lstStyle>
            <a:lvl1pPr algn="l">
              <a:defRPr sz="1200">
                <a:latin typeface="+mn-lt"/>
              </a:defRPr>
            </a:lvl1pPr>
          </a:lstStyle>
          <a:p>
            <a:r>
              <a:rPr lang="en-GB" smtClean="0"/>
              <a:t>Footer</a:t>
            </a:r>
            <a:endParaRPr lang="en-GB" dirty="0"/>
          </a:p>
        </p:txBody>
      </p:sp>
      <p:sp>
        <p:nvSpPr>
          <p:cNvPr id="13" name="Slide Number Placeholder 12"/>
          <p:cNvSpPr>
            <a:spLocks noGrp="1"/>
          </p:cNvSpPr>
          <p:nvPr>
            <p:ph type="sldNum" sz="quarter" idx="5"/>
          </p:nvPr>
        </p:nvSpPr>
        <p:spPr>
          <a:xfrm>
            <a:off x="3851099" y="9428164"/>
            <a:ext cx="2944958" cy="496887"/>
          </a:xfrm>
          <a:prstGeom prst="rect">
            <a:avLst/>
          </a:prstGeom>
        </p:spPr>
        <p:txBody>
          <a:bodyPr vert="horz" lIns="91440" tIns="45720" rIns="91440" bIns="45720" rtlCol="0" anchor="b"/>
          <a:lstStyle>
            <a:lvl1pPr algn="r">
              <a:defRPr sz="1200"/>
            </a:lvl1pPr>
          </a:lstStyle>
          <a:p>
            <a:fld id="{C4E17386-1702-435C-9D2A-C4927184EA0E}" type="slidenum">
              <a:rPr lang="en-GB" smtClean="0"/>
              <a:pPr/>
              <a:t>‹#›</a:t>
            </a:fld>
            <a:endParaRPr lang="en-GB" dirty="0"/>
          </a:p>
        </p:txBody>
      </p:sp>
    </p:spTree>
    <p:extLst>
      <p:ext uri="{BB962C8B-B14F-4D97-AF65-F5344CB8AC3E}">
        <p14:creationId xmlns:p14="http://schemas.microsoft.com/office/powerpoint/2010/main" val="39191609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baseline="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099" y="9428164"/>
            <a:ext cx="2944958" cy="496887"/>
          </a:xfrm>
          <a:prstGeom prst="rect">
            <a:avLst/>
          </a:prstGeom>
          <a:ln/>
        </p:spPr>
        <p:txBody>
          <a:bodyPr/>
          <a:lstStyle/>
          <a:p>
            <a:fld id="{FFB44B8E-23C9-4B3C-B4A7-F836840D2CB7}" type="slidenum">
              <a:rPr lang="en-GB"/>
              <a:pPr/>
              <a:t>1</a:t>
            </a:fld>
            <a:endParaRPr lang="en-GB" dirty="0"/>
          </a:p>
        </p:txBody>
      </p:sp>
      <p:sp>
        <p:nvSpPr>
          <p:cNvPr id="156674" name="Rectangle 2"/>
          <p:cNvSpPr>
            <a:spLocks noGrp="1" noRot="1" noChangeAspect="1" noChangeArrowheads="1" noTextEdit="1"/>
          </p:cNvSpPr>
          <p:nvPr>
            <p:ph type="sldImg"/>
          </p:nvPr>
        </p:nvSpPr>
        <p:spPr>
          <a:xfrm>
            <a:off x="917575" y="744538"/>
            <a:ext cx="4962525" cy="3722687"/>
          </a:xfrm>
          <a:prstGeom prst="rect">
            <a:avLst/>
          </a:prstGeom>
          <a:ln/>
        </p:spPr>
      </p:sp>
      <p:sp>
        <p:nvSpPr>
          <p:cNvPr id="156675" name="Rectangle 3"/>
          <p:cNvSpPr>
            <a:spLocks noGrp="1" noChangeArrowheads="1"/>
          </p:cNvSpPr>
          <p:nvPr>
            <p:ph type="body" idx="1"/>
          </p:nvPr>
        </p:nvSpPr>
        <p:spPr>
          <a:xfrm>
            <a:off x="679606" y="4714876"/>
            <a:ext cx="5438463" cy="4467225"/>
          </a:xfrm>
          <a:prstGeom prst="rect">
            <a:avLst/>
          </a:prstGeom>
        </p:spPr>
        <p:txBody>
          <a:bodyPr/>
          <a:lstStyle/>
          <a:p>
            <a:endParaRPr lang="en-US" noProof="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099" y="9428164"/>
            <a:ext cx="2944958" cy="496887"/>
          </a:xfrm>
          <a:prstGeom prst="rect">
            <a:avLst/>
          </a:prstGeom>
          <a:ln/>
        </p:spPr>
        <p:txBody>
          <a:bodyPr/>
          <a:lstStyle/>
          <a:p>
            <a:fld id="{940F062D-CB52-440E-86CA-AF4BD4000C65}" type="slidenum">
              <a:rPr lang="en-GB"/>
              <a:pPr/>
              <a:t>27</a:t>
            </a:fld>
            <a:endParaRPr lang="en-GB" dirty="0"/>
          </a:p>
        </p:txBody>
      </p:sp>
      <p:sp>
        <p:nvSpPr>
          <p:cNvPr id="227330" name="Rectangle 2"/>
          <p:cNvSpPr>
            <a:spLocks noGrp="1" noRot="1" noChangeAspect="1" noChangeArrowheads="1" noTextEdit="1"/>
          </p:cNvSpPr>
          <p:nvPr>
            <p:ph type="sldImg"/>
          </p:nvPr>
        </p:nvSpPr>
        <p:spPr>
          <a:xfrm>
            <a:off x="917575" y="744538"/>
            <a:ext cx="4962525" cy="3722687"/>
          </a:xfrm>
          <a:prstGeom prst="rect">
            <a:avLst/>
          </a:prstGeom>
          <a:ln/>
        </p:spPr>
      </p:sp>
      <p:sp>
        <p:nvSpPr>
          <p:cNvPr id="227331" name="Rectangle 3"/>
          <p:cNvSpPr>
            <a:spLocks noGrp="1" noChangeArrowheads="1"/>
          </p:cNvSpPr>
          <p:nvPr>
            <p:ph type="body" idx="1"/>
          </p:nvPr>
        </p:nvSpPr>
        <p:spPr>
          <a:xfrm>
            <a:off x="679606" y="4714876"/>
            <a:ext cx="5438463" cy="4467225"/>
          </a:xfrm>
          <a:prstGeom prst="rect">
            <a:avLst/>
          </a:prstGeom>
        </p:spPr>
        <p:txBody>
          <a:bodyPr/>
          <a:lstStyle/>
          <a:p>
            <a:endParaRPr lang="en-US" noProof="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1099" y="9428164"/>
            <a:ext cx="2944958" cy="496887"/>
          </a:xfrm>
          <a:prstGeom prst="rect">
            <a:avLst/>
          </a:prstGeom>
          <a:ln/>
        </p:spPr>
        <p:txBody>
          <a:bodyPr/>
          <a:lstStyle/>
          <a:p>
            <a:fld id="{A6FD8650-330C-4DB1-955A-9F9D2B8A3A20}" type="slidenum">
              <a:rPr lang="en-GB"/>
              <a:pPr/>
              <a:t>28</a:t>
            </a:fld>
            <a:endParaRPr lang="en-GB" dirty="0"/>
          </a:p>
        </p:txBody>
      </p:sp>
      <p:sp>
        <p:nvSpPr>
          <p:cNvPr id="173058" name="Rectangle 2"/>
          <p:cNvSpPr>
            <a:spLocks noGrp="1" noRot="1" noChangeAspect="1" noChangeArrowheads="1" noTextEdit="1"/>
          </p:cNvSpPr>
          <p:nvPr>
            <p:ph type="sldImg"/>
          </p:nvPr>
        </p:nvSpPr>
        <p:spPr>
          <a:xfrm>
            <a:off x="917575" y="744538"/>
            <a:ext cx="4962525" cy="3722687"/>
          </a:xfrm>
          <a:prstGeom prst="rect">
            <a:avLst/>
          </a:prstGeom>
          <a:ln/>
        </p:spPr>
      </p:sp>
      <p:sp>
        <p:nvSpPr>
          <p:cNvPr id="173059" name="Rectangle 3"/>
          <p:cNvSpPr>
            <a:spLocks noGrp="1" noChangeArrowheads="1"/>
          </p:cNvSpPr>
          <p:nvPr>
            <p:ph type="body" idx="1"/>
          </p:nvPr>
        </p:nvSpPr>
        <p:spPr>
          <a:xfrm>
            <a:off x="679606" y="4714876"/>
            <a:ext cx="5438463" cy="4467225"/>
          </a:xfrm>
          <a:prstGeom prst="rect">
            <a:avLst/>
          </a:prstGeom>
        </p:spPr>
        <p:txBody>
          <a:bodyPr/>
          <a:lstStyle/>
          <a:p>
            <a:endParaRPr lang="en-US" noProof="1"/>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48855"/>
          </a:xfrm>
          <a:prstGeom prst="rect">
            <a:avLst/>
          </a:prstGeom>
        </p:spPr>
      </p:pic>
      <p:sp>
        <p:nvSpPr>
          <p:cNvPr id="6" name="Rectangle 3"/>
          <p:cNvSpPr>
            <a:spLocks noGrp="1" noChangeArrowheads="1"/>
          </p:cNvSpPr>
          <p:nvPr>
            <p:ph type="subTitle" idx="1" hasCustomPrompt="1"/>
          </p:nvPr>
        </p:nvSpPr>
        <p:spPr>
          <a:xfrm>
            <a:off x="576263" y="4421429"/>
            <a:ext cx="5622128" cy="372533"/>
          </a:xfrm>
          <a:prstGeom prst="rect">
            <a:avLst/>
          </a:prstGeom>
        </p:spPr>
        <p:txBody>
          <a:bodyPr anchor="b"/>
          <a:lstStyle>
            <a:lvl1pPr marL="0" indent="0" algn="r">
              <a:spcBef>
                <a:spcPct val="0"/>
              </a:spcBef>
              <a:buNone/>
              <a:defRPr sz="2000">
                <a:solidFill>
                  <a:schemeClr val="tx1"/>
                </a:solidFill>
                <a:latin typeface="+mj-lt"/>
                <a:cs typeface="Arial" pitchFamily="34" charset="0"/>
              </a:defRPr>
            </a:lvl1pPr>
          </a:lstStyle>
          <a:p>
            <a:r>
              <a:rPr lang="en-US" noProof="0" dirty="0" smtClean="0"/>
              <a:t>Click to insert speaker name</a:t>
            </a:r>
            <a:endParaRPr lang="en-US" noProof="0" dirty="0"/>
          </a:p>
        </p:txBody>
      </p:sp>
      <p:sp>
        <p:nvSpPr>
          <p:cNvPr id="7" name="Text Placeholder 7"/>
          <p:cNvSpPr>
            <a:spLocks noGrp="1"/>
          </p:cNvSpPr>
          <p:nvPr>
            <p:ph type="body" sz="quarter" idx="10" hasCustomPrompt="1"/>
          </p:nvPr>
        </p:nvSpPr>
        <p:spPr>
          <a:xfrm>
            <a:off x="576264" y="5217296"/>
            <a:ext cx="5622128" cy="363008"/>
          </a:xfrm>
          <a:prstGeom prst="rect">
            <a:avLst/>
          </a:prstGeom>
        </p:spPr>
        <p:txBody>
          <a:bodyPr anchor="b"/>
          <a:lstStyle>
            <a:lvl1pPr algn="r">
              <a:buNone/>
              <a:defRPr sz="1800">
                <a:latin typeface="+mj-lt"/>
              </a:defRPr>
            </a:lvl1pPr>
          </a:lstStyle>
          <a:p>
            <a:pPr lvl="0"/>
            <a:r>
              <a:rPr lang="en-US" noProof="0" dirty="0" smtClean="0"/>
              <a:t>00/00/20xx</a:t>
            </a:r>
            <a:endParaRPr lang="en-US" noProof="0" dirty="0"/>
          </a:p>
        </p:txBody>
      </p:sp>
      <p:sp>
        <p:nvSpPr>
          <p:cNvPr id="9" name="Text Placeholder 8"/>
          <p:cNvSpPr>
            <a:spLocks noGrp="1"/>
          </p:cNvSpPr>
          <p:nvPr>
            <p:ph type="body" sz="quarter" idx="11" hasCustomPrompt="1"/>
          </p:nvPr>
        </p:nvSpPr>
        <p:spPr>
          <a:xfrm>
            <a:off x="576263" y="3470190"/>
            <a:ext cx="5622128" cy="821797"/>
          </a:xfrm>
        </p:spPr>
        <p:txBody>
          <a:bodyPr anchor="b"/>
          <a:lstStyle>
            <a:lvl1pPr algn="r">
              <a:buNone/>
              <a:defRPr sz="2800">
                <a:latin typeface="+mj-lt"/>
              </a:defRPr>
            </a:lvl1pPr>
          </a:lstStyle>
          <a:p>
            <a:pPr lvl="0"/>
            <a:r>
              <a:rPr lang="en-US" dirty="0" smtClean="0"/>
              <a:t>Click to insert presentation name</a:t>
            </a:r>
          </a:p>
        </p:txBody>
      </p:sp>
      <p:sp>
        <p:nvSpPr>
          <p:cNvPr id="10" name="Text Placeholder 9"/>
          <p:cNvSpPr>
            <a:spLocks noGrp="1"/>
          </p:cNvSpPr>
          <p:nvPr>
            <p:ph type="body" sz="quarter" idx="12" hasCustomPrompt="1"/>
          </p:nvPr>
        </p:nvSpPr>
        <p:spPr>
          <a:xfrm>
            <a:off x="576263" y="4857198"/>
            <a:ext cx="5622132" cy="296862"/>
          </a:xfrm>
        </p:spPr>
        <p:txBody>
          <a:bodyPr>
            <a:noAutofit/>
          </a:bodyPr>
          <a:lstStyle>
            <a:lvl1pPr algn="r">
              <a:buNone/>
              <a:defRPr sz="2000" baseline="0">
                <a:latin typeface="+mj-lt"/>
              </a:defRPr>
            </a:lvl1pPr>
            <a:lvl2pPr algn="r">
              <a:buNone/>
              <a:defRPr sz="2000">
                <a:latin typeface="+mj-lt"/>
              </a:defRPr>
            </a:lvl2pPr>
            <a:lvl3pPr algn="r">
              <a:buNone/>
              <a:defRPr sz="2000">
                <a:latin typeface="+mj-lt"/>
              </a:defRPr>
            </a:lvl3pPr>
            <a:lvl4pPr algn="r">
              <a:buNone/>
              <a:defRPr sz="2000">
                <a:latin typeface="+mj-lt"/>
              </a:defRPr>
            </a:lvl4pPr>
            <a:lvl5pPr algn="r">
              <a:buNone/>
              <a:defRPr sz="2000">
                <a:latin typeface="+mj-lt"/>
              </a:defRPr>
            </a:lvl5pPr>
          </a:lstStyle>
          <a:p>
            <a:pPr lvl="0"/>
            <a:r>
              <a:rPr lang="en-US" dirty="0" smtClean="0"/>
              <a:t>Click to insert location name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74663" y="1695450"/>
            <a:ext cx="3930650" cy="4552950"/>
          </a:xfrm>
          <a:prstGeom prst="rect">
            <a:avLst/>
          </a:prstGeom>
        </p:spPr>
        <p:txBody>
          <a:bodyPr/>
          <a:lstStyle>
            <a:lvl1pPr>
              <a:buClr>
                <a:schemeClr val="accent1"/>
              </a:buClr>
              <a:defRPr lang="en-US" dirty="0" smtClean="0"/>
            </a:lvl1pPr>
            <a:lvl2pPr>
              <a:buClr>
                <a:schemeClr val="accent1"/>
              </a:buClr>
              <a:defRPr lang="en-US" dirty="0" smtClean="0"/>
            </a:lvl2pPr>
            <a:lvl3pPr>
              <a:buClr>
                <a:schemeClr val="accent1"/>
              </a:buClr>
              <a:defRPr lang="en-US" dirty="0" smtClean="0"/>
            </a:lvl3pPr>
            <a:lvl4pPr>
              <a:buClr>
                <a:schemeClr val="accent1"/>
              </a:buClr>
              <a:defRPr lang="en-US" dirty="0" smtClean="0"/>
            </a:lvl4pPr>
            <a:lvl5pPr>
              <a:buClr>
                <a:schemeClr val="accent1"/>
              </a:buClr>
              <a:defRPr lang="en-US" dirty="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4707467" y="1695450"/>
            <a:ext cx="3977746" cy="4552950"/>
          </a:xfrm>
          <a:prstGeom prst="rect">
            <a:avLst/>
          </a:prstGeom>
        </p:spPr>
        <p:txBody>
          <a:bodyPr/>
          <a:lstStyle>
            <a:lvl1pPr>
              <a:buClr>
                <a:schemeClr val="accent1"/>
              </a:buClr>
              <a:defRPr lang="en-US" dirty="0" smtClean="0"/>
            </a:lvl1pPr>
            <a:lvl2pPr>
              <a:buClr>
                <a:schemeClr val="accent1"/>
              </a:buClr>
              <a:defRPr lang="en-US" dirty="0" smtClean="0"/>
            </a:lvl2pPr>
            <a:lvl3pPr>
              <a:buClr>
                <a:schemeClr val="accent1"/>
              </a:buClr>
              <a:defRPr lang="en-US" dirty="0" smtClean="0"/>
            </a:lvl3pPr>
            <a:lvl4pPr>
              <a:buClr>
                <a:schemeClr val="accent1"/>
              </a:buClr>
              <a:defRPr lang="en-US" dirty="0" smtClean="0"/>
            </a:lvl4pPr>
            <a:lvl5pPr>
              <a:buClr>
                <a:schemeClr val="accent1"/>
              </a:buClr>
              <a:defRPr lang="en-US" dirty="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10"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
        <p:nvSpPr>
          <p:cNvPr id="6"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1792288" y="1455737"/>
            <a:ext cx="5486400" cy="383593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a picture</a:t>
            </a:r>
            <a:endParaRPr lang="en-US" dirty="0"/>
          </a:p>
        </p:txBody>
      </p:sp>
      <p:sp>
        <p:nvSpPr>
          <p:cNvPr id="4" name="Text Placeholder 3"/>
          <p:cNvSpPr>
            <a:spLocks noGrp="1"/>
          </p:cNvSpPr>
          <p:nvPr>
            <p:ph type="body" sz="half" idx="2" hasCustomPrompt="1"/>
          </p:nvPr>
        </p:nvSpPr>
        <p:spPr>
          <a:xfrm>
            <a:off x="1792288" y="5426076"/>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text</a:t>
            </a:r>
          </a:p>
        </p:txBody>
      </p:sp>
      <p:sp>
        <p:nvSpPr>
          <p:cNvPr id="5"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ast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48855"/>
          </a:xfrm>
          <a:prstGeom prst="rect">
            <a:avLst/>
          </a:prstGeom>
        </p:spPr>
      </p:pic>
      <p:sp>
        <p:nvSpPr>
          <p:cNvPr id="9" name="Text Box 1029"/>
          <p:cNvSpPr txBox="1">
            <a:spLocks noChangeArrowheads="1"/>
          </p:cNvSpPr>
          <p:nvPr userDrawn="1"/>
        </p:nvSpPr>
        <p:spPr bwMode="auto">
          <a:xfrm>
            <a:off x="4211923" y="4002849"/>
            <a:ext cx="1939324" cy="323850"/>
          </a:xfrm>
          <a:prstGeom prst="rect">
            <a:avLst/>
          </a:prstGeom>
          <a:noFill/>
          <a:ln w="9525">
            <a:noFill/>
            <a:miter lim="800000"/>
            <a:headEnd/>
            <a:tailEnd/>
          </a:ln>
          <a:effectLst/>
        </p:spPr>
        <p:txBody>
          <a:bodyPr lIns="0" tIns="0" rIns="0" bIns="0" anchor="t"/>
          <a:lstStyle/>
          <a:p>
            <a:pPr algn="l">
              <a:spcBef>
                <a:spcPct val="50000"/>
              </a:spcBef>
            </a:pPr>
            <a:r>
              <a:rPr lang="en-GB" sz="1800" b="1" dirty="0">
                <a:solidFill>
                  <a:schemeClr val="accent1"/>
                </a:solidFill>
                <a:latin typeface="Arial" pitchFamily="34" charset="0"/>
                <a:cs typeface="Arial" pitchFamily="34" charset="0"/>
              </a:rPr>
              <a:t>www.alstom.com</a:t>
            </a:r>
          </a:p>
        </p:txBody>
      </p:sp>
    </p:spTree>
    <p:extLst>
      <p:ext uri="{BB962C8B-B14F-4D97-AF65-F5344CB8AC3E}">
        <p14:creationId xmlns:p14="http://schemas.microsoft.com/office/powerpoint/2010/main" val="397977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466200" y="1312863"/>
            <a:ext cx="8211600" cy="414337"/>
          </a:xfrm>
        </p:spPr>
        <p:txBody>
          <a:bodyPr>
            <a:normAutofit/>
          </a:bodyPr>
          <a:lstStyle>
            <a:lvl1pPr>
              <a:buFont typeface="Arial" pitchFamily="34" charset="0"/>
              <a:buChar char="•"/>
              <a:defRPr sz="2000" b="1">
                <a:solidFill>
                  <a:schemeClr val="accent1"/>
                </a:solidFill>
              </a:defRPr>
            </a:lvl1pPr>
          </a:lstStyle>
          <a:p>
            <a:pPr lvl="0"/>
            <a:r>
              <a:rPr lang="en-US" dirty="0" smtClean="0"/>
              <a:t>Click here to insert topic 1</a:t>
            </a:r>
            <a:endParaRPr lang="en-US" dirty="0"/>
          </a:p>
        </p:txBody>
      </p:sp>
      <p:sp>
        <p:nvSpPr>
          <p:cNvPr id="5" name="Text Placeholder 3"/>
          <p:cNvSpPr>
            <a:spLocks noGrp="1"/>
          </p:cNvSpPr>
          <p:nvPr>
            <p:ph type="body" sz="quarter" idx="11" hasCustomPrompt="1"/>
          </p:nvPr>
        </p:nvSpPr>
        <p:spPr>
          <a:xfrm>
            <a:off x="466200" y="1934316"/>
            <a:ext cx="8211600" cy="414337"/>
          </a:xfrm>
        </p:spPr>
        <p:txBody>
          <a:bodyPr>
            <a:normAutofit/>
          </a:bodyPr>
          <a:lstStyle>
            <a:lvl1pPr>
              <a:buFont typeface="Arial" pitchFamily="34" charset="0"/>
              <a:buChar char="•"/>
              <a:defRPr sz="2000" b="0"/>
            </a:lvl1pPr>
          </a:lstStyle>
          <a:p>
            <a:pPr lvl="0"/>
            <a:r>
              <a:rPr lang="en-US" dirty="0" smtClean="0"/>
              <a:t>Click here to insert topic 2</a:t>
            </a:r>
            <a:endParaRPr lang="en-US" dirty="0"/>
          </a:p>
        </p:txBody>
      </p:sp>
      <p:sp>
        <p:nvSpPr>
          <p:cNvPr id="6" name="Text Placeholder 3"/>
          <p:cNvSpPr>
            <a:spLocks noGrp="1"/>
          </p:cNvSpPr>
          <p:nvPr>
            <p:ph type="body" sz="quarter" idx="12" hasCustomPrompt="1"/>
          </p:nvPr>
        </p:nvSpPr>
        <p:spPr>
          <a:xfrm>
            <a:off x="466200" y="2555769"/>
            <a:ext cx="8211600" cy="414337"/>
          </a:xfrm>
        </p:spPr>
        <p:txBody>
          <a:bodyPr>
            <a:normAutofit/>
          </a:bodyPr>
          <a:lstStyle>
            <a:lvl1pPr>
              <a:buFont typeface="Arial" pitchFamily="34" charset="0"/>
              <a:buChar char="•"/>
              <a:defRPr sz="2000" b="0"/>
            </a:lvl1pPr>
          </a:lstStyle>
          <a:p>
            <a:pPr lvl="0"/>
            <a:r>
              <a:rPr lang="en-US" dirty="0" smtClean="0"/>
              <a:t>Click here to insert topic 3</a:t>
            </a:r>
            <a:endParaRPr lang="en-US" dirty="0"/>
          </a:p>
        </p:txBody>
      </p:sp>
      <p:sp>
        <p:nvSpPr>
          <p:cNvPr id="7" name="Text Placeholder 3"/>
          <p:cNvSpPr>
            <a:spLocks noGrp="1"/>
          </p:cNvSpPr>
          <p:nvPr>
            <p:ph type="body" sz="quarter" idx="13" hasCustomPrompt="1"/>
          </p:nvPr>
        </p:nvSpPr>
        <p:spPr>
          <a:xfrm>
            <a:off x="466200" y="3177222"/>
            <a:ext cx="8211600" cy="414337"/>
          </a:xfrm>
        </p:spPr>
        <p:txBody>
          <a:bodyPr>
            <a:normAutofit/>
          </a:bodyPr>
          <a:lstStyle>
            <a:lvl1pPr>
              <a:buFont typeface="Arial" pitchFamily="34" charset="0"/>
              <a:buChar char="•"/>
              <a:defRPr sz="2000" b="0"/>
            </a:lvl1pPr>
          </a:lstStyle>
          <a:p>
            <a:pPr lvl="0"/>
            <a:r>
              <a:rPr lang="en-US" dirty="0" smtClean="0"/>
              <a:t>Click here to insert topic 4</a:t>
            </a:r>
            <a:endParaRPr lang="en-US" dirty="0"/>
          </a:p>
        </p:txBody>
      </p:sp>
      <p:sp>
        <p:nvSpPr>
          <p:cNvPr id="8" name="Text Placeholder 3"/>
          <p:cNvSpPr>
            <a:spLocks noGrp="1"/>
          </p:cNvSpPr>
          <p:nvPr>
            <p:ph type="body" sz="quarter" idx="14" hasCustomPrompt="1"/>
          </p:nvPr>
        </p:nvSpPr>
        <p:spPr>
          <a:xfrm>
            <a:off x="466200" y="3798675"/>
            <a:ext cx="8211600" cy="414337"/>
          </a:xfrm>
        </p:spPr>
        <p:txBody>
          <a:bodyPr>
            <a:normAutofit/>
          </a:bodyPr>
          <a:lstStyle>
            <a:lvl1pPr>
              <a:buFont typeface="Arial" pitchFamily="34" charset="0"/>
              <a:buChar char="•"/>
              <a:defRPr sz="2000" b="0"/>
            </a:lvl1pPr>
          </a:lstStyle>
          <a:p>
            <a:pPr lvl="0"/>
            <a:r>
              <a:rPr lang="en-US" dirty="0" smtClean="0"/>
              <a:t>Click here to insert topic 5</a:t>
            </a:r>
            <a:endParaRPr lang="en-US" dirty="0"/>
          </a:p>
        </p:txBody>
      </p:sp>
      <p:sp>
        <p:nvSpPr>
          <p:cNvPr id="9" name="Text Placeholder 3"/>
          <p:cNvSpPr>
            <a:spLocks noGrp="1"/>
          </p:cNvSpPr>
          <p:nvPr>
            <p:ph type="body" sz="quarter" idx="15" hasCustomPrompt="1"/>
          </p:nvPr>
        </p:nvSpPr>
        <p:spPr>
          <a:xfrm>
            <a:off x="466200" y="4420129"/>
            <a:ext cx="8211600" cy="414337"/>
          </a:xfrm>
        </p:spPr>
        <p:txBody>
          <a:bodyPr>
            <a:normAutofit/>
          </a:bodyPr>
          <a:lstStyle>
            <a:lvl1pPr>
              <a:buFont typeface="Arial" pitchFamily="34" charset="0"/>
              <a:buChar char="•"/>
              <a:defRPr sz="2000" b="0"/>
            </a:lvl1pPr>
          </a:lstStyle>
          <a:p>
            <a:pPr lvl="0"/>
            <a:r>
              <a:rPr lang="en-US" dirty="0" smtClean="0"/>
              <a:t>Click here to insert topic 6</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add title</a:t>
            </a:r>
            <a:endParaRPr lang="en-US" dirty="0"/>
          </a:p>
        </p:txBody>
      </p:sp>
      <p:sp>
        <p:nvSpPr>
          <p:cNvPr id="5" name="Text Placeholder 4"/>
          <p:cNvSpPr>
            <a:spLocks noGrp="1"/>
          </p:cNvSpPr>
          <p:nvPr>
            <p:ph type="body" sz="quarter" idx="10"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
        <p:nvSpPr>
          <p:cNvPr id="7" name="Text Placeholder 6"/>
          <p:cNvSpPr>
            <a:spLocks noGrp="1"/>
          </p:cNvSpPr>
          <p:nvPr>
            <p:ph type="body" sz="quarter" idx="11" hasCustomPrompt="1"/>
          </p:nvPr>
        </p:nvSpPr>
        <p:spPr>
          <a:xfrm>
            <a:off x="466200" y="1695450"/>
            <a:ext cx="8211600" cy="4552950"/>
          </a:xfrm>
          <a:prstGeom prst="rect">
            <a:avLst/>
          </a:prstGeom>
        </p:spPr>
        <p:txBody>
          <a:bodyPr/>
          <a:lstStyle>
            <a:lvl1pPr>
              <a:defRPr>
                <a:latin typeface="+mn-lt"/>
              </a:defRPr>
            </a:lvl1pPr>
            <a:lvl2pPr>
              <a:defRPr>
                <a:latin typeface="+mn-lt"/>
              </a:defRPr>
            </a:lvl2pPr>
            <a:lvl3pPr>
              <a:defRPr>
                <a:latin typeface="+mn-lt"/>
              </a:defRPr>
            </a:lvl3pPr>
            <a:lvl4pPr>
              <a:defRPr baseline="0">
                <a:latin typeface="+mn-lt"/>
              </a:defRPr>
            </a:lvl4pPr>
            <a:lvl5pPr>
              <a:defRPr>
                <a:latin typeface="+mn-lt"/>
              </a:defRPr>
            </a:lvl5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message 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13" name="Text Placeholder 12"/>
          <p:cNvSpPr>
            <a:spLocks noGrp="1"/>
          </p:cNvSpPr>
          <p:nvPr>
            <p:ph type="body" sz="quarter" idx="10" hasCustomPrompt="1"/>
          </p:nvPr>
        </p:nvSpPr>
        <p:spPr>
          <a:xfrm>
            <a:off x="466200" y="5888400"/>
            <a:ext cx="8211600" cy="360000"/>
          </a:xfrm>
          <a:prstGeom prst="rect">
            <a:avLst/>
          </a:prstGeom>
          <a:solidFill>
            <a:srgbClr val="C8DAE8"/>
          </a:solidFill>
          <a:ln>
            <a:noFill/>
          </a:ln>
        </p:spPr>
        <p:txBody>
          <a:bodyPr anchor="ctr"/>
          <a:lstStyle>
            <a:lvl1pPr algn="ctr">
              <a:buNone/>
              <a:defRPr sz="2000">
                <a:solidFill>
                  <a:schemeClr val="accent1"/>
                </a:solidFill>
              </a:defRPr>
            </a:lvl1pPr>
          </a:lstStyle>
          <a:p>
            <a:pPr lvl="0"/>
            <a:r>
              <a:rPr lang="en-US" dirty="0" smtClean="0"/>
              <a:t>Click to edit message</a:t>
            </a:r>
            <a:endParaRPr lang="en-GB" dirty="0"/>
          </a:p>
        </p:txBody>
      </p:sp>
      <p:sp>
        <p:nvSpPr>
          <p:cNvPr id="17" name="Content Placeholder 16"/>
          <p:cNvSpPr>
            <a:spLocks noGrp="1"/>
          </p:cNvSpPr>
          <p:nvPr>
            <p:ph sz="quarter" idx="12" hasCustomPrompt="1"/>
          </p:nvPr>
        </p:nvSpPr>
        <p:spPr>
          <a:xfrm>
            <a:off x="466200" y="1695450"/>
            <a:ext cx="8211600" cy="4095749"/>
          </a:xfrm>
          <a:prstGeom prst="rect">
            <a:avLst/>
          </a:prstGeom>
        </p:spPr>
        <p:txBody>
          <a:bodyPr/>
          <a:lstStyle>
            <a:lvl1pPr>
              <a:defRPr baseline="0"/>
            </a:lvl1pPr>
            <a:lvl2pPr>
              <a:defRPr/>
            </a:lvl2pPr>
            <a:lvl3pPr>
              <a:defRPr/>
            </a:lvl3pPr>
            <a:lvl4pPr>
              <a:defRPr baseline="0"/>
            </a:lvl4pPr>
            <a:lvl5pPr>
              <a:buFont typeface="Arial" pitchFamily="34" charset="0"/>
              <a:buChar char="•"/>
              <a:defRPr/>
            </a:lvl5pPr>
          </a:lstStyle>
          <a:p>
            <a:pPr lvl="0"/>
            <a:r>
              <a:rPr lang="en-US" dirty="0" smtClean="0"/>
              <a:t>Click to add text</a:t>
            </a:r>
          </a:p>
          <a:p>
            <a:pPr lvl="1"/>
            <a:r>
              <a:rPr lang="en-US" dirty="0" smtClean="0"/>
              <a:t>Second l</a:t>
            </a:r>
            <a:r>
              <a:rPr lang="de-CH" dirty="0" smtClean="0"/>
              <a:t>evel</a:t>
            </a:r>
          </a:p>
          <a:p>
            <a:pPr lvl="2"/>
            <a:r>
              <a:rPr lang="de-CH" dirty="0" smtClean="0"/>
              <a:t>Third level</a:t>
            </a:r>
          </a:p>
          <a:p>
            <a:pPr lvl="3"/>
            <a:r>
              <a:rPr lang="de-CH" dirty="0" smtClean="0"/>
              <a:t>Fourth level</a:t>
            </a:r>
          </a:p>
          <a:p>
            <a:pPr lvl="4"/>
            <a:r>
              <a:rPr lang="de-CH" dirty="0" smtClean="0"/>
              <a:t>Fifth level</a:t>
            </a:r>
            <a:endParaRPr lang="en-GB" dirty="0" smtClean="0"/>
          </a:p>
          <a:p>
            <a:pPr lvl="4"/>
            <a:endParaRPr lang="en-US" dirty="0" smtClean="0"/>
          </a:p>
        </p:txBody>
      </p:sp>
      <p:sp>
        <p:nvSpPr>
          <p:cNvPr id="6" name="Text Placeholder 4"/>
          <p:cNvSpPr>
            <a:spLocks noGrp="1"/>
          </p:cNvSpPr>
          <p:nvPr>
            <p:ph type="body" sz="quarter" idx="13"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74663" y="1695450"/>
            <a:ext cx="3930650" cy="4535488"/>
          </a:xfrm>
          <a:prstGeom prst="rect">
            <a:avLst/>
          </a:prstGeom>
        </p:spPr>
        <p:txBody>
          <a:bodyPr/>
          <a:lstStyle>
            <a:lvl1pPr>
              <a:buClr>
                <a:schemeClr val="accent1"/>
              </a:buClr>
              <a:defRPr sz="2400"/>
            </a:lvl1pPr>
            <a:lvl2pPr>
              <a:buClr>
                <a:schemeClr val="accent1"/>
              </a:buClr>
              <a:defRPr sz="2200"/>
            </a:lvl2pPr>
            <a:lvl3pPr>
              <a:buClr>
                <a:schemeClr val="accent1"/>
              </a:buClr>
              <a:defRPr sz="2000"/>
            </a:lvl3pPr>
            <a:lvl4pPr>
              <a:buClr>
                <a:schemeClr val="accent1"/>
              </a:buClr>
              <a:defRPr sz="1800"/>
            </a:lvl4pPr>
            <a:lvl5pPr>
              <a:buClr>
                <a:schemeClr val="accent1"/>
              </a:buClr>
              <a:defRPr sz="1800"/>
            </a:lvl5pPr>
            <a:lvl6pPr>
              <a:defRPr sz="1800"/>
            </a:lvl6pPr>
            <a:lvl7pPr>
              <a:defRPr sz="1800"/>
            </a:lvl7pPr>
            <a:lvl8pPr>
              <a:defRPr sz="1800"/>
            </a:lvl8pPr>
            <a:lvl9pPr>
              <a:defRPr sz="18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707467" y="1695450"/>
            <a:ext cx="3977746" cy="4535488"/>
          </a:xfrm>
          <a:prstGeom prst="rect">
            <a:avLst/>
          </a:prstGeom>
        </p:spPr>
        <p:txBody>
          <a:bodyPr/>
          <a:lstStyle>
            <a:lvl1pPr>
              <a:buClr>
                <a:schemeClr val="accent1"/>
              </a:buClr>
              <a:defRPr sz="2400" baseline="0"/>
            </a:lvl1pPr>
            <a:lvl2pPr>
              <a:buClr>
                <a:schemeClr val="accent1"/>
              </a:buClr>
              <a:defRPr sz="2200"/>
            </a:lvl2pPr>
            <a:lvl3pPr>
              <a:buClr>
                <a:schemeClr val="accent1"/>
              </a:buClr>
              <a:defRPr sz="2000"/>
            </a:lvl3pPr>
            <a:lvl4pPr>
              <a:buClr>
                <a:schemeClr val="accent1"/>
              </a:buClr>
              <a:defRPr sz="1800"/>
            </a:lvl4pPr>
            <a:lvl5pPr>
              <a:buClr>
                <a:schemeClr val="accent1"/>
              </a:buClr>
              <a:defRPr sz="1800"/>
            </a:lvl5pPr>
            <a:lvl6pPr>
              <a:defRPr sz="1800"/>
            </a:lvl6pPr>
            <a:lvl7pPr>
              <a:defRPr sz="1800"/>
            </a:lvl7pPr>
            <a:lvl8pPr>
              <a:defRPr sz="1800"/>
            </a:lvl8pPr>
            <a:lvl9pPr>
              <a:defRPr sz="18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10"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
        <p:nvSpPr>
          <p:cNvPr id="6"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455738"/>
            <a:ext cx="4040188" cy="639762"/>
          </a:xfrm>
          <a:prstGeom prst="rect">
            <a:avLst/>
          </a:prstGeo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4" name="Content Placeholder 3"/>
          <p:cNvSpPr>
            <a:spLocks noGrp="1"/>
          </p:cNvSpPr>
          <p:nvPr>
            <p:ph sz="half" idx="2" hasCustomPrompt="1"/>
          </p:nvPr>
        </p:nvSpPr>
        <p:spPr>
          <a:xfrm>
            <a:off x="474663" y="2095500"/>
            <a:ext cx="4022725" cy="4135438"/>
          </a:xfrm>
          <a:prstGeom prst="rect">
            <a:avLst/>
          </a:prstGeom>
        </p:spPr>
        <p:txBody>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1600"/>
            </a:lvl6pPr>
            <a:lvl7pPr>
              <a:defRPr sz="1600"/>
            </a:lvl7pPr>
            <a:lvl8pPr>
              <a:defRPr sz="1600"/>
            </a:lvl8pPr>
            <a:lvl9pPr>
              <a:defRPr sz="16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5" y="1455738"/>
            <a:ext cx="4041775" cy="639762"/>
          </a:xfrm>
          <a:prstGeom prst="rect">
            <a:avLst/>
          </a:prstGeo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6" name="Content Placeholder 5"/>
          <p:cNvSpPr>
            <a:spLocks noGrp="1"/>
          </p:cNvSpPr>
          <p:nvPr>
            <p:ph sz="quarter" idx="4" hasCustomPrompt="1"/>
          </p:nvPr>
        </p:nvSpPr>
        <p:spPr>
          <a:xfrm>
            <a:off x="4645025" y="2095500"/>
            <a:ext cx="4041775" cy="4135438"/>
          </a:xfrm>
          <a:prstGeom prst="rect">
            <a:avLst/>
          </a:prstGeom>
        </p:spPr>
        <p:txBody>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1600"/>
            </a:lvl6pPr>
            <a:lvl7pPr>
              <a:defRPr sz="1600"/>
            </a:lvl7pPr>
            <a:lvl8pPr>
              <a:defRPr sz="1600"/>
            </a:lvl8pPr>
            <a:lvl9pPr>
              <a:defRPr sz="16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75050" y="1455738"/>
            <a:ext cx="5111750" cy="4775200"/>
          </a:xfrm>
          <a:prstGeom prst="rect">
            <a:avLst/>
          </a:prstGeom>
        </p:spPr>
        <p:txBody>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2000"/>
            </a:lvl6pPr>
            <a:lvl7pPr>
              <a:defRPr sz="2000"/>
            </a:lvl7pPr>
            <a:lvl8pPr>
              <a:defRPr sz="2000"/>
            </a:lvl8pPr>
            <a:lvl9pPr>
              <a:defRPr sz="20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474663" y="2617789"/>
            <a:ext cx="2990850" cy="3613150"/>
          </a:xfrm>
          <a:prstGeom prst="rect">
            <a:avLst/>
          </a:prstGeo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text</a:t>
            </a:r>
          </a:p>
        </p:txBody>
      </p:sp>
      <p:sp>
        <p:nvSpPr>
          <p:cNvPr id="9" name="Title 8"/>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12" name="Text Placeholder 11"/>
          <p:cNvSpPr>
            <a:spLocks noGrp="1"/>
          </p:cNvSpPr>
          <p:nvPr>
            <p:ph type="body" sz="quarter" idx="10" hasCustomPrompt="1"/>
          </p:nvPr>
        </p:nvSpPr>
        <p:spPr>
          <a:xfrm>
            <a:off x="476778" y="1457321"/>
            <a:ext cx="2991600" cy="1096963"/>
          </a:xfrm>
        </p:spPr>
        <p:txBody>
          <a:bodyPr anchor="ctr">
            <a:normAutofit/>
          </a:bodyPr>
          <a:lstStyle>
            <a:lvl1pPr>
              <a:buNone/>
              <a:defRPr sz="2000" b="1">
                <a:solidFill>
                  <a:schemeClr val="accent1"/>
                </a:solidFill>
                <a:latin typeface="+mj-lt"/>
              </a:defRPr>
            </a:lvl1pPr>
          </a:lstStyle>
          <a:p>
            <a:pPr lvl="0"/>
            <a:r>
              <a:rPr lang="en-US" dirty="0" smtClean="0"/>
              <a:t>Click to add text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32" descr="bandeau_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8" y="569379"/>
            <a:ext cx="9144001" cy="571500"/>
          </a:xfrm>
          <a:prstGeom prst="rect">
            <a:avLst/>
          </a:prstGeom>
          <a:noFill/>
          <a:extLst>
            <a:ext uri="{909E8E84-426E-40DD-AFC4-6F175D3DCCD1}">
              <a14:hiddenFill xmlns:a14="http://schemas.microsoft.com/office/drawing/2010/main">
                <a:solidFill>
                  <a:srgbClr val="FFFFFF"/>
                </a:solidFill>
              </a14:hiddenFill>
            </a:ext>
          </a:extLst>
        </p:spPr>
      </p:pic>
      <p:sp>
        <p:nvSpPr>
          <p:cNvPr id="18434" name="Rectangle 2"/>
          <p:cNvSpPr>
            <a:spLocks noGrp="1" noChangeArrowheads="1"/>
          </p:cNvSpPr>
          <p:nvPr>
            <p:ph type="title"/>
          </p:nvPr>
        </p:nvSpPr>
        <p:spPr bwMode="auto">
          <a:xfrm>
            <a:off x="474663" y="25400"/>
            <a:ext cx="8210550" cy="889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noProof="0" dirty="0" smtClean="0"/>
              <a:t>Click to add title</a:t>
            </a:r>
          </a:p>
        </p:txBody>
      </p:sp>
      <p:pic>
        <p:nvPicPr>
          <p:cNvPr id="18453" name="Picture 21" descr="logint"/>
          <p:cNvPicPr>
            <a:picLocks noChangeAspect="1" noChangeArrowheads="1"/>
          </p:cNvPicPr>
          <p:nvPr/>
        </p:nvPicPr>
        <p:blipFill>
          <a:blip r:embed="rId15" cstate="print"/>
          <a:srcRect/>
          <a:stretch>
            <a:fillRect/>
          </a:stretch>
        </p:blipFill>
        <p:spPr bwMode="auto">
          <a:xfrm>
            <a:off x="7300913" y="6454377"/>
            <a:ext cx="1390020" cy="282973"/>
          </a:xfrm>
          <a:prstGeom prst="rect">
            <a:avLst/>
          </a:prstGeom>
          <a:noFill/>
        </p:spPr>
      </p:pic>
      <p:sp>
        <p:nvSpPr>
          <p:cNvPr id="18455" name="Rectangle 23"/>
          <p:cNvSpPr>
            <a:spLocks noChangeArrowheads="1"/>
          </p:cNvSpPr>
          <p:nvPr/>
        </p:nvSpPr>
        <p:spPr bwMode="auto">
          <a:xfrm>
            <a:off x="470858" y="6537385"/>
            <a:ext cx="4418012" cy="184666"/>
          </a:xfrm>
          <a:prstGeom prst="rect">
            <a:avLst/>
          </a:prstGeom>
          <a:noFill/>
          <a:ln w="9525">
            <a:noFill/>
            <a:miter lim="800000"/>
            <a:headEnd/>
            <a:tailEnd/>
          </a:ln>
          <a:effectLst/>
        </p:spPr>
        <p:txBody>
          <a:bodyPr lIns="0" tIns="0" rIns="0" bIns="0" anchor="ctr">
            <a:spAutoFit/>
          </a:bodyPr>
          <a:lstStyle/>
          <a:p>
            <a:pPr>
              <a:lnSpc>
                <a:spcPct val="80000"/>
              </a:lnSpc>
            </a:pPr>
            <a:r>
              <a:rPr lang="en-US" sz="500" noProof="1">
                <a:solidFill>
                  <a:srgbClr val="8C8C8C"/>
                </a:solidFill>
                <a:latin typeface="Arial" pitchFamily="34" charset="0"/>
                <a:cs typeface="Arial" pitchFamily="34" charset="0"/>
              </a:rPr>
              <a:t>© ALSTOM </a:t>
            </a:r>
            <a:r>
              <a:rPr lang="en-US" sz="500" noProof="1" smtClean="0">
                <a:solidFill>
                  <a:srgbClr val="8C8C8C"/>
                </a:solidFill>
                <a:latin typeface="Arial" pitchFamily="34" charset="0"/>
                <a:cs typeface="Arial" pitchFamily="34" charset="0"/>
              </a:rPr>
              <a:t>2014. </a:t>
            </a:r>
            <a:r>
              <a:rPr lang="en-US" sz="500" noProof="1">
                <a:solidFill>
                  <a:srgbClr val="8C8C8C"/>
                </a:solidFill>
                <a:latin typeface="Arial" pitchFamily="34" charset="0"/>
                <a:cs typeface="Arial" pitchFamily="34" charset="0"/>
              </a:rPr>
              <a:t>All rights reserved.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authority, is strictly prohibited. </a:t>
            </a:r>
          </a:p>
        </p:txBody>
      </p:sp>
      <p:sp>
        <p:nvSpPr>
          <p:cNvPr id="8" name="TextBox 7"/>
          <p:cNvSpPr txBox="1"/>
          <p:nvPr/>
        </p:nvSpPr>
        <p:spPr>
          <a:xfrm>
            <a:off x="372112" y="6333235"/>
            <a:ext cx="4198299" cy="215444"/>
          </a:xfrm>
          <a:prstGeom prst="rect">
            <a:avLst/>
          </a:prstGeom>
          <a:noFill/>
        </p:spPr>
        <p:txBody>
          <a:bodyPr wrap="square" rtlCol="0">
            <a:spAutoFit/>
          </a:bodyPr>
          <a:lstStyle/>
          <a:p>
            <a:r>
              <a:rPr lang="en-GB" sz="800" dirty="0" smtClean="0">
                <a:solidFill>
                  <a:schemeClr val="bg1">
                    <a:lumMod val="75000"/>
                  </a:schemeClr>
                </a:solidFill>
                <a:latin typeface="Arial" pitchFamily="34" charset="0"/>
                <a:cs typeface="Arial" pitchFamily="34" charset="0"/>
              </a:rPr>
              <a:t>New Process to Modell</a:t>
            </a:r>
            <a:r>
              <a:rPr lang="en-GB" sz="800" baseline="0" dirty="0" smtClean="0">
                <a:solidFill>
                  <a:schemeClr val="bg1">
                    <a:lumMod val="75000"/>
                  </a:schemeClr>
                </a:solidFill>
                <a:latin typeface="Arial" pitchFamily="34" charset="0"/>
                <a:cs typeface="Arial" pitchFamily="34" charset="0"/>
              </a:rPr>
              <a:t> Thermo-physical Fluid Properties</a:t>
            </a:r>
            <a:r>
              <a:rPr lang="en-GB" sz="800" dirty="0" smtClean="0">
                <a:solidFill>
                  <a:schemeClr val="bg1">
                    <a:lumMod val="75000"/>
                  </a:schemeClr>
                </a:solidFill>
                <a:latin typeface="Arial" pitchFamily="34" charset="0"/>
                <a:cs typeface="Arial" pitchFamily="34" charset="0"/>
              </a:rPr>
              <a:t>- 27/10/2014 – P </a:t>
            </a:r>
            <a:fld id="{D4AAFCC5-D135-4797-B61F-A5C3BB0DC17E}" type="slidenum">
              <a:rPr lang="en-GB" sz="800" smtClean="0">
                <a:solidFill>
                  <a:schemeClr val="bg1">
                    <a:lumMod val="75000"/>
                  </a:schemeClr>
                </a:solidFill>
                <a:latin typeface="Arial" pitchFamily="34" charset="0"/>
                <a:cs typeface="Arial" pitchFamily="34" charset="0"/>
              </a:rPr>
              <a:pPr/>
              <a:t>‹#›</a:t>
            </a:fld>
            <a:endParaRPr lang="en-GB" sz="800" dirty="0">
              <a:solidFill>
                <a:schemeClr val="bg1">
                  <a:lumMod val="75000"/>
                </a:schemeClr>
              </a:solidFill>
              <a:latin typeface="Arial" pitchFamily="34" charset="0"/>
              <a:cs typeface="Arial" pitchFamily="34" charset="0"/>
            </a:endParaRPr>
          </a:p>
        </p:txBody>
      </p:sp>
      <p:sp>
        <p:nvSpPr>
          <p:cNvPr id="11" name="Text Placeholder 10"/>
          <p:cNvSpPr>
            <a:spLocks noGrp="1"/>
          </p:cNvSpPr>
          <p:nvPr>
            <p:ph type="body" idx="1"/>
          </p:nvPr>
        </p:nvSpPr>
        <p:spPr>
          <a:xfrm>
            <a:off x="457200" y="1924050"/>
            <a:ext cx="8229600" cy="4202113"/>
          </a:xfrm>
          <a:prstGeom prst="rect">
            <a:avLst/>
          </a:prstGeom>
        </p:spPr>
        <p:txBody>
          <a:bodyPr vert="horz" lIns="91440" tIns="45720" rIns="91440" bIns="45720" rtlCol="0">
            <a:normAutofit/>
          </a:body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 bg1="lt1" tx1="dk1" bg2="lt2" tx2="dk2" accent1="accent1" accent2="accent2" accent3="accent3" accent4="accent4" accent5="accent5" accent6="accent6" hlink="hlink" folHlink="folHlink"/>
  <p:sldLayoutIdLst>
    <p:sldLayoutId id="2147483650" r:id="rId1"/>
    <p:sldLayoutId id="2147483666" r:id="rId2"/>
    <p:sldLayoutId id="2147483651" r:id="rId3"/>
    <p:sldLayoutId id="2147483665" r:id="rId4"/>
    <p:sldLayoutId id="2147483653" r:id="rId5"/>
    <p:sldLayoutId id="2147483654" r:id="rId6"/>
    <p:sldLayoutId id="2147483655" r:id="rId7"/>
    <p:sldLayoutId id="2147483667" r:id="rId8"/>
    <p:sldLayoutId id="2147483663" r:id="rId9"/>
    <p:sldLayoutId id="2147483661" r:id="rId10"/>
    <p:sldLayoutId id="2147483662" r:id="rId11"/>
    <p:sldLayoutId id="2147483668" r:id="rId12"/>
  </p:sldLayoutIdLst>
  <p:hf sldNum="0" hdr="0" dt="0"/>
  <p:txStyles>
    <p:titleStyle>
      <a:lvl1pPr algn="l" rtl="0" eaLnBrk="1" fontAlgn="base" hangingPunct="1">
        <a:lnSpc>
          <a:spcPct val="90000"/>
        </a:lnSpc>
        <a:spcBef>
          <a:spcPct val="0"/>
        </a:spcBef>
        <a:spcAft>
          <a:spcPct val="0"/>
        </a:spcAft>
        <a:defRPr sz="2600">
          <a:solidFill>
            <a:schemeClr val="accent1"/>
          </a:solidFill>
          <a:latin typeface="+mj-lt"/>
          <a:ea typeface="+mj-ea"/>
          <a:cs typeface="Arial" pitchFamily="34" charset="0"/>
        </a:defRPr>
      </a:lvl1pPr>
      <a:lvl2pPr algn="l" rtl="0" eaLnBrk="1" fontAlgn="base" hangingPunct="1">
        <a:lnSpc>
          <a:spcPct val="90000"/>
        </a:lnSpc>
        <a:spcBef>
          <a:spcPct val="0"/>
        </a:spcBef>
        <a:spcAft>
          <a:spcPct val="0"/>
        </a:spcAft>
        <a:defRPr sz="2800">
          <a:solidFill>
            <a:schemeClr val="tx2"/>
          </a:solidFill>
          <a:latin typeface="Alstom" pitchFamily="2" charset="0"/>
        </a:defRPr>
      </a:lvl2pPr>
      <a:lvl3pPr algn="l" rtl="0" eaLnBrk="1" fontAlgn="base" hangingPunct="1">
        <a:lnSpc>
          <a:spcPct val="90000"/>
        </a:lnSpc>
        <a:spcBef>
          <a:spcPct val="0"/>
        </a:spcBef>
        <a:spcAft>
          <a:spcPct val="0"/>
        </a:spcAft>
        <a:defRPr sz="2800">
          <a:solidFill>
            <a:schemeClr val="tx2"/>
          </a:solidFill>
          <a:latin typeface="Alstom" pitchFamily="2" charset="0"/>
        </a:defRPr>
      </a:lvl3pPr>
      <a:lvl4pPr algn="l" rtl="0" eaLnBrk="1" fontAlgn="base" hangingPunct="1">
        <a:lnSpc>
          <a:spcPct val="90000"/>
        </a:lnSpc>
        <a:spcBef>
          <a:spcPct val="0"/>
        </a:spcBef>
        <a:spcAft>
          <a:spcPct val="0"/>
        </a:spcAft>
        <a:defRPr sz="2800">
          <a:solidFill>
            <a:schemeClr val="tx2"/>
          </a:solidFill>
          <a:latin typeface="Alstom" pitchFamily="2" charset="0"/>
        </a:defRPr>
      </a:lvl4pPr>
      <a:lvl5pPr algn="l" rtl="0" eaLnBrk="1" fontAlgn="base" hangingPunct="1">
        <a:lnSpc>
          <a:spcPct val="90000"/>
        </a:lnSpc>
        <a:spcBef>
          <a:spcPct val="0"/>
        </a:spcBef>
        <a:spcAft>
          <a:spcPct val="0"/>
        </a:spcAft>
        <a:defRPr sz="2800">
          <a:solidFill>
            <a:schemeClr val="tx2"/>
          </a:solidFill>
          <a:latin typeface="Alstom" pitchFamily="2" charset="0"/>
        </a:defRPr>
      </a:lvl5pPr>
      <a:lvl6pPr marL="457200" algn="l" rtl="0" eaLnBrk="1" fontAlgn="base" hangingPunct="1">
        <a:lnSpc>
          <a:spcPct val="90000"/>
        </a:lnSpc>
        <a:spcBef>
          <a:spcPct val="0"/>
        </a:spcBef>
        <a:spcAft>
          <a:spcPct val="0"/>
        </a:spcAft>
        <a:defRPr sz="2800">
          <a:solidFill>
            <a:schemeClr val="tx2"/>
          </a:solidFill>
          <a:latin typeface="Alstom" pitchFamily="2" charset="0"/>
        </a:defRPr>
      </a:lvl6pPr>
      <a:lvl7pPr marL="914400" algn="l" rtl="0" eaLnBrk="1" fontAlgn="base" hangingPunct="1">
        <a:lnSpc>
          <a:spcPct val="90000"/>
        </a:lnSpc>
        <a:spcBef>
          <a:spcPct val="0"/>
        </a:spcBef>
        <a:spcAft>
          <a:spcPct val="0"/>
        </a:spcAft>
        <a:defRPr sz="2800">
          <a:solidFill>
            <a:schemeClr val="tx2"/>
          </a:solidFill>
          <a:latin typeface="Alstom" pitchFamily="2" charset="0"/>
        </a:defRPr>
      </a:lvl7pPr>
      <a:lvl8pPr marL="1371600" algn="l" rtl="0" eaLnBrk="1" fontAlgn="base" hangingPunct="1">
        <a:lnSpc>
          <a:spcPct val="90000"/>
        </a:lnSpc>
        <a:spcBef>
          <a:spcPct val="0"/>
        </a:spcBef>
        <a:spcAft>
          <a:spcPct val="0"/>
        </a:spcAft>
        <a:defRPr sz="2800">
          <a:solidFill>
            <a:schemeClr val="tx2"/>
          </a:solidFill>
          <a:latin typeface="Alstom" pitchFamily="2" charset="0"/>
        </a:defRPr>
      </a:lvl8pPr>
      <a:lvl9pPr marL="1828800" algn="l" rtl="0" eaLnBrk="1" fontAlgn="base" hangingPunct="1">
        <a:lnSpc>
          <a:spcPct val="90000"/>
        </a:lnSpc>
        <a:spcBef>
          <a:spcPct val="0"/>
        </a:spcBef>
        <a:spcAft>
          <a:spcPct val="0"/>
        </a:spcAft>
        <a:defRPr sz="2800">
          <a:solidFill>
            <a:schemeClr val="tx2"/>
          </a:solidFill>
          <a:latin typeface="Alstom" pitchFamily="2" charset="0"/>
        </a:defRPr>
      </a:lvl9pPr>
    </p:titleStyle>
    <p:body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31.wmf"/><Relationship Id="rId3" Type="http://schemas.openxmlformats.org/officeDocument/2006/relationships/image" Target="../media/image32.png"/><Relationship Id="rId7" Type="http://schemas.openxmlformats.org/officeDocument/2006/relationships/image" Target="../media/image28.wmf"/><Relationship Id="rId12"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18.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9.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33.png"/><Relationship Id="rId7" Type="http://schemas.openxmlformats.org/officeDocument/2006/relationships/image" Target="../media/image27.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23.bin"/><Relationship Id="rId5" Type="http://schemas.openxmlformats.org/officeDocument/2006/relationships/image" Target="../media/image29.wmf"/><Relationship Id="rId4" Type="http://schemas.openxmlformats.org/officeDocument/2006/relationships/oleObject" Target="../embeddings/oleObject22.bin"/><Relationship Id="rId9" Type="http://schemas.openxmlformats.org/officeDocument/2006/relationships/image" Target="../media/image28.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37.png"/><Relationship Id="rId7" Type="http://schemas.openxmlformats.org/officeDocument/2006/relationships/image" Target="../media/image35.w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26.bin"/><Relationship Id="rId5" Type="http://schemas.openxmlformats.org/officeDocument/2006/relationships/image" Target="../media/image34.wmf"/><Relationship Id="rId4" Type="http://schemas.openxmlformats.org/officeDocument/2006/relationships/oleObject" Target="../embeddings/oleObject25.bin"/><Relationship Id="rId9" Type="http://schemas.openxmlformats.org/officeDocument/2006/relationships/image" Target="../media/image36.wmf"/></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oleObject" Target="../embeddings/oleObject29.bin"/><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0.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31.bin"/><Relationship Id="rId5" Type="http://schemas.openxmlformats.org/officeDocument/2006/relationships/image" Target="../media/image28.wmf"/><Relationship Id="rId4" Type="http://schemas.openxmlformats.org/officeDocument/2006/relationships/oleObject" Target="../embeddings/oleObject30.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2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peter-junglas.de/fh/water95/index.html" TargetMode="External"/><Relationship Id="rId7" Type="http://schemas.openxmlformats.org/officeDocument/2006/relationships/hyperlink" Target="http://www-personal.umich.edu/~jpboyd/aaabook_9500may00.pdf" TargetMode="External"/><Relationship Id="rId2" Type="http://schemas.openxmlformats.org/officeDocument/2006/relationships/hyperlink" Target="http://www.iapws.org/" TargetMode="External"/><Relationship Id="rId1" Type="http://schemas.openxmlformats.org/officeDocument/2006/relationships/slideLayout" Target="../slideLayouts/slideLayout4.xml"/><Relationship Id="rId6" Type="http://schemas.openxmlformats.org/officeDocument/2006/relationships/hyperlink" Target="http://www.chebfun.org/" TargetMode="External"/><Relationship Id="rId5" Type="http://schemas.openxmlformats.org/officeDocument/2006/relationships/hyperlink" Target="http://en.wikipedia.org/wiki/Book:Thermodynamics" TargetMode="External"/><Relationship Id="rId4" Type="http://schemas.openxmlformats.org/officeDocument/2006/relationships/hyperlink" Target="http://www.peter-junglas.de/fh/publications/Poster-11_junglas.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7.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p:cNvSpPr>
            <a:spLocks noGrp="1"/>
          </p:cNvSpPr>
          <p:nvPr>
            <p:ph type="subTitle" idx="1"/>
          </p:nvPr>
        </p:nvSpPr>
        <p:spPr/>
        <p:txBody>
          <a:bodyPr>
            <a:normAutofit/>
          </a:bodyPr>
          <a:lstStyle/>
          <a:p>
            <a:r>
              <a:rPr lang="en-GB" dirty="0" smtClean="0">
                <a:solidFill>
                  <a:srgbClr val="5F5F5F"/>
                </a:solidFill>
              </a:rPr>
              <a:t>Michael Hiegemann</a:t>
            </a:r>
            <a:endParaRPr lang="en-GB" dirty="0">
              <a:solidFill>
                <a:srgbClr val="5F5F5F"/>
              </a:solidFill>
            </a:endParaRPr>
          </a:p>
        </p:txBody>
      </p:sp>
      <p:sp>
        <p:nvSpPr>
          <p:cNvPr id="22" name="Text Placeholder 21"/>
          <p:cNvSpPr>
            <a:spLocks noGrp="1"/>
          </p:cNvSpPr>
          <p:nvPr>
            <p:ph type="body" sz="quarter" idx="10"/>
          </p:nvPr>
        </p:nvSpPr>
        <p:spPr/>
        <p:txBody>
          <a:bodyPr>
            <a:normAutofit/>
          </a:bodyPr>
          <a:lstStyle/>
          <a:p>
            <a:r>
              <a:rPr lang="en-GB" dirty="0"/>
              <a:t>2</a:t>
            </a:r>
            <a:r>
              <a:rPr lang="en-GB" dirty="0" smtClean="0"/>
              <a:t>7/10/2014</a:t>
            </a:r>
            <a:endParaRPr lang="en-GB" dirty="0"/>
          </a:p>
        </p:txBody>
      </p:sp>
      <p:sp>
        <p:nvSpPr>
          <p:cNvPr id="23" name="Text Placeholder 22"/>
          <p:cNvSpPr>
            <a:spLocks noGrp="1"/>
          </p:cNvSpPr>
          <p:nvPr>
            <p:ph type="body" sz="quarter" idx="11"/>
          </p:nvPr>
        </p:nvSpPr>
        <p:spPr/>
        <p:txBody>
          <a:bodyPr>
            <a:normAutofit lnSpcReduction="10000"/>
          </a:bodyPr>
          <a:lstStyle/>
          <a:p>
            <a:r>
              <a:rPr lang="en-US" dirty="0"/>
              <a:t>New </a:t>
            </a:r>
            <a:r>
              <a:rPr lang="en-US" dirty="0" smtClean="0"/>
              <a:t>Process </a:t>
            </a:r>
            <a:r>
              <a:rPr lang="en-US" dirty="0"/>
              <a:t>to M</a:t>
            </a:r>
            <a:r>
              <a:rPr lang="en-US" dirty="0" smtClean="0"/>
              <a:t>odel</a:t>
            </a:r>
            <a:br>
              <a:rPr lang="en-US" dirty="0" smtClean="0"/>
            </a:br>
            <a:r>
              <a:rPr lang="en-US" dirty="0"/>
              <a:t>Thermo-</a:t>
            </a:r>
            <a:r>
              <a:rPr lang="en-US" dirty="0" smtClean="0"/>
              <a:t>physical </a:t>
            </a:r>
            <a:r>
              <a:rPr lang="en-US" dirty="0"/>
              <a:t>F</a:t>
            </a:r>
            <a:r>
              <a:rPr lang="en-US" dirty="0" smtClean="0"/>
              <a:t>luid </a:t>
            </a:r>
            <a:r>
              <a:rPr lang="en-US" dirty="0"/>
              <a:t>P</a:t>
            </a:r>
            <a:r>
              <a:rPr lang="en-US" dirty="0" smtClean="0"/>
              <a:t>roperties</a:t>
            </a:r>
            <a:endParaRPr lang="en-GB" dirty="0"/>
          </a:p>
        </p:txBody>
      </p:sp>
      <p:sp>
        <p:nvSpPr>
          <p:cNvPr id="24" name="Text Placeholder 23"/>
          <p:cNvSpPr>
            <a:spLocks noGrp="1"/>
          </p:cNvSpPr>
          <p:nvPr>
            <p:ph type="body" sz="quarter" idx="12"/>
          </p:nvPr>
        </p:nvSpPr>
        <p:spPr>
          <a:xfrm>
            <a:off x="255181" y="4857198"/>
            <a:ext cx="5943214" cy="296862"/>
          </a:xfrm>
        </p:spPr>
        <p:txBody>
          <a:bodyPr/>
          <a:lstStyle/>
          <a:p>
            <a:r>
              <a:rPr lang="en-GB" dirty="0" smtClean="0"/>
              <a:t>ETHZ/UZH Computational Science Industry Week </a:t>
            </a:r>
            <a:endParaRPr lang="en-GB" dirty="0"/>
          </a:p>
        </p:txBody>
      </p:sp>
    </p:spTree>
    <p:extLst>
      <p:ext uri="{BB962C8B-B14F-4D97-AF65-F5344CB8AC3E}">
        <p14:creationId xmlns:p14="http://schemas.microsoft.com/office/powerpoint/2010/main" val="3533198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702717" y="1130513"/>
            <a:ext cx="2355019" cy="100768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sz="quarter" idx="12"/>
          </p:nvPr>
        </p:nvSpPr>
        <p:spPr>
          <a:xfrm>
            <a:off x="466200" y="1187356"/>
            <a:ext cx="8211600" cy="4603844"/>
          </a:xfrm>
        </p:spPr>
        <p:txBody>
          <a:bodyPr>
            <a:normAutofit/>
          </a:bodyPr>
          <a:lstStyle/>
          <a:p>
            <a:endParaRPr lang="en-GB" dirty="0" smtClean="0">
              <a:solidFill>
                <a:schemeClr val="tx1"/>
              </a:solidFill>
            </a:endParaRPr>
          </a:p>
          <a:p>
            <a:pPr marL="0" indent="0">
              <a:buNone/>
            </a:pPr>
            <a:endParaRPr lang="en-US" dirty="0"/>
          </a:p>
        </p:txBody>
      </p:sp>
      <p:sp>
        <p:nvSpPr>
          <p:cNvPr id="2" name="Title 1"/>
          <p:cNvSpPr>
            <a:spLocks noGrp="1"/>
          </p:cNvSpPr>
          <p:nvPr>
            <p:ph type="title"/>
          </p:nvPr>
        </p:nvSpPr>
        <p:spPr>
          <a:xfrm>
            <a:off x="474662" y="25400"/>
            <a:ext cx="8560155" cy="889000"/>
          </a:xfrm>
        </p:spPr>
        <p:txBody>
          <a:bodyPr/>
          <a:lstStyle/>
          <a:p>
            <a:r>
              <a:rPr lang="en-GB" sz="2400" dirty="0" smtClean="0"/>
              <a:t>Thermo-physical Fluid Properties – </a:t>
            </a:r>
            <a:r>
              <a:rPr lang="en-GB" sz="2400" dirty="0"/>
              <a:t>Helmholtz </a:t>
            </a:r>
            <a:r>
              <a:rPr lang="en-GB" sz="2400" dirty="0" smtClean="0"/>
              <a:t>Free </a:t>
            </a:r>
            <a:r>
              <a:rPr lang="en-GB" sz="2400" dirty="0"/>
              <a:t>E</a:t>
            </a:r>
            <a:r>
              <a:rPr lang="en-GB" sz="2400" dirty="0" smtClean="0"/>
              <a:t>nergy</a:t>
            </a:r>
            <a:endParaRPr lang="en-US"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37" y="1130513"/>
            <a:ext cx="6288670" cy="103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86" y="2138201"/>
            <a:ext cx="6409431" cy="3385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926" y="5642600"/>
            <a:ext cx="6633721" cy="1153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1978" y="1242294"/>
            <a:ext cx="2152198" cy="495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755" y="1738291"/>
            <a:ext cx="1513843" cy="343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2866610" y="5676101"/>
            <a:ext cx="182616" cy="304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759035" y="1130513"/>
            <a:ext cx="182616" cy="304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633561" y="4988567"/>
            <a:ext cx="402330" cy="1520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3516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84784"/>
            <a:ext cx="818991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74662" y="25400"/>
            <a:ext cx="8560155" cy="889000"/>
          </a:xfrm>
        </p:spPr>
        <p:txBody>
          <a:bodyPr/>
          <a:lstStyle/>
          <a:p>
            <a:r>
              <a:rPr lang="en-GB" sz="2400" dirty="0" smtClean="0"/>
              <a:t>Thermo-physical Fluid Properties – </a:t>
            </a:r>
            <a:r>
              <a:rPr lang="en-GB" sz="2400" dirty="0"/>
              <a:t>Helmholtz </a:t>
            </a:r>
            <a:r>
              <a:rPr lang="en-GB" sz="2400" dirty="0" smtClean="0"/>
              <a:t>Free </a:t>
            </a:r>
            <a:r>
              <a:rPr lang="en-GB" sz="2400" dirty="0"/>
              <a:t>E</a:t>
            </a:r>
            <a:r>
              <a:rPr lang="en-GB" sz="2400" dirty="0" smtClean="0"/>
              <a:t>nergy</a:t>
            </a:r>
            <a:endParaRPr lang="en-US" sz="2400" dirty="0"/>
          </a:p>
        </p:txBody>
      </p:sp>
      <p:sp>
        <p:nvSpPr>
          <p:cNvPr id="13" name="Text Placeholder 2"/>
          <p:cNvSpPr>
            <a:spLocks noGrp="1"/>
          </p:cNvSpPr>
          <p:nvPr>
            <p:ph type="body" sz="quarter" idx="10"/>
          </p:nvPr>
        </p:nvSpPr>
        <p:spPr>
          <a:xfrm>
            <a:off x="466200" y="5888400"/>
            <a:ext cx="8211600" cy="360000"/>
          </a:xfrm>
        </p:spPr>
        <p:txBody>
          <a:bodyPr>
            <a:normAutofit lnSpcReduction="10000"/>
          </a:bodyPr>
          <a:lstStyle/>
          <a:p>
            <a:r>
              <a:rPr lang="en-GB" dirty="0" smtClean="0">
                <a:solidFill>
                  <a:srgbClr val="034694"/>
                </a:solidFill>
              </a:rPr>
              <a:t>Domain of definition with a “hole”, steep gradients at low densities</a:t>
            </a:r>
            <a:endParaRPr lang="en-GB" dirty="0">
              <a:solidFill>
                <a:srgbClr val="034694"/>
              </a:solidFill>
            </a:endParaRPr>
          </a:p>
        </p:txBody>
      </p:sp>
      <p:sp>
        <p:nvSpPr>
          <p:cNvPr id="6" name="Rectangle 5"/>
          <p:cNvSpPr/>
          <p:nvPr/>
        </p:nvSpPr>
        <p:spPr>
          <a:xfrm>
            <a:off x="7118349" y="3778250"/>
            <a:ext cx="1322993" cy="412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3"/>
          <p:cNvSpPr txBox="1">
            <a:spLocks/>
          </p:cNvSpPr>
          <p:nvPr/>
        </p:nvSpPr>
        <p:spPr>
          <a:xfrm>
            <a:off x="7487379" y="3731733"/>
            <a:ext cx="616732" cy="490575"/>
          </a:xfrm>
          <a:prstGeom prst="rect">
            <a:avLst/>
          </a:prstGeom>
        </p:spPr>
        <p:txBody>
          <a:bodyPr vert="horz" lIns="91440" tIns="45720" rIns="91440" bIns="45720" rtlCol="0">
            <a:normAutofit/>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pPr marL="0" indent="0">
              <a:buFont typeface="Arial" pitchFamily="34" charset="0"/>
              <a:buNone/>
            </a:pPr>
            <a:r>
              <a:rPr lang="de-CH" dirty="0" smtClean="0"/>
              <a:t>[K]</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175167980"/>
              </p:ext>
            </p:extLst>
          </p:nvPr>
        </p:nvGraphicFramePr>
        <p:xfrm>
          <a:off x="7270317" y="3736496"/>
          <a:ext cx="333375" cy="360362"/>
        </p:xfrm>
        <a:graphic>
          <a:graphicData uri="http://schemas.openxmlformats.org/presentationml/2006/ole">
            <mc:AlternateContent xmlns:mc="http://schemas.openxmlformats.org/markup-compatibility/2006">
              <mc:Choice xmlns:v="urn:schemas-microsoft-com:vml" Requires="v">
                <p:oleObj spid="_x0000_s10414" name="Formel" r:id="rId4" imgW="139680" imgH="164880" progId="Equation.3">
                  <p:embed/>
                </p:oleObj>
              </mc:Choice>
              <mc:Fallback>
                <p:oleObj name="Formel" r:id="rId4" imgW="139680" imgH="164880" progId="Equation.3">
                  <p:embed/>
                  <p:pic>
                    <p:nvPicPr>
                      <p:cNvPr id="0" name=""/>
                      <p:cNvPicPr>
                        <a:picLocks noChangeAspect="1" noChangeArrowheads="1"/>
                      </p:cNvPicPr>
                      <p:nvPr/>
                    </p:nvPicPr>
                    <p:blipFill>
                      <a:blip r:embed="rId5"/>
                      <a:srcRect/>
                      <a:stretch>
                        <a:fillRect/>
                      </a:stretch>
                    </p:blipFill>
                    <p:spPr bwMode="auto">
                      <a:xfrm>
                        <a:off x="7270317" y="3736496"/>
                        <a:ext cx="333375" cy="360362"/>
                      </a:xfrm>
                      <a:prstGeom prst="rect">
                        <a:avLst/>
                      </a:prstGeom>
                      <a:noFill/>
                      <a:ln>
                        <a:noFill/>
                      </a:ln>
                      <a:effectLst/>
                    </p:spPr>
                  </p:pic>
                </p:oleObj>
              </mc:Fallback>
            </mc:AlternateContent>
          </a:graphicData>
        </a:graphic>
      </p:graphicFrame>
      <p:sp>
        <p:nvSpPr>
          <p:cNvPr id="10" name="Rectangle 9"/>
          <p:cNvSpPr/>
          <p:nvPr/>
        </p:nvSpPr>
        <p:spPr>
          <a:xfrm>
            <a:off x="2783809" y="4802520"/>
            <a:ext cx="1322993" cy="412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3"/>
          <p:cNvSpPr txBox="1">
            <a:spLocks/>
          </p:cNvSpPr>
          <p:nvPr/>
        </p:nvSpPr>
        <p:spPr>
          <a:xfrm>
            <a:off x="3108261" y="4856188"/>
            <a:ext cx="1102231" cy="446569"/>
          </a:xfrm>
          <a:prstGeom prst="rect">
            <a:avLst/>
          </a:prstGeom>
        </p:spPr>
        <p:txBody>
          <a:bodyPr vert="horz" lIns="91440" tIns="45720" rIns="91440" bIns="45720" rtlCol="0">
            <a:normAutofit fontScale="92500"/>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pPr marL="0" indent="0">
              <a:buFont typeface="Arial" pitchFamily="34" charset="0"/>
              <a:buNone/>
            </a:pPr>
            <a:r>
              <a:rPr lang="de-CH" dirty="0" smtClean="0"/>
              <a:t>[kg/m3]</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3100996540"/>
              </p:ext>
            </p:extLst>
          </p:nvPr>
        </p:nvGraphicFramePr>
        <p:xfrm>
          <a:off x="2841195" y="4906370"/>
          <a:ext cx="346503" cy="375894"/>
        </p:xfrm>
        <a:graphic>
          <a:graphicData uri="http://schemas.openxmlformats.org/presentationml/2006/ole">
            <mc:AlternateContent xmlns:mc="http://schemas.openxmlformats.org/markup-compatibility/2006">
              <mc:Choice xmlns:v="urn:schemas-microsoft-com:vml" Requires="v">
                <p:oleObj spid="_x0000_s10415" name="Formel" r:id="rId6" imgW="152280" imgH="164880" progId="Equation.3">
                  <p:embed/>
                </p:oleObj>
              </mc:Choice>
              <mc:Fallback>
                <p:oleObj name="Formel" r:id="rId6" imgW="152280" imgH="164880" progId="Equation.3">
                  <p:embed/>
                  <p:pic>
                    <p:nvPicPr>
                      <p:cNvPr id="0" name=""/>
                      <p:cNvPicPr>
                        <a:picLocks noChangeAspect="1" noChangeArrowheads="1"/>
                      </p:cNvPicPr>
                      <p:nvPr/>
                    </p:nvPicPr>
                    <p:blipFill>
                      <a:blip r:embed="rId7"/>
                      <a:srcRect/>
                      <a:stretch>
                        <a:fillRect/>
                      </a:stretch>
                    </p:blipFill>
                    <p:spPr bwMode="auto">
                      <a:xfrm>
                        <a:off x="2841195" y="4906370"/>
                        <a:ext cx="346503" cy="375894"/>
                      </a:xfrm>
                      <a:prstGeom prst="rect">
                        <a:avLst/>
                      </a:prstGeom>
                      <a:noFill/>
                      <a:ln>
                        <a:noFill/>
                      </a:ln>
                      <a:effectLst/>
                      <a:extLst/>
                    </p:spPr>
                  </p:pic>
                </p:oleObj>
              </mc:Fallback>
            </mc:AlternateContent>
          </a:graphicData>
        </a:graphic>
      </p:graphicFrame>
      <p:sp>
        <p:nvSpPr>
          <p:cNvPr id="14" name="Rectangle 13"/>
          <p:cNvSpPr/>
          <p:nvPr/>
        </p:nvSpPr>
        <p:spPr>
          <a:xfrm>
            <a:off x="200099" y="2519916"/>
            <a:ext cx="714301" cy="1601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868376649"/>
              </p:ext>
            </p:extLst>
          </p:nvPr>
        </p:nvGraphicFramePr>
        <p:xfrm>
          <a:off x="130532" y="2576383"/>
          <a:ext cx="296863" cy="327025"/>
        </p:xfrm>
        <a:graphic>
          <a:graphicData uri="http://schemas.openxmlformats.org/presentationml/2006/ole">
            <mc:AlternateContent xmlns:mc="http://schemas.openxmlformats.org/markup-compatibility/2006">
              <mc:Choice xmlns:v="urn:schemas-microsoft-com:vml" Requires="v">
                <p:oleObj spid="_x0000_s10416" name="Formel" r:id="rId8" imgW="126720" imgH="139680" progId="Equation.3">
                  <p:embed/>
                </p:oleObj>
              </mc:Choice>
              <mc:Fallback>
                <p:oleObj name="Formel" r:id="rId8" imgW="126720" imgH="139680" progId="Equation.3">
                  <p:embed/>
                  <p:pic>
                    <p:nvPicPr>
                      <p:cNvPr id="0" name="Object 11"/>
                      <p:cNvPicPr>
                        <a:picLocks noChangeAspect="1" noChangeArrowheads="1"/>
                      </p:cNvPicPr>
                      <p:nvPr/>
                    </p:nvPicPr>
                    <p:blipFill>
                      <a:blip r:embed="rId9"/>
                      <a:srcRect/>
                      <a:stretch>
                        <a:fillRect/>
                      </a:stretch>
                    </p:blipFill>
                    <p:spPr bwMode="auto">
                      <a:xfrm>
                        <a:off x="130532" y="2576383"/>
                        <a:ext cx="296863"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Content Placeholder 3"/>
          <p:cNvSpPr txBox="1">
            <a:spLocks/>
          </p:cNvSpPr>
          <p:nvPr/>
        </p:nvSpPr>
        <p:spPr>
          <a:xfrm>
            <a:off x="353392" y="2513613"/>
            <a:ext cx="1526732" cy="446569"/>
          </a:xfrm>
          <a:prstGeom prst="rect">
            <a:avLst/>
          </a:prstGeom>
        </p:spPr>
        <p:txBody>
          <a:bodyPr vert="horz" lIns="91440" tIns="45720" rIns="91440" bIns="45720" rtlCol="0">
            <a:normAutofit/>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pPr marL="0" indent="0">
              <a:buFont typeface="Arial" pitchFamily="34" charset="0"/>
              <a:buNone/>
            </a:pPr>
            <a:r>
              <a:rPr lang="de-CH" dirty="0" smtClean="0"/>
              <a:t>[J/kg]</a:t>
            </a:r>
            <a:endParaRPr lang="en-US" dirty="0"/>
          </a:p>
        </p:txBody>
      </p:sp>
      <p:sp>
        <p:nvSpPr>
          <p:cNvPr id="16" name="Content Placeholder 3"/>
          <p:cNvSpPr txBox="1">
            <a:spLocks/>
          </p:cNvSpPr>
          <p:nvPr/>
        </p:nvSpPr>
        <p:spPr>
          <a:xfrm>
            <a:off x="590376" y="5365295"/>
            <a:ext cx="8294317" cy="475435"/>
          </a:xfrm>
          <a:prstGeom prst="rect">
            <a:avLst/>
          </a:prstGeom>
        </p:spPr>
        <p:txBody>
          <a:bodyPr vert="horz" lIns="91440" tIns="45720" rIns="91440" bIns="45720" rtlCol="0">
            <a:normAutofit fontScale="92500"/>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pPr marL="0" indent="0">
              <a:buFont typeface="Arial" pitchFamily="34" charset="0"/>
              <a:buNone/>
            </a:pPr>
            <a:r>
              <a:rPr lang="de-CH" dirty="0" smtClean="0"/>
              <a:t>611.657 </a:t>
            </a:r>
            <a:r>
              <a:rPr lang="de-CH" dirty="0" err="1" smtClean="0"/>
              <a:t>Pa</a:t>
            </a:r>
            <a:r>
              <a:rPr lang="de-CH" dirty="0" smtClean="0"/>
              <a:t> &lt;=     &lt;= 100 </a:t>
            </a:r>
            <a:r>
              <a:rPr lang="de-CH" dirty="0" err="1" smtClean="0"/>
              <a:t>MPa</a:t>
            </a:r>
            <a:r>
              <a:rPr lang="de-CH" dirty="0" smtClean="0"/>
              <a:t>, 273.16 K &lt;=     &lt;= 1073.15 K</a:t>
            </a:r>
            <a:endParaRPr lang="en-US" dirty="0"/>
          </a:p>
        </p:txBody>
      </p:sp>
      <p:graphicFrame>
        <p:nvGraphicFramePr>
          <p:cNvPr id="17" name="Object 16"/>
          <p:cNvGraphicFramePr>
            <a:graphicFrameLocks noChangeAspect="1"/>
          </p:cNvGraphicFramePr>
          <p:nvPr>
            <p:extLst>
              <p:ext uri="{D42A27DB-BD31-4B8C-83A1-F6EECF244321}">
                <p14:modId xmlns:p14="http://schemas.microsoft.com/office/powerpoint/2010/main" val="130284657"/>
              </p:ext>
            </p:extLst>
          </p:nvPr>
        </p:nvGraphicFramePr>
        <p:xfrm>
          <a:off x="2509525" y="5413070"/>
          <a:ext cx="355600" cy="360833"/>
        </p:xfrm>
        <a:graphic>
          <a:graphicData uri="http://schemas.openxmlformats.org/presentationml/2006/ole">
            <mc:AlternateContent xmlns:mc="http://schemas.openxmlformats.org/markup-compatibility/2006">
              <mc:Choice xmlns:v="urn:schemas-microsoft-com:vml" Requires="v">
                <p:oleObj spid="_x0000_s10417" name="Formel" r:id="rId10" imgW="152280" imgH="164880" progId="Equation.3">
                  <p:embed/>
                </p:oleObj>
              </mc:Choice>
              <mc:Fallback>
                <p:oleObj name="Formel" r:id="rId10" imgW="152280" imgH="164880" progId="Equation.3">
                  <p:embed/>
                  <p:pic>
                    <p:nvPicPr>
                      <p:cNvPr id="0" name="Object 11"/>
                      <p:cNvPicPr>
                        <a:picLocks noChangeAspect="1" noChangeArrowheads="1"/>
                      </p:cNvPicPr>
                      <p:nvPr/>
                    </p:nvPicPr>
                    <p:blipFill>
                      <a:blip r:embed="rId11"/>
                      <a:srcRect/>
                      <a:stretch>
                        <a:fillRect/>
                      </a:stretch>
                    </p:blipFill>
                    <p:spPr bwMode="auto">
                      <a:xfrm>
                        <a:off x="2509525" y="5413070"/>
                        <a:ext cx="355600" cy="360833"/>
                      </a:xfrm>
                      <a:prstGeom prst="rect">
                        <a:avLst/>
                      </a:prstGeom>
                      <a:noFill/>
                      <a:ln>
                        <a:noFill/>
                      </a:ln>
                      <a:effec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411526673"/>
              </p:ext>
            </p:extLst>
          </p:nvPr>
        </p:nvGraphicFramePr>
        <p:xfrm>
          <a:off x="6186283" y="5370905"/>
          <a:ext cx="305926" cy="330158"/>
        </p:xfrm>
        <a:graphic>
          <a:graphicData uri="http://schemas.openxmlformats.org/presentationml/2006/ole">
            <mc:AlternateContent xmlns:mc="http://schemas.openxmlformats.org/markup-compatibility/2006">
              <mc:Choice xmlns:v="urn:schemas-microsoft-com:vml" Requires="v">
                <p:oleObj spid="_x0000_s10418" name="Formel" r:id="rId12" imgW="139579" imgH="164957" progId="Equation.3">
                  <p:embed/>
                </p:oleObj>
              </mc:Choice>
              <mc:Fallback>
                <p:oleObj name="Formel" r:id="rId12" imgW="139579" imgH="164957"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86283" y="5370905"/>
                        <a:ext cx="305926" cy="33015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13144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81" y="1095206"/>
            <a:ext cx="8161352" cy="4656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74662" y="25400"/>
            <a:ext cx="8560155" cy="889000"/>
          </a:xfrm>
        </p:spPr>
        <p:txBody>
          <a:bodyPr/>
          <a:lstStyle/>
          <a:p>
            <a:r>
              <a:rPr lang="en-GB" sz="2400" dirty="0" smtClean="0"/>
              <a:t>Thermo-physical Fluid Properties – </a:t>
            </a:r>
            <a:r>
              <a:rPr lang="en-GB" sz="2400" dirty="0"/>
              <a:t>Helmholtz </a:t>
            </a:r>
            <a:r>
              <a:rPr lang="en-GB" sz="2400" dirty="0" smtClean="0"/>
              <a:t>Free </a:t>
            </a:r>
            <a:r>
              <a:rPr lang="en-GB" sz="2400" dirty="0"/>
              <a:t>E</a:t>
            </a:r>
            <a:r>
              <a:rPr lang="en-GB" sz="2400" dirty="0" smtClean="0"/>
              <a:t>nergy</a:t>
            </a:r>
            <a:endParaRPr lang="en-US" sz="2400" dirty="0"/>
          </a:p>
        </p:txBody>
      </p:sp>
      <p:sp>
        <p:nvSpPr>
          <p:cNvPr id="13" name="Text Placeholder 2"/>
          <p:cNvSpPr>
            <a:spLocks noGrp="1"/>
          </p:cNvSpPr>
          <p:nvPr>
            <p:ph type="body" sz="quarter" idx="10"/>
          </p:nvPr>
        </p:nvSpPr>
        <p:spPr>
          <a:xfrm>
            <a:off x="466200" y="5888400"/>
            <a:ext cx="8211600" cy="360000"/>
          </a:xfrm>
        </p:spPr>
        <p:txBody>
          <a:bodyPr>
            <a:normAutofit lnSpcReduction="10000"/>
          </a:bodyPr>
          <a:lstStyle/>
          <a:p>
            <a:r>
              <a:rPr lang="en-GB" dirty="0" smtClean="0">
                <a:solidFill>
                  <a:srgbClr val="FF0000"/>
                </a:solidFill>
              </a:rPr>
              <a:t>Helmholtz function: red,</a:t>
            </a:r>
            <a:r>
              <a:rPr lang="en-GB" dirty="0" smtClean="0">
                <a:solidFill>
                  <a:srgbClr val="034694"/>
                </a:solidFill>
              </a:rPr>
              <a:t> </a:t>
            </a:r>
            <a:r>
              <a:rPr lang="en-GB" dirty="0" smtClean="0">
                <a:solidFill>
                  <a:srgbClr val="00B050"/>
                </a:solidFill>
              </a:rPr>
              <a:t>ideal part: green, </a:t>
            </a:r>
            <a:r>
              <a:rPr lang="en-GB" dirty="0" smtClean="0">
                <a:solidFill>
                  <a:srgbClr val="1B5CA5"/>
                </a:solidFill>
              </a:rPr>
              <a:t>residual part: blue</a:t>
            </a:r>
            <a:endParaRPr lang="en-GB" dirty="0">
              <a:solidFill>
                <a:srgbClr val="1B5CA5"/>
              </a:solidFill>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2742479436"/>
              </p:ext>
            </p:extLst>
          </p:nvPr>
        </p:nvGraphicFramePr>
        <p:xfrm>
          <a:off x="80184" y="2287686"/>
          <a:ext cx="296863" cy="327025"/>
        </p:xfrm>
        <a:graphic>
          <a:graphicData uri="http://schemas.openxmlformats.org/presentationml/2006/ole">
            <mc:AlternateContent xmlns:mc="http://schemas.openxmlformats.org/markup-compatibility/2006">
              <mc:Choice xmlns:v="urn:schemas-microsoft-com:vml" Requires="v">
                <p:oleObj spid="_x0000_s9325" name="Formel" r:id="rId4" imgW="126720" imgH="139680" progId="Equation.3">
                  <p:embed/>
                </p:oleObj>
              </mc:Choice>
              <mc:Fallback>
                <p:oleObj name="Formel" r:id="rId4" imgW="126720" imgH="139680" progId="Equation.3">
                  <p:embed/>
                  <p:pic>
                    <p:nvPicPr>
                      <p:cNvPr id="0" name=""/>
                      <p:cNvPicPr>
                        <a:picLocks noChangeAspect="1" noChangeArrowheads="1"/>
                      </p:cNvPicPr>
                      <p:nvPr/>
                    </p:nvPicPr>
                    <p:blipFill>
                      <a:blip r:embed="rId5"/>
                      <a:srcRect/>
                      <a:stretch>
                        <a:fillRect/>
                      </a:stretch>
                    </p:blipFill>
                    <p:spPr bwMode="auto">
                      <a:xfrm>
                        <a:off x="80184" y="2287686"/>
                        <a:ext cx="296863"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Content Placeholder 3"/>
          <p:cNvSpPr txBox="1">
            <a:spLocks/>
          </p:cNvSpPr>
          <p:nvPr/>
        </p:nvSpPr>
        <p:spPr>
          <a:xfrm>
            <a:off x="303043" y="2224916"/>
            <a:ext cx="1128201" cy="446569"/>
          </a:xfrm>
          <a:prstGeom prst="rect">
            <a:avLst/>
          </a:prstGeom>
        </p:spPr>
        <p:txBody>
          <a:bodyPr vert="horz" lIns="91440" tIns="45720" rIns="91440" bIns="45720" rtlCol="0">
            <a:normAutofit/>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pPr marL="0" indent="0">
              <a:buFont typeface="Arial" pitchFamily="34" charset="0"/>
              <a:buNone/>
            </a:pPr>
            <a:r>
              <a:rPr lang="de-CH" dirty="0" smtClean="0"/>
              <a:t>[J/kg]</a:t>
            </a:r>
            <a:endParaRPr lang="en-US" dirty="0"/>
          </a:p>
        </p:txBody>
      </p:sp>
      <p:sp>
        <p:nvSpPr>
          <p:cNvPr id="16" name="Content Placeholder 3"/>
          <p:cNvSpPr txBox="1">
            <a:spLocks/>
          </p:cNvSpPr>
          <p:nvPr/>
        </p:nvSpPr>
        <p:spPr>
          <a:xfrm>
            <a:off x="8196775" y="4337814"/>
            <a:ext cx="616732" cy="490575"/>
          </a:xfrm>
          <a:prstGeom prst="rect">
            <a:avLst/>
          </a:prstGeom>
        </p:spPr>
        <p:txBody>
          <a:bodyPr vert="horz" lIns="91440" tIns="45720" rIns="91440" bIns="45720" rtlCol="0">
            <a:normAutofit/>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pPr marL="0" indent="0">
              <a:buFont typeface="Arial" pitchFamily="34" charset="0"/>
              <a:buNone/>
            </a:pPr>
            <a:r>
              <a:rPr lang="de-CH" smtClean="0"/>
              <a:t>[K]</a:t>
            </a:r>
            <a:endParaRPr lang="en-US" dirty="0"/>
          </a:p>
        </p:txBody>
      </p:sp>
      <p:graphicFrame>
        <p:nvGraphicFramePr>
          <p:cNvPr id="17" name="Object 16"/>
          <p:cNvGraphicFramePr>
            <a:graphicFrameLocks noChangeAspect="1"/>
          </p:cNvGraphicFramePr>
          <p:nvPr>
            <p:extLst>
              <p:ext uri="{D42A27DB-BD31-4B8C-83A1-F6EECF244321}">
                <p14:modId xmlns:p14="http://schemas.microsoft.com/office/powerpoint/2010/main" val="1541238593"/>
              </p:ext>
            </p:extLst>
          </p:nvPr>
        </p:nvGraphicFramePr>
        <p:xfrm>
          <a:off x="7993361" y="4342577"/>
          <a:ext cx="333375" cy="360362"/>
        </p:xfrm>
        <a:graphic>
          <a:graphicData uri="http://schemas.openxmlformats.org/presentationml/2006/ole">
            <mc:AlternateContent xmlns:mc="http://schemas.openxmlformats.org/markup-compatibility/2006">
              <mc:Choice xmlns:v="urn:schemas-microsoft-com:vml" Requires="v">
                <p:oleObj spid="_x0000_s9326" name="Formel" r:id="rId6" imgW="139680" imgH="164880" progId="Equation.3">
                  <p:embed/>
                </p:oleObj>
              </mc:Choice>
              <mc:Fallback>
                <p:oleObj name="Formel" r:id="rId6" imgW="139680" imgH="164880" progId="Equation.3">
                  <p:embed/>
                  <p:pic>
                    <p:nvPicPr>
                      <p:cNvPr id="0" name=""/>
                      <p:cNvPicPr>
                        <a:picLocks noChangeAspect="1" noChangeArrowheads="1"/>
                      </p:cNvPicPr>
                      <p:nvPr/>
                    </p:nvPicPr>
                    <p:blipFill>
                      <a:blip r:embed="rId7"/>
                      <a:srcRect/>
                      <a:stretch>
                        <a:fillRect/>
                      </a:stretch>
                    </p:blipFill>
                    <p:spPr bwMode="auto">
                      <a:xfrm>
                        <a:off x="7993361" y="4342577"/>
                        <a:ext cx="333375" cy="360362"/>
                      </a:xfrm>
                      <a:prstGeom prst="rect">
                        <a:avLst/>
                      </a:prstGeom>
                      <a:noFill/>
                      <a:ln>
                        <a:noFill/>
                      </a:ln>
                      <a:effectLst/>
                    </p:spPr>
                  </p:pic>
                </p:oleObj>
              </mc:Fallback>
            </mc:AlternateContent>
          </a:graphicData>
        </a:graphic>
      </p:graphicFrame>
      <p:sp>
        <p:nvSpPr>
          <p:cNvPr id="18" name="Content Placeholder 3"/>
          <p:cNvSpPr txBox="1">
            <a:spLocks/>
          </p:cNvSpPr>
          <p:nvPr/>
        </p:nvSpPr>
        <p:spPr>
          <a:xfrm>
            <a:off x="3257123" y="5457837"/>
            <a:ext cx="1102231" cy="446569"/>
          </a:xfrm>
          <a:prstGeom prst="rect">
            <a:avLst/>
          </a:prstGeom>
        </p:spPr>
        <p:txBody>
          <a:bodyPr vert="horz" lIns="91440" tIns="45720" rIns="91440" bIns="45720" rtlCol="0">
            <a:normAutofit fontScale="92500"/>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pPr marL="0" indent="0">
              <a:buFont typeface="Arial" pitchFamily="34" charset="0"/>
              <a:buNone/>
            </a:pPr>
            <a:r>
              <a:rPr lang="de-CH" dirty="0" smtClean="0"/>
              <a:t>[kg/m3]</a:t>
            </a:r>
            <a:endParaRPr lang="en-US" dirty="0"/>
          </a:p>
        </p:txBody>
      </p:sp>
      <p:graphicFrame>
        <p:nvGraphicFramePr>
          <p:cNvPr id="19" name="Object 18"/>
          <p:cNvGraphicFramePr>
            <a:graphicFrameLocks noChangeAspect="1"/>
          </p:cNvGraphicFramePr>
          <p:nvPr>
            <p:extLst>
              <p:ext uri="{D42A27DB-BD31-4B8C-83A1-F6EECF244321}">
                <p14:modId xmlns:p14="http://schemas.microsoft.com/office/powerpoint/2010/main" val="1225793773"/>
              </p:ext>
            </p:extLst>
          </p:nvPr>
        </p:nvGraphicFramePr>
        <p:xfrm>
          <a:off x="2988859" y="5506719"/>
          <a:ext cx="347701" cy="377194"/>
        </p:xfrm>
        <a:graphic>
          <a:graphicData uri="http://schemas.openxmlformats.org/presentationml/2006/ole">
            <mc:AlternateContent xmlns:mc="http://schemas.openxmlformats.org/markup-compatibility/2006">
              <mc:Choice xmlns:v="urn:schemas-microsoft-com:vml" Requires="v">
                <p:oleObj spid="_x0000_s9327" name="Formel" r:id="rId8" imgW="152280" imgH="164880" progId="Equation.3">
                  <p:embed/>
                </p:oleObj>
              </mc:Choice>
              <mc:Fallback>
                <p:oleObj name="Formel" r:id="rId8" imgW="152280" imgH="164880" progId="Equation.3">
                  <p:embed/>
                  <p:pic>
                    <p:nvPicPr>
                      <p:cNvPr id="0" name=""/>
                      <p:cNvPicPr>
                        <a:picLocks noChangeAspect="1" noChangeArrowheads="1"/>
                      </p:cNvPicPr>
                      <p:nvPr/>
                    </p:nvPicPr>
                    <p:blipFill>
                      <a:blip r:embed="rId9"/>
                      <a:srcRect/>
                      <a:stretch>
                        <a:fillRect/>
                      </a:stretch>
                    </p:blipFill>
                    <p:spPr bwMode="auto">
                      <a:xfrm>
                        <a:off x="2988859" y="5506719"/>
                        <a:ext cx="347701" cy="37719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265583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29" y="1624085"/>
            <a:ext cx="8175000" cy="4160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74662" y="25400"/>
            <a:ext cx="8560155" cy="889000"/>
          </a:xfrm>
        </p:spPr>
        <p:txBody>
          <a:bodyPr/>
          <a:lstStyle/>
          <a:p>
            <a:r>
              <a:rPr lang="en-GB" sz="2400" dirty="0" smtClean="0"/>
              <a:t>Thermo-physical Fluid Properties – </a:t>
            </a:r>
            <a:r>
              <a:rPr lang="en-GB" sz="2400" dirty="0"/>
              <a:t>Helmholtz </a:t>
            </a:r>
            <a:r>
              <a:rPr lang="en-GB" sz="2400" dirty="0" smtClean="0"/>
              <a:t>Free </a:t>
            </a:r>
            <a:r>
              <a:rPr lang="en-GB" sz="2400" dirty="0"/>
              <a:t>E</a:t>
            </a:r>
            <a:r>
              <a:rPr lang="en-GB" sz="2400" dirty="0" smtClean="0"/>
              <a:t>nergy</a:t>
            </a:r>
            <a:endParaRPr lang="en-US" sz="2400" dirty="0"/>
          </a:p>
        </p:txBody>
      </p:sp>
      <p:sp>
        <p:nvSpPr>
          <p:cNvPr id="13" name="Text Placeholder 2"/>
          <p:cNvSpPr>
            <a:spLocks noGrp="1"/>
          </p:cNvSpPr>
          <p:nvPr>
            <p:ph type="body" sz="quarter" idx="10"/>
          </p:nvPr>
        </p:nvSpPr>
        <p:spPr>
          <a:xfrm>
            <a:off x="466200" y="5888400"/>
            <a:ext cx="8211600" cy="360000"/>
          </a:xfrm>
        </p:spPr>
        <p:txBody>
          <a:bodyPr>
            <a:normAutofit lnSpcReduction="10000"/>
          </a:bodyPr>
          <a:lstStyle/>
          <a:p>
            <a:r>
              <a:rPr lang="en-GB" dirty="0" smtClean="0">
                <a:solidFill>
                  <a:srgbClr val="FF0000"/>
                </a:solidFill>
              </a:rPr>
              <a:t>Reduced </a:t>
            </a:r>
            <a:r>
              <a:rPr lang="en-GB" dirty="0">
                <a:solidFill>
                  <a:srgbClr val="FF0000"/>
                </a:solidFill>
              </a:rPr>
              <a:t>Helmholtz function: red,</a:t>
            </a:r>
            <a:r>
              <a:rPr lang="en-GB" dirty="0">
                <a:solidFill>
                  <a:srgbClr val="034694"/>
                </a:solidFill>
              </a:rPr>
              <a:t> </a:t>
            </a:r>
            <a:r>
              <a:rPr lang="en-GB" dirty="0">
                <a:solidFill>
                  <a:srgbClr val="00B050"/>
                </a:solidFill>
              </a:rPr>
              <a:t>ideal part: green, </a:t>
            </a:r>
            <a:r>
              <a:rPr lang="en-GB" dirty="0" smtClean="0">
                <a:solidFill>
                  <a:srgbClr val="1B5CA5"/>
                </a:solidFill>
              </a:rPr>
              <a:t>residual </a:t>
            </a:r>
            <a:r>
              <a:rPr lang="en-GB" dirty="0">
                <a:solidFill>
                  <a:srgbClr val="1B5CA5"/>
                </a:solidFill>
              </a:rPr>
              <a:t>part: </a:t>
            </a:r>
            <a:r>
              <a:rPr lang="en-GB" dirty="0" smtClean="0">
                <a:solidFill>
                  <a:srgbClr val="1B5CA5"/>
                </a:solidFill>
              </a:rPr>
              <a:t>blue</a:t>
            </a:r>
            <a:endParaRPr lang="en-GB" dirty="0">
              <a:solidFill>
                <a:srgbClr val="1B5CA5"/>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616954654"/>
              </p:ext>
            </p:extLst>
          </p:nvPr>
        </p:nvGraphicFramePr>
        <p:xfrm>
          <a:off x="732687" y="4750317"/>
          <a:ext cx="1393825" cy="500063"/>
        </p:xfrm>
        <a:graphic>
          <a:graphicData uri="http://schemas.openxmlformats.org/presentationml/2006/ole">
            <mc:AlternateContent xmlns:mc="http://schemas.openxmlformats.org/markup-compatibility/2006">
              <mc:Choice xmlns:v="urn:schemas-microsoft-com:vml" Requires="v">
                <p:oleObj spid="_x0000_s11368" name="Formel" r:id="rId4" imgW="583920" imgH="228600" progId="Equation.3">
                  <p:embed/>
                </p:oleObj>
              </mc:Choice>
              <mc:Fallback>
                <p:oleObj name="Formel" r:id="rId4" imgW="583920" imgH="228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687" y="4750317"/>
                        <a:ext cx="13938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042802711"/>
              </p:ext>
            </p:extLst>
          </p:nvPr>
        </p:nvGraphicFramePr>
        <p:xfrm>
          <a:off x="6316338" y="5013606"/>
          <a:ext cx="1450975" cy="533400"/>
        </p:xfrm>
        <a:graphic>
          <a:graphicData uri="http://schemas.openxmlformats.org/presentationml/2006/ole">
            <mc:AlternateContent xmlns:mc="http://schemas.openxmlformats.org/markup-compatibility/2006">
              <mc:Choice xmlns:v="urn:schemas-microsoft-com:vml" Requires="v">
                <p:oleObj spid="_x0000_s11369" name="Formel" r:id="rId6" imgW="622080" imgH="228600" progId="Equation.3">
                  <p:embed/>
                </p:oleObj>
              </mc:Choice>
              <mc:Fallback>
                <p:oleObj name="Formel" r:id="rId6" imgW="622080" imgH="2286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6338" y="5013606"/>
                        <a:ext cx="14509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539813358"/>
              </p:ext>
            </p:extLst>
          </p:nvPr>
        </p:nvGraphicFramePr>
        <p:xfrm>
          <a:off x="188470" y="1250581"/>
          <a:ext cx="1781175" cy="474663"/>
        </p:xfrm>
        <a:graphic>
          <a:graphicData uri="http://schemas.openxmlformats.org/presentationml/2006/ole">
            <mc:AlternateContent xmlns:mc="http://schemas.openxmlformats.org/markup-compatibility/2006">
              <mc:Choice xmlns:v="urn:schemas-microsoft-com:vml" Requires="v">
                <p:oleObj spid="_x0000_s11370" name="Formel" r:id="rId8" imgW="761760" imgH="203040" progId="Equation.3">
                  <p:embed/>
                </p:oleObj>
              </mc:Choice>
              <mc:Fallback>
                <p:oleObj name="Formel" r:id="rId8" imgW="761760" imgH="20304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470" y="1250581"/>
                        <a:ext cx="1781175"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85248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662" y="25400"/>
            <a:ext cx="8560155" cy="889000"/>
          </a:xfrm>
        </p:spPr>
        <p:txBody>
          <a:bodyPr/>
          <a:lstStyle/>
          <a:p>
            <a:r>
              <a:rPr lang="en-GB" sz="2400" dirty="0" smtClean="0"/>
              <a:t>Thermo-physical Fluid Properties – Maxwell Criteria</a:t>
            </a:r>
            <a:endParaRPr lang="en-US" sz="2400" dirty="0"/>
          </a:p>
        </p:txBody>
      </p:sp>
      <p:sp>
        <p:nvSpPr>
          <p:cNvPr id="13" name="Text Placeholder 2"/>
          <p:cNvSpPr>
            <a:spLocks noGrp="1"/>
          </p:cNvSpPr>
          <p:nvPr>
            <p:ph type="body" sz="quarter" idx="10"/>
          </p:nvPr>
        </p:nvSpPr>
        <p:spPr>
          <a:xfrm>
            <a:off x="466200" y="5888400"/>
            <a:ext cx="8211600" cy="360000"/>
          </a:xfrm>
        </p:spPr>
        <p:txBody>
          <a:bodyPr>
            <a:normAutofit lnSpcReduction="10000"/>
          </a:bodyPr>
          <a:lstStyle/>
          <a:p>
            <a:r>
              <a:rPr lang="en-GB" dirty="0" smtClean="0">
                <a:solidFill>
                  <a:srgbClr val="034694"/>
                </a:solidFill>
              </a:rPr>
              <a:t>Points F to K and G to K form the saturation lines</a:t>
            </a:r>
            <a:endParaRPr lang="en-GB" dirty="0">
              <a:solidFill>
                <a:srgbClr val="034694"/>
              </a:solidFill>
            </a:endParaRPr>
          </a:p>
        </p:txBody>
      </p:sp>
      <p:pic>
        <p:nvPicPr>
          <p:cNvPr id="4136"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18" y="1770999"/>
            <a:ext cx="3383135" cy="358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7"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351" y="1751712"/>
            <a:ext cx="4601803" cy="3599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2660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Agenda</a:t>
            </a:r>
            <a:endParaRPr lang="en-GB" sz="2400" dirty="0"/>
          </a:p>
        </p:txBody>
      </p:sp>
      <p:sp>
        <p:nvSpPr>
          <p:cNvPr id="3" name="Text Placeholder 2"/>
          <p:cNvSpPr>
            <a:spLocks noGrp="1"/>
          </p:cNvSpPr>
          <p:nvPr>
            <p:ph type="body" sz="quarter" idx="10"/>
          </p:nvPr>
        </p:nvSpPr>
        <p:spPr/>
        <p:txBody>
          <a:bodyPr vert="horz" lIns="91440" tIns="45720" rIns="91440" bIns="45720" rtlCol="0">
            <a:normAutofit/>
          </a:bodyPr>
          <a:lstStyle/>
          <a:p>
            <a:r>
              <a:rPr lang="en-GB" b="0" dirty="0" smtClean="0">
                <a:solidFill>
                  <a:srgbClr val="5F5F5F"/>
                </a:solidFill>
              </a:rPr>
              <a:t>Problem area: Power plant performance simulation</a:t>
            </a:r>
            <a:endParaRPr lang="en-GB" b="0" dirty="0">
              <a:solidFill>
                <a:srgbClr val="5F5F5F"/>
              </a:solidFill>
            </a:endParaRPr>
          </a:p>
        </p:txBody>
      </p:sp>
      <p:sp>
        <p:nvSpPr>
          <p:cNvPr id="5" name="Text Placeholder 4"/>
          <p:cNvSpPr>
            <a:spLocks noGrp="1"/>
          </p:cNvSpPr>
          <p:nvPr>
            <p:ph type="body" sz="quarter" idx="12"/>
          </p:nvPr>
        </p:nvSpPr>
        <p:spPr>
          <a:xfrm>
            <a:off x="466200" y="1889019"/>
            <a:ext cx="8211600" cy="414337"/>
          </a:xfrm>
        </p:spPr>
        <p:txBody>
          <a:bodyPr vert="horz" lIns="91440" tIns="45720" rIns="91440" bIns="45720" rtlCol="0">
            <a:normAutofit/>
          </a:bodyPr>
          <a:lstStyle/>
          <a:p>
            <a:r>
              <a:rPr lang="en-GB" b="1" dirty="0" smtClean="0">
                <a:solidFill>
                  <a:schemeClr val="accent1"/>
                </a:solidFill>
              </a:rPr>
              <a:t>Problem statement</a:t>
            </a:r>
            <a:endParaRPr lang="en-GB" b="1" dirty="0">
              <a:solidFill>
                <a:schemeClr val="accent1"/>
              </a:solidFill>
            </a:endParaRPr>
          </a:p>
        </p:txBody>
      </p:sp>
      <p:sp>
        <p:nvSpPr>
          <p:cNvPr id="6" name="Text Placeholder 5"/>
          <p:cNvSpPr>
            <a:spLocks noGrp="1"/>
          </p:cNvSpPr>
          <p:nvPr>
            <p:ph type="body" sz="quarter" idx="13"/>
          </p:nvPr>
        </p:nvSpPr>
        <p:spPr>
          <a:xfrm>
            <a:off x="466200" y="2510472"/>
            <a:ext cx="8677800" cy="414337"/>
          </a:xfrm>
        </p:spPr>
        <p:txBody>
          <a:bodyPr vert="horz" lIns="91440" tIns="45720" rIns="91440" bIns="45720" rtlCol="0">
            <a:normAutofit/>
          </a:bodyPr>
          <a:lstStyle/>
          <a:p>
            <a:r>
              <a:rPr lang="en-GB" dirty="0" smtClean="0"/>
              <a:t>Questions, Ideas and Proposals</a:t>
            </a:r>
            <a:endParaRPr lang="en-GB" dirty="0"/>
          </a:p>
        </p:txBody>
      </p:sp>
      <p:sp>
        <p:nvSpPr>
          <p:cNvPr id="7" name="Text Placeholder 6"/>
          <p:cNvSpPr>
            <a:spLocks noGrp="1"/>
          </p:cNvSpPr>
          <p:nvPr>
            <p:ph type="body" sz="quarter" idx="14"/>
          </p:nvPr>
        </p:nvSpPr>
        <p:spPr>
          <a:xfrm>
            <a:off x="466200" y="3131925"/>
            <a:ext cx="8211600" cy="414337"/>
          </a:xfrm>
        </p:spPr>
        <p:txBody>
          <a:bodyPr vert="horz" lIns="91440" tIns="45720" rIns="91440" bIns="45720" rtlCol="0">
            <a:normAutofit/>
          </a:bodyPr>
          <a:lstStyle/>
          <a:p>
            <a:r>
              <a:rPr lang="en-US" dirty="0" smtClean="0"/>
              <a:t>Data, Literature and Tools</a:t>
            </a:r>
            <a:endParaRPr lang="en-GB" dirty="0"/>
          </a:p>
        </p:txBody>
      </p:sp>
    </p:spTree>
    <p:extLst>
      <p:ext uri="{BB962C8B-B14F-4D97-AF65-F5344CB8AC3E}">
        <p14:creationId xmlns:p14="http://schemas.microsoft.com/office/powerpoint/2010/main" val="3768208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t>Problem statement – </a:t>
            </a:r>
            <a:r>
              <a:rPr lang="en-GB" sz="2400" dirty="0" smtClean="0"/>
              <a:t>Problem Features</a:t>
            </a:r>
            <a:endParaRPr lang="en-US" sz="2400" dirty="0"/>
          </a:p>
        </p:txBody>
      </p:sp>
      <p:sp>
        <p:nvSpPr>
          <p:cNvPr id="3" name="Text Placeholder 2"/>
          <p:cNvSpPr>
            <a:spLocks noGrp="1"/>
          </p:cNvSpPr>
          <p:nvPr>
            <p:ph type="body" sz="quarter" idx="10"/>
          </p:nvPr>
        </p:nvSpPr>
        <p:spPr/>
        <p:txBody>
          <a:bodyPr>
            <a:normAutofit lnSpcReduction="10000"/>
          </a:bodyPr>
          <a:lstStyle/>
          <a:p>
            <a:r>
              <a:rPr lang="en-GB" dirty="0" smtClean="0">
                <a:solidFill>
                  <a:srgbClr val="034694"/>
                </a:solidFill>
              </a:rPr>
              <a:t>Fitting the Helmholtz function is an unusual approximation task</a:t>
            </a:r>
            <a:endParaRPr lang="en-GB" dirty="0">
              <a:solidFill>
                <a:srgbClr val="034694"/>
              </a:solidFill>
            </a:endParaRPr>
          </a:p>
        </p:txBody>
      </p:sp>
      <p:sp>
        <p:nvSpPr>
          <p:cNvPr id="4" name="Content Placeholder 3"/>
          <p:cNvSpPr>
            <a:spLocks noGrp="1"/>
          </p:cNvSpPr>
          <p:nvPr>
            <p:ph sz="quarter" idx="12"/>
          </p:nvPr>
        </p:nvSpPr>
        <p:spPr>
          <a:xfrm>
            <a:off x="466200" y="1187355"/>
            <a:ext cx="8192025" cy="4790364"/>
          </a:xfrm>
        </p:spPr>
        <p:txBody>
          <a:bodyPr>
            <a:normAutofit lnSpcReduction="10000"/>
          </a:bodyPr>
          <a:lstStyle/>
          <a:p>
            <a:r>
              <a:rPr lang="en-GB" dirty="0" smtClean="0"/>
              <a:t>              cannot be measured directly, but derivatives can</a:t>
            </a:r>
          </a:p>
          <a:p>
            <a:r>
              <a:rPr lang="en-GB" dirty="0" smtClean="0"/>
              <a:t>The function has a kind of hole (the two-phase area), and</a:t>
            </a:r>
            <a:r>
              <a:rPr lang="en-GB" sz="2400" dirty="0" smtClean="0"/>
              <a:t> the position of it needs to be determined</a:t>
            </a:r>
          </a:p>
          <a:p>
            <a:r>
              <a:rPr lang="en-GB" dirty="0" smtClean="0"/>
              <a:t>There are requirements on the monotonic and asymptotic behaviours of the function and its derivatives</a:t>
            </a:r>
          </a:p>
          <a:p>
            <a:r>
              <a:rPr lang="en-GB" dirty="0" smtClean="0"/>
              <a:t>Constraints may need to be obeyed (e.g. the position of the triple point or of the critical point)</a:t>
            </a:r>
          </a:p>
          <a:p>
            <a:r>
              <a:rPr lang="en-GB" dirty="0" smtClean="0"/>
              <a:t>Temperature [K] and density cannot go below zero</a:t>
            </a:r>
          </a:p>
          <a:p>
            <a:r>
              <a:rPr lang="en-GB" dirty="0" smtClean="0"/>
              <a:t>              varies by several orders of magnitude</a:t>
            </a:r>
          </a:p>
          <a:p>
            <a:r>
              <a:rPr lang="en-GB" dirty="0" smtClean="0"/>
              <a:t>Practical application aspects require to find a balance between correlation accuracy and computation speed</a:t>
            </a:r>
          </a:p>
        </p:txBody>
      </p:sp>
      <p:graphicFrame>
        <p:nvGraphicFramePr>
          <p:cNvPr id="5" name="Object 4"/>
          <p:cNvGraphicFramePr>
            <a:graphicFrameLocks noChangeAspect="1"/>
          </p:cNvGraphicFramePr>
          <p:nvPr>
            <p:extLst>
              <p:ext uri="{D42A27DB-BD31-4B8C-83A1-F6EECF244321}">
                <p14:modId xmlns:p14="http://schemas.microsoft.com/office/powerpoint/2010/main" val="2549011580"/>
              </p:ext>
            </p:extLst>
          </p:nvPr>
        </p:nvGraphicFramePr>
        <p:xfrm>
          <a:off x="725488" y="1141202"/>
          <a:ext cx="1125537" cy="474663"/>
        </p:xfrm>
        <a:graphic>
          <a:graphicData uri="http://schemas.openxmlformats.org/presentationml/2006/ole">
            <mc:AlternateContent xmlns:mc="http://schemas.openxmlformats.org/markup-compatibility/2006">
              <mc:Choice xmlns:v="urn:schemas-microsoft-com:vml" Requires="v">
                <p:oleObj spid="_x0000_s6280" name="Formel" r:id="rId3" imgW="482391" imgH="203112" progId="Equation.3">
                  <p:embed/>
                </p:oleObj>
              </mc:Choice>
              <mc:Fallback>
                <p:oleObj name="Formel" r:id="rId3" imgW="482391" imgH="20311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488" y="1141202"/>
                        <a:ext cx="1125537"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1242896"/>
              </p:ext>
            </p:extLst>
          </p:nvPr>
        </p:nvGraphicFramePr>
        <p:xfrm>
          <a:off x="715963" y="4494901"/>
          <a:ext cx="1125537" cy="474663"/>
        </p:xfrm>
        <a:graphic>
          <a:graphicData uri="http://schemas.openxmlformats.org/presentationml/2006/ole">
            <mc:AlternateContent xmlns:mc="http://schemas.openxmlformats.org/markup-compatibility/2006">
              <mc:Choice xmlns:v="urn:schemas-microsoft-com:vml" Requires="v">
                <p:oleObj spid="_x0000_s6281" name="Formel" r:id="rId5" imgW="482391" imgH="203112" progId="Equation.3">
                  <p:embed/>
                </p:oleObj>
              </mc:Choice>
              <mc:Fallback>
                <p:oleObj name="Formel" r:id="rId5" imgW="482391"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63" y="4494901"/>
                        <a:ext cx="1125537"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30580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t>Problem </a:t>
            </a:r>
            <a:r>
              <a:rPr lang="en-GB" sz="2400" dirty="0" smtClean="0"/>
              <a:t>statement – Current Process</a:t>
            </a:r>
            <a:endParaRPr lang="en-US" sz="2400" dirty="0"/>
          </a:p>
        </p:txBody>
      </p:sp>
      <p:sp>
        <p:nvSpPr>
          <p:cNvPr id="3" name="Text Placeholder 2"/>
          <p:cNvSpPr>
            <a:spLocks noGrp="1"/>
          </p:cNvSpPr>
          <p:nvPr>
            <p:ph type="body" sz="quarter" idx="10"/>
          </p:nvPr>
        </p:nvSpPr>
        <p:spPr/>
        <p:txBody>
          <a:bodyPr>
            <a:normAutofit lnSpcReduction="10000"/>
          </a:bodyPr>
          <a:lstStyle/>
          <a:p>
            <a:r>
              <a:rPr lang="en-GB" dirty="0" smtClean="0">
                <a:solidFill>
                  <a:srgbClr val="034694"/>
                </a:solidFill>
              </a:rPr>
              <a:t>Current process is based on heuristic approach</a:t>
            </a:r>
            <a:endParaRPr lang="en-GB" dirty="0">
              <a:solidFill>
                <a:srgbClr val="034694"/>
              </a:solidFill>
            </a:endParaRPr>
          </a:p>
        </p:txBody>
      </p:sp>
      <p:sp>
        <p:nvSpPr>
          <p:cNvPr id="4" name="Content Placeholder 3"/>
          <p:cNvSpPr>
            <a:spLocks noGrp="1"/>
          </p:cNvSpPr>
          <p:nvPr>
            <p:ph sz="quarter" idx="12"/>
          </p:nvPr>
        </p:nvSpPr>
        <p:spPr>
          <a:xfrm>
            <a:off x="466200" y="1187356"/>
            <a:ext cx="8192025" cy="4603844"/>
          </a:xfrm>
        </p:spPr>
        <p:txBody>
          <a:bodyPr>
            <a:normAutofit/>
          </a:bodyPr>
          <a:lstStyle/>
          <a:p>
            <a:r>
              <a:rPr lang="en-GB" dirty="0" smtClean="0"/>
              <a:t>Define “bank of terms”, i.e. a set of heuristically selected functions</a:t>
            </a:r>
          </a:p>
          <a:p>
            <a:r>
              <a:rPr lang="en-GB" dirty="0" smtClean="0"/>
              <a:t>Execute parameter fittings for a large number of different combinations of functions from the above set</a:t>
            </a:r>
          </a:p>
          <a:p>
            <a:r>
              <a:rPr lang="en-GB" dirty="0" smtClean="0"/>
              <a:t>Select “best” combination</a:t>
            </a:r>
          </a:p>
          <a:p>
            <a:r>
              <a:rPr lang="en-GB" dirty="0" smtClean="0"/>
              <a:t>Determine errors</a:t>
            </a:r>
            <a:endParaRPr lang="en-GB" dirty="0"/>
          </a:p>
          <a:p>
            <a:pPr marL="0" indent="0">
              <a:buNone/>
            </a:pPr>
            <a:endParaRPr lang="en-GB" dirty="0" smtClean="0"/>
          </a:p>
        </p:txBody>
      </p:sp>
    </p:spTree>
    <p:extLst>
      <p:ext uri="{BB962C8B-B14F-4D97-AF65-F5344CB8AC3E}">
        <p14:creationId xmlns:p14="http://schemas.microsoft.com/office/powerpoint/2010/main" val="31124730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662" y="25400"/>
            <a:ext cx="8669338" cy="889000"/>
          </a:xfrm>
        </p:spPr>
        <p:txBody>
          <a:bodyPr/>
          <a:lstStyle/>
          <a:p>
            <a:r>
              <a:rPr lang="en-GB" sz="2400" dirty="0"/>
              <a:t>Problem </a:t>
            </a:r>
            <a:r>
              <a:rPr lang="en-GB" sz="2400" dirty="0" smtClean="0"/>
              <a:t>statement – Industrial Formulations using Sub-regions</a:t>
            </a:r>
            <a:endParaRPr lang="en-US" sz="2400" dirty="0"/>
          </a:p>
        </p:txBody>
      </p:sp>
      <p:sp>
        <p:nvSpPr>
          <p:cNvPr id="3" name="Text Placeholder 2"/>
          <p:cNvSpPr>
            <a:spLocks noGrp="1"/>
          </p:cNvSpPr>
          <p:nvPr>
            <p:ph type="body" sz="quarter" idx="10"/>
          </p:nvPr>
        </p:nvSpPr>
        <p:spPr/>
        <p:txBody>
          <a:bodyPr>
            <a:normAutofit lnSpcReduction="10000"/>
          </a:bodyPr>
          <a:lstStyle/>
          <a:p>
            <a:r>
              <a:rPr lang="en-US" dirty="0" smtClean="0"/>
              <a:t>Workaround  for faster evaluation</a:t>
            </a:r>
            <a:endParaRPr lang="en-GB" dirty="0">
              <a:solidFill>
                <a:srgbClr val="034694"/>
              </a:solidFill>
            </a:endParaRPr>
          </a:p>
        </p:txBody>
      </p:sp>
      <p:sp>
        <p:nvSpPr>
          <p:cNvPr id="5" name="Rectangle 2"/>
          <p:cNvSpPr>
            <a:spLocks noChangeArrowheads="1"/>
          </p:cNvSpPr>
          <p:nvPr/>
        </p:nvSpPr>
        <p:spPr bwMode="auto">
          <a:xfrm>
            <a:off x="4621213" y="3260326"/>
            <a:ext cx="4064000" cy="1879600"/>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latin typeface="FuturaA Md BT" pitchFamily="34" charset="0"/>
            </a:endParaRPr>
          </a:p>
        </p:txBody>
      </p:sp>
      <p:sp>
        <p:nvSpPr>
          <p:cNvPr id="6" name="Rectangle 4"/>
          <p:cNvSpPr>
            <a:spLocks noChangeArrowheads="1"/>
          </p:cNvSpPr>
          <p:nvPr/>
        </p:nvSpPr>
        <p:spPr bwMode="auto">
          <a:xfrm>
            <a:off x="1912938" y="1329926"/>
            <a:ext cx="2708275" cy="3810000"/>
          </a:xfrm>
          <a:prstGeom prst="rect">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5"/>
          <p:cNvSpPr txBox="1">
            <a:spLocks noChangeArrowheads="1"/>
          </p:cNvSpPr>
          <p:nvPr/>
        </p:nvSpPr>
        <p:spPr bwMode="auto">
          <a:xfrm>
            <a:off x="1506538" y="5368526"/>
            <a:ext cx="8937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atin typeface="Arial" charset="0"/>
              </a:rPr>
              <a:t>273.16 K</a:t>
            </a:r>
          </a:p>
          <a:p>
            <a:pPr eaLnBrk="0" hangingPunct="0"/>
            <a:r>
              <a:rPr lang="en-US">
                <a:latin typeface="Arial" charset="0"/>
              </a:rPr>
              <a:t>0.01°C</a:t>
            </a:r>
            <a:endParaRPr lang="en-US" sz="2400">
              <a:latin typeface="Arial" charset="0"/>
            </a:endParaRPr>
          </a:p>
        </p:txBody>
      </p:sp>
      <p:sp>
        <p:nvSpPr>
          <p:cNvPr id="8" name="Line 6"/>
          <p:cNvSpPr>
            <a:spLocks noChangeShapeType="1"/>
          </p:cNvSpPr>
          <p:nvPr/>
        </p:nvSpPr>
        <p:spPr bwMode="auto">
          <a:xfrm flipV="1">
            <a:off x="3876675" y="1329926"/>
            <a:ext cx="0" cy="396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7"/>
          <p:cNvSpPr txBox="1">
            <a:spLocks noChangeArrowheads="1"/>
          </p:cNvSpPr>
          <p:nvPr/>
        </p:nvSpPr>
        <p:spPr bwMode="auto">
          <a:xfrm>
            <a:off x="2606675" y="5368526"/>
            <a:ext cx="8937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atin typeface="Arial" charset="0"/>
              </a:rPr>
              <a:t>623.15 K</a:t>
            </a:r>
          </a:p>
          <a:p>
            <a:pPr eaLnBrk="0" hangingPunct="0"/>
            <a:r>
              <a:rPr lang="en-US">
                <a:latin typeface="Arial" charset="0"/>
              </a:rPr>
              <a:t>350°C</a:t>
            </a:r>
            <a:endParaRPr lang="en-US" sz="2400">
              <a:latin typeface="Arial" charset="0"/>
            </a:endParaRPr>
          </a:p>
        </p:txBody>
      </p:sp>
      <p:sp>
        <p:nvSpPr>
          <p:cNvPr id="10" name="Text Box 8"/>
          <p:cNvSpPr txBox="1">
            <a:spLocks noChangeArrowheads="1"/>
          </p:cNvSpPr>
          <p:nvPr/>
        </p:nvSpPr>
        <p:spPr bwMode="auto">
          <a:xfrm>
            <a:off x="3419475" y="5368526"/>
            <a:ext cx="8937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atin typeface="Arial" charset="0"/>
              </a:rPr>
              <a:t>863.15 K</a:t>
            </a:r>
          </a:p>
          <a:p>
            <a:pPr eaLnBrk="0" hangingPunct="0"/>
            <a:r>
              <a:rPr lang="en-US">
                <a:latin typeface="Arial" charset="0"/>
              </a:rPr>
              <a:t>590°C</a:t>
            </a:r>
            <a:endParaRPr lang="en-US" sz="2400">
              <a:latin typeface="Arial" charset="0"/>
            </a:endParaRPr>
          </a:p>
        </p:txBody>
      </p:sp>
      <p:sp>
        <p:nvSpPr>
          <p:cNvPr id="11" name="Text Box 9"/>
          <p:cNvSpPr txBox="1">
            <a:spLocks noChangeArrowheads="1"/>
          </p:cNvSpPr>
          <p:nvPr/>
        </p:nvSpPr>
        <p:spPr bwMode="auto">
          <a:xfrm>
            <a:off x="4227513" y="5368526"/>
            <a:ext cx="9921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dirty="0">
                <a:latin typeface="Arial" charset="0"/>
              </a:rPr>
              <a:t>1073.15 K</a:t>
            </a:r>
          </a:p>
          <a:p>
            <a:pPr eaLnBrk="0" hangingPunct="0"/>
            <a:r>
              <a:rPr lang="en-US" dirty="0">
                <a:latin typeface="Arial" charset="0"/>
              </a:rPr>
              <a:t>800°C</a:t>
            </a:r>
            <a:endParaRPr lang="en-US" sz="2400" dirty="0">
              <a:latin typeface="Arial" charset="0"/>
            </a:endParaRPr>
          </a:p>
        </p:txBody>
      </p:sp>
      <p:sp>
        <p:nvSpPr>
          <p:cNvPr id="12" name="Line 10"/>
          <p:cNvSpPr>
            <a:spLocks noChangeShapeType="1"/>
          </p:cNvSpPr>
          <p:nvPr/>
        </p:nvSpPr>
        <p:spPr bwMode="auto">
          <a:xfrm flipV="1">
            <a:off x="4621213" y="1329926"/>
            <a:ext cx="0" cy="396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1"/>
          <p:cNvSpPr>
            <a:spLocks noChangeShapeType="1"/>
          </p:cNvSpPr>
          <p:nvPr/>
        </p:nvSpPr>
        <p:spPr bwMode="auto">
          <a:xfrm flipH="1">
            <a:off x="1776413" y="5139926"/>
            <a:ext cx="55546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2"/>
          <p:cNvSpPr txBox="1">
            <a:spLocks noChangeArrowheads="1"/>
          </p:cNvSpPr>
          <p:nvPr/>
        </p:nvSpPr>
        <p:spPr bwMode="auto">
          <a:xfrm>
            <a:off x="217488" y="4987526"/>
            <a:ext cx="1592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atin typeface="Arial" charset="0"/>
              </a:rPr>
              <a:t>611Pa/0.0006 bar</a:t>
            </a:r>
            <a:endParaRPr lang="en-US" sz="2400">
              <a:latin typeface="Arial" charset="0"/>
            </a:endParaRPr>
          </a:p>
        </p:txBody>
      </p:sp>
      <p:sp>
        <p:nvSpPr>
          <p:cNvPr id="15" name="Text Box 13"/>
          <p:cNvSpPr txBox="1">
            <a:spLocks noChangeArrowheads="1"/>
          </p:cNvSpPr>
          <p:nvPr/>
        </p:nvSpPr>
        <p:spPr bwMode="auto">
          <a:xfrm>
            <a:off x="130175" y="1177526"/>
            <a:ext cx="1641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atin typeface="Arial" charset="0"/>
              </a:rPr>
              <a:t>100 MPa/1000 bar</a:t>
            </a:r>
            <a:endParaRPr lang="en-US" sz="2400">
              <a:latin typeface="Arial" charset="0"/>
            </a:endParaRPr>
          </a:p>
        </p:txBody>
      </p:sp>
      <p:sp>
        <p:nvSpPr>
          <p:cNvPr id="16" name="Text Box 14"/>
          <p:cNvSpPr txBox="1">
            <a:spLocks noChangeArrowheads="1"/>
          </p:cNvSpPr>
          <p:nvPr/>
        </p:nvSpPr>
        <p:spPr bwMode="auto">
          <a:xfrm>
            <a:off x="8186738" y="5368526"/>
            <a:ext cx="9921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atin typeface="Arial" charset="0"/>
              </a:rPr>
              <a:t>2273.15 K</a:t>
            </a:r>
          </a:p>
          <a:p>
            <a:pPr eaLnBrk="0" hangingPunct="0"/>
            <a:r>
              <a:rPr lang="en-US">
                <a:latin typeface="Arial" charset="0"/>
              </a:rPr>
              <a:t>2000°C</a:t>
            </a:r>
            <a:endParaRPr lang="en-US" sz="2400">
              <a:latin typeface="Arial" charset="0"/>
            </a:endParaRPr>
          </a:p>
        </p:txBody>
      </p:sp>
      <p:sp>
        <p:nvSpPr>
          <p:cNvPr id="17" name="Line 15"/>
          <p:cNvSpPr>
            <a:spLocks noChangeShapeType="1"/>
          </p:cNvSpPr>
          <p:nvPr/>
        </p:nvSpPr>
        <p:spPr bwMode="auto">
          <a:xfrm flipV="1">
            <a:off x="8685213" y="4758926"/>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16"/>
          <p:cNvSpPr txBox="1">
            <a:spLocks noChangeArrowheads="1"/>
          </p:cNvSpPr>
          <p:nvPr/>
        </p:nvSpPr>
        <p:spPr bwMode="auto">
          <a:xfrm>
            <a:off x="341313" y="3120626"/>
            <a:ext cx="1444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atin typeface="Arial" charset="0"/>
              </a:rPr>
              <a:t>50 MPa/500 bar</a:t>
            </a:r>
            <a:endParaRPr lang="en-US" sz="2400">
              <a:latin typeface="Arial" charset="0"/>
            </a:endParaRPr>
          </a:p>
        </p:txBody>
      </p:sp>
      <p:sp>
        <p:nvSpPr>
          <p:cNvPr id="19" name="Text Box 17"/>
          <p:cNvSpPr txBox="1">
            <a:spLocks noChangeArrowheads="1"/>
          </p:cNvSpPr>
          <p:nvPr/>
        </p:nvSpPr>
        <p:spPr bwMode="auto">
          <a:xfrm>
            <a:off x="6370638" y="4323951"/>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a:latin typeface="Arial" charset="0"/>
              </a:rPr>
              <a:t>5</a:t>
            </a:r>
            <a:endParaRPr lang="en-US" sz="2400">
              <a:latin typeface="Arial" charset="0"/>
            </a:endParaRPr>
          </a:p>
        </p:txBody>
      </p:sp>
      <p:sp>
        <p:nvSpPr>
          <p:cNvPr id="20" name="Text Box 18"/>
          <p:cNvSpPr txBox="1">
            <a:spLocks noChangeArrowheads="1"/>
          </p:cNvSpPr>
          <p:nvPr/>
        </p:nvSpPr>
        <p:spPr bwMode="auto">
          <a:xfrm>
            <a:off x="193675" y="4377926"/>
            <a:ext cx="1592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atin typeface="Arial" charset="0"/>
              </a:rPr>
              <a:t>16.5 MPa/165 bar</a:t>
            </a:r>
            <a:endParaRPr lang="en-US" sz="2400">
              <a:latin typeface="Arial" charset="0"/>
            </a:endParaRPr>
          </a:p>
        </p:txBody>
      </p:sp>
      <p:sp>
        <p:nvSpPr>
          <p:cNvPr id="21" name="Rectangle 19"/>
          <p:cNvSpPr>
            <a:spLocks noChangeArrowheads="1"/>
          </p:cNvSpPr>
          <p:nvPr/>
        </p:nvSpPr>
        <p:spPr bwMode="auto">
          <a:xfrm>
            <a:off x="1912938" y="1329926"/>
            <a:ext cx="1150937" cy="3048000"/>
          </a:xfrm>
          <a:prstGeom prst="rect">
            <a:avLst/>
          </a:prstGeom>
          <a:solidFill>
            <a:srgbClr val="99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rc 20"/>
          <p:cNvSpPr>
            <a:spLocks/>
          </p:cNvSpPr>
          <p:nvPr/>
        </p:nvSpPr>
        <p:spPr bwMode="auto">
          <a:xfrm rot="5400000">
            <a:off x="1977231" y="3932633"/>
            <a:ext cx="1144587" cy="1276350"/>
          </a:xfrm>
          <a:custGeom>
            <a:avLst/>
            <a:gdLst>
              <a:gd name="G0" fmla="+- 0 0 0"/>
              <a:gd name="G1" fmla="+- 21134 0 0"/>
              <a:gd name="G2" fmla="+- 21600 0 0"/>
              <a:gd name="T0" fmla="*/ 4464 w 21600"/>
              <a:gd name="T1" fmla="*/ 0 h 21134"/>
              <a:gd name="T2" fmla="*/ 21600 w 21600"/>
              <a:gd name="T3" fmla="*/ 21134 h 21134"/>
              <a:gd name="T4" fmla="*/ 0 w 21600"/>
              <a:gd name="T5" fmla="*/ 21134 h 21134"/>
            </a:gdLst>
            <a:ahLst/>
            <a:cxnLst>
              <a:cxn ang="0">
                <a:pos x="T0" y="T1"/>
              </a:cxn>
              <a:cxn ang="0">
                <a:pos x="T2" y="T3"/>
              </a:cxn>
              <a:cxn ang="0">
                <a:pos x="T4" y="T5"/>
              </a:cxn>
            </a:cxnLst>
            <a:rect l="0" t="0" r="r" b="b"/>
            <a:pathLst>
              <a:path w="21600" h="21134" fill="none" extrusionOk="0">
                <a:moveTo>
                  <a:pt x="4463" y="0"/>
                </a:moveTo>
                <a:cubicBezTo>
                  <a:pt x="14452" y="2110"/>
                  <a:pt x="21600" y="10925"/>
                  <a:pt x="21600" y="21134"/>
                </a:cubicBezTo>
              </a:path>
              <a:path w="21600" h="21134" stroke="0" extrusionOk="0">
                <a:moveTo>
                  <a:pt x="4463" y="0"/>
                </a:moveTo>
                <a:cubicBezTo>
                  <a:pt x="14452" y="2110"/>
                  <a:pt x="21600" y="10925"/>
                  <a:pt x="21600" y="21134"/>
                </a:cubicBezTo>
                <a:lnTo>
                  <a:pt x="0" y="21134"/>
                </a:lnTo>
                <a:close/>
              </a:path>
            </a:pathLst>
          </a:custGeom>
          <a:solidFill>
            <a:srgbClr val="9999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p:cNvSpPr>
            <a:spLocks noChangeShapeType="1"/>
          </p:cNvSpPr>
          <p:nvPr/>
        </p:nvSpPr>
        <p:spPr bwMode="auto">
          <a:xfrm flipV="1">
            <a:off x="1912938" y="1329926"/>
            <a:ext cx="0" cy="396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rc 22"/>
          <p:cNvSpPr>
            <a:spLocks/>
          </p:cNvSpPr>
          <p:nvPr/>
        </p:nvSpPr>
        <p:spPr bwMode="auto">
          <a:xfrm rot="5400000">
            <a:off x="1866106" y="2527695"/>
            <a:ext cx="3208338" cy="812800"/>
          </a:xfrm>
          <a:custGeom>
            <a:avLst/>
            <a:gdLst>
              <a:gd name="G0" fmla="+- 0 0 0"/>
              <a:gd name="G1" fmla="+- 21600 0 0"/>
              <a:gd name="G2" fmla="+- 21600 0 0"/>
              <a:gd name="T0" fmla="*/ 0 w 21600"/>
              <a:gd name="T1" fmla="*/ 0 h 21600"/>
              <a:gd name="T2" fmla="*/ 21600 w 21600"/>
              <a:gd name="T3" fmla="*/ 21552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10" y="0"/>
                  <a:pt x="21573" y="9641"/>
                  <a:pt x="21599" y="21552"/>
                </a:cubicBezTo>
              </a:path>
              <a:path w="21600" h="21600" stroke="0" extrusionOk="0">
                <a:moveTo>
                  <a:pt x="-1" y="0"/>
                </a:moveTo>
                <a:cubicBezTo>
                  <a:pt x="11910" y="0"/>
                  <a:pt x="21573" y="9641"/>
                  <a:pt x="21599" y="21552"/>
                </a:cubicBezTo>
                <a:lnTo>
                  <a:pt x="0" y="21600"/>
                </a:lnTo>
                <a:close/>
              </a:path>
            </a:pathLst>
          </a:custGeom>
          <a:solidFill>
            <a:srgbClr val="FF99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p:cNvSpPr>
            <a:spLocks noChangeShapeType="1"/>
          </p:cNvSpPr>
          <p:nvPr/>
        </p:nvSpPr>
        <p:spPr bwMode="auto">
          <a:xfrm flipV="1">
            <a:off x="3063875" y="1329926"/>
            <a:ext cx="0" cy="396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4"/>
          <p:cNvSpPr>
            <a:spLocks noChangeShapeType="1"/>
          </p:cNvSpPr>
          <p:nvPr/>
        </p:nvSpPr>
        <p:spPr bwMode="auto">
          <a:xfrm flipH="1">
            <a:off x="1776413" y="4530326"/>
            <a:ext cx="1287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5"/>
          <p:cNvSpPr>
            <a:spLocks noChangeShapeType="1"/>
          </p:cNvSpPr>
          <p:nvPr/>
        </p:nvSpPr>
        <p:spPr bwMode="auto">
          <a:xfrm flipH="1">
            <a:off x="1776413" y="3273026"/>
            <a:ext cx="284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rc 26"/>
          <p:cNvSpPr>
            <a:spLocks/>
          </p:cNvSpPr>
          <p:nvPr/>
        </p:nvSpPr>
        <p:spPr bwMode="auto">
          <a:xfrm rot="5400000">
            <a:off x="1978819" y="3931045"/>
            <a:ext cx="1144588" cy="1276350"/>
          </a:xfrm>
          <a:custGeom>
            <a:avLst/>
            <a:gdLst>
              <a:gd name="G0" fmla="+- 0 0 0"/>
              <a:gd name="G1" fmla="+- 21134 0 0"/>
              <a:gd name="G2" fmla="+- 21600 0 0"/>
              <a:gd name="T0" fmla="*/ 4464 w 21600"/>
              <a:gd name="T1" fmla="*/ 0 h 21134"/>
              <a:gd name="T2" fmla="*/ 21600 w 21600"/>
              <a:gd name="T3" fmla="*/ 21134 h 21134"/>
              <a:gd name="T4" fmla="*/ 0 w 21600"/>
              <a:gd name="T5" fmla="*/ 21134 h 21134"/>
            </a:gdLst>
            <a:ahLst/>
            <a:cxnLst>
              <a:cxn ang="0">
                <a:pos x="T0" y="T1"/>
              </a:cxn>
              <a:cxn ang="0">
                <a:pos x="T2" y="T3"/>
              </a:cxn>
              <a:cxn ang="0">
                <a:pos x="T4" y="T5"/>
              </a:cxn>
            </a:cxnLst>
            <a:rect l="0" t="0" r="r" b="b"/>
            <a:pathLst>
              <a:path w="21600" h="21134" fill="none" extrusionOk="0">
                <a:moveTo>
                  <a:pt x="4463" y="0"/>
                </a:moveTo>
                <a:cubicBezTo>
                  <a:pt x="14452" y="2110"/>
                  <a:pt x="21600" y="10925"/>
                  <a:pt x="21600" y="21134"/>
                </a:cubicBezTo>
              </a:path>
              <a:path w="21600" h="21134" stroke="0" extrusionOk="0">
                <a:moveTo>
                  <a:pt x="4463" y="0"/>
                </a:moveTo>
                <a:cubicBezTo>
                  <a:pt x="14452" y="2110"/>
                  <a:pt x="21600" y="10925"/>
                  <a:pt x="21600" y="21134"/>
                </a:cubicBezTo>
                <a:lnTo>
                  <a:pt x="0" y="21134"/>
                </a:lnTo>
                <a:close/>
              </a:path>
            </a:pathLst>
          </a:cu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27"/>
          <p:cNvSpPr txBox="1">
            <a:spLocks noChangeArrowheads="1"/>
          </p:cNvSpPr>
          <p:nvPr/>
        </p:nvSpPr>
        <p:spPr bwMode="auto">
          <a:xfrm>
            <a:off x="3267075" y="2774551"/>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a:latin typeface="Arial" charset="0"/>
              </a:rPr>
              <a:t>3</a:t>
            </a:r>
            <a:endParaRPr lang="en-US" sz="2400">
              <a:latin typeface="Arial" charset="0"/>
            </a:endParaRPr>
          </a:p>
        </p:txBody>
      </p:sp>
      <p:sp>
        <p:nvSpPr>
          <p:cNvPr id="30" name="Text Box 28"/>
          <p:cNvSpPr txBox="1">
            <a:spLocks noChangeArrowheads="1"/>
          </p:cNvSpPr>
          <p:nvPr/>
        </p:nvSpPr>
        <p:spPr bwMode="auto">
          <a:xfrm>
            <a:off x="2386013" y="2774551"/>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a:latin typeface="Arial" charset="0"/>
              </a:rPr>
              <a:t>1</a:t>
            </a:r>
            <a:endParaRPr lang="en-US" sz="2400">
              <a:latin typeface="Arial" charset="0"/>
            </a:endParaRPr>
          </a:p>
        </p:txBody>
      </p:sp>
      <p:sp>
        <p:nvSpPr>
          <p:cNvPr id="31" name="Text Box 29"/>
          <p:cNvSpPr txBox="1">
            <a:spLocks noChangeArrowheads="1"/>
          </p:cNvSpPr>
          <p:nvPr/>
        </p:nvSpPr>
        <p:spPr bwMode="auto">
          <a:xfrm>
            <a:off x="4079875" y="2774551"/>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a:latin typeface="Arial" charset="0"/>
              </a:rPr>
              <a:t>2</a:t>
            </a:r>
            <a:endParaRPr lang="en-US" sz="2400">
              <a:latin typeface="Arial" charset="0"/>
            </a:endParaRPr>
          </a:p>
        </p:txBody>
      </p:sp>
      <p:sp>
        <p:nvSpPr>
          <p:cNvPr id="32" name="Line 30"/>
          <p:cNvSpPr>
            <a:spLocks noChangeShapeType="1"/>
          </p:cNvSpPr>
          <p:nvPr/>
        </p:nvSpPr>
        <p:spPr bwMode="auto">
          <a:xfrm flipH="1">
            <a:off x="1776413" y="1329926"/>
            <a:ext cx="284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1"/>
          <p:cNvSpPr>
            <a:spLocks noChangeShapeType="1"/>
          </p:cNvSpPr>
          <p:nvPr/>
        </p:nvSpPr>
        <p:spPr bwMode="auto">
          <a:xfrm flipV="1">
            <a:off x="3063875" y="1329926"/>
            <a:ext cx="0" cy="3200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Text Box 32"/>
          <p:cNvSpPr txBox="1">
            <a:spLocks noChangeArrowheads="1"/>
          </p:cNvSpPr>
          <p:nvPr/>
        </p:nvSpPr>
        <p:spPr bwMode="auto">
          <a:xfrm>
            <a:off x="2454275" y="4758926"/>
            <a:ext cx="338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a:latin typeface="FuturaA Md BT" pitchFamily="34" charset="0"/>
              </a:rPr>
              <a:t>4</a:t>
            </a:r>
            <a:endParaRPr lang="en-US" sz="2400">
              <a:latin typeface="FuturaA Md BT" pitchFamily="34" charset="0"/>
            </a:endParaRPr>
          </a:p>
        </p:txBody>
      </p:sp>
      <p:sp>
        <p:nvSpPr>
          <p:cNvPr id="35" name="Text Box 33"/>
          <p:cNvSpPr txBox="1">
            <a:spLocks noChangeArrowheads="1"/>
          </p:cNvSpPr>
          <p:nvPr/>
        </p:nvSpPr>
        <p:spPr bwMode="auto">
          <a:xfrm>
            <a:off x="2119313" y="2088751"/>
            <a:ext cx="860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a:latin typeface="Arial" charset="0"/>
              </a:rPr>
              <a:t>g(p,T)</a:t>
            </a:r>
            <a:endParaRPr lang="en-US" sz="2400">
              <a:latin typeface="Arial" charset="0"/>
            </a:endParaRPr>
          </a:p>
        </p:txBody>
      </p:sp>
      <p:sp>
        <p:nvSpPr>
          <p:cNvPr id="36" name="Text Box 34"/>
          <p:cNvSpPr txBox="1">
            <a:spLocks noChangeArrowheads="1"/>
          </p:cNvSpPr>
          <p:nvPr/>
        </p:nvSpPr>
        <p:spPr bwMode="auto">
          <a:xfrm>
            <a:off x="3825875" y="2088751"/>
            <a:ext cx="860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a:latin typeface="Arial" charset="0"/>
              </a:rPr>
              <a:t>g(p,T)</a:t>
            </a:r>
            <a:endParaRPr lang="en-US" sz="2400">
              <a:latin typeface="Arial" charset="0"/>
            </a:endParaRPr>
          </a:p>
        </p:txBody>
      </p:sp>
      <p:sp>
        <p:nvSpPr>
          <p:cNvPr id="37" name="Text Box 35"/>
          <p:cNvSpPr txBox="1">
            <a:spLocks noChangeArrowheads="1"/>
          </p:cNvSpPr>
          <p:nvPr/>
        </p:nvSpPr>
        <p:spPr bwMode="auto">
          <a:xfrm>
            <a:off x="3068638" y="2088751"/>
            <a:ext cx="774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a:latin typeface="Arial" charset="0"/>
              </a:rPr>
              <a:t>f(v,T)</a:t>
            </a:r>
            <a:endParaRPr lang="en-US" sz="2400">
              <a:latin typeface="Arial" charset="0"/>
            </a:endParaRPr>
          </a:p>
        </p:txBody>
      </p:sp>
      <p:sp>
        <p:nvSpPr>
          <p:cNvPr id="38" name="Text Box 36"/>
          <p:cNvSpPr txBox="1">
            <a:spLocks noChangeArrowheads="1"/>
          </p:cNvSpPr>
          <p:nvPr/>
        </p:nvSpPr>
        <p:spPr bwMode="auto">
          <a:xfrm>
            <a:off x="6103938" y="3752451"/>
            <a:ext cx="860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a:latin typeface="Arial" charset="0"/>
              </a:rPr>
              <a:t>g(p,T)</a:t>
            </a:r>
            <a:endParaRPr lang="en-US" sz="2400">
              <a:latin typeface="Arial" charset="0"/>
            </a:endParaRPr>
          </a:p>
        </p:txBody>
      </p:sp>
    </p:spTree>
    <p:extLst>
      <p:ext uri="{BB962C8B-B14F-4D97-AF65-F5344CB8AC3E}">
        <p14:creationId xmlns:p14="http://schemas.microsoft.com/office/powerpoint/2010/main" val="1748730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1954430954"/>
              </p:ext>
            </p:extLst>
          </p:nvPr>
        </p:nvGraphicFramePr>
        <p:xfrm>
          <a:off x="336326" y="993501"/>
          <a:ext cx="7864463" cy="501138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n-US" sz="2400" dirty="0" smtClean="0"/>
              <a:t>Problem statement – Artifacts of the Industrial Formulations</a:t>
            </a:r>
            <a:endParaRPr lang="en-US" sz="2400" dirty="0"/>
          </a:p>
        </p:txBody>
      </p:sp>
      <p:sp>
        <p:nvSpPr>
          <p:cNvPr id="3" name="Text Placeholder 2"/>
          <p:cNvSpPr>
            <a:spLocks noGrp="1"/>
          </p:cNvSpPr>
          <p:nvPr>
            <p:ph type="body" sz="quarter" idx="10"/>
          </p:nvPr>
        </p:nvSpPr>
        <p:spPr/>
        <p:txBody>
          <a:bodyPr>
            <a:normAutofit fontScale="92500"/>
          </a:bodyPr>
          <a:lstStyle/>
          <a:p>
            <a:r>
              <a:rPr lang="en-US" dirty="0" smtClean="0"/>
              <a:t>IFC67 and IAPWS-IF97 suffer from artifacts at the sub-region boundaries</a:t>
            </a:r>
            <a:endParaRPr lang="en-US" dirty="0">
              <a:solidFill>
                <a:srgbClr val="034694"/>
              </a:solidFill>
            </a:endParaRPr>
          </a:p>
        </p:txBody>
      </p:sp>
      <p:graphicFrame>
        <p:nvGraphicFramePr>
          <p:cNvPr id="6" name="Chart 5"/>
          <p:cNvGraphicFramePr>
            <a:graphicFrameLocks noGrp="1"/>
          </p:cNvGraphicFramePr>
          <p:nvPr>
            <p:extLst>
              <p:ext uri="{D42A27DB-BD31-4B8C-83A1-F6EECF244321}">
                <p14:modId xmlns:p14="http://schemas.microsoft.com/office/powerpoint/2010/main" val="2803262849"/>
              </p:ext>
            </p:extLst>
          </p:nvPr>
        </p:nvGraphicFramePr>
        <p:xfrm>
          <a:off x="6003235" y="3283890"/>
          <a:ext cx="3077154" cy="23720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noGrp="1"/>
          </p:cNvGraphicFramePr>
          <p:nvPr>
            <p:extLst>
              <p:ext uri="{D42A27DB-BD31-4B8C-83A1-F6EECF244321}">
                <p14:modId xmlns:p14="http://schemas.microsoft.com/office/powerpoint/2010/main" val="769583053"/>
              </p:ext>
            </p:extLst>
          </p:nvPr>
        </p:nvGraphicFramePr>
        <p:xfrm>
          <a:off x="5880100" y="1078173"/>
          <a:ext cx="3263900" cy="2215266"/>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1757548" y="3075709"/>
            <a:ext cx="902811" cy="338554"/>
          </a:xfrm>
          <a:prstGeom prst="rect">
            <a:avLst/>
          </a:prstGeom>
          <a:solidFill>
            <a:schemeClr val="bg1"/>
          </a:solidFill>
          <a:ln>
            <a:solidFill>
              <a:schemeClr val="tx1">
                <a:lumMod val="50000"/>
              </a:schemeClr>
            </a:solidFill>
          </a:ln>
        </p:spPr>
        <p:txBody>
          <a:bodyPr wrap="none" rtlCol="0">
            <a:spAutoFit/>
          </a:bodyPr>
          <a:lstStyle/>
          <a:p>
            <a:r>
              <a:rPr lang="de-CH" sz="1600" b="1" dirty="0" smtClean="0">
                <a:latin typeface="Arial" pitchFamily="34" charset="0"/>
                <a:cs typeface="Arial" pitchFamily="34" charset="0"/>
              </a:rPr>
              <a:t>250 bar</a:t>
            </a:r>
            <a:endParaRPr lang="en-US" sz="1600" b="1" dirty="0" smtClean="0">
              <a:latin typeface="Arial" pitchFamily="34" charset="0"/>
              <a:cs typeface="Arial" pitchFamily="34" charset="0"/>
            </a:endParaRPr>
          </a:p>
        </p:txBody>
      </p:sp>
    </p:spTree>
    <p:extLst>
      <p:ext uri="{BB962C8B-B14F-4D97-AF65-F5344CB8AC3E}">
        <p14:creationId xmlns:p14="http://schemas.microsoft.com/office/powerpoint/2010/main" val="2014742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Agenda</a:t>
            </a:r>
            <a:endParaRPr lang="en-GB" sz="2400" dirty="0"/>
          </a:p>
        </p:txBody>
      </p:sp>
      <p:sp>
        <p:nvSpPr>
          <p:cNvPr id="3" name="Text Placeholder 2"/>
          <p:cNvSpPr>
            <a:spLocks noGrp="1"/>
          </p:cNvSpPr>
          <p:nvPr>
            <p:ph type="body" sz="quarter" idx="10"/>
          </p:nvPr>
        </p:nvSpPr>
        <p:spPr/>
        <p:txBody>
          <a:bodyPr vert="horz" lIns="91440" tIns="45720" rIns="91440" bIns="45720" rtlCol="0">
            <a:normAutofit/>
          </a:bodyPr>
          <a:lstStyle/>
          <a:p>
            <a:r>
              <a:rPr lang="en-GB" b="0" dirty="0" smtClean="0">
                <a:solidFill>
                  <a:srgbClr val="5F5F5F"/>
                </a:solidFill>
              </a:rPr>
              <a:t>Problem area: Power plant performance simulation</a:t>
            </a:r>
            <a:endParaRPr lang="en-GB" b="0" dirty="0">
              <a:solidFill>
                <a:srgbClr val="5F5F5F"/>
              </a:solidFill>
            </a:endParaRPr>
          </a:p>
        </p:txBody>
      </p:sp>
      <p:sp>
        <p:nvSpPr>
          <p:cNvPr id="5" name="Text Placeholder 4"/>
          <p:cNvSpPr>
            <a:spLocks noGrp="1"/>
          </p:cNvSpPr>
          <p:nvPr>
            <p:ph type="body" sz="quarter" idx="12"/>
          </p:nvPr>
        </p:nvSpPr>
        <p:spPr>
          <a:xfrm>
            <a:off x="466200" y="1889019"/>
            <a:ext cx="8211600" cy="414337"/>
          </a:xfrm>
        </p:spPr>
        <p:txBody>
          <a:bodyPr vert="horz" lIns="91440" tIns="45720" rIns="91440" bIns="45720" rtlCol="0">
            <a:normAutofit/>
          </a:bodyPr>
          <a:lstStyle/>
          <a:p>
            <a:r>
              <a:rPr lang="en-GB" dirty="0" smtClean="0"/>
              <a:t>Problem statement</a:t>
            </a:r>
            <a:endParaRPr lang="en-GB" dirty="0"/>
          </a:p>
        </p:txBody>
      </p:sp>
      <p:sp>
        <p:nvSpPr>
          <p:cNvPr id="6" name="Text Placeholder 5"/>
          <p:cNvSpPr>
            <a:spLocks noGrp="1"/>
          </p:cNvSpPr>
          <p:nvPr>
            <p:ph type="body" sz="quarter" idx="13"/>
          </p:nvPr>
        </p:nvSpPr>
        <p:spPr>
          <a:xfrm>
            <a:off x="466200" y="2510472"/>
            <a:ext cx="8677800" cy="414337"/>
          </a:xfrm>
        </p:spPr>
        <p:txBody>
          <a:bodyPr vert="horz" lIns="91440" tIns="45720" rIns="91440" bIns="45720" rtlCol="0">
            <a:normAutofit/>
          </a:bodyPr>
          <a:lstStyle/>
          <a:p>
            <a:r>
              <a:rPr lang="en-GB" dirty="0" smtClean="0"/>
              <a:t>Questions, Ideas and Proposals</a:t>
            </a:r>
            <a:endParaRPr lang="en-GB" dirty="0"/>
          </a:p>
        </p:txBody>
      </p:sp>
      <p:sp>
        <p:nvSpPr>
          <p:cNvPr id="7" name="Text Placeholder 6"/>
          <p:cNvSpPr>
            <a:spLocks noGrp="1"/>
          </p:cNvSpPr>
          <p:nvPr>
            <p:ph type="body" sz="quarter" idx="14"/>
          </p:nvPr>
        </p:nvSpPr>
        <p:spPr>
          <a:xfrm>
            <a:off x="466200" y="3131925"/>
            <a:ext cx="8211600" cy="414337"/>
          </a:xfrm>
        </p:spPr>
        <p:txBody>
          <a:bodyPr vert="horz" lIns="91440" tIns="45720" rIns="91440" bIns="45720" rtlCol="0">
            <a:normAutofit/>
          </a:bodyPr>
          <a:lstStyle/>
          <a:p>
            <a:r>
              <a:rPr lang="en-US" dirty="0" smtClean="0"/>
              <a:t>Data, Literature and Tools</a:t>
            </a:r>
            <a:endParaRPr lang="en-GB" dirty="0"/>
          </a:p>
        </p:txBody>
      </p:sp>
    </p:spTree>
    <p:extLst>
      <p:ext uri="{BB962C8B-B14F-4D97-AF65-F5344CB8AC3E}">
        <p14:creationId xmlns:p14="http://schemas.microsoft.com/office/powerpoint/2010/main" val="2001087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t>Problem </a:t>
            </a:r>
            <a:r>
              <a:rPr lang="en-GB" sz="2400" dirty="0" smtClean="0"/>
              <a:t>statement – Issues of Current Process</a:t>
            </a:r>
            <a:endParaRPr lang="en-US" sz="2400" dirty="0"/>
          </a:p>
        </p:txBody>
      </p:sp>
      <p:sp>
        <p:nvSpPr>
          <p:cNvPr id="3" name="Text Placeholder 2"/>
          <p:cNvSpPr>
            <a:spLocks noGrp="1"/>
          </p:cNvSpPr>
          <p:nvPr>
            <p:ph type="body" sz="quarter" idx="10"/>
          </p:nvPr>
        </p:nvSpPr>
        <p:spPr/>
        <p:txBody>
          <a:bodyPr>
            <a:normAutofit lnSpcReduction="10000"/>
          </a:bodyPr>
          <a:lstStyle/>
          <a:p>
            <a:r>
              <a:rPr lang="en-GB" dirty="0" smtClean="0">
                <a:solidFill>
                  <a:srgbClr val="034694"/>
                </a:solidFill>
              </a:rPr>
              <a:t>Missing link to the area of mathematical approximation theory</a:t>
            </a:r>
            <a:endParaRPr lang="en-GB" dirty="0">
              <a:solidFill>
                <a:srgbClr val="034694"/>
              </a:solidFill>
            </a:endParaRPr>
          </a:p>
        </p:txBody>
      </p:sp>
      <p:sp>
        <p:nvSpPr>
          <p:cNvPr id="4" name="Content Placeholder 3"/>
          <p:cNvSpPr>
            <a:spLocks noGrp="1"/>
          </p:cNvSpPr>
          <p:nvPr>
            <p:ph sz="quarter" idx="12"/>
          </p:nvPr>
        </p:nvSpPr>
        <p:spPr>
          <a:xfrm>
            <a:off x="466200" y="1187356"/>
            <a:ext cx="8432140" cy="4603844"/>
          </a:xfrm>
        </p:spPr>
        <p:txBody>
          <a:bodyPr>
            <a:normAutofit/>
          </a:bodyPr>
          <a:lstStyle/>
          <a:p>
            <a:r>
              <a:rPr lang="en-GB" dirty="0" smtClean="0"/>
              <a:t>No exploitation of the properties of orthogonal function systems</a:t>
            </a:r>
          </a:p>
          <a:p>
            <a:pPr lvl="1"/>
            <a:r>
              <a:rPr lang="en-GB" dirty="0" smtClean="0"/>
              <a:t>Wavy behaviour in some places</a:t>
            </a:r>
          </a:p>
          <a:p>
            <a:pPr lvl="1"/>
            <a:r>
              <a:rPr lang="en-GB" dirty="0" smtClean="0"/>
              <a:t>Missing monotonic and asymptotic features in some areas</a:t>
            </a:r>
          </a:p>
          <a:p>
            <a:pPr lvl="1"/>
            <a:r>
              <a:rPr lang="en-GB" dirty="0" smtClean="0"/>
              <a:t>Lots of further artefacts, i.e. spikes in the two-phase area</a:t>
            </a:r>
          </a:p>
          <a:p>
            <a:r>
              <a:rPr lang="en-GB" dirty="0"/>
              <a:t>Higher number of functions does not necessarily increase the quality of the </a:t>
            </a:r>
            <a:r>
              <a:rPr lang="en-GB" dirty="0" smtClean="0"/>
              <a:t>approximation</a:t>
            </a:r>
          </a:p>
          <a:p>
            <a:r>
              <a:rPr lang="en-GB" b="1" dirty="0" smtClean="0">
                <a:solidFill>
                  <a:srgbClr val="FF0000"/>
                </a:solidFill>
              </a:rPr>
              <a:t>SLOW </a:t>
            </a:r>
            <a:r>
              <a:rPr lang="en-GB" dirty="0" smtClean="0"/>
              <a:t>evaluation</a:t>
            </a:r>
          </a:p>
          <a:p>
            <a:r>
              <a:rPr lang="en-GB" b="1" dirty="0" smtClean="0">
                <a:solidFill>
                  <a:srgbClr val="FF0000"/>
                </a:solidFill>
              </a:rPr>
              <a:t>Complex </a:t>
            </a:r>
            <a:r>
              <a:rPr lang="en-GB" dirty="0" smtClean="0"/>
              <a:t>structure of the function and its derivatives</a:t>
            </a:r>
          </a:p>
          <a:p>
            <a:r>
              <a:rPr lang="en-GB" dirty="0" smtClean="0"/>
              <a:t>Process is </a:t>
            </a:r>
            <a:r>
              <a:rPr lang="en-GB" b="1" dirty="0" smtClean="0">
                <a:solidFill>
                  <a:srgbClr val="FF0000"/>
                </a:solidFill>
              </a:rPr>
              <a:t>not generic</a:t>
            </a:r>
            <a:r>
              <a:rPr lang="en-GB" dirty="0" smtClean="0"/>
              <a:t>, i.e. there is a different functional form for the reference equation of each fluid</a:t>
            </a:r>
          </a:p>
        </p:txBody>
      </p:sp>
    </p:spTree>
    <p:extLst>
      <p:ext uri="{BB962C8B-B14F-4D97-AF65-F5344CB8AC3E}">
        <p14:creationId xmlns:p14="http://schemas.microsoft.com/office/powerpoint/2010/main" val="785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662" y="25400"/>
            <a:ext cx="8560155" cy="889000"/>
          </a:xfrm>
        </p:spPr>
        <p:txBody>
          <a:bodyPr/>
          <a:lstStyle/>
          <a:p>
            <a:r>
              <a:rPr lang="en-GB" sz="2400" dirty="0" smtClean="0"/>
              <a:t>Problem Statement – Behaviour in the Two-phase Region</a:t>
            </a:r>
            <a:endParaRPr lang="en-US" sz="2400" dirty="0"/>
          </a:p>
        </p:txBody>
      </p:sp>
      <p:sp>
        <p:nvSpPr>
          <p:cNvPr id="13" name="Text Placeholder 2"/>
          <p:cNvSpPr>
            <a:spLocks noGrp="1"/>
          </p:cNvSpPr>
          <p:nvPr>
            <p:ph type="body" sz="quarter" idx="10"/>
          </p:nvPr>
        </p:nvSpPr>
        <p:spPr>
          <a:xfrm>
            <a:off x="466200" y="5888400"/>
            <a:ext cx="8211600" cy="360000"/>
          </a:xfrm>
        </p:spPr>
        <p:txBody>
          <a:bodyPr>
            <a:normAutofit lnSpcReduction="10000"/>
          </a:bodyPr>
          <a:lstStyle/>
          <a:p>
            <a:r>
              <a:rPr lang="en-GB" dirty="0" smtClean="0">
                <a:solidFill>
                  <a:srgbClr val="034694"/>
                </a:solidFill>
              </a:rPr>
              <a:t>Spikes in the two-phase area jeopardize flash calculations</a:t>
            </a:r>
            <a:endParaRPr lang="en-GB" dirty="0">
              <a:solidFill>
                <a:srgbClr val="034694"/>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739" y="1186310"/>
            <a:ext cx="7092280" cy="430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3"/>
          <p:cNvSpPr txBox="1">
            <a:spLocks/>
          </p:cNvSpPr>
          <p:nvPr/>
        </p:nvSpPr>
        <p:spPr>
          <a:xfrm>
            <a:off x="4482015" y="5449211"/>
            <a:ext cx="1102231" cy="446569"/>
          </a:xfrm>
          <a:prstGeom prst="rect">
            <a:avLst/>
          </a:prstGeom>
        </p:spPr>
        <p:txBody>
          <a:bodyPr vert="horz" lIns="91440" tIns="45720" rIns="91440" bIns="45720" rtlCol="0">
            <a:normAutofit fontScale="92500"/>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pPr marL="0" indent="0">
              <a:buFont typeface="Arial" pitchFamily="34" charset="0"/>
              <a:buNone/>
            </a:pPr>
            <a:r>
              <a:rPr lang="de-CH" dirty="0" smtClean="0"/>
              <a:t>[kg/m3]</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490693488"/>
              </p:ext>
            </p:extLst>
          </p:nvPr>
        </p:nvGraphicFramePr>
        <p:xfrm>
          <a:off x="4198943" y="5489345"/>
          <a:ext cx="362509" cy="393257"/>
        </p:xfrm>
        <a:graphic>
          <a:graphicData uri="http://schemas.openxmlformats.org/presentationml/2006/ole">
            <mc:AlternateContent xmlns:mc="http://schemas.openxmlformats.org/markup-compatibility/2006">
              <mc:Choice xmlns:v="urn:schemas-microsoft-com:vml" Requires="v">
                <p:oleObj spid="_x0000_s13346" name="Formel" r:id="rId4" imgW="152280" imgH="164880" progId="Equation.3">
                  <p:embed/>
                </p:oleObj>
              </mc:Choice>
              <mc:Fallback>
                <p:oleObj name="Formel" r:id="rId4" imgW="152280" imgH="164880" progId="Equation.3">
                  <p:embed/>
                  <p:pic>
                    <p:nvPicPr>
                      <p:cNvPr id="0" name=""/>
                      <p:cNvPicPr>
                        <a:picLocks noChangeAspect="1" noChangeArrowheads="1"/>
                      </p:cNvPicPr>
                      <p:nvPr/>
                    </p:nvPicPr>
                    <p:blipFill>
                      <a:blip r:embed="rId5"/>
                      <a:srcRect/>
                      <a:stretch>
                        <a:fillRect/>
                      </a:stretch>
                    </p:blipFill>
                    <p:spPr bwMode="auto">
                      <a:xfrm>
                        <a:off x="4198943" y="5489345"/>
                        <a:ext cx="362509" cy="393257"/>
                      </a:xfrm>
                      <a:prstGeom prst="rect">
                        <a:avLst/>
                      </a:prstGeom>
                      <a:noFill/>
                      <a:ln>
                        <a:noFill/>
                      </a:ln>
                      <a:effectLst/>
                      <a:extLst/>
                    </p:spPr>
                  </p:pic>
                </p:oleObj>
              </mc:Fallback>
            </mc:AlternateContent>
          </a:graphicData>
        </a:graphic>
      </p:graphicFrame>
      <p:sp>
        <p:nvSpPr>
          <p:cNvPr id="9" name="Content Placeholder 3"/>
          <p:cNvSpPr txBox="1">
            <a:spLocks/>
          </p:cNvSpPr>
          <p:nvPr/>
        </p:nvSpPr>
        <p:spPr>
          <a:xfrm>
            <a:off x="534488" y="2963982"/>
            <a:ext cx="888870" cy="490575"/>
          </a:xfrm>
          <a:prstGeom prst="rect">
            <a:avLst/>
          </a:prstGeom>
        </p:spPr>
        <p:txBody>
          <a:bodyPr vert="horz" lIns="91440" tIns="45720" rIns="91440" bIns="45720" rtlCol="0">
            <a:normAutofit/>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pPr marL="0" indent="0">
              <a:buFont typeface="Arial" pitchFamily="34" charset="0"/>
              <a:buNone/>
            </a:pPr>
            <a:r>
              <a:rPr lang="de-CH" dirty="0" smtClean="0"/>
              <a:t>[</a:t>
            </a:r>
            <a:r>
              <a:rPr lang="de-CH" dirty="0" err="1" smtClean="0"/>
              <a:t>Pa</a:t>
            </a:r>
            <a:r>
              <a:rPr lang="de-CH" dirty="0" smtClean="0"/>
              <a:t>]</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1194337181"/>
              </p:ext>
            </p:extLst>
          </p:nvPr>
        </p:nvGraphicFramePr>
        <p:xfrm>
          <a:off x="303572" y="3029606"/>
          <a:ext cx="363537" cy="360363"/>
        </p:xfrm>
        <a:graphic>
          <a:graphicData uri="http://schemas.openxmlformats.org/presentationml/2006/ole">
            <mc:AlternateContent xmlns:mc="http://schemas.openxmlformats.org/markup-compatibility/2006">
              <mc:Choice xmlns:v="urn:schemas-microsoft-com:vml" Requires="v">
                <p:oleObj spid="_x0000_s13347" name="Formel" r:id="rId6" imgW="152280" imgH="164880" progId="Equation.3">
                  <p:embed/>
                </p:oleObj>
              </mc:Choice>
              <mc:Fallback>
                <p:oleObj name="Formel" r:id="rId6" imgW="152280" imgH="164880" progId="Equation.3">
                  <p:embed/>
                  <p:pic>
                    <p:nvPicPr>
                      <p:cNvPr id="0" name=""/>
                      <p:cNvPicPr>
                        <a:picLocks noChangeAspect="1" noChangeArrowheads="1"/>
                      </p:cNvPicPr>
                      <p:nvPr/>
                    </p:nvPicPr>
                    <p:blipFill>
                      <a:blip r:embed="rId7"/>
                      <a:srcRect/>
                      <a:stretch>
                        <a:fillRect/>
                      </a:stretch>
                    </p:blipFill>
                    <p:spPr bwMode="auto">
                      <a:xfrm>
                        <a:off x="303572" y="3029606"/>
                        <a:ext cx="363537" cy="360363"/>
                      </a:xfrm>
                      <a:prstGeom prst="rect">
                        <a:avLst/>
                      </a:prstGeom>
                      <a:noFill/>
                      <a:ln>
                        <a:noFill/>
                      </a:ln>
                      <a:effectLst/>
                    </p:spPr>
                  </p:pic>
                </p:oleObj>
              </mc:Fallback>
            </mc:AlternateContent>
          </a:graphicData>
        </a:graphic>
      </p:graphicFrame>
      <p:sp>
        <p:nvSpPr>
          <p:cNvPr id="11" name="Content Placeholder 3"/>
          <p:cNvSpPr txBox="1">
            <a:spLocks/>
          </p:cNvSpPr>
          <p:nvPr/>
        </p:nvSpPr>
        <p:spPr>
          <a:xfrm>
            <a:off x="2274140" y="1434231"/>
            <a:ext cx="888870" cy="245287"/>
          </a:xfrm>
          <a:prstGeom prst="rect">
            <a:avLst/>
          </a:prstGeom>
        </p:spPr>
        <p:txBody>
          <a:bodyPr vert="horz" lIns="91440" tIns="45720" rIns="91440" bIns="45720" rtlCol="0">
            <a:noAutofit/>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pPr marL="0" indent="0">
              <a:buFont typeface="Arial" pitchFamily="34" charset="0"/>
              <a:buNone/>
            </a:pPr>
            <a:r>
              <a:rPr lang="de-CH" sz="1200" dirty="0" smtClean="0"/>
              <a:t>1073.15 K</a:t>
            </a:r>
            <a:endParaRPr lang="en-US" sz="1200" dirty="0"/>
          </a:p>
        </p:txBody>
      </p:sp>
      <p:sp>
        <p:nvSpPr>
          <p:cNvPr id="12" name="Content Placeholder 3"/>
          <p:cNvSpPr txBox="1">
            <a:spLocks/>
          </p:cNvSpPr>
          <p:nvPr/>
        </p:nvSpPr>
        <p:spPr>
          <a:xfrm>
            <a:off x="3024986" y="1683637"/>
            <a:ext cx="888870" cy="212412"/>
          </a:xfrm>
          <a:prstGeom prst="rect">
            <a:avLst/>
          </a:prstGeom>
        </p:spPr>
        <p:txBody>
          <a:bodyPr vert="horz" lIns="91440" tIns="45720" rIns="91440" bIns="45720" rtlCol="0">
            <a:noAutofit/>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pPr marL="0" indent="0">
              <a:buFont typeface="Arial" pitchFamily="34" charset="0"/>
              <a:buNone/>
            </a:pPr>
            <a:r>
              <a:rPr lang="de-CH" sz="1200" dirty="0"/>
              <a:t>8</a:t>
            </a:r>
            <a:r>
              <a:rPr lang="de-CH" sz="1200" dirty="0" smtClean="0"/>
              <a:t>73.15 K</a:t>
            </a:r>
            <a:endParaRPr lang="en-US" sz="1200" dirty="0"/>
          </a:p>
        </p:txBody>
      </p:sp>
      <p:sp>
        <p:nvSpPr>
          <p:cNvPr id="14" name="Content Placeholder 3"/>
          <p:cNvSpPr txBox="1">
            <a:spLocks/>
          </p:cNvSpPr>
          <p:nvPr/>
        </p:nvSpPr>
        <p:spPr>
          <a:xfrm>
            <a:off x="3754508" y="2048449"/>
            <a:ext cx="888870" cy="212412"/>
          </a:xfrm>
          <a:prstGeom prst="rect">
            <a:avLst/>
          </a:prstGeom>
        </p:spPr>
        <p:txBody>
          <a:bodyPr vert="horz" lIns="91440" tIns="45720" rIns="91440" bIns="45720" rtlCol="0">
            <a:noAutofit/>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pPr marL="0" indent="0">
              <a:buFont typeface="Arial" pitchFamily="34" charset="0"/>
              <a:buNone/>
            </a:pPr>
            <a:r>
              <a:rPr lang="de-CH" sz="1200" dirty="0" smtClean="0"/>
              <a:t>773.15 K</a:t>
            </a:r>
            <a:endParaRPr lang="en-US" sz="1200" dirty="0"/>
          </a:p>
        </p:txBody>
      </p:sp>
      <p:sp>
        <p:nvSpPr>
          <p:cNvPr id="15" name="Content Placeholder 3"/>
          <p:cNvSpPr txBox="1">
            <a:spLocks/>
          </p:cNvSpPr>
          <p:nvPr/>
        </p:nvSpPr>
        <p:spPr>
          <a:xfrm>
            <a:off x="3018038" y="4055528"/>
            <a:ext cx="888870" cy="212412"/>
          </a:xfrm>
          <a:prstGeom prst="rect">
            <a:avLst/>
          </a:prstGeom>
        </p:spPr>
        <p:txBody>
          <a:bodyPr vert="horz" lIns="91440" tIns="45720" rIns="91440" bIns="45720" rtlCol="0">
            <a:noAutofit/>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pPr marL="0" indent="0">
              <a:buFont typeface="Arial" pitchFamily="34" charset="0"/>
              <a:buNone/>
            </a:pPr>
            <a:r>
              <a:rPr lang="de-CH" sz="1200" dirty="0" smtClean="0"/>
              <a:t>647.1 K</a:t>
            </a:r>
            <a:endParaRPr lang="en-US" sz="1200" dirty="0"/>
          </a:p>
        </p:txBody>
      </p:sp>
      <p:sp>
        <p:nvSpPr>
          <p:cNvPr id="16" name="Content Placeholder 3"/>
          <p:cNvSpPr txBox="1">
            <a:spLocks/>
          </p:cNvSpPr>
          <p:nvPr/>
        </p:nvSpPr>
        <p:spPr>
          <a:xfrm>
            <a:off x="5956774" y="3454557"/>
            <a:ext cx="888870" cy="212412"/>
          </a:xfrm>
          <a:prstGeom prst="rect">
            <a:avLst/>
          </a:prstGeom>
        </p:spPr>
        <p:txBody>
          <a:bodyPr vert="horz" lIns="91440" tIns="45720" rIns="91440" bIns="45720" rtlCol="0">
            <a:noAutofit/>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pPr marL="0" indent="0">
              <a:buFont typeface="Arial" pitchFamily="34" charset="0"/>
              <a:buNone/>
            </a:pPr>
            <a:r>
              <a:rPr lang="de-CH" sz="1200" dirty="0" smtClean="0"/>
              <a:t>623.15 K</a:t>
            </a:r>
            <a:endParaRPr lang="en-US" sz="1200" dirty="0"/>
          </a:p>
        </p:txBody>
      </p:sp>
      <p:sp>
        <p:nvSpPr>
          <p:cNvPr id="17" name="Content Placeholder 3"/>
          <p:cNvSpPr txBox="1">
            <a:spLocks/>
          </p:cNvSpPr>
          <p:nvPr/>
        </p:nvSpPr>
        <p:spPr>
          <a:xfrm>
            <a:off x="6885906" y="3949322"/>
            <a:ext cx="888870" cy="212412"/>
          </a:xfrm>
          <a:prstGeom prst="rect">
            <a:avLst/>
          </a:prstGeom>
        </p:spPr>
        <p:txBody>
          <a:bodyPr vert="horz" lIns="91440" tIns="45720" rIns="91440" bIns="45720" rtlCol="0">
            <a:noAutofit/>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pPr marL="0" indent="0">
              <a:buFont typeface="Arial" pitchFamily="34" charset="0"/>
              <a:buNone/>
            </a:pPr>
            <a:r>
              <a:rPr lang="de-CH" sz="1200" dirty="0"/>
              <a:t>5</a:t>
            </a:r>
            <a:r>
              <a:rPr lang="de-CH" sz="1200" dirty="0" smtClean="0"/>
              <a:t>23.15 K</a:t>
            </a:r>
            <a:endParaRPr lang="en-US" sz="1200" dirty="0"/>
          </a:p>
        </p:txBody>
      </p:sp>
      <p:sp>
        <p:nvSpPr>
          <p:cNvPr id="18" name="Content Placeholder 3"/>
          <p:cNvSpPr txBox="1">
            <a:spLocks/>
          </p:cNvSpPr>
          <p:nvPr/>
        </p:nvSpPr>
        <p:spPr>
          <a:xfrm>
            <a:off x="6434601" y="2279010"/>
            <a:ext cx="1480247" cy="339827"/>
          </a:xfrm>
          <a:prstGeom prst="rect">
            <a:avLst/>
          </a:prstGeom>
          <a:solidFill>
            <a:schemeClr val="bg1"/>
          </a:solidFill>
          <a:ln>
            <a:solidFill>
              <a:srgbClr val="5F5F5F"/>
            </a:solidFill>
          </a:ln>
        </p:spPr>
        <p:txBody>
          <a:bodyPr vert="horz" lIns="91440" tIns="45720" rIns="91440" bIns="45720" rtlCol="0" anchor="b">
            <a:normAutofit fontScale="85000" lnSpcReduction="10000"/>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pPr marL="0" indent="0">
              <a:buFont typeface="Arial" pitchFamily="34" charset="0"/>
              <a:buNone/>
            </a:pPr>
            <a:r>
              <a:rPr lang="de-CH" dirty="0" smtClean="0"/>
              <a:t>IAPWS-95</a:t>
            </a:r>
            <a:endParaRPr lang="en-US" dirty="0"/>
          </a:p>
        </p:txBody>
      </p:sp>
    </p:spTree>
    <p:extLst>
      <p:ext uri="{BB962C8B-B14F-4D97-AF65-F5344CB8AC3E}">
        <p14:creationId xmlns:p14="http://schemas.microsoft.com/office/powerpoint/2010/main" val="3894383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Agenda</a:t>
            </a:r>
            <a:endParaRPr lang="en-GB" sz="2400" dirty="0"/>
          </a:p>
        </p:txBody>
      </p:sp>
      <p:sp>
        <p:nvSpPr>
          <p:cNvPr id="3" name="Text Placeholder 2"/>
          <p:cNvSpPr>
            <a:spLocks noGrp="1"/>
          </p:cNvSpPr>
          <p:nvPr>
            <p:ph type="body" sz="quarter" idx="10"/>
          </p:nvPr>
        </p:nvSpPr>
        <p:spPr/>
        <p:txBody>
          <a:bodyPr vert="horz" lIns="91440" tIns="45720" rIns="91440" bIns="45720" rtlCol="0">
            <a:normAutofit/>
          </a:bodyPr>
          <a:lstStyle/>
          <a:p>
            <a:r>
              <a:rPr lang="en-GB" b="0" dirty="0" smtClean="0">
                <a:solidFill>
                  <a:srgbClr val="5F5F5F"/>
                </a:solidFill>
              </a:rPr>
              <a:t>Problem area: Power plant performance simulation</a:t>
            </a:r>
            <a:endParaRPr lang="en-GB" b="0" dirty="0">
              <a:solidFill>
                <a:srgbClr val="5F5F5F"/>
              </a:solidFill>
            </a:endParaRPr>
          </a:p>
        </p:txBody>
      </p:sp>
      <p:sp>
        <p:nvSpPr>
          <p:cNvPr id="5" name="Text Placeholder 4"/>
          <p:cNvSpPr>
            <a:spLocks noGrp="1"/>
          </p:cNvSpPr>
          <p:nvPr>
            <p:ph type="body" sz="quarter" idx="12"/>
          </p:nvPr>
        </p:nvSpPr>
        <p:spPr>
          <a:xfrm>
            <a:off x="466200" y="1889019"/>
            <a:ext cx="8211600" cy="414337"/>
          </a:xfrm>
        </p:spPr>
        <p:txBody>
          <a:bodyPr vert="horz" lIns="91440" tIns="45720" rIns="91440" bIns="45720" rtlCol="0">
            <a:normAutofit/>
          </a:bodyPr>
          <a:lstStyle/>
          <a:p>
            <a:r>
              <a:rPr lang="en-GB" dirty="0" smtClean="0"/>
              <a:t>Problem statement</a:t>
            </a:r>
            <a:endParaRPr lang="en-GB" dirty="0"/>
          </a:p>
        </p:txBody>
      </p:sp>
      <p:sp>
        <p:nvSpPr>
          <p:cNvPr id="6" name="Text Placeholder 5"/>
          <p:cNvSpPr>
            <a:spLocks noGrp="1"/>
          </p:cNvSpPr>
          <p:nvPr>
            <p:ph type="body" sz="quarter" idx="13"/>
          </p:nvPr>
        </p:nvSpPr>
        <p:spPr>
          <a:xfrm>
            <a:off x="466200" y="2510472"/>
            <a:ext cx="8677800" cy="414337"/>
          </a:xfrm>
        </p:spPr>
        <p:txBody>
          <a:bodyPr vert="horz" lIns="91440" tIns="45720" rIns="91440" bIns="45720" rtlCol="0">
            <a:normAutofit/>
          </a:bodyPr>
          <a:lstStyle/>
          <a:p>
            <a:r>
              <a:rPr lang="en-GB" b="1" dirty="0" smtClean="0">
                <a:solidFill>
                  <a:schemeClr val="accent1"/>
                </a:solidFill>
              </a:rPr>
              <a:t>Questions, Ideas and Proposals</a:t>
            </a:r>
            <a:endParaRPr lang="en-GB" b="1" dirty="0">
              <a:solidFill>
                <a:schemeClr val="accent1"/>
              </a:solidFill>
            </a:endParaRPr>
          </a:p>
        </p:txBody>
      </p:sp>
      <p:sp>
        <p:nvSpPr>
          <p:cNvPr id="7" name="Text Placeholder 6"/>
          <p:cNvSpPr>
            <a:spLocks noGrp="1"/>
          </p:cNvSpPr>
          <p:nvPr>
            <p:ph type="body" sz="quarter" idx="14"/>
          </p:nvPr>
        </p:nvSpPr>
        <p:spPr>
          <a:xfrm>
            <a:off x="466200" y="3131925"/>
            <a:ext cx="8211600" cy="414337"/>
          </a:xfrm>
        </p:spPr>
        <p:txBody>
          <a:bodyPr vert="horz" lIns="91440" tIns="45720" rIns="91440" bIns="45720" rtlCol="0">
            <a:normAutofit/>
          </a:bodyPr>
          <a:lstStyle/>
          <a:p>
            <a:r>
              <a:rPr lang="en-US" dirty="0" smtClean="0"/>
              <a:t>Data, Literature and Tools</a:t>
            </a:r>
            <a:endParaRPr lang="en-GB" dirty="0"/>
          </a:p>
        </p:txBody>
      </p:sp>
    </p:spTree>
    <p:extLst>
      <p:ext uri="{BB962C8B-B14F-4D97-AF65-F5344CB8AC3E}">
        <p14:creationId xmlns:p14="http://schemas.microsoft.com/office/powerpoint/2010/main" val="3345344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Questions</a:t>
            </a:r>
            <a:endParaRPr lang="en-US" sz="2400" dirty="0"/>
          </a:p>
        </p:txBody>
      </p:sp>
      <p:sp>
        <p:nvSpPr>
          <p:cNvPr id="3" name="Text Placeholder 2"/>
          <p:cNvSpPr>
            <a:spLocks noGrp="1"/>
          </p:cNvSpPr>
          <p:nvPr>
            <p:ph type="body" sz="quarter" idx="10"/>
          </p:nvPr>
        </p:nvSpPr>
        <p:spPr/>
        <p:txBody>
          <a:bodyPr>
            <a:normAutofit lnSpcReduction="10000"/>
          </a:bodyPr>
          <a:lstStyle/>
          <a:p>
            <a:r>
              <a:rPr lang="en-GB" dirty="0" smtClean="0">
                <a:solidFill>
                  <a:srgbClr val="034694"/>
                </a:solidFill>
              </a:rPr>
              <a:t>Multiple inter-linked problem areas</a:t>
            </a:r>
            <a:endParaRPr lang="en-GB" dirty="0">
              <a:solidFill>
                <a:srgbClr val="034694"/>
              </a:solidFill>
            </a:endParaRPr>
          </a:p>
        </p:txBody>
      </p:sp>
      <p:sp>
        <p:nvSpPr>
          <p:cNvPr id="4" name="Content Placeholder 3"/>
          <p:cNvSpPr>
            <a:spLocks noGrp="1"/>
          </p:cNvSpPr>
          <p:nvPr>
            <p:ph sz="quarter" idx="12"/>
          </p:nvPr>
        </p:nvSpPr>
        <p:spPr>
          <a:xfrm>
            <a:off x="466200" y="1187356"/>
            <a:ext cx="8192025" cy="4603844"/>
          </a:xfrm>
        </p:spPr>
        <p:txBody>
          <a:bodyPr>
            <a:normAutofit/>
          </a:bodyPr>
          <a:lstStyle/>
          <a:p>
            <a:r>
              <a:rPr lang="en-GB" dirty="0" smtClean="0"/>
              <a:t>How to identify an </a:t>
            </a:r>
            <a:r>
              <a:rPr lang="en-GB" dirty="0" err="1"/>
              <a:t>a</a:t>
            </a:r>
            <a:r>
              <a:rPr lang="en-GB" dirty="0" err="1" smtClean="0"/>
              <a:t>nsatz</a:t>
            </a:r>
            <a:r>
              <a:rPr lang="en-GB" dirty="0" smtClean="0"/>
              <a:t> for              ?</a:t>
            </a:r>
          </a:p>
          <a:p>
            <a:pPr lvl="1"/>
            <a:r>
              <a:rPr lang="en-GB" dirty="0" smtClean="0"/>
              <a:t>Use analytic terms / non-analytic terms?</a:t>
            </a:r>
          </a:p>
          <a:p>
            <a:r>
              <a:rPr lang="en-GB" dirty="0" smtClean="0"/>
              <a:t>How to identify</a:t>
            </a:r>
          </a:p>
          <a:p>
            <a:pPr lvl="1"/>
            <a:r>
              <a:rPr lang="en-GB" dirty="0" smtClean="0"/>
              <a:t>the quality of a measurement series?</a:t>
            </a:r>
          </a:p>
          <a:p>
            <a:pPr lvl="1"/>
            <a:r>
              <a:rPr lang="en-GB" dirty="0" smtClean="0"/>
              <a:t>outliers?</a:t>
            </a:r>
          </a:p>
          <a:p>
            <a:r>
              <a:rPr lang="en-GB" dirty="0" smtClean="0"/>
              <a:t>How to define weights of a data point / data series?</a:t>
            </a:r>
          </a:p>
          <a:p>
            <a:r>
              <a:rPr lang="en-GB" dirty="0" smtClean="0"/>
              <a:t>How to make an accuracy / error statement?</a:t>
            </a:r>
          </a:p>
          <a:p>
            <a:r>
              <a:rPr lang="en-GB" dirty="0" smtClean="0"/>
              <a:t>What is a reasonable approximation criterion?</a:t>
            </a:r>
          </a:p>
          <a:p>
            <a:r>
              <a:rPr lang="en-GB" dirty="0" smtClean="0"/>
              <a:t>Use sequential or simultaneous approximation process?</a:t>
            </a:r>
          </a:p>
          <a:p>
            <a:r>
              <a:rPr lang="en-GB" dirty="0" smtClean="0"/>
              <a:t>How many data points are required for a good fit?</a:t>
            </a:r>
            <a:endParaRPr lang="en-GB" dirty="0"/>
          </a:p>
        </p:txBody>
      </p:sp>
      <p:graphicFrame>
        <p:nvGraphicFramePr>
          <p:cNvPr id="5" name="Object 4"/>
          <p:cNvGraphicFramePr>
            <a:graphicFrameLocks noChangeAspect="1"/>
          </p:cNvGraphicFramePr>
          <p:nvPr>
            <p:extLst>
              <p:ext uri="{D42A27DB-BD31-4B8C-83A1-F6EECF244321}">
                <p14:modId xmlns:p14="http://schemas.microsoft.com/office/powerpoint/2010/main" val="3906846071"/>
              </p:ext>
            </p:extLst>
          </p:nvPr>
        </p:nvGraphicFramePr>
        <p:xfrm>
          <a:off x="4620522" y="1174799"/>
          <a:ext cx="1125537" cy="474663"/>
        </p:xfrm>
        <a:graphic>
          <a:graphicData uri="http://schemas.openxmlformats.org/presentationml/2006/ole">
            <mc:AlternateContent xmlns:mc="http://schemas.openxmlformats.org/markup-compatibility/2006">
              <mc:Choice xmlns:v="urn:schemas-microsoft-com:vml" Requires="v">
                <p:oleObj spid="_x0000_s7236" name="Formel" r:id="rId3" imgW="482391" imgH="203112" progId="Equation.3">
                  <p:embed/>
                </p:oleObj>
              </mc:Choice>
              <mc:Fallback>
                <p:oleObj name="Formel" r:id="rId3" imgW="482391"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0522" y="1174799"/>
                        <a:ext cx="1125537"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81644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Ideas and Proposals</a:t>
            </a:r>
            <a:endParaRPr lang="en-US" sz="2400" dirty="0"/>
          </a:p>
        </p:txBody>
      </p:sp>
      <p:sp>
        <p:nvSpPr>
          <p:cNvPr id="3" name="Text Placeholder 2"/>
          <p:cNvSpPr>
            <a:spLocks noGrp="1"/>
          </p:cNvSpPr>
          <p:nvPr>
            <p:ph type="body" sz="quarter" idx="10"/>
          </p:nvPr>
        </p:nvSpPr>
        <p:spPr/>
        <p:txBody>
          <a:bodyPr>
            <a:normAutofit lnSpcReduction="10000"/>
          </a:bodyPr>
          <a:lstStyle/>
          <a:p>
            <a:r>
              <a:rPr lang="en-GB" dirty="0" smtClean="0">
                <a:solidFill>
                  <a:srgbClr val="034694"/>
                </a:solidFill>
              </a:rPr>
              <a:t>Introduce and exploit interdisciplinary methodology </a:t>
            </a:r>
            <a:endParaRPr lang="en-GB" dirty="0">
              <a:solidFill>
                <a:srgbClr val="034694"/>
              </a:solidFill>
            </a:endParaRPr>
          </a:p>
        </p:txBody>
      </p:sp>
      <p:sp>
        <p:nvSpPr>
          <p:cNvPr id="4" name="Content Placeholder 3"/>
          <p:cNvSpPr>
            <a:spLocks noGrp="1"/>
          </p:cNvSpPr>
          <p:nvPr>
            <p:ph sz="quarter" idx="12"/>
          </p:nvPr>
        </p:nvSpPr>
        <p:spPr>
          <a:xfrm>
            <a:off x="466201" y="1187356"/>
            <a:ext cx="8298238" cy="5247950"/>
          </a:xfrm>
        </p:spPr>
        <p:txBody>
          <a:bodyPr>
            <a:normAutofit/>
          </a:bodyPr>
          <a:lstStyle/>
          <a:p>
            <a:r>
              <a:rPr lang="en-GB" sz="2000" dirty="0" smtClean="0"/>
              <a:t>Use orthogonal polynomials</a:t>
            </a:r>
          </a:p>
          <a:p>
            <a:pPr lvl="1">
              <a:lnSpc>
                <a:spcPct val="120000"/>
              </a:lnSpc>
            </a:pPr>
            <a:r>
              <a:rPr lang="en-GB" sz="1500" dirty="0" smtClean="0"/>
              <a:t>“</a:t>
            </a:r>
            <a:r>
              <a:rPr lang="en-GB" sz="1500" i="1" dirty="0" smtClean="0"/>
              <a:t>Unless you’re sure another set of basis functions is better, </a:t>
            </a:r>
            <a:r>
              <a:rPr lang="en-GB" sz="1500" i="1" dirty="0"/>
              <a:t>u</a:t>
            </a:r>
            <a:r>
              <a:rPr lang="en-GB" sz="1500" i="1" dirty="0" smtClean="0"/>
              <a:t>se </a:t>
            </a:r>
            <a:r>
              <a:rPr lang="en-GB" sz="1500" i="1" dirty="0" err="1" smtClean="0"/>
              <a:t>Chebyshev</a:t>
            </a:r>
            <a:r>
              <a:rPr lang="en-GB" sz="1500" i="1" dirty="0" smtClean="0"/>
              <a:t> polynomials.</a:t>
            </a:r>
          </a:p>
          <a:p>
            <a:pPr lvl="1">
              <a:lnSpc>
                <a:spcPct val="120000"/>
              </a:lnSpc>
            </a:pPr>
            <a:r>
              <a:rPr lang="en-GB" sz="1500" i="1" dirty="0" smtClean="0"/>
              <a:t>Unless you’re really, really sure that another set of basis functions is better, use </a:t>
            </a:r>
            <a:r>
              <a:rPr lang="en-GB" sz="1500" i="1" dirty="0" err="1" smtClean="0"/>
              <a:t>Chebyshev</a:t>
            </a:r>
            <a:r>
              <a:rPr lang="en-GB" sz="1500" i="1" dirty="0" smtClean="0"/>
              <a:t> polynomials.”</a:t>
            </a:r>
            <a:br>
              <a:rPr lang="en-GB" sz="1500" i="1" dirty="0" smtClean="0"/>
            </a:br>
            <a:r>
              <a:rPr lang="en-GB" sz="1500" dirty="0" smtClean="0"/>
              <a:t>J.P. Boyd, </a:t>
            </a:r>
            <a:r>
              <a:rPr lang="en-GB" sz="1500" dirty="0" err="1" smtClean="0"/>
              <a:t>Chebyshev</a:t>
            </a:r>
            <a:r>
              <a:rPr lang="en-GB" sz="1500" dirty="0" smtClean="0"/>
              <a:t> and Fourier spectral methods, p. 10: “Moral Principle 1”</a:t>
            </a:r>
          </a:p>
          <a:p>
            <a:pPr>
              <a:lnSpc>
                <a:spcPts val="2000"/>
              </a:lnSpc>
            </a:pPr>
            <a:r>
              <a:rPr lang="en-GB" sz="2000" dirty="0" smtClean="0"/>
              <a:t>Use coordinate transformations – to be identified</a:t>
            </a:r>
          </a:p>
          <a:p>
            <a:pPr>
              <a:lnSpc>
                <a:spcPts val="2000"/>
              </a:lnSpc>
            </a:pPr>
            <a:r>
              <a:rPr lang="en-GB" sz="2000" dirty="0" smtClean="0"/>
              <a:t>Define a sole form for approximations of                 , generically applicable to all fluids</a:t>
            </a:r>
          </a:p>
          <a:p>
            <a:pPr lvl="1">
              <a:lnSpc>
                <a:spcPts val="2000"/>
              </a:lnSpc>
            </a:pPr>
            <a:r>
              <a:rPr lang="en-GB" sz="2000" dirty="0"/>
              <a:t>o</a:t>
            </a:r>
            <a:r>
              <a:rPr lang="en-GB" sz="2000" dirty="0" smtClean="0"/>
              <a:t>ne code for evaluation, but different sets of series coefficients and parameters for coordinate transformations</a:t>
            </a:r>
          </a:p>
          <a:p>
            <a:pPr>
              <a:lnSpc>
                <a:spcPts val="2000"/>
              </a:lnSpc>
            </a:pPr>
            <a:r>
              <a:rPr lang="en-GB" sz="2000" dirty="0" smtClean="0"/>
              <a:t>Identify and exploit asymptotic behaviour</a:t>
            </a:r>
          </a:p>
          <a:p>
            <a:pPr>
              <a:lnSpc>
                <a:spcPts val="2000"/>
              </a:lnSpc>
            </a:pPr>
            <a:r>
              <a:rPr lang="en-GB" sz="2000" dirty="0"/>
              <a:t>Identify consistency </a:t>
            </a:r>
            <a:r>
              <a:rPr lang="en-GB" sz="2000" dirty="0" smtClean="0"/>
              <a:t>checks / plots</a:t>
            </a:r>
          </a:p>
          <a:p>
            <a:pPr>
              <a:lnSpc>
                <a:spcPts val="2000"/>
              </a:lnSpc>
            </a:pPr>
            <a:r>
              <a:rPr lang="en-GB" sz="2000" dirty="0" smtClean="0"/>
              <a:t>Allow for constraints</a:t>
            </a:r>
            <a:endParaRPr lang="en-GB" sz="2000" dirty="0"/>
          </a:p>
          <a:p>
            <a:endParaRPr lang="en-GB"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3634175423"/>
              </p:ext>
            </p:extLst>
          </p:nvPr>
        </p:nvGraphicFramePr>
        <p:xfrm>
          <a:off x="5305245" y="3161043"/>
          <a:ext cx="1061049" cy="447467"/>
        </p:xfrm>
        <a:graphic>
          <a:graphicData uri="http://schemas.openxmlformats.org/presentationml/2006/ole">
            <mc:AlternateContent xmlns:mc="http://schemas.openxmlformats.org/markup-compatibility/2006">
              <mc:Choice xmlns:v="urn:schemas-microsoft-com:vml" Requires="v">
                <p:oleObj spid="_x0000_s8261" name="Formel" r:id="rId3" imgW="482391" imgH="203112" progId="Equation.3">
                  <p:embed/>
                </p:oleObj>
              </mc:Choice>
              <mc:Fallback>
                <p:oleObj name="Formel" r:id="rId3" imgW="482391"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5245" y="3161043"/>
                        <a:ext cx="1061049" cy="44746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704628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Agenda</a:t>
            </a:r>
            <a:endParaRPr lang="en-GB" sz="2400" dirty="0"/>
          </a:p>
        </p:txBody>
      </p:sp>
      <p:sp>
        <p:nvSpPr>
          <p:cNvPr id="3" name="Text Placeholder 2"/>
          <p:cNvSpPr>
            <a:spLocks noGrp="1"/>
          </p:cNvSpPr>
          <p:nvPr>
            <p:ph type="body" sz="quarter" idx="10"/>
          </p:nvPr>
        </p:nvSpPr>
        <p:spPr/>
        <p:txBody>
          <a:bodyPr vert="horz" lIns="91440" tIns="45720" rIns="91440" bIns="45720" rtlCol="0">
            <a:normAutofit/>
          </a:bodyPr>
          <a:lstStyle/>
          <a:p>
            <a:r>
              <a:rPr lang="en-GB" b="0" dirty="0" smtClean="0">
                <a:solidFill>
                  <a:srgbClr val="5F5F5F"/>
                </a:solidFill>
              </a:rPr>
              <a:t>Problem area: Power plant performance simulation</a:t>
            </a:r>
            <a:endParaRPr lang="en-GB" b="0" dirty="0">
              <a:solidFill>
                <a:srgbClr val="5F5F5F"/>
              </a:solidFill>
            </a:endParaRPr>
          </a:p>
        </p:txBody>
      </p:sp>
      <p:sp>
        <p:nvSpPr>
          <p:cNvPr id="5" name="Text Placeholder 4"/>
          <p:cNvSpPr>
            <a:spLocks noGrp="1"/>
          </p:cNvSpPr>
          <p:nvPr>
            <p:ph type="body" sz="quarter" idx="12"/>
          </p:nvPr>
        </p:nvSpPr>
        <p:spPr>
          <a:xfrm>
            <a:off x="466200" y="1889019"/>
            <a:ext cx="8211600" cy="414337"/>
          </a:xfrm>
        </p:spPr>
        <p:txBody>
          <a:bodyPr vert="horz" lIns="91440" tIns="45720" rIns="91440" bIns="45720" rtlCol="0">
            <a:normAutofit/>
          </a:bodyPr>
          <a:lstStyle/>
          <a:p>
            <a:r>
              <a:rPr lang="en-GB" dirty="0" smtClean="0"/>
              <a:t>Problem statement</a:t>
            </a:r>
            <a:endParaRPr lang="en-GB" dirty="0"/>
          </a:p>
        </p:txBody>
      </p:sp>
      <p:sp>
        <p:nvSpPr>
          <p:cNvPr id="6" name="Text Placeholder 5"/>
          <p:cNvSpPr>
            <a:spLocks noGrp="1"/>
          </p:cNvSpPr>
          <p:nvPr>
            <p:ph type="body" sz="quarter" idx="13"/>
          </p:nvPr>
        </p:nvSpPr>
        <p:spPr>
          <a:xfrm>
            <a:off x="466200" y="2510472"/>
            <a:ext cx="8677800" cy="414337"/>
          </a:xfrm>
        </p:spPr>
        <p:txBody>
          <a:bodyPr vert="horz" lIns="91440" tIns="45720" rIns="91440" bIns="45720" rtlCol="0">
            <a:normAutofit/>
          </a:bodyPr>
          <a:lstStyle/>
          <a:p>
            <a:r>
              <a:rPr lang="en-GB" dirty="0" smtClean="0"/>
              <a:t>Questions, Ideas and Proposals</a:t>
            </a:r>
            <a:endParaRPr lang="en-GB" dirty="0"/>
          </a:p>
        </p:txBody>
      </p:sp>
      <p:sp>
        <p:nvSpPr>
          <p:cNvPr id="7" name="Text Placeholder 6"/>
          <p:cNvSpPr>
            <a:spLocks noGrp="1"/>
          </p:cNvSpPr>
          <p:nvPr>
            <p:ph type="body" sz="quarter" idx="14"/>
          </p:nvPr>
        </p:nvSpPr>
        <p:spPr>
          <a:xfrm>
            <a:off x="466200" y="3131925"/>
            <a:ext cx="8211600" cy="414337"/>
          </a:xfrm>
        </p:spPr>
        <p:txBody>
          <a:bodyPr vert="horz" lIns="91440" tIns="45720" rIns="91440" bIns="45720" rtlCol="0">
            <a:normAutofit/>
          </a:bodyPr>
          <a:lstStyle/>
          <a:p>
            <a:r>
              <a:rPr lang="en-US" b="1" dirty="0" smtClean="0">
                <a:solidFill>
                  <a:schemeClr val="accent1"/>
                </a:solidFill>
              </a:rPr>
              <a:t>Data, Literature and Tools</a:t>
            </a:r>
            <a:endParaRPr lang="en-GB" b="1" dirty="0">
              <a:solidFill>
                <a:schemeClr val="accent1"/>
              </a:solidFill>
            </a:endParaRPr>
          </a:p>
        </p:txBody>
      </p:sp>
    </p:spTree>
    <p:extLst>
      <p:ext uri="{BB962C8B-B14F-4D97-AF65-F5344CB8AC3E}">
        <p14:creationId xmlns:p14="http://schemas.microsoft.com/office/powerpoint/2010/main" val="20639653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466199" y="1187356"/>
            <a:ext cx="8582267" cy="5445456"/>
          </a:xfrm>
        </p:spPr>
        <p:txBody>
          <a:bodyPr>
            <a:normAutofit fontScale="92500" lnSpcReduction="10000"/>
          </a:bodyPr>
          <a:lstStyle/>
          <a:p>
            <a:r>
              <a:rPr lang="en-GB" sz="1400" dirty="0" smtClean="0"/>
              <a:t>Span, R.: </a:t>
            </a:r>
            <a:r>
              <a:rPr lang="en-GB" sz="1400" dirty="0" err="1" smtClean="0"/>
              <a:t>Multiparameter</a:t>
            </a:r>
            <a:r>
              <a:rPr lang="en-GB" sz="1400" dirty="0" smtClean="0"/>
              <a:t> Equations of State, Springer 2000.</a:t>
            </a:r>
          </a:p>
          <a:p>
            <a:r>
              <a:rPr lang="en-GB" sz="1400" dirty="0">
                <a:hlinkClick r:id="rId2"/>
              </a:rPr>
              <a:t>www.iapws.org</a:t>
            </a:r>
            <a:r>
              <a:rPr lang="en-GB" sz="1400" dirty="0"/>
              <a:t> (24000 data, IAPWS-95 formulation</a:t>
            </a:r>
            <a:r>
              <a:rPr lang="en-GB" sz="1400" dirty="0" smtClean="0"/>
              <a:t>)</a:t>
            </a:r>
          </a:p>
          <a:p>
            <a:r>
              <a:rPr lang="en-GB" sz="1400" dirty="0"/>
              <a:t>Wagner, W., </a:t>
            </a:r>
            <a:r>
              <a:rPr lang="en-GB" sz="1400" dirty="0" err="1"/>
              <a:t>Pruss</a:t>
            </a:r>
            <a:r>
              <a:rPr lang="en-GB" sz="1400" dirty="0"/>
              <a:t>, A.: The IAPWS formulation 1995 for the thermodynamic properties of ordinary water substance for general and scientific use, J. Phys. Chem. Ref. Data 31, No. </a:t>
            </a:r>
            <a:r>
              <a:rPr lang="en-GB" sz="1400" dirty="0" smtClean="0"/>
              <a:t>2, 387-535 </a:t>
            </a:r>
            <a:r>
              <a:rPr lang="en-GB" sz="1400" dirty="0"/>
              <a:t>(2002</a:t>
            </a:r>
            <a:r>
              <a:rPr lang="en-GB" sz="1400" dirty="0" smtClean="0"/>
              <a:t>).</a:t>
            </a:r>
          </a:p>
          <a:p>
            <a:r>
              <a:rPr lang="en-GB" sz="1400" dirty="0" smtClean="0">
                <a:hlinkClick r:id="rId3"/>
              </a:rPr>
              <a:t>http</a:t>
            </a:r>
            <a:r>
              <a:rPr lang="en-GB" sz="1400" dirty="0">
                <a:hlinkClick r:id="rId3"/>
              </a:rPr>
              <a:t>://</a:t>
            </a:r>
            <a:r>
              <a:rPr lang="en-GB" sz="1400" dirty="0" smtClean="0">
                <a:hlinkClick r:id="rId3"/>
              </a:rPr>
              <a:t>www.peter-junglas.de/fh/water95/index.html</a:t>
            </a:r>
            <a:r>
              <a:rPr lang="en-GB" sz="1400" dirty="0" smtClean="0"/>
              <a:t> (IAPWS-95 </a:t>
            </a:r>
            <a:r>
              <a:rPr lang="en-GB" sz="1400" dirty="0"/>
              <a:t>in </a:t>
            </a:r>
            <a:r>
              <a:rPr lang="en-GB" sz="1400" dirty="0" err="1" smtClean="0"/>
              <a:t>Matlab</a:t>
            </a:r>
            <a:r>
              <a:rPr lang="en-GB" sz="1400" dirty="0" smtClean="0"/>
              <a:t>)</a:t>
            </a:r>
          </a:p>
          <a:p>
            <a:r>
              <a:rPr lang="en-GB" sz="1400" dirty="0" smtClean="0">
                <a:hlinkClick r:id="rId4"/>
              </a:rPr>
              <a:t>http</a:t>
            </a:r>
            <a:r>
              <a:rPr lang="en-GB" sz="1400" dirty="0">
                <a:hlinkClick r:id="rId4"/>
              </a:rPr>
              <a:t>://</a:t>
            </a:r>
            <a:r>
              <a:rPr lang="en-GB" sz="1400" dirty="0" smtClean="0">
                <a:hlinkClick r:id="rId4"/>
              </a:rPr>
              <a:t>www.peter-junglas.de/fh/publications/Poster-11_junglas.pdf</a:t>
            </a:r>
            <a:r>
              <a:rPr lang="en-GB" sz="1400" dirty="0" smtClean="0"/>
              <a:t> (discussion on artefacts of IAPWS-95)</a:t>
            </a:r>
          </a:p>
          <a:p>
            <a:r>
              <a:rPr lang="en-GB" sz="1400" dirty="0" err="1" smtClean="0"/>
              <a:t>Abdulagatov</a:t>
            </a:r>
            <a:r>
              <a:rPr lang="en-GB" sz="1400" dirty="0" smtClean="0"/>
              <a:t>, (new data on properties of </a:t>
            </a:r>
            <a:r>
              <a:rPr lang="en-GB" sz="1400" dirty="0" err="1" smtClean="0"/>
              <a:t>supercooled</a:t>
            </a:r>
            <a:r>
              <a:rPr lang="en-GB" sz="1400" dirty="0" smtClean="0"/>
              <a:t> water, no further details yet)</a:t>
            </a:r>
          </a:p>
          <a:p>
            <a:r>
              <a:rPr lang="en-GB" sz="1400" dirty="0" smtClean="0"/>
              <a:t>Bain, R.W.: Steam Tables 1964, Physical properties of water and steam, 0-800°C, 0-1000 bars, H.M.S.O., Edinburgh,1964, and</a:t>
            </a:r>
            <a:br>
              <a:rPr lang="en-GB" sz="1400" dirty="0" smtClean="0"/>
            </a:br>
            <a:r>
              <a:rPr lang="en-GB" sz="1400" dirty="0" smtClean="0"/>
              <a:t>Bain, R.W.: The preparation of steam tables with the aid of a digital computer, J. mech. </a:t>
            </a:r>
            <a:r>
              <a:rPr lang="en-GB" sz="1400" dirty="0" err="1" smtClean="0"/>
              <a:t>Engng</a:t>
            </a:r>
            <a:r>
              <a:rPr lang="en-GB" sz="1400" dirty="0" smtClean="0"/>
              <a:t>. Sci. 3, No. 4, 289-294 (1961</a:t>
            </a:r>
            <a:r>
              <a:rPr lang="en-GB" sz="1400" dirty="0"/>
              <a:t>) </a:t>
            </a:r>
            <a:r>
              <a:rPr lang="en-GB" sz="1400" dirty="0" smtClean="0"/>
              <a:t>(first </a:t>
            </a:r>
            <a:r>
              <a:rPr lang="en-GB" sz="1400" dirty="0"/>
              <a:t>use of </a:t>
            </a:r>
            <a:r>
              <a:rPr lang="en-GB" sz="1400" dirty="0" err="1"/>
              <a:t>Chebyshev</a:t>
            </a:r>
            <a:r>
              <a:rPr lang="en-GB" sz="1400" dirty="0"/>
              <a:t> </a:t>
            </a:r>
            <a:r>
              <a:rPr lang="en-GB" sz="1400" dirty="0" smtClean="0"/>
              <a:t>series in this field)</a:t>
            </a:r>
          </a:p>
          <a:p>
            <a:r>
              <a:rPr lang="en-GB" sz="1400" dirty="0">
                <a:hlinkClick r:id="rId5"/>
              </a:rPr>
              <a:t>http://</a:t>
            </a:r>
            <a:r>
              <a:rPr lang="en-GB" sz="1400" dirty="0" smtClean="0">
                <a:hlinkClick r:id="rId5"/>
              </a:rPr>
              <a:t>en.wikipedia.org/wiki/Book:Thermodynamics</a:t>
            </a:r>
            <a:endParaRPr lang="en-GB" sz="1400" dirty="0" smtClean="0"/>
          </a:p>
          <a:p>
            <a:r>
              <a:rPr lang="en-GB" sz="1400" dirty="0" smtClean="0"/>
              <a:t>Hayes, J.G. (ed.): Numerical approximation to functions and data, The </a:t>
            </a:r>
            <a:r>
              <a:rPr lang="en-GB" sz="1400" dirty="0" err="1" smtClean="0"/>
              <a:t>Athlone</a:t>
            </a:r>
            <a:r>
              <a:rPr lang="en-GB" sz="1400" dirty="0" smtClean="0"/>
              <a:t> Press 1970 (discussion of 1D and 2D data fittings and the treatment of constraints to be imposed on an approximation).</a:t>
            </a:r>
          </a:p>
          <a:p>
            <a:r>
              <a:rPr lang="en-GB" sz="1400" dirty="0" err="1" smtClean="0"/>
              <a:t>Trefethen</a:t>
            </a:r>
            <a:r>
              <a:rPr lang="en-GB" sz="1400" dirty="0" smtClean="0"/>
              <a:t>, L.N.: Approximation theory and approximation </a:t>
            </a:r>
            <a:r>
              <a:rPr lang="en-GB" sz="1400" dirty="0"/>
              <a:t>p</a:t>
            </a:r>
            <a:r>
              <a:rPr lang="en-GB" sz="1400" dirty="0" smtClean="0"/>
              <a:t>ractice, SIAM 2012</a:t>
            </a:r>
          </a:p>
          <a:p>
            <a:r>
              <a:rPr lang="en-GB" sz="1400" dirty="0">
                <a:hlinkClick r:id="rId6"/>
              </a:rPr>
              <a:t>http://</a:t>
            </a:r>
            <a:r>
              <a:rPr lang="en-GB" sz="1400" dirty="0" smtClean="0">
                <a:hlinkClick r:id="rId6"/>
              </a:rPr>
              <a:t>www.chebfun.org</a:t>
            </a:r>
            <a:r>
              <a:rPr lang="en-GB" sz="1400" dirty="0"/>
              <a:t> </a:t>
            </a:r>
            <a:r>
              <a:rPr lang="en-GB" sz="1400" dirty="0" smtClean="0"/>
              <a:t>and the references therein</a:t>
            </a:r>
          </a:p>
          <a:p>
            <a:r>
              <a:rPr lang="en-GB" sz="1400" dirty="0">
                <a:solidFill>
                  <a:schemeClr val="tx1"/>
                </a:solidFill>
                <a:hlinkClick r:id="rId7"/>
              </a:rPr>
              <a:t>http://www-personal.umich.edu/~</a:t>
            </a:r>
            <a:r>
              <a:rPr lang="en-GB" sz="1400" dirty="0" smtClean="0">
                <a:solidFill>
                  <a:schemeClr val="tx1"/>
                </a:solidFill>
                <a:hlinkClick r:id="rId7"/>
              </a:rPr>
              <a:t>jpboyd/aaabook_9500may00.pdf</a:t>
            </a:r>
            <a:r>
              <a:rPr lang="en-GB" sz="1400" dirty="0" smtClean="0">
                <a:solidFill>
                  <a:schemeClr val="tx1"/>
                </a:solidFill>
              </a:rPr>
              <a:t> (</a:t>
            </a:r>
            <a:r>
              <a:rPr lang="en-GB" sz="1400" dirty="0" err="1" smtClean="0">
                <a:solidFill>
                  <a:schemeClr val="tx1"/>
                </a:solidFill>
              </a:rPr>
              <a:t>Chebyshev</a:t>
            </a:r>
            <a:r>
              <a:rPr lang="en-GB" sz="1400" dirty="0" smtClean="0">
                <a:solidFill>
                  <a:schemeClr val="tx1"/>
                </a:solidFill>
              </a:rPr>
              <a:t> and Fourier spectral methods, for coordinate transformations see chapters 16 and 17)</a:t>
            </a:r>
          </a:p>
          <a:p>
            <a:endParaRPr lang="en-GB" sz="1600" dirty="0" smtClean="0">
              <a:solidFill>
                <a:schemeClr val="tx1"/>
              </a:solidFill>
            </a:endParaRPr>
          </a:p>
          <a:p>
            <a:endParaRPr lang="en-GB" dirty="0" smtClean="0">
              <a:solidFill>
                <a:schemeClr val="tx1"/>
              </a:solidFill>
            </a:endParaRPr>
          </a:p>
          <a:p>
            <a:pPr marL="0" indent="0">
              <a:buNone/>
            </a:pPr>
            <a:endParaRPr lang="en-US" dirty="0"/>
          </a:p>
        </p:txBody>
      </p:sp>
      <p:sp>
        <p:nvSpPr>
          <p:cNvPr id="2" name="Title 1"/>
          <p:cNvSpPr>
            <a:spLocks noGrp="1"/>
          </p:cNvSpPr>
          <p:nvPr>
            <p:ph type="title"/>
          </p:nvPr>
        </p:nvSpPr>
        <p:spPr>
          <a:xfrm>
            <a:off x="474662" y="25400"/>
            <a:ext cx="8560155" cy="889000"/>
          </a:xfrm>
        </p:spPr>
        <p:txBody>
          <a:bodyPr/>
          <a:lstStyle/>
          <a:p>
            <a:r>
              <a:rPr lang="en-GB" sz="2400" dirty="0" smtClean="0"/>
              <a:t>Data, Literature and Tools</a:t>
            </a:r>
            <a:endParaRPr lang="en-US" sz="2400" dirty="0"/>
          </a:p>
        </p:txBody>
      </p:sp>
    </p:spTree>
    <p:extLst>
      <p:ext uri="{BB962C8B-B14F-4D97-AF65-F5344CB8AC3E}">
        <p14:creationId xmlns:p14="http://schemas.microsoft.com/office/powerpoint/2010/main" val="520642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farm1.staticflickr.com/47/105497713_1d9d31df3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948" y="1425950"/>
            <a:ext cx="7001512" cy="463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de-CH" sz="2400" dirty="0" smtClean="0"/>
              <a:t>This </a:t>
            </a:r>
            <a:r>
              <a:rPr lang="de-CH" sz="2400" dirty="0" err="1" smtClean="0"/>
              <a:t>Week</a:t>
            </a:r>
            <a:endParaRPr lang="en-US" sz="2400" dirty="0"/>
          </a:p>
        </p:txBody>
      </p:sp>
      <p:sp>
        <p:nvSpPr>
          <p:cNvPr id="8" name="Content Placeholder 7"/>
          <p:cNvSpPr>
            <a:spLocks noGrp="1"/>
          </p:cNvSpPr>
          <p:nvPr>
            <p:ph sz="quarter" idx="12"/>
          </p:nvPr>
        </p:nvSpPr>
        <p:spPr>
          <a:xfrm>
            <a:off x="1049948" y="1628293"/>
            <a:ext cx="6797515" cy="4432657"/>
          </a:xfrm>
        </p:spPr>
        <p:txBody>
          <a:bodyPr>
            <a:normAutofit/>
          </a:bodyPr>
          <a:lstStyle/>
          <a:p>
            <a:pPr marL="0" indent="0">
              <a:buNone/>
            </a:pPr>
            <a:r>
              <a:rPr lang="en-US" b="1" dirty="0" smtClean="0">
                <a:solidFill>
                  <a:schemeClr val="accent1"/>
                </a:solidFill>
              </a:rPr>
              <a:t>Now the ball is in your court …</a:t>
            </a:r>
          </a:p>
          <a:p>
            <a:pPr marL="0" indent="0">
              <a:buNone/>
            </a:pPr>
            <a:endParaRPr lang="de-CH" b="1" dirty="0" smtClean="0">
              <a:solidFill>
                <a:srgbClr val="FF0000"/>
              </a:solidFill>
            </a:endParaRPr>
          </a:p>
          <a:p>
            <a:pPr marL="0" indent="0">
              <a:buNone/>
            </a:pPr>
            <a:endParaRPr lang="de-CH" b="1" dirty="0">
              <a:solidFill>
                <a:srgbClr val="FF0000"/>
              </a:solidFill>
            </a:endParaRPr>
          </a:p>
          <a:p>
            <a:pPr marL="0" indent="0">
              <a:buNone/>
            </a:pPr>
            <a:endParaRPr lang="de-CH" b="1" dirty="0">
              <a:solidFill>
                <a:srgbClr val="FF0000"/>
              </a:solidFill>
            </a:endParaRPr>
          </a:p>
          <a:p>
            <a:pPr marL="0" indent="0">
              <a:buNone/>
            </a:pPr>
            <a:endParaRPr lang="de-CH" b="1" dirty="0" smtClean="0">
              <a:solidFill>
                <a:srgbClr val="FF0000"/>
              </a:solidFill>
            </a:endParaRPr>
          </a:p>
          <a:p>
            <a:pPr marL="0" indent="0">
              <a:buNone/>
            </a:pPr>
            <a:endParaRPr lang="de-CH" b="1" dirty="0" smtClean="0">
              <a:solidFill>
                <a:srgbClr val="FF0000"/>
              </a:solidFill>
            </a:endParaRPr>
          </a:p>
          <a:p>
            <a:pPr marL="0" indent="0">
              <a:buNone/>
            </a:pPr>
            <a:endParaRPr lang="de-CH" b="1" dirty="0">
              <a:solidFill>
                <a:srgbClr val="FF0000"/>
              </a:solidFill>
            </a:endParaRPr>
          </a:p>
          <a:p>
            <a:pPr marL="0" indent="0" algn="r">
              <a:buNone/>
            </a:pPr>
            <a:r>
              <a:rPr lang="en-US" b="1" dirty="0" smtClean="0">
                <a:solidFill>
                  <a:srgbClr val="FF0000"/>
                </a:solidFill>
              </a:rPr>
              <a:t>… we will be available for any support!</a:t>
            </a:r>
          </a:p>
          <a:p>
            <a:pPr marL="457200" lvl="1" indent="0">
              <a:buNone/>
            </a:pPr>
            <a:endParaRPr lang="en-US" dirty="0" smtClean="0">
              <a:solidFill>
                <a:schemeClr val="accent1"/>
              </a:solidFill>
            </a:endParaRPr>
          </a:p>
          <a:p>
            <a:pPr lvl="2"/>
            <a:endParaRPr lang="en-US" dirty="0" smtClean="0">
              <a:solidFill>
                <a:srgbClr val="FF0000"/>
              </a:solidFill>
            </a:endParaRPr>
          </a:p>
        </p:txBody>
      </p:sp>
    </p:spTree>
    <p:extLst>
      <p:ext uri="{BB962C8B-B14F-4D97-AF65-F5344CB8AC3E}">
        <p14:creationId xmlns:p14="http://schemas.microsoft.com/office/powerpoint/2010/main" val="15868090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460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Agenda</a:t>
            </a:r>
            <a:endParaRPr lang="en-GB" sz="2400" dirty="0"/>
          </a:p>
        </p:txBody>
      </p:sp>
      <p:sp>
        <p:nvSpPr>
          <p:cNvPr id="3" name="Text Placeholder 2"/>
          <p:cNvSpPr>
            <a:spLocks noGrp="1"/>
          </p:cNvSpPr>
          <p:nvPr>
            <p:ph type="body" sz="quarter" idx="10"/>
          </p:nvPr>
        </p:nvSpPr>
        <p:spPr/>
        <p:txBody>
          <a:bodyPr vert="horz" lIns="91440" tIns="45720" rIns="91440" bIns="45720" rtlCol="0">
            <a:normAutofit/>
          </a:bodyPr>
          <a:lstStyle/>
          <a:p>
            <a:r>
              <a:rPr lang="en-GB" dirty="0" smtClean="0"/>
              <a:t>Problem area: Power plant performance simulation</a:t>
            </a:r>
            <a:endParaRPr lang="en-GB" dirty="0"/>
          </a:p>
        </p:txBody>
      </p:sp>
      <p:sp>
        <p:nvSpPr>
          <p:cNvPr id="5" name="Text Placeholder 4"/>
          <p:cNvSpPr>
            <a:spLocks noGrp="1"/>
          </p:cNvSpPr>
          <p:nvPr>
            <p:ph type="body" sz="quarter" idx="12"/>
          </p:nvPr>
        </p:nvSpPr>
        <p:spPr>
          <a:xfrm>
            <a:off x="466200" y="1889019"/>
            <a:ext cx="8211600" cy="414337"/>
          </a:xfrm>
        </p:spPr>
        <p:txBody>
          <a:bodyPr vert="horz" lIns="91440" tIns="45720" rIns="91440" bIns="45720" rtlCol="0">
            <a:normAutofit/>
          </a:bodyPr>
          <a:lstStyle/>
          <a:p>
            <a:r>
              <a:rPr lang="en-GB" dirty="0" smtClean="0"/>
              <a:t>Problem statement</a:t>
            </a:r>
            <a:endParaRPr lang="en-GB" dirty="0"/>
          </a:p>
        </p:txBody>
      </p:sp>
      <p:sp>
        <p:nvSpPr>
          <p:cNvPr id="6" name="Text Placeholder 5"/>
          <p:cNvSpPr>
            <a:spLocks noGrp="1"/>
          </p:cNvSpPr>
          <p:nvPr>
            <p:ph type="body" sz="quarter" idx="13"/>
          </p:nvPr>
        </p:nvSpPr>
        <p:spPr>
          <a:xfrm>
            <a:off x="466200" y="2510472"/>
            <a:ext cx="8677800" cy="414337"/>
          </a:xfrm>
        </p:spPr>
        <p:txBody>
          <a:bodyPr vert="horz" lIns="91440" tIns="45720" rIns="91440" bIns="45720" rtlCol="0">
            <a:normAutofit/>
          </a:bodyPr>
          <a:lstStyle/>
          <a:p>
            <a:r>
              <a:rPr lang="en-GB" dirty="0" smtClean="0"/>
              <a:t>Questions, Ideas and Proposals</a:t>
            </a:r>
            <a:endParaRPr lang="en-GB" dirty="0"/>
          </a:p>
        </p:txBody>
      </p:sp>
      <p:sp>
        <p:nvSpPr>
          <p:cNvPr id="7" name="Text Placeholder 6"/>
          <p:cNvSpPr>
            <a:spLocks noGrp="1"/>
          </p:cNvSpPr>
          <p:nvPr>
            <p:ph type="body" sz="quarter" idx="14"/>
          </p:nvPr>
        </p:nvSpPr>
        <p:spPr>
          <a:xfrm>
            <a:off x="466200" y="3131925"/>
            <a:ext cx="8211600" cy="414337"/>
          </a:xfrm>
        </p:spPr>
        <p:txBody>
          <a:bodyPr vert="horz" lIns="91440" tIns="45720" rIns="91440" bIns="45720" rtlCol="0">
            <a:normAutofit/>
          </a:bodyPr>
          <a:lstStyle/>
          <a:p>
            <a:r>
              <a:rPr lang="en-US" dirty="0" smtClean="0"/>
              <a:t>Data, Literature and Tools</a:t>
            </a:r>
            <a:endParaRPr lang="en-GB" dirty="0"/>
          </a:p>
        </p:txBody>
      </p:sp>
    </p:spTree>
    <p:extLst>
      <p:ext uri="{BB962C8B-B14F-4D97-AF65-F5344CB8AC3E}">
        <p14:creationId xmlns:p14="http://schemas.microsoft.com/office/powerpoint/2010/main" val="4216625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7"/>
          <p:cNvSpPr txBox="1">
            <a:spLocks/>
          </p:cNvSpPr>
          <p:nvPr/>
        </p:nvSpPr>
        <p:spPr>
          <a:xfrm>
            <a:off x="466199" y="1218852"/>
            <a:ext cx="8186095" cy="5009420"/>
          </a:xfrm>
          <a:prstGeom prst="rect">
            <a:avLst/>
          </a:prstGeom>
        </p:spPr>
        <p:txBody>
          <a:bodyPr vert="horz" lIns="91440" tIns="45720" rIns="91440" bIns="45720" rtlCol="0">
            <a:normAutofit fontScale="85000" lnSpcReduction="20000"/>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000" b="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pPr marL="0" indent="0">
              <a:buNone/>
            </a:pPr>
            <a:r>
              <a:rPr lang="en-US" sz="2400" dirty="0" smtClean="0"/>
              <a:t>Thermodynamic modeling needs to take into account</a:t>
            </a:r>
          </a:p>
          <a:p>
            <a:r>
              <a:rPr lang="en-US" sz="2400" dirty="0" smtClean="0"/>
              <a:t>System boundary</a:t>
            </a:r>
          </a:p>
          <a:p>
            <a:r>
              <a:rPr lang="en-US" sz="2400" dirty="0" smtClean="0"/>
              <a:t>Components</a:t>
            </a:r>
          </a:p>
          <a:p>
            <a:endParaRPr lang="en-US" sz="2400" dirty="0" smtClean="0"/>
          </a:p>
          <a:p>
            <a:pPr marL="0" indent="0">
              <a:buNone/>
            </a:pPr>
            <a:endParaRPr lang="en-US" sz="2400" dirty="0" smtClean="0"/>
          </a:p>
          <a:p>
            <a:pPr marL="0" indent="0">
              <a:buNone/>
            </a:pPr>
            <a:endParaRPr lang="en-US" sz="2400" dirty="0" smtClean="0"/>
          </a:p>
          <a:p>
            <a:r>
              <a:rPr lang="en-US" sz="2400" dirty="0" smtClean="0"/>
              <a:t>Interfaces between</a:t>
            </a:r>
            <a:br>
              <a:rPr lang="en-US" sz="2400" dirty="0" smtClean="0"/>
            </a:br>
            <a:r>
              <a:rPr lang="en-US" sz="2400" dirty="0" smtClean="0"/>
              <a:t>components, i.e.</a:t>
            </a:r>
          </a:p>
          <a:p>
            <a:pPr lvl="1">
              <a:lnSpc>
                <a:spcPct val="120000"/>
              </a:lnSpc>
            </a:pPr>
            <a:r>
              <a:rPr lang="en-US" sz="2400" dirty="0" smtClean="0"/>
              <a:t>flow quantities</a:t>
            </a:r>
          </a:p>
          <a:p>
            <a:pPr lvl="1">
              <a:lnSpc>
                <a:spcPct val="120000"/>
              </a:lnSpc>
            </a:pPr>
            <a:r>
              <a:rPr lang="en-US" sz="2400" dirty="0" smtClean="0"/>
              <a:t>pressure</a:t>
            </a:r>
          </a:p>
          <a:p>
            <a:pPr lvl="1">
              <a:lnSpc>
                <a:spcPct val="120000"/>
              </a:lnSpc>
            </a:pPr>
            <a:r>
              <a:rPr lang="en-US" sz="2400" dirty="0" smtClean="0"/>
              <a:t>temperature</a:t>
            </a:r>
          </a:p>
          <a:p>
            <a:pPr lvl="1">
              <a:lnSpc>
                <a:spcPct val="120000"/>
              </a:lnSpc>
            </a:pPr>
            <a:r>
              <a:rPr lang="en-US" sz="2400" dirty="0" smtClean="0"/>
              <a:t>thermo-physical properties of the working fluid</a:t>
            </a:r>
            <a:br>
              <a:rPr lang="en-US" sz="2400" dirty="0" smtClean="0"/>
            </a:br>
            <a:r>
              <a:rPr lang="en-US" sz="2400" dirty="0" smtClean="0"/>
              <a:t>(e.g. specific heat capacity, specific enthalpy, etc</a:t>
            </a:r>
            <a:r>
              <a:rPr lang="en-US" sz="2400" dirty="0"/>
              <a:t>.</a:t>
            </a:r>
            <a:r>
              <a:rPr lang="en-US" sz="2400" dirty="0" smtClean="0"/>
              <a:t>) </a:t>
            </a:r>
          </a:p>
          <a:p>
            <a:pPr marL="0" indent="0">
              <a:buFont typeface="Arial" pitchFamily="34" charset="0"/>
              <a:buNone/>
            </a:pPr>
            <a:endParaRPr lang="de-CH" sz="2200" dirty="0" smtClean="0">
              <a:solidFill>
                <a:schemeClr val="accent1"/>
              </a:solidFill>
            </a:endParaRPr>
          </a:p>
          <a:p>
            <a:pPr marL="0" indent="0">
              <a:buFont typeface="Arial" pitchFamily="34" charset="0"/>
              <a:buNone/>
            </a:pPr>
            <a:endParaRPr lang="en-US" dirty="0" smtClean="0">
              <a:solidFill>
                <a:schemeClr val="accent1"/>
              </a:solidFill>
            </a:endParaRPr>
          </a:p>
          <a:p>
            <a:pPr lvl="2"/>
            <a:endParaRPr lang="en-US" dirty="0" smtClean="0">
              <a:solidFill>
                <a:srgbClr val="FF0000"/>
              </a:solidFill>
            </a:endParaRPr>
          </a:p>
        </p:txBody>
      </p:sp>
      <p:sp>
        <p:nvSpPr>
          <p:cNvPr id="2" name="Title 1"/>
          <p:cNvSpPr>
            <a:spLocks noGrp="1"/>
          </p:cNvSpPr>
          <p:nvPr>
            <p:ph type="title"/>
          </p:nvPr>
        </p:nvSpPr>
        <p:spPr/>
        <p:txBody>
          <a:bodyPr/>
          <a:lstStyle/>
          <a:p>
            <a:r>
              <a:rPr lang="en-GB" sz="2400" dirty="0" smtClean="0"/>
              <a:t>Power Plant Performance Simulation – Basic Aspects</a:t>
            </a:r>
            <a:endParaRPr lang="en-GB" sz="2400" dirty="0"/>
          </a:p>
        </p:txBody>
      </p:sp>
      <p:pic>
        <p:nvPicPr>
          <p:cNvPr id="6"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660" y="1664587"/>
            <a:ext cx="4876800" cy="346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1029"/>
          <p:cNvSpPr txBox="1">
            <a:spLocks noChangeArrowheads="1"/>
          </p:cNvSpPr>
          <p:nvPr/>
        </p:nvSpPr>
        <p:spPr bwMode="auto">
          <a:xfrm>
            <a:off x="2584135" y="3025075"/>
            <a:ext cx="3937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2400">
                <a:solidFill>
                  <a:srgbClr val="000099"/>
                </a:solidFill>
                <a:latin typeface="Arial" charset="0"/>
              </a:defRPr>
            </a:lvl1pPr>
            <a:lvl2pPr marL="742950" indent="-285750" eaLnBrk="0" hangingPunct="0">
              <a:defRPr sz="2400">
                <a:solidFill>
                  <a:srgbClr val="000099"/>
                </a:solidFill>
                <a:latin typeface="Arial" charset="0"/>
              </a:defRPr>
            </a:lvl2pPr>
            <a:lvl3pPr marL="1143000" indent="-228600" eaLnBrk="0" hangingPunct="0">
              <a:defRPr sz="2400">
                <a:solidFill>
                  <a:srgbClr val="000099"/>
                </a:solidFill>
                <a:latin typeface="Arial" charset="0"/>
              </a:defRPr>
            </a:lvl3pPr>
            <a:lvl4pPr marL="1600200" indent="-228600" eaLnBrk="0" hangingPunct="0">
              <a:defRPr sz="2400">
                <a:solidFill>
                  <a:srgbClr val="000099"/>
                </a:solidFill>
                <a:latin typeface="Arial" charset="0"/>
              </a:defRPr>
            </a:lvl4pPr>
            <a:lvl5pPr marL="2057400" indent="-228600" eaLnBrk="0" hangingPunct="0">
              <a:defRPr sz="2400">
                <a:solidFill>
                  <a:srgbClr val="000099"/>
                </a:solidFill>
                <a:latin typeface="Arial" charset="0"/>
              </a:defRPr>
            </a:lvl5pPr>
            <a:lvl6pPr marL="2514600" indent="-228600" eaLnBrk="0" fontAlgn="base" hangingPunct="0">
              <a:spcBef>
                <a:spcPct val="0"/>
              </a:spcBef>
              <a:spcAft>
                <a:spcPct val="0"/>
              </a:spcAft>
              <a:defRPr sz="2400">
                <a:solidFill>
                  <a:srgbClr val="000099"/>
                </a:solidFill>
                <a:latin typeface="Arial" charset="0"/>
              </a:defRPr>
            </a:lvl6pPr>
            <a:lvl7pPr marL="2971800" indent="-228600" eaLnBrk="0" fontAlgn="base" hangingPunct="0">
              <a:spcBef>
                <a:spcPct val="0"/>
              </a:spcBef>
              <a:spcAft>
                <a:spcPct val="0"/>
              </a:spcAft>
              <a:defRPr sz="2400">
                <a:solidFill>
                  <a:srgbClr val="000099"/>
                </a:solidFill>
                <a:latin typeface="Arial" charset="0"/>
              </a:defRPr>
            </a:lvl7pPr>
            <a:lvl8pPr marL="3429000" indent="-228600" eaLnBrk="0" fontAlgn="base" hangingPunct="0">
              <a:spcBef>
                <a:spcPct val="0"/>
              </a:spcBef>
              <a:spcAft>
                <a:spcPct val="0"/>
              </a:spcAft>
              <a:defRPr sz="2400">
                <a:solidFill>
                  <a:srgbClr val="000099"/>
                </a:solidFill>
                <a:latin typeface="Arial" charset="0"/>
              </a:defRPr>
            </a:lvl8pPr>
            <a:lvl9pPr marL="3886200" indent="-228600" eaLnBrk="0" fontAlgn="base" hangingPunct="0">
              <a:spcBef>
                <a:spcPct val="0"/>
              </a:spcBef>
              <a:spcAft>
                <a:spcPct val="0"/>
              </a:spcAft>
              <a:defRPr sz="2400">
                <a:solidFill>
                  <a:srgbClr val="000099"/>
                </a:solidFill>
                <a:latin typeface="Arial" charset="0"/>
              </a:defRPr>
            </a:lvl9pPr>
          </a:lstStyle>
          <a:p>
            <a:pPr eaLnBrk="1" hangingPunct="1"/>
            <a:r>
              <a:rPr lang="de-CH" sz="1600">
                <a:solidFill>
                  <a:schemeClr val="tx1"/>
                </a:solidFill>
              </a:rPr>
              <a:t>Fuel</a:t>
            </a:r>
            <a:endParaRPr lang="en-US" sz="1600">
              <a:solidFill>
                <a:schemeClr val="tx1"/>
              </a:solidFill>
            </a:endParaRPr>
          </a:p>
        </p:txBody>
      </p:sp>
      <p:sp>
        <p:nvSpPr>
          <p:cNvPr id="8" name="Text Box 1030"/>
          <p:cNvSpPr txBox="1">
            <a:spLocks noChangeArrowheads="1"/>
          </p:cNvSpPr>
          <p:nvPr/>
        </p:nvSpPr>
        <p:spPr bwMode="auto">
          <a:xfrm>
            <a:off x="2647635" y="2809175"/>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2400">
                <a:solidFill>
                  <a:srgbClr val="000099"/>
                </a:solidFill>
                <a:latin typeface="Arial" charset="0"/>
              </a:defRPr>
            </a:lvl1pPr>
            <a:lvl2pPr marL="742950" indent="-285750" eaLnBrk="0" hangingPunct="0">
              <a:defRPr sz="2400">
                <a:solidFill>
                  <a:srgbClr val="000099"/>
                </a:solidFill>
                <a:latin typeface="Arial" charset="0"/>
              </a:defRPr>
            </a:lvl2pPr>
            <a:lvl3pPr marL="1143000" indent="-228600" eaLnBrk="0" hangingPunct="0">
              <a:defRPr sz="2400">
                <a:solidFill>
                  <a:srgbClr val="000099"/>
                </a:solidFill>
                <a:latin typeface="Arial" charset="0"/>
              </a:defRPr>
            </a:lvl3pPr>
            <a:lvl4pPr marL="1600200" indent="-228600" eaLnBrk="0" hangingPunct="0">
              <a:defRPr sz="2400">
                <a:solidFill>
                  <a:srgbClr val="000099"/>
                </a:solidFill>
                <a:latin typeface="Arial" charset="0"/>
              </a:defRPr>
            </a:lvl4pPr>
            <a:lvl5pPr marL="2057400" indent="-228600" eaLnBrk="0" hangingPunct="0">
              <a:defRPr sz="2400">
                <a:solidFill>
                  <a:srgbClr val="000099"/>
                </a:solidFill>
                <a:latin typeface="Arial" charset="0"/>
              </a:defRPr>
            </a:lvl5pPr>
            <a:lvl6pPr marL="2514600" indent="-228600" eaLnBrk="0" fontAlgn="base" hangingPunct="0">
              <a:spcBef>
                <a:spcPct val="0"/>
              </a:spcBef>
              <a:spcAft>
                <a:spcPct val="0"/>
              </a:spcAft>
              <a:defRPr sz="2400">
                <a:solidFill>
                  <a:srgbClr val="000099"/>
                </a:solidFill>
                <a:latin typeface="Arial" charset="0"/>
              </a:defRPr>
            </a:lvl6pPr>
            <a:lvl7pPr marL="2971800" indent="-228600" eaLnBrk="0" fontAlgn="base" hangingPunct="0">
              <a:spcBef>
                <a:spcPct val="0"/>
              </a:spcBef>
              <a:spcAft>
                <a:spcPct val="0"/>
              </a:spcAft>
              <a:defRPr sz="2400">
                <a:solidFill>
                  <a:srgbClr val="000099"/>
                </a:solidFill>
                <a:latin typeface="Arial" charset="0"/>
              </a:defRPr>
            </a:lvl7pPr>
            <a:lvl8pPr marL="3429000" indent="-228600" eaLnBrk="0" fontAlgn="base" hangingPunct="0">
              <a:spcBef>
                <a:spcPct val="0"/>
              </a:spcBef>
              <a:spcAft>
                <a:spcPct val="0"/>
              </a:spcAft>
              <a:defRPr sz="2400">
                <a:solidFill>
                  <a:srgbClr val="000099"/>
                </a:solidFill>
                <a:latin typeface="Arial" charset="0"/>
              </a:defRPr>
            </a:lvl8pPr>
            <a:lvl9pPr marL="3886200" indent="-228600" eaLnBrk="0" fontAlgn="base" hangingPunct="0">
              <a:spcBef>
                <a:spcPct val="0"/>
              </a:spcBef>
              <a:spcAft>
                <a:spcPct val="0"/>
              </a:spcAft>
              <a:defRPr sz="2400">
                <a:solidFill>
                  <a:srgbClr val="000099"/>
                </a:solidFill>
                <a:latin typeface="Arial" charset="0"/>
              </a:defRPr>
            </a:lvl9pPr>
          </a:lstStyle>
          <a:p>
            <a:pPr eaLnBrk="1" hangingPunct="1"/>
            <a:r>
              <a:rPr lang="de-CH" sz="1600">
                <a:solidFill>
                  <a:schemeClr val="tx1"/>
                </a:solidFill>
              </a:rPr>
              <a:t>Air</a:t>
            </a:r>
            <a:endParaRPr lang="en-US" sz="1600">
              <a:solidFill>
                <a:schemeClr val="tx1"/>
              </a:solidFill>
            </a:endParaRPr>
          </a:p>
        </p:txBody>
      </p:sp>
      <p:sp>
        <p:nvSpPr>
          <p:cNvPr id="9" name="Text Box 1031"/>
          <p:cNvSpPr txBox="1">
            <a:spLocks noChangeArrowheads="1"/>
          </p:cNvSpPr>
          <p:nvPr/>
        </p:nvSpPr>
        <p:spPr bwMode="auto">
          <a:xfrm>
            <a:off x="2380935" y="2580575"/>
            <a:ext cx="7778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2400">
                <a:solidFill>
                  <a:srgbClr val="000099"/>
                </a:solidFill>
                <a:latin typeface="Arial" charset="0"/>
              </a:defRPr>
            </a:lvl1pPr>
            <a:lvl2pPr marL="742950" indent="-285750" eaLnBrk="0" hangingPunct="0">
              <a:defRPr sz="2400">
                <a:solidFill>
                  <a:srgbClr val="000099"/>
                </a:solidFill>
                <a:latin typeface="Arial" charset="0"/>
              </a:defRPr>
            </a:lvl2pPr>
            <a:lvl3pPr marL="1143000" indent="-228600" eaLnBrk="0" hangingPunct="0">
              <a:defRPr sz="2400">
                <a:solidFill>
                  <a:srgbClr val="000099"/>
                </a:solidFill>
                <a:latin typeface="Arial" charset="0"/>
              </a:defRPr>
            </a:lvl3pPr>
            <a:lvl4pPr marL="1600200" indent="-228600" eaLnBrk="0" hangingPunct="0">
              <a:defRPr sz="2400">
                <a:solidFill>
                  <a:srgbClr val="000099"/>
                </a:solidFill>
                <a:latin typeface="Arial" charset="0"/>
              </a:defRPr>
            </a:lvl4pPr>
            <a:lvl5pPr marL="2057400" indent="-228600" eaLnBrk="0" hangingPunct="0">
              <a:defRPr sz="2400">
                <a:solidFill>
                  <a:srgbClr val="000099"/>
                </a:solidFill>
                <a:latin typeface="Arial" charset="0"/>
              </a:defRPr>
            </a:lvl5pPr>
            <a:lvl6pPr marL="2514600" indent="-228600" eaLnBrk="0" fontAlgn="base" hangingPunct="0">
              <a:spcBef>
                <a:spcPct val="0"/>
              </a:spcBef>
              <a:spcAft>
                <a:spcPct val="0"/>
              </a:spcAft>
              <a:defRPr sz="2400">
                <a:solidFill>
                  <a:srgbClr val="000099"/>
                </a:solidFill>
                <a:latin typeface="Arial" charset="0"/>
              </a:defRPr>
            </a:lvl6pPr>
            <a:lvl7pPr marL="2971800" indent="-228600" eaLnBrk="0" fontAlgn="base" hangingPunct="0">
              <a:spcBef>
                <a:spcPct val="0"/>
              </a:spcBef>
              <a:spcAft>
                <a:spcPct val="0"/>
              </a:spcAft>
              <a:defRPr sz="2400">
                <a:solidFill>
                  <a:srgbClr val="000099"/>
                </a:solidFill>
                <a:latin typeface="Arial" charset="0"/>
              </a:defRPr>
            </a:lvl7pPr>
            <a:lvl8pPr marL="3429000" indent="-228600" eaLnBrk="0" fontAlgn="base" hangingPunct="0">
              <a:spcBef>
                <a:spcPct val="0"/>
              </a:spcBef>
              <a:spcAft>
                <a:spcPct val="0"/>
              </a:spcAft>
              <a:defRPr sz="2400">
                <a:solidFill>
                  <a:srgbClr val="000099"/>
                </a:solidFill>
                <a:latin typeface="Arial" charset="0"/>
              </a:defRPr>
            </a:lvl8pPr>
            <a:lvl9pPr marL="3886200" indent="-228600" eaLnBrk="0" fontAlgn="base" hangingPunct="0">
              <a:spcBef>
                <a:spcPct val="0"/>
              </a:spcBef>
              <a:spcAft>
                <a:spcPct val="0"/>
              </a:spcAft>
              <a:defRPr sz="2400">
                <a:solidFill>
                  <a:srgbClr val="000099"/>
                </a:solidFill>
                <a:latin typeface="Arial" charset="0"/>
              </a:defRPr>
            </a:lvl9pPr>
          </a:lstStyle>
          <a:p>
            <a:pPr eaLnBrk="1" hangingPunct="1"/>
            <a:r>
              <a:rPr lang="de-CH" sz="1600">
                <a:solidFill>
                  <a:schemeClr val="tx1"/>
                </a:solidFill>
              </a:rPr>
              <a:t>Flue gas</a:t>
            </a:r>
            <a:endParaRPr lang="en-US" sz="1600">
              <a:solidFill>
                <a:schemeClr val="tx1"/>
              </a:solidFill>
            </a:endParaRPr>
          </a:p>
        </p:txBody>
      </p:sp>
      <p:sp>
        <p:nvSpPr>
          <p:cNvPr id="10" name="Text Box 1032"/>
          <p:cNvSpPr txBox="1">
            <a:spLocks noChangeArrowheads="1"/>
          </p:cNvSpPr>
          <p:nvPr/>
        </p:nvSpPr>
        <p:spPr bwMode="auto">
          <a:xfrm>
            <a:off x="7945123" y="2047175"/>
            <a:ext cx="8683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2400">
                <a:solidFill>
                  <a:srgbClr val="000099"/>
                </a:solidFill>
                <a:latin typeface="Arial" charset="0"/>
              </a:defRPr>
            </a:lvl1pPr>
            <a:lvl2pPr marL="742950" indent="-285750" eaLnBrk="0" hangingPunct="0">
              <a:defRPr sz="2400">
                <a:solidFill>
                  <a:srgbClr val="000099"/>
                </a:solidFill>
                <a:latin typeface="Arial" charset="0"/>
              </a:defRPr>
            </a:lvl2pPr>
            <a:lvl3pPr marL="1143000" indent="-228600" eaLnBrk="0" hangingPunct="0">
              <a:defRPr sz="2400">
                <a:solidFill>
                  <a:srgbClr val="000099"/>
                </a:solidFill>
                <a:latin typeface="Arial" charset="0"/>
              </a:defRPr>
            </a:lvl3pPr>
            <a:lvl4pPr marL="1600200" indent="-228600" eaLnBrk="0" hangingPunct="0">
              <a:defRPr sz="2400">
                <a:solidFill>
                  <a:srgbClr val="000099"/>
                </a:solidFill>
                <a:latin typeface="Arial" charset="0"/>
              </a:defRPr>
            </a:lvl4pPr>
            <a:lvl5pPr marL="2057400" indent="-228600" eaLnBrk="0" hangingPunct="0">
              <a:defRPr sz="2400">
                <a:solidFill>
                  <a:srgbClr val="000099"/>
                </a:solidFill>
                <a:latin typeface="Arial" charset="0"/>
              </a:defRPr>
            </a:lvl5pPr>
            <a:lvl6pPr marL="2514600" indent="-228600" eaLnBrk="0" fontAlgn="base" hangingPunct="0">
              <a:spcBef>
                <a:spcPct val="0"/>
              </a:spcBef>
              <a:spcAft>
                <a:spcPct val="0"/>
              </a:spcAft>
              <a:defRPr sz="2400">
                <a:solidFill>
                  <a:srgbClr val="000099"/>
                </a:solidFill>
                <a:latin typeface="Arial" charset="0"/>
              </a:defRPr>
            </a:lvl6pPr>
            <a:lvl7pPr marL="2971800" indent="-228600" eaLnBrk="0" fontAlgn="base" hangingPunct="0">
              <a:spcBef>
                <a:spcPct val="0"/>
              </a:spcBef>
              <a:spcAft>
                <a:spcPct val="0"/>
              </a:spcAft>
              <a:defRPr sz="2400">
                <a:solidFill>
                  <a:srgbClr val="000099"/>
                </a:solidFill>
                <a:latin typeface="Arial" charset="0"/>
              </a:defRPr>
            </a:lvl7pPr>
            <a:lvl8pPr marL="3429000" indent="-228600" eaLnBrk="0" fontAlgn="base" hangingPunct="0">
              <a:spcBef>
                <a:spcPct val="0"/>
              </a:spcBef>
              <a:spcAft>
                <a:spcPct val="0"/>
              </a:spcAft>
              <a:defRPr sz="2400">
                <a:solidFill>
                  <a:srgbClr val="000099"/>
                </a:solidFill>
                <a:latin typeface="Arial" charset="0"/>
              </a:defRPr>
            </a:lvl8pPr>
            <a:lvl9pPr marL="3886200" indent="-228600" eaLnBrk="0" fontAlgn="base" hangingPunct="0">
              <a:spcBef>
                <a:spcPct val="0"/>
              </a:spcBef>
              <a:spcAft>
                <a:spcPct val="0"/>
              </a:spcAft>
              <a:defRPr sz="2400">
                <a:solidFill>
                  <a:srgbClr val="000099"/>
                </a:solidFill>
                <a:latin typeface="Arial" charset="0"/>
              </a:defRPr>
            </a:lvl9pPr>
          </a:lstStyle>
          <a:p>
            <a:pPr eaLnBrk="1" hangingPunct="1"/>
            <a:r>
              <a:rPr lang="de-CH" sz="1600">
                <a:solidFill>
                  <a:schemeClr val="tx1"/>
                </a:solidFill>
              </a:rPr>
              <a:t>Electricity</a:t>
            </a:r>
            <a:endParaRPr lang="en-US" sz="1600">
              <a:solidFill>
                <a:schemeClr val="tx1"/>
              </a:solidFill>
            </a:endParaRPr>
          </a:p>
        </p:txBody>
      </p:sp>
      <p:sp>
        <p:nvSpPr>
          <p:cNvPr id="11" name="Text Box 1033"/>
          <p:cNvSpPr txBox="1">
            <a:spLocks noChangeArrowheads="1"/>
          </p:cNvSpPr>
          <p:nvPr/>
        </p:nvSpPr>
        <p:spPr bwMode="auto">
          <a:xfrm>
            <a:off x="7978460" y="3837875"/>
            <a:ext cx="9128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2400">
                <a:solidFill>
                  <a:srgbClr val="000099"/>
                </a:solidFill>
                <a:latin typeface="Arial" charset="0"/>
              </a:defRPr>
            </a:lvl1pPr>
            <a:lvl2pPr marL="742950" indent="-285750" eaLnBrk="0" hangingPunct="0">
              <a:defRPr sz="2400">
                <a:solidFill>
                  <a:srgbClr val="000099"/>
                </a:solidFill>
                <a:latin typeface="Arial" charset="0"/>
              </a:defRPr>
            </a:lvl2pPr>
            <a:lvl3pPr marL="1143000" indent="-228600" eaLnBrk="0" hangingPunct="0">
              <a:defRPr sz="2400">
                <a:solidFill>
                  <a:srgbClr val="000099"/>
                </a:solidFill>
                <a:latin typeface="Arial" charset="0"/>
              </a:defRPr>
            </a:lvl3pPr>
            <a:lvl4pPr marL="1600200" indent="-228600" eaLnBrk="0" hangingPunct="0">
              <a:defRPr sz="2400">
                <a:solidFill>
                  <a:srgbClr val="000099"/>
                </a:solidFill>
                <a:latin typeface="Arial" charset="0"/>
              </a:defRPr>
            </a:lvl4pPr>
            <a:lvl5pPr marL="2057400" indent="-228600" eaLnBrk="0" hangingPunct="0">
              <a:defRPr sz="2400">
                <a:solidFill>
                  <a:srgbClr val="000099"/>
                </a:solidFill>
                <a:latin typeface="Arial" charset="0"/>
              </a:defRPr>
            </a:lvl5pPr>
            <a:lvl6pPr marL="2514600" indent="-228600" eaLnBrk="0" fontAlgn="base" hangingPunct="0">
              <a:spcBef>
                <a:spcPct val="0"/>
              </a:spcBef>
              <a:spcAft>
                <a:spcPct val="0"/>
              </a:spcAft>
              <a:defRPr sz="2400">
                <a:solidFill>
                  <a:srgbClr val="000099"/>
                </a:solidFill>
                <a:latin typeface="Arial" charset="0"/>
              </a:defRPr>
            </a:lvl6pPr>
            <a:lvl7pPr marL="2971800" indent="-228600" eaLnBrk="0" fontAlgn="base" hangingPunct="0">
              <a:spcBef>
                <a:spcPct val="0"/>
              </a:spcBef>
              <a:spcAft>
                <a:spcPct val="0"/>
              </a:spcAft>
              <a:defRPr sz="2400">
                <a:solidFill>
                  <a:srgbClr val="000099"/>
                </a:solidFill>
                <a:latin typeface="Arial" charset="0"/>
              </a:defRPr>
            </a:lvl7pPr>
            <a:lvl8pPr marL="3429000" indent="-228600" eaLnBrk="0" fontAlgn="base" hangingPunct="0">
              <a:spcBef>
                <a:spcPct val="0"/>
              </a:spcBef>
              <a:spcAft>
                <a:spcPct val="0"/>
              </a:spcAft>
              <a:defRPr sz="2400">
                <a:solidFill>
                  <a:srgbClr val="000099"/>
                </a:solidFill>
                <a:latin typeface="Arial" charset="0"/>
              </a:defRPr>
            </a:lvl8pPr>
            <a:lvl9pPr marL="3886200" indent="-228600" eaLnBrk="0" fontAlgn="base" hangingPunct="0">
              <a:spcBef>
                <a:spcPct val="0"/>
              </a:spcBef>
              <a:spcAft>
                <a:spcPct val="0"/>
              </a:spcAft>
              <a:defRPr sz="2400">
                <a:solidFill>
                  <a:srgbClr val="000099"/>
                </a:solidFill>
                <a:latin typeface="Arial" charset="0"/>
              </a:defRPr>
            </a:lvl9pPr>
          </a:lstStyle>
          <a:p>
            <a:pPr eaLnBrk="1" hangingPunct="1"/>
            <a:r>
              <a:rPr lang="de-CH" sz="1600">
                <a:solidFill>
                  <a:schemeClr val="tx1"/>
                </a:solidFill>
              </a:rPr>
              <a:t>Coolant in</a:t>
            </a:r>
            <a:endParaRPr lang="en-US" sz="1600">
              <a:solidFill>
                <a:schemeClr val="tx1"/>
              </a:solidFill>
            </a:endParaRPr>
          </a:p>
        </p:txBody>
      </p:sp>
      <p:sp>
        <p:nvSpPr>
          <p:cNvPr id="12" name="Text Box 1034"/>
          <p:cNvSpPr txBox="1">
            <a:spLocks noChangeArrowheads="1"/>
          </p:cNvSpPr>
          <p:nvPr/>
        </p:nvSpPr>
        <p:spPr bwMode="auto">
          <a:xfrm>
            <a:off x="7978460" y="3609275"/>
            <a:ext cx="10382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2400">
                <a:solidFill>
                  <a:srgbClr val="000099"/>
                </a:solidFill>
                <a:latin typeface="Arial" charset="0"/>
              </a:defRPr>
            </a:lvl1pPr>
            <a:lvl2pPr marL="742950" indent="-285750" eaLnBrk="0" hangingPunct="0">
              <a:defRPr sz="2400">
                <a:solidFill>
                  <a:srgbClr val="000099"/>
                </a:solidFill>
                <a:latin typeface="Arial" charset="0"/>
              </a:defRPr>
            </a:lvl2pPr>
            <a:lvl3pPr marL="1143000" indent="-228600" eaLnBrk="0" hangingPunct="0">
              <a:defRPr sz="2400">
                <a:solidFill>
                  <a:srgbClr val="000099"/>
                </a:solidFill>
                <a:latin typeface="Arial" charset="0"/>
              </a:defRPr>
            </a:lvl3pPr>
            <a:lvl4pPr marL="1600200" indent="-228600" eaLnBrk="0" hangingPunct="0">
              <a:defRPr sz="2400">
                <a:solidFill>
                  <a:srgbClr val="000099"/>
                </a:solidFill>
                <a:latin typeface="Arial" charset="0"/>
              </a:defRPr>
            </a:lvl4pPr>
            <a:lvl5pPr marL="2057400" indent="-228600" eaLnBrk="0" hangingPunct="0">
              <a:defRPr sz="2400">
                <a:solidFill>
                  <a:srgbClr val="000099"/>
                </a:solidFill>
                <a:latin typeface="Arial" charset="0"/>
              </a:defRPr>
            </a:lvl5pPr>
            <a:lvl6pPr marL="2514600" indent="-228600" eaLnBrk="0" fontAlgn="base" hangingPunct="0">
              <a:spcBef>
                <a:spcPct val="0"/>
              </a:spcBef>
              <a:spcAft>
                <a:spcPct val="0"/>
              </a:spcAft>
              <a:defRPr sz="2400">
                <a:solidFill>
                  <a:srgbClr val="000099"/>
                </a:solidFill>
                <a:latin typeface="Arial" charset="0"/>
              </a:defRPr>
            </a:lvl6pPr>
            <a:lvl7pPr marL="2971800" indent="-228600" eaLnBrk="0" fontAlgn="base" hangingPunct="0">
              <a:spcBef>
                <a:spcPct val="0"/>
              </a:spcBef>
              <a:spcAft>
                <a:spcPct val="0"/>
              </a:spcAft>
              <a:defRPr sz="2400">
                <a:solidFill>
                  <a:srgbClr val="000099"/>
                </a:solidFill>
                <a:latin typeface="Arial" charset="0"/>
              </a:defRPr>
            </a:lvl7pPr>
            <a:lvl8pPr marL="3429000" indent="-228600" eaLnBrk="0" fontAlgn="base" hangingPunct="0">
              <a:spcBef>
                <a:spcPct val="0"/>
              </a:spcBef>
              <a:spcAft>
                <a:spcPct val="0"/>
              </a:spcAft>
              <a:defRPr sz="2400">
                <a:solidFill>
                  <a:srgbClr val="000099"/>
                </a:solidFill>
                <a:latin typeface="Arial" charset="0"/>
              </a:defRPr>
            </a:lvl8pPr>
            <a:lvl9pPr marL="3886200" indent="-228600" eaLnBrk="0" fontAlgn="base" hangingPunct="0">
              <a:spcBef>
                <a:spcPct val="0"/>
              </a:spcBef>
              <a:spcAft>
                <a:spcPct val="0"/>
              </a:spcAft>
              <a:defRPr sz="2400">
                <a:solidFill>
                  <a:srgbClr val="000099"/>
                </a:solidFill>
                <a:latin typeface="Arial" charset="0"/>
              </a:defRPr>
            </a:lvl9pPr>
          </a:lstStyle>
          <a:p>
            <a:pPr eaLnBrk="1" hangingPunct="1"/>
            <a:r>
              <a:rPr lang="de-CH" sz="1600">
                <a:solidFill>
                  <a:schemeClr val="tx1"/>
                </a:solidFill>
              </a:rPr>
              <a:t>Coolant out</a:t>
            </a:r>
            <a:endParaRPr lang="en-US" sz="1600">
              <a:solidFill>
                <a:schemeClr val="tx1"/>
              </a:solidFill>
            </a:endParaRPr>
          </a:p>
        </p:txBody>
      </p:sp>
      <p:sp>
        <p:nvSpPr>
          <p:cNvPr id="19" name="Text Placeholder 2"/>
          <p:cNvSpPr>
            <a:spLocks noGrp="1"/>
          </p:cNvSpPr>
          <p:nvPr>
            <p:ph type="body" sz="quarter" idx="10"/>
          </p:nvPr>
        </p:nvSpPr>
        <p:spPr>
          <a:xfrm>
            <a:off x="466200" y="5888400"/>
            <a:ext cx="8211600" cy="360000"/>
          </a:xfrm>
          <a:solidFill>
            <a:srgbClr val="C8DAE8"/>
          </a:solidFill>
        </p:spPr>
        <p:txBody>
          <a:bodyPr>
            <a:normAutofit lnSpcReduction="10000"/>
          </a:bodyPr>
          <a:lstStyle/>
          <a:p>
            <a:pPr marL="0" indent="0" algn="ctr">
              <a:buNone/>
            </a:pPr>
            <a:r>
              <a:rPr lang="en-US" b="0" dirty="0" smtClean="0">
                <a:solidFill>
                  <a:srgbClr val="034694"/>
                </a:solidFill>
              </a:rPr>
              <a:t>Fluid properties are an essential part of performance modeling</a:t>
            </a:r>
            <a:endParaRPr lang="en-US" b="0" dirty="0">
              <a:solidFill>
                <a:srgbClr val="034694"/>
              </a:solidFill>
            </a:endParaRPr>
          </a:p>
        </p:txBody>
      </p:sp>
    </p:spTree>
    <p:extLst>
      <p:ext uri="{BB962C8B-B14F-4D97-AF65-F5344CB8AC3E}">
        <p14:creationId xmlns:p14="http://schemas.microsoft.com/office/powerpoint/2010/main" val="3337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t>Power Plant Performance Simulation – Basic </a:t>
            </a:r>
            <a:r>
              <a:rPr lang="en-GB" sz="2400" dirty="0" smtClean="0"/>
              <a:t>Aspects</a:t>
            </a:r>
            <a:endParaRPr lang="en-US" sz="2400" dirty="0"/>
          </a:p>
        </p:txBody>
      </p:sp>
      <p:sp>
        <p:nvSpPr>
          <p:cNvPr id="3" name="Text Placeholder 2"/>
          <p:cNvSpPr>
            <a:spLocks noGrp="1"/>
          </p:cNvSpPr>
          <p:nvPr>
            <p:ph type="body" sz="quarter" idx="10"/>
          </p:nvPr>
        </p:nvSpPr>
        <p:spPr/>
        <p:txBody>
          <a:bodyPr>
            <a:normAutofit lnSpcReduction="10000"/>
          </a:bodyPr>
          <a:lstStyle/>
          <a:p>
            <a:r>
              <a:rPr lang="en-US" dirty="0"/>
              <a:t>Precise performance prediction requires precise fluid models </a:t>
            </a:r>
          </a:p>
        </p:txBody>
      </p:sp>
      <p:sp>
        <p:nvSpPr>
          <p:cNvPr id="4" name="Content Placeholder 3"/>
          <p:cNvSpPr>
            <a:spLocks noGrp="1"/>
          </p:cNvSpPr>
          <p:nvPr>
            <p:ph sz="quarter" idx="12"/>
          </p:nvPr>
        </p:nvSpPr>
        <p:spPr>
          <a:xfrm>
            <a:off x="466200" y="1187356"/>
            <a:ext cx="8211600" cy="4603844"/>
          </a:xfrm>
        </p:spPr>
        <p:txBody>
          <a:bodyPr/>
          <a:lstStyle/>
          <a:p>
            <a:r>
              <a:rPr lang="en-US" sz="2000" dirty="0" smtClean="0"/>
              <a:t>Simulations are </a:t>
            </a:r>
            <a:r>
              <a:rPr lang="en-US" sz="2000" dirty="0"/>
              <a:t>required for</a:t>
            </a:r>
          </a:p>
          <a:p>
            <a:pPr lvl="1"/>
            <a:r>
              <a:rPr lang="en-US" sz="1600" dirty="0" smtClean="0"/>
              <a:t>Component and plant design</a:t>
            </a:r>
          </a:p>
          <a:p>
            <a:pPr lvl="1"/>
            <a:r>
              <a:rPr lang="en-US" sz="1600" dirty="0" smtClean="0"/>
              <a:t>Tendering </a:t>
            </a:r>
            <a:r>
              <a:rPr lang="en-US" sz="1600" dirty="0"/>
              <a:t>including guarantee</a:t>
            </a:r>
          </a:p>
          <a:p>
            <a:pPr lvl="1"/>
            <a:r>
              <a:rPr lang="en-US" sz="1600" dirty="0"/>
              <a:t>Order execution</a:t>
            </a:r>
          </a:p>
          <a:p>
            <a:pPr lvl="1"/>
            <a:r>
              <a:rPr lang="en-US" sz="1600" dirty="0"/>
              <a:t>Plant operation</a:t>
            </a:r>
          </a:p>
          <a:p>
            <a:r>
              <a:rPr lang="en-US" sz="2000" b="1" dirty="0"/>
              <a:t>Technical and commercial requirements asked for increasing accuracy of the performance prediction</a:t>
            </a:r>
            <a:endParaRPr lang="en-US" sz="2000" dirty="0"/>
          </a:p>
          <a:p>
            <a:pPr lvl="1"/>
            <a:r>
              <a:rPr lang="en-US" sz="1600" dirty="0" smtClean="0"/>
              <a:t>Accuracy to the per </a:t>
            </a:r>
            <a:r>
              <a:rPr lang="en-US" sz="1600" dirty="0"/>
              <a:t>mille level </a:t>
            </a:r>
            <a:r>
              <a:rPr lang="en-US" sz="1600" dirty="0" smtClean="0"/>
              <a:t>is required </a:t>
            </a:r>
            <a:r>
              <a:rPr lang="en-US" sz="1600" dirty="0"/>
              <a:t>for reasons of competitiveness</a:t>
            </a:r>
          </a:p>
          <a:p>
            <a:r>
              <a:rPr lang="en-US" sz="2000" dirty="0"/>
              <a:t>Simulation tool components</a:t>
            </a:r>
          </a:p>
          <a:p>
            <a:pPr lvl="1"/>
            <a:r>
              <a:rPr lang="en-US" sz="1600" dirty="0"/>
              <a:t>Mathematical solver</a:t>
            </a:r>
          </a:p>
          <a:p>
            <a:pPr lvl="1"/>
            <a:r>
              <a:rPr lang="en-US" sz="1600" dirty="0"/>
              <a:t>Component models (calibrated from plant experience feedback)</a:t>
            </a:r>
          </a:p>
          <a:p>
            <a:pPr lvl="1"/>
            <a:r>
              <a:rPr lang="en-US" sz="1600" dirty="0">
                <a:solidFill>
                  <a:srgbClr val="FF0000"/>
                </a:solidFill>
              </a:rPr>
              <a:t>Fluid models (correlated from empirical data)</a:t>
            </a:r>
          </a:p>
          <a:p>
            <a:r>
              <a:rPr lang="en-US" sz="2000" dirty="0"/>
              <a:t>Example: </a:t>
            </a:r>
            <a:r>
              <a:rPr lang="en-US" sz="2000" dirty="0" smtClean="0"/>
              <a:t>adiabatic turbine</a:t>
            </a:r>
            <a:r>
              <a:rPr lang="de-CH" sz="1600" dirty="0" smtClean="0">
                <a:solidFill>
                  <a:srgbClr val="1B5CA5"/>
                </a:solidFill>
              </a:rPr>
              <a:t> </a:t>
            </a:r>
            <a:endParaRPr lang="de-CH" sz="1600" dirty="0">
              <a:solidFill>
                <a:srgbClr val="1B5CA5"/>
              </a:solidFill>
            </a:endParaRPr>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4243988350"/>
              </p:ext>
            </p:extLst>
          </p:nvPr>
        </p:nvGraphicFramePr>
        <p:xfrm>
          <a:off x="1157288" y="5068385"/>
          <a:ext cx="5002212" cy="427037"/>
        </p:xfrm>
        <a:graphic>
          <a:graphicData uri="http://schemas.openxmlformats.org/presentationml/2006/ole">
            <mc:AlternateContent xmlns:mc="http://schemas.openxmlformats.org/markup-compatibility/2006">
              <mc:Choice xmlns:v="urn:schemas-microsoft-com:vml" Requires="v">
                <p:oleObj spid="_x0000_s1120" name="Formel" r:id="rId3" imgW="2984400" imgH="228600" progId="Equation.3">
                  <p:embed/>
                </p:oleObj>
              </mc:Choice>
              <mc:Fallback>
                <p:oleObj name="Formel" r:id="rId3" imgW="2984400" imgH="228600" progId="Equation.3">
                  <p:embed/>
                  <p:pic>
                    <p:nvPicPr>
                      <p:cNvPr id="0" name="Object 2"/>
                      <p:cNvPicPr>
                        <a:picLocks noChangeAspect="1" noChangeArrowheads="1"/>
                      </p:cNvPicPr>
                      <p:nvPr/>
                    </p:nvPicPr>
                    <p:blipFill>
                      <a:blip r:embed="rId4"/>
                      <a:srcRect/>
                      <a:stretch>
                        <a:fillRect/>
                      </a:stretch>
                    </p:blipFill>
                    <p:spPr bwMode="auto">
                      <a:xfrm>
                        <a:off x="1157288" y="5068385"/>
                        <a:ext cx="5002212"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74362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Thermo-physical </a:t>
            </a:r>
            <a:r>
              <a:rPr lang="en-GB" sz="2400" dirty="0"/>
              <a:t>Fluid </a:t>
            </a:r>
            <a:r>
              <a:rPr lang="en-GB" sz="2400" dirty="0" smtClean="0"/>
              <a:t>Properties – Working Media</a:t>
            </a:r>
            <a:endParaRPr lang="en-US" sz="2400" dirty="0"/>
          </a:p>
        </p:txBody>
      </p:sp>
      <p:sp>
        <p:nvSpPr>
          <p:cNvPr id="3" name="Text Placeholder 2"/>
          <p:cNvSpPr>
            <a:spLocks noGrp="1"/>
          </p:cNvSpPr>
          <p:nvPr>
            <p:ph type="body" sz="quarter" idx="10"/>
          </p:nvPr>
        </p:nvSpPr>
        <p:spPr/>
        <p:txBody>
          <a:bodyPr>
            <a:normAutofit lnSpcReduction="10000"/>
          </a:bodyPr>
          <a:lstStyle/>
          <a:p>
            <a:r>
              <a:rPr lang="en-GB" dirty="0">
                <a:solidFill>
                  <a:srgbClr val="034694"/>
                </a:solidFill>
              </a:rPr>
              <a:t>Many fluids and fluid properties are required by simulation …</a:t>
            </a:r>
          </a:p>
        </p:txBody>
      </p:sp>
      <p:sp>
        <p:nvSpPr>
          <p:cNvPr id="4" name="Content Placeholder 3"/>
          <p:cNvSpPr>
            <a:spLocks noGrp="1"/>
          </p:cNvSpPr>
          <p:nvPr>
            <p:ph sz="quarter" idx="12"/>
          </p:nvPr>
        </p:nvSpPr>
        <p:spPr>
          <a:xfrm>
            <a:off x="466200" y="1187356"/>
            <a:ext cx="5429633" cy="4603844"/>
          </a:xfrm>
        </p:spPr>
        <p:txBody>
          <a:bodyPr>
            <a:normAutofit/>
          </a:bodyPr>
          <a:lstStyle/>
          <a:p>
            <a:r>
              <a:rPr lang="en-GB" dirty="0" smtClean="0"/>
              <a:t>“Well understood” </a:t>
            </a:r>
            <a:r>
              <a:rPr lang="en-GB" dirty="0"/>
              <a:t>media</a:t>
            </a:r>
          </a:p>
          <a:p>
            <a:pPr lvl="1"/>
            <a:r>
              <a:rPr lang="en-GB" sz="2000" dirty="0"/>
              <a:t>Air</a:t>
            </a:r>
          </a:p>
          <a:p>
            <a:pPr lvl="1"/>
            <a:r>
              <a:rPr lang="en-GB" sz="2000" dirty="0">
                <a:solidFill>
                  <a:srgbClr val="FF0000"/>
                </a:solidFill>
              </a:rPr>
              <a:t>Water/Steam</a:t>
            </a:r>
          </a:p>
          <a:p>
            <a:pPr lvl="1"/>
            <a:r>
              <a:rPr lang="en-GB" sz="2000" dirty="0"/>
              <a:t>Flue gas</a:t>
            </a:r>
          </a:p>
          <a:p>
            <a:pPr lvl="1"/>
            <a:r>
              <a:rPr lang="en-GB" sz="2000" dirty="0"/>
              <a:t>Fuel gas, fuel oil, coals</a:t>
            </a:r>
          </a:p>
          <a:p>
            <a:pPr lvl="1"/>
            <a:r>
              <a:rPr lang="en-GB" sz="2000" dirty="0" smtClean="0"/>
              <a:t>Solids</a:t>
            </a:r>
            <a:br>
              <a:rPr lang="en-GB" sz="2000" dirty="0" smtClean="0"/>
            </a:br>
            <a:r>
              <a:rPr lang="en-GB" sz="2000" dirty="0" smtClean="0"/>
              <a:t>(fly </a:t>
            </a:r>
            <a:r>
              <a:rPr lang="en-GB" sz="2000" dirty="0"/>
              <a:t>ash, slag, gypsum, limestone)</a:t>
            </a:r>
          </a:p>
          <a:p>
            <a:pPr lvl="1"/>
            <a:r>
              <a:rPr lang="en-GB" sz="2000" dirty="0"/>
              <a:t>Lube oil</a:t>
            </a:r>
          </a:p>
          <a:p>
            <a:pPr lvl="1"/>
            <a:r>
              <a:rPr lang="en-GB" sz="2000" dirty="0" smtClean="0"/>
              <a:t>Hydrogen</a:t>
            </a:r>
            <a:endParaRPr lang="en-GB" dirty="0" smtClean="0"/>
          </a:p>
          <a:p>
            <a:r>
              <a:rPr lang="en-GB" dirty="0" smtClean="0"/>
              <a:t>Properties </a:t>
            </a:r>
            <a:r>
              <a:rPr lang="en-GB" dirty="0"/>
              <a:t>required for simulation</a:t>
            </a:r>
          </a:p>
          <a:p>
            <a:pPr lvl="1"/>
            <a:r>
              <a:rPr lang="en-GB" sz="2000" dirty="0">
                <a:solidFill>
                  <a:srgbClr val="FF0000"/>
                </a:solidFill>
              </a:rPr>
              <a:t>Volumetric properties:</a:t>
            </a:r>
          </a:p>
          <a:p>
            <a:pPr lvl="1"/>
            <a:r>
              <a:rPr lang="en-GB" sz="2000" dirty="0" smtClean="0">
                <a:solidFill>
                  <a:srgbClr val="FF0000"/>
                </a:solidFill>
              </a:rPr>
              <a:t>Caloric </a:t>
            </a:r>
            <a:r>
              <a:rPr lang="en-GB" sz="2000" dirty="0">
                <a:solidFill>
                  <a:srgbClr val="FF0000"/>
                </a:solidFill>
              </a:rPr>
              <a:t>properties: </a:t>
            </a:r>
          </a:p>
          <a:p>
            <a:pPr lvl="1"/>
            <a:r>
              <a:rPr lang="en-GB" sz="2000" dirty="0"/>
              <a:t>Transport properties:</a:t>
            </a:r>
          </a:p>
          <a:p>
            <a:pPr lvl="1"/>
            <a:r>
              <a:rPr lang="en-GB" sz="2000" dirty="0"/>
              <a:t>Combined:</a:t>
            </a:r>
          </a:p>
          <a:p>
            <a:endParaRPr lang="en-US" dirty="0"/>
          </a:p>
        </p:txBody>
      </p:sp>
      <p:sp>
        <p:nvSpPr>
          <p:cNvPr id="9" name="Content Placeholder 3"/>
          <p:cNvSpPr txBox="1">
            <a:spLocks/>
          </p:cNvSpPr>
          <p:nvPr/>
        </p:nvSpPr>
        <p:spPr>
          <a:xfrm>
            <a:off x="5297521" y="1189607"/>
            <a:ext cx="3421159" cy="2495289"/>
          </a:xfrm>
          <a:prstGeom prst="rect">
            <a:avLst/>
          </a:prstGeom>
        </p:spPr>
        <p:txBody>
          <a:bodyPr vert="horz" lIns="91440" tIns="45720" rIns="91440" bIns="45720" rtlCol="0">
            <a:normAutofit/>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r>
              <a:rPr lang="en-GB" dirty="0" smtClean="0"/>
              <a:t>“Challenging” media</a:t>
            </a:r>
          </a:p>
          <a:p>
            <a:pPr lvl="1"/>
            <a:r>
              <a:rPr lang="en-GB" sz="2000" dirty="0" smtClean="0"/>
              <a:t>Sea water</a:t>
            </a:r>
          </a:p>
          <a:p>
            <a:pPr lvl="1"/>
            <a:r>
              <a:rPr lang="en-GB" sz="2000" dirty="0" smtClean="0"/>
              <a:t>Geothermal fluids</a:t>
            </a:r>
          </a:p>
          <a:p>
            <a:pPr lvl="1"/>
            <a:r>
              <a:rPr lang="en-GB" sz="2000" dirty="0" smtClean="0"/>
              <a:t>ORC fluids</a:t>
            </a:r>
          </a:p>
          <a:p>
            <a:pPr lvl="1"/>
            <a:r>
              <a:rPr lang="en-GB" sz="2000" dirty="0" smtClean="0"/>
              <a:t>Molten salts</a:t>
            </a:r>
          </a:p>
          <a:p>
            <a:pPr lvl="1"/>
            <a:r>
              <a:rPr lang="en-GB" sz="2000" dirty="0" smtClean="0"/>
              <a:t>Heat transfer fluids</a:t>
            </a:r>
          </a:p>
          <a:p>
            <a:pPr lvl="1"/>
            <a:r>
              <a:rPr lang="en-GB" sz="2000" dirty="0" smtClean="0"/>
              <a:t>CO2 rich solutions</a:t>
            </a:r>
          </a:p>
          <a:p>
            <a:pPr marL="0" indent="0">
              <a:buNone/>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746774998"/>
              </p:ext>
            </p:extLst>
          </p:nvPr>
        </p:nvGraphicFramePr>
        <p:xfrm>
          <a:off x="3709113" y="4310873"/>
          <a:ext cx="1071563" cy="361950"/>
        </p:xfrm>
        <a:graphic>
          <a:graphicData uri="http://schemas.openxmlformats.org/presentationml/2006/ole">
            <mc:AlternateContent xmlns:mc="http://schemas.openxmlformats.org/markup-compatibility/2006">
              <mc:Choice xmlns:v="urn:schemas-microsoft-com:vml" Requires="v">
                <p:oleObj spid="_x0000_s2434" name="Formel" r:id="rId3" imgW="596641" imgH="203112" progId="Equation.3">
                  <p:embed/>
                </p:oleObj>
              </mc:Choice>
              <mc:Fallback>
                <p:oleObj name="Formel" r:id="rId3" imgW="596641" imgH="203112"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9113" y="4310873"/>
                        <a:ext cx="1071563"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485677082"/>
              </p:ext>
            </p:extLst>
          </p:nvPr>
        </p:nvGraphicFramePr>
        <p:xfrm>
          <a:off x="3466626" y="4577735"/>
          <a:ext cx="2432050" cy="431800"/>
        </p:xfrm>
        <a:graphic>
          <a:graphicData uri="http://schemas.openxmlformats.org/presentationml/2006/ole">
            <mc:AlternateContent xmlns:mc="http://schemas.openxmlformats.org/markup-compatibility/2006">
              <mc:Choice xmlns:v="urn:schemas-microsoft-com:vml" Requires="v">
                <p:oleObj spid="_x0000_s2435" name="Formel" r:id="rId5" imgW="1358310" imgH="241195" progId="Equation.3">
                  <p:embed/>
                </p:oleObj>
              </mc:Choice>
              <mc:Fallback>
                <p:oleObj name="Formel" r:id="rId5" imgW="1358310" imgH="241195"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6626" y="4577735"/>
                        <a:ext cx="24320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746907870"/>
              </p:ext>
            </p:extLst>
          </p:nvPr>
        </p:nvGraphicFramePr>
        <p:xfrm>
          <a:off x="3651624" y="4878210"/>
          <a:ext cx="723900" cy="361950"/>
        </p:xfrm>
        <a:graphic>
          <a:graphicData uri="http://schemas.openxmlformats.org/presentationml/2006/ole">
            <mc:AlternateContent xmlns:mc="http://schemas.openxmlformats.org/markup-compatibility/2006">
              <mc:Choice xmlns:v="urn:schemas-microsoft-com:vml" Requires="v">
                <p:oleObj spid="_x0000_s2436" name="Formel" r:id="rId7" imgW="406048" imgH="203024" progId="Equation.3">
                  <p:embed/>
                </p:oleObj>
              </mc:Choice>
              <mc:Fallback>
                <p:oleObj name="Formel" r:id="rId7" imgW="406048" imgH="203024"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1624" y="4878210"/>
                        <a:ext cx="72390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938859346"/>
              </p:ext>
            </p:extLst>
          </p:nvPr>
        </p:nvGraphicFramePr>
        <p:xfrm>
          <a:off x="2497921" y="5168357"/>
          <a:ext cx="274628" cy="276891"/>
        </p:xfrm>
        <a:graphic>
          <a:graphicData uri="http://schemas.openxmlformats.org/presentationml/2006/ole">
            <mc:AlternateContent xmlns:mc="http://schemas.openxmlformats.org/markup-compatibility/2006">
              <mc:Choice xmlns:v="urn:schemas-microsoft-com:vml" Requires="v">
                <p:oleObj spid="_x0000_s2437" name="Formel" r:id="rId9" imgW="190335" imgH="164957" progId="Equation.3">
                  <p:embed/>
                </p:oleObj>
              </mc:Choice>
              <mc:Fallback>
                <p:oleObj name="Formel" r:id="rId9" imgW="190335" imgH="164957"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7921" y="5168357"/>
                        <a:ext cx="274628" cy="27689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57050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76" y="3334514"/>
            <a:ext cx="2612324" cy="265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GB" sz="2400" dirty="0" smtClean="0"/>
              <a:t>Thermo-physical </a:t>
            </a:r>
            <a:r>
              <a:rPr lang="en-GB" sz="2400" dirty="0"/>
              <a:t>Fluid </a:t>
            </a:r>
            <a:r>
              <a:rPr lang="en-GB" sz="2400" dirty="0" smtClean="0"/>
              <a:t>Properties – Media and Phases</a:t>
            </a:r>
            <a:endParaRPr lang="en-US" sz="2400" dirty="0"/>
          </a:p>
        </p:txBody>
      </p:sp>
      <p:sp>
        <p:nvSpPr>
          <p:cNvPr id="3" name="Text Placeholder 2"/>
          <p:cNvSpPr>
            <a:spLocks noGrp="1"/>
          </p:cNvSpPr>
          <p:nvPr>
            <p:ph type="body" sz="quarter" idx="10"/>
          </p:nvPr>
        </p:nvSpPr>
        <p:spPr/>
        <p:txBody>
          <a:bodyPr>
            <a:normAutofit lnSpcReduction="10000"/>
          </a:bodyPr>
          <a:lstStyle/>
          <a:p>
            <a:r>
              <a:rPr lang="en-GB" dirty="0">
                <a:solidFill>
                  <a:srgbClr val="034694"/>
                </a:solidFill>
              </a:rPr>
              <a:t>… and </a:t>
            </a:r>
            <a:r>
              <a:rPr lang="en-GB" dirty="0" smtClean="0">
                <a:solidFill>
                  <a:srgbClr val="034694"/>
                </a:solidFill>
              </a:rPr>
              <a:t>multiple phases and mixtures </a:t>
            </a:r>
            <a:r>
              <a:rPr lang="en-GB" dirty="0">
                <a:solidFill>
                  <a:srgbClr val="034694"/>
                </a:solidFill>
              </a:rPr>
              <a:t>make it even more </a:t>
            </a:r>
            <a:r>
              <a:rPr lang="en-GB" dirty="0" smtClean="0">
                <a:solidFill>
                  <a:srgbClr val="034694"/>
                </a:solidFill>
              </a:rPr>
              <a:t>complex</a:t>
            </a:r>
            <a:endParaRPr lang="en-GB" dirty="0">
              <a:solidFill>
                <a:srgbClr val="034694"/>
              </a:solidFill>
            </a:endParaRPr>
          </a:p>
        </p:txBody>
      </p:sp>
      <p:sp>
        <p:nvSpPr>
          <p:cNvPr id="4" name="Content Placeholder 3"/>
          <p:cNvSpPr>
            <a:spLocks noGrp="1"/>
          </p:cNvSpPr>
          <p:nvPr>
            <p:ph sz="quarter" idx="12"/>
          </p:nvPr>
        </p:nvSpPr>
        <p:spPr>
          <a:xfrm>
            <a:off x="466200" y="1187356"/>
            <a:ext cx="8241072" cy="4571999"/>
          </a:xfrm>
        </p:spPr>
        <p:txBody>
          <a:bodyPr>
            <a:normAutofit/>
          </a:bodyPr>
          <a:lstStyle/>
          <a:p>
            <a:r>
              <a:rPr lang="en-GB" dirty="0" smtClean="0"/>
              <a:t>Media</a:t>
            </a:r>
            <a:endParaRPr lang="en-GB" dirty="0"/>
          </a:p>
          <a:p>
            <a:pPr lvl="1"/>
            <a:r>
              <a:rPr lang="en-GB" sz="2000" dirty="0" smtClean="0">
                <a:solidFill>
                  <a:srgbClr val="FF0000"/>
                </a:solidFill>
              </a:rPr>
              <a:t>Pure fluids</a:t>
            </a:r>
            <a:endParaRPr lang="en-GB" sz="2000" dirty="0">
              <a:solidFill>
                <a:srgbClr val="FF0000"/>
              </a:solidFill>
            </a:endParaRPr>
          </a:p>
          <a:p>
            <a:pPr lvl="1"/>
            <a:r>
              <a:rPr lang="en-GB" sz="2000" dirty="0" smtClean="0"/>
              <a:t>Mixtures</a:t>
            </a:r>
            <a:endParaRPr lang="en-GB" sz="2000" dirty="0"/>
          </a:p>
          <a:p>
            <a:pPr marL="0" indent="0">
              <a:buNone/>
            </a:pPr>
            <a:endParaRPr lang="en-GB" dirty="0"/>
          </a:p>
          <a:p>
            <a:endParaRPr lang="en-GB" dirty="0" smtClean="0">
              <a:solidFill>
                <a:schemeClr val="tx1"/>
              </a:solidFill>
            </a:endParaRPr>
          </a:p>
          <a:p>
            <a:r>
              <a:rPr lang="en-GB" dirty="0" smtClean="0">
                <a:solidFill>
                  <a:srgbClr val="FF0000"/>
                </a:solidFill>
              </a:rPr>
              <a:t>Fluid state:</a:t>
            </a:r>
            <a:r>
              <a:rPr lang="en-GB" dirty="0" smtClean="0">
                <a:solidFill>
                  <a:schemeClr val="tx1"/>
                </a:solidFill>
              </a:rPr>
              <a:t> Comprises </a:t>
            </a:r>
            <a:r>
              <a:rPr lang="en-GB" dirty="0">
                <a:solidFill>
                  <a:schemeClr val="tx1"/>
                </a:solidFill>
              </a:rPr>
              <a:t>the </a:t>
            </a:r>
            <a:r>
              <a:rPr lang="en-GB" dirty="0" smtClean="0">
                <a:solidFill>
                  <a:schemeClr val="tx1"/>
                </a:solidFill>
              </a:rPr>
              <a:t>liquid,</a:t>
            </a:r>
            <a:br>
              <a:rPr lang="en-GB" dirty="0" smtClean="0">
                <a:solidFill>
                  <a:schemeClr val="tx1"/>
                </a:solidFill>
              </a:rPr>
            </a:br>
            <a:r>
              <a:rPr lang="en-GB" dirty="0" smtClean="0">
                <a:solidFill>
                  <a:schemeClr val="tx1"/>
                </a:solidFill>
              </a:rPr>
              <a:t>the gaseous, the supercritical</a:t>
            </a:r>
            <a:br>
              <a:rPr lang="en-GB" dirty="0" smtClean="0">
                <a:solidFill>
                  <a:schemeClr val="tx1"/>
                </a:solidFill>
              </a:rPr>
            </a:br>
            <a:r>
              <a:rPr lang="en-GB" dirty="0" smtClean="0">
                <a:solidFill>
                  <a:schemeClr val="tx1"/>
                </a:solidFill>
              </a:rPr>
              <a:t>and most two-phase states</a:t>
            </a:r>
          </a:p>
          <a:p>
            <a:r>
              <a:rPr lang="en-GB" dirty="0" smtClean="0">
                <a:solidFill>
                  <a:schemeClr val="tx1"/>
                </a:solidFill>
              </a:rPr>
              <a:t>Mixture: Consists out of more</a:t>
            </a:r>
            <a:br>
              <a:rPr lang="en-GB" dirty="0" smtClean="0">
                <a:solidFill>
                  <a:schemeClr val="tx1"/>
                </a:solidFill>
              </a:rPr>
            </a:br>
            <a:r>
              <a:rPr lang="en-GB" dirty="0" smtClean="0">
                <a:solidFill>
                  <a:schemeClr val="tx1"/>
                </a:solidFill>
              </a:rPr>
              <a:t>than one chemical</a:t>
            </a:r>
            <a:endParaRPr lang="en-GB" dirty="0">
              <a:solidFill>
                <a:schemeClr val="tx1"/>
              </a:solidFill>
            </a:endParaRPr>
          </a:p>
          <a:p>
            <a:endParaRPr lang="en-GB" dirty="0" smtClean="0"/>
          </a:p>
        </p:txBody>
      </p:sp>
      <p:sp>
        <p:nvSpPr>
          <p:cNvPr id="9" name="Content Placeholder 3"/>
          <p:cNvSpPr txBox="1">
            <a:spLocks/>
          </p:cNvSpPr>
          <p:nvPr/>
        </p:nvSpPr>
        <p:spPr>
          <a:xfrm>
            <a:off x="5430395" y="1189607"/>
            <a:ext cx="3761230" cy="2495289"/>
          </a:xfrm>
          <a:prstGeom prst="rect">
            <a:avLst/>
          </a:prstGeom>
        </p:spPr>
        <p:txBody>
          <a:bodyPr vert="horz" lIns="91440" tIns="45720" rIns="91440" bIns="45720" rtlCol="0">
            <a:normAutofit/>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r>
              <a:rPr lang="en-GB" dirty="0" smtClean="0"/>
              <a:t>Multi-Phase</a:t>
            </a:r>
          </a:p>
          <a:p>
            <a:pPr lvl="1"/>
            <a:r>
              <a:rPr lang="en-GB" sz="2000" dirty="0" smtClean="0">
                <a:solidFill>
                  <a:srgbClr val="FF0000"/>
                </a:solidFill>
              </a:rPr>
              <a:t>Two</a:t>
            </a:r>
            <a:r>
              <a:rPr lang="en-GB" sz="2000" dirty="0" smtClean="0"/>
              <a:t> </a:t>
            </a:r>
            <a:r>
              <a:rPr lang="en-GB" sz="2000" dirty="0" smtClean="0">
                <a:solidFill>
                  <a:srgbClr val="FF0000"/>
                </a:solidFill>
              </a:rPr>
              <a:t>phases</a:t>
            </a:r>
          </a:p>
          <a:p>
            <a:pPr lvl="1"/>
            <a:r>
              <a:rPr lang="en-GB" sz="2000" dirty="0" smtClean="0"/>
              <a:t>Three or more phases</a:t>
            </a:r>
            <a:endParaRPr lang="en-GB" sz="2000" dirty="0"/>
          </a:p>
          <a:p>
            <a:pPr lvl="1"/>
            <a:endParaRPr lang="en-GB" sz="2000" dirty="0" smtClean="0">
              <a:solidFill>
                <a:srgbClr val="FF0000"/>
              </a:solidFill>
            </a:endParaRPr>
          </a:p>
          <a:p>
            <a:pPr marL="0" indent="0">
              <a:buNone/>
            </a:pPr>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2155" y="3313801"/>
            <a:ext cx="3085796" cy="2581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3"/>
          <p:cNvSpPr txBox="1">
            <a:spLocks/>
          </p:cNvSpPr>
          <p:nvPr/>
        </p:nvSpPr>
        <p:spPr>
          <a:xfrm>
            <a:off x="2791970" y="1189607"/>
            <a:ext cx="2961130" cy="2495289"/>
          </a:xfrm>
          <a:prstGeom prst="rect">
            <a:avLst/>
          </a:prstGeom>
        </p:spPr>
        <p:txBody>
          <a:bodyPr vert="horz" lIns="91440" tIns="45720" rIns="91440" bIns="45720" rtlCol="0">
            <a:normAutofit/>
          </a:bodyPr>
          <a:lst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baseline="0">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a:lstStyle>
          <a:p>
            <a:r>
              <a:rPr lang="en-GB" dirty="0" smtClean="0"/>
              <a:t>Single Phase</a:t>
            </a:r>
          </a:p>
          <a:p>
            <a:pPr lvl="1"/>
            <a:r>
              <a:rPr lang="en-GB" sz="2000" dirty="0" smtClean="0"/>
              <a:t>Solid</a:t>
            </a:r>
          </a:p>
          <a:p>
            <a:pPr lvl="1"/>
            <a:r>
              <a:rPr lang="en-GB" sz="2000" dirty="0" smtClean="0">
                <a:solidFill>
                  <a:srgbClr val="FF0000"/>
                </a:solidFill>
              </a:rPr>
              <a:t>Liquid</a:t>
            </a:r>
          </a:p>
          <a:p>
            <a:pPr lvl="1"/>
            <a:r>
              <a:rPr lang="en-GB" sz="2000" dirty="0" smtClean="0">
                <a:solidFill>
                  <a:srgbClr val="FF0000"/>
                </a:solidFill>
              </a:rPr>
              <a:t>Gaseous</a:t>
            </a:r>
          </a:p>
          <a:p>
            <a:pPr lvl="1"/>
            <a:r>
              <a:rPr lang="en-GB" sz="2000" dirty="0" smtClean="0">
                <a:solidFill>
                  <a:srgbClr val="FF0000"/>
                </a:solidFill>
              </a:rPr>
              <a:t>Supercritical</a:t>
            </a:r>
          </a:p>
        </p:txBody>
      </p:sp>
    </p:spTree>
    <p:extLst>
      <p:ext uri="{BB962C8B-B14F-4D97-AF65-F5344CB8AC3E}">
        <p14:creationId xmlns:p14="http://schemas.microsoft.com/office/powerpoint/2010/main" val="702518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662" y="25400"/>
            <a:ext cx="8560155" cy="889000"/>
          </a:xfrm>
        </p:spPr>
        <p:txBody>
          <a:bodyPr/>
          <a:lstStyle/>
          <a:p>
            <a:r>
              <a:rPr lang="en-GB" sz="2400" dirty="0" smtClean="0"/>
              <a:t>Thermo-physical Fluid Properties – Measurements</a:t>
            </a:r>
            <a:endParaRPr lang="en-US" sz="2400" dirty="0"/>
          </a:p>
        </p:txBody>
      </p:sp>
      <p:sp>
        <p:nvSpPr>
          <p:cNvPr id="4" name="Content Placeholder 3"/>
          <p:cNvSpPr>
            <a:spLocks noGrp="1"/>
          </p:cNvSpPr>
          <p:nvPr>
            <p:ph sz="quarter" idx="12"/>
          </p:nvPr>
        </p:nvSpPr>
        <p:spPr>
          <a:xfrm>
            <a:off x="466200" y="1187356"/>
            <a:ext cx="8211600" cy="4603844"/>
          </a:xfrm>
        </p:spPr>
        <p:txBody>
          <a:bodyPr>
            <a:normAutofit/>
          </a:bodyPr>
          <a:lstStyle/>
          <a:p>
            <a:r>
              <a:rPr lang="en-GB" dirty="0"/>
              <a:t>Volumetric </a:t>
            </a:r>
            <a:r>
              <a:rPr lang="en-GB" dirty="0" smtClean="0"/>
              <a:t>data</a:t>
            </a:r>
          </a:p>
          <a:p>
            <a:pPr lvl="1"/>
            <a:r>
              <a:rPr lang="en-GB" dirty="0" smtClean="0"/>
              <a:t>Single phase:               </a:t>
            </a:r>
            <a:r>
              <a:rPr lang="en-GB" sz="2000" dirty="0" smtClean="0"/>
              <a:t>–</a:t>
            </a:r>
            <a:r>
              <a:rPr lang="en-GB" dirty="0" smtClean="0"/>
              <a:t> Density measurements (magnetic suspension balance) at given pressure and temperature</a:t>
            </a:r>
          </a:p>
          <a:p>
            <a:pPr lvl="1"/>
            <a:endParaRPr lang="en-GB" dirty="0" smtClean="0"/>
          </a:p>
          <a:p>
            <a:pPr lvl="1"/>
            <a:r>
              <a:rPr lang="en-GB" dirty="0" smtClean="0"/>
              <a:t>Two-phase:                        </a:t>
            </a:r>
            <a:r>
              <a:rPr lang="en-GB" sz="2400" dirty="0" smtClean="0"/>
              <a:t>–</a:t>
            </a:r>
            <a:r>
              <a:rPr lang="en-GB" dirty="0" smtClean="0"/>
              <a:t> Saturation data (VLE) measurements (saturation pressure and two densities at given temperature)</a:t>
            </a:r>
          </a:p>
          <a:p>
            <a:pPr lvl="1"/>
            <a:endParaRPr lang="en-GB" dirty="0" smtClean="0"/>
          </a:p>
          <a:p>
            <a:r>
              <a:rPr lang="en-GB" dirty="0" smtClean="0"/>
              <a:t>Caloric data, usually for single-phase</a:t>
            </a:r>
          </a:p>
          <a:p>
            <a:pPr lvl="1"/>
            <a:r>
              <a:rPr lang="en-GB" dirty="0" smtClean="0"/>
              <a:t>              : Calorimeters</a:t>
            </a:r>
          </a:p>
          <a:p>
            <a:pPr lvl="1"/>
            <a:r>
              <a:rPr lang="en-GB" dirty="0" smtClean="0"/>
              <a:t>              </a:t>
            </a:r>
            <a:r>
              <a:rPr lang="en-GB" dirty="0"/>
              <a:t>: </a:t>
            </a:r>
            <a:r>
              <a:rPr lang="en-GB" dirty="0" smtClean="0"/>
              <a:t>Calorimeters</a:t>
            </a:r>
          </a:p>
          <a:p>
            <a:pPr lvl="1"/>
            <a:r>
              <a:rPr lang="en-GB" dirty="0" smtClean="0"/>
              <a:t>              : Travelling time measurements</a:t>
            </a:r>
          </a:p>
          <a:p>
            <a:pPr lvl="1"/>
            <a:r>
              <a:rPr lang="en-GB" dirty="0" smtClean="0"/>
              <a:t>Heat of evaporation</a:t>
            </a:r>
          </a:p>
          <a:p>
            <a:endParaRPr lang="en-GB" dirty="0" smtClean="0">
              <a:solidFill>
                <a:schemeClr val="tx1"/>
              </a:solidFill>
            </a:endParaRPr>
          </a:p>
          <a:p>
            <a:pPr marL="0" indent="0">
              <a:buNone/>
            </a:pP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434274682"/>
              </p:ext>
            </p:extLst>
          </p:nvPr>
        </p:nvGraphicFramePr>
        <p:xfrm>
          <a:off x="1178423" y="4247184"/>
          <a:ext cx="1063613" cy="471131"/>
        </p:xfrm>
        <a:graphic>
          <a:graphicData uri="http://schemas.openxmlformats.org/presentationml/2006/ole">
            <mc:AlternateContent xmlns:mc="http://schemas.openxmlformats.org/markup-compatibility/2006">
              <mc:Choice xmlns:v="urn:schemas-microsoft-com:vml" Requires="v">
                <p:oleObj spid="_x0000_s3526" name="Formel" r:id="rId3" imgW="545863" imgH="241195" progId="Equation.3">
                  <p:embed/>
                </p:oleObj>
              </mc:Choice>
              <mc:Fallback>
                <p:oleObj name="Formel" r:id="rId3" imgW="545863" imgH="241195" progId="Equation.3">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8423" y="4247184"/>
                        <a:ext cx="1063613" cy="471131"/>
                      </a:xfrm>
                      <a:prstGeom prst="rect">
                        <a:avLst/>
                      </a:prstGeom>
                      <a:noFill/>
                      <a:ln>
                        <a:noFill/>
                      </a:ln>
                      <a:effec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65767940"/>
              </p:ext>
            </p:extLst>
          </p:nvPr>
        </p:nvGraphicFramePr>
        <p:xfrm>
          <a:off x="1176383" y="4886170"/>
          <a:ext cx="1014412" cy="396875"/>
        </p:xfrm>
        <a:graphic>
          <a:graphicData uri="http://schemas.openxmlformats.org/presentationml/2006/ole">
            <mc:AlternateContent xmlns:mc="http://schemas.openxmlformats.org/markup-compatibility/2006">
              <mc:Choice xmlns:v="urn:schemas-microsoft-com:vml" Requires="v">
                <p:oleObj spid="_x0000_s3527" name="Formel" r:id="rId5" imgW="520560" imgH="203040" progId="Equation.3">
                  <p:embed/>
                </p:oleObj>
              </mc:Choice>
              <mc:Fallback>
                <p:oleObj name="Formel" r:id="rId5" imgW="520560" imgH="203040" progId="Equation.3">
                  <p:embed/>
                  <p:pic>
                    <p:nvPicPr>
                      <p:cNvPr id="0" name="Object 6"/>
                      <p:cNvPicPr>
                        <a:picLocks noChangeAspect="1" noChangeArrowheads="1"/>
                      </p:cNvPicPr>
                      <p:nvPr/>
                    </p:nvPicPr>
                    <p:blipFill>
                      <a:blip r:embed="rId6"/>
                      <a:srcRect/>
                      <a:stretch>
                        <a:fillRect/>
                      </a:stretch>
                    </p:blipFill>
                    <p:spPr bwMode="auto">
                      <a:xfrm>
                        <a:off x="1176383" y="4886170"/>
                        <a:ext cx="1014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95791201"/>
              </p:ext>
            </p:extLst>
          </p:nvPr>
        </p:nvGraphicFramePr>
        <p:xfrm>
          <a:off x="2857500" y="1569398"/>
          <a:ext cx="1130300" cy="431800"/>
        </p:xfrm>
        <a:graphic>
          <a:graphicData uri="http://schemas.openxmlformats.org/presentationml/2006/ole">
            <mc:AlternateContent xmlns:mc="http://schemas.openxmlformats.org/markup-compatibility/2006">
              <mc:Choice xmlns:v="urn:schemas-microsoft-com:vml" Requires="v">
                <p:oleObj spid="_x0000_s3528" name="Formel" r:id="rId7" imgW="533160" imgH="203040" progId="Equation.3">
                  <p:embed/>
                </p:oleObj>
              </mc:Choice>
              <mc:Fallback>
                <p:oleObj name="Formel" r:id="rId7" imgW="533160" imgH="203040" progId="Equation.3">
                  <p:embed/>
                  <p:pic>
                    <p:nvPicPr>
                      <p:cNvPr id="0" name="Object 5"/>
                      <p:cNvPicPr>
                        <a:picLocks noChangeAspect="1" noChangeArrowheads="1"/>
                      </p:cNvPicPr>
                      <p:nvPr/>
                    </p:nvPicPr>
                    <p:blipFill>
                      <a:blip r:embed="rId8"/>
                      <a:srcRect/>
                      <a:stretch>
                        <a:fillRect/>
                      </a:stretch>
                    </p:blipFill>
                    <p:spPr bwMode="auto">
                      <a:xfrm>
                        <a:off x="2857500" y="1569398"/>
                        <a:ext cx="1130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610719620"/>
              </p:ext>
            </p:extLst>
          </p:nvPr>
        </p:nvGraphicFramePr>
        <p:xfrm>
          <a:off x="2647507" y="2431629"/>
          <a:ext cx="1830387" cy="485775"/>
        </p:xfrm>
        <a:graphic>
          <a:graphicData uri="http://schemas.openxmlformats.org/presentationml/2006/ole">
            <mc:AlternateContent xmlns:mc="http://schemas.openxmlformats.org/markup-compatibility/2006">
              <mc:Choice xmlns:v="urn:schemas-microsoft-com:vml" Requires="v">
                <p:oleObj spid="_x0000_s3529" name="Formel" r:id="rId9" imgW="863280" imgH="228600" progId="Equation.3">
                  <p:embed/>
                </p:oleObj>
              </mc:Choice>
              <mc:Fallback>
                <p:oleObj name="Formel" r:id="rId9" imgW="863280" imgH="228600" progId="Equation.3">
                  <p:embed/>
                  <p:pic>
                    <p:nvPicPr>
                      <p:cNvPr id="0" name="Object 9"/>
                      <p:cNvPicPr>
                        <a:picLocks noChangeAspect="1" noChangeArrowheads="1"/>
                      </p:cNvPicPr>
                      <p:nvPr/>
                    </p:nvPicPr>
                    <p:blipFill>
                      <a:blip r:embed="rId10"/>
                      <a:srcRect/>
                      <a:stretch>
                        <a:fillRect/>
                      </a:stretch>
                    </p:blipFill>
                    <p:spPr bwMode="auto">
                      <a:xfrm>
                        <a:off x="2647507" y="2431629"/>
                        <a:ext cx="18303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452924676"/>
              </p:ext>
            </p:extLst>
          </p:nvPr>
        </p:nvGraphicFramePr>
        <p:xfrm>
          <a:off x="1177308" y="4562725"/>
          <a:ext cx="1039813" cy="446088"/>
        </p:xfrm>
        <a:graphic>
          <a:graphicData uri="http://schemas.openxmlformats.org/presentationml/2006/ole">
            <mc:AlternateContent xmlns:mc="http://schemas.openxmlformats.org/markup-compatibility/2006">
              <mc:Choice xmlns:v="urn:schemas-microsoft-com:vml" Requires="v">
                <p:oleObj spid="_x0000_s3530" name="Formel" r:id="rId11" imgW="533160" imgH="228600" progId="Equation.3">
                  <p:embed/>
                </p:oleObj>
              </mc:Choice>
              <mc:Fallback>
                <p:oleObj name="Formel" r:id="rId11" imgW="533160" imgH="228600" progId="Equation.3">
                  <p:embed/>
                  <p:pic>
                    <p:nvPicPr>
                      <p:cNvPr id="0" name="Object 6"/>
                      <p:cNvPicPr>
                        <a:picLocks noChangeAspect="1" noChangeArrowheads="1"/>
                      </p:cNvPicPr>
                      <p:nvPr/>
                    </p:nvPicPr>
                    <p:blipFill>
                      <a:blip r:embed="rId12"/>
                      <a:srcRect/>
                      <a:stretch>
                        <a:fillRect/>
                      </a:stretch>
                    </p:blipFill>
                    <p:spPr bwMode="auto">
                      <a:xfrm>
                        <a:off x="1177308" y="4562725"/>
                        <a:ext cx="103981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Placeholder 2"/>
          <p:cNvSpPr>
            <a:spLocks noGrp="1"/>
          </p:cNvSpPr>
          <p:nvPr>
            <p:ph type="body" sz="quarter" idx="10"/>
          </p:nvPr>
        </p:nvSpPr>
        <p:spPr>
          <a:xfrm>
            <a:off x="466200" y="5888400"/>
            <a:ext cx="8211600" cy="360000"/>
          </a:xfrm>
        </p:spPr>
        <p:txBody>
          <a:bodyPr>
            <a:normAutofit lnSpcReduction="10000"/>
          </a:bodyPr>
          <a:lstStyle/>
          <a:p>
            <a:r>
              <a:rPr lang="en-GB" dirty="0" smtClean="0">
                <a:solidFill>
                  <a:srgbClr val="034694"/>
                </a:solidFill>
              </a:rPr>
              <a:t>High precision measurement are somewhat like an art</a:t>
            </a:r>
            <a:endParaRPr lang="en-GB" dirty="0">
              <a:solidFill>
                <a:srgbClr val="034694"/>
              </a:solidFill>
            </a:endParaRPr>
          </a:p>
        </p:txBody>
      </p:sp>
    </p:spTree>
    <p:extLst>
      <p:ext uri="{BB962C8B-B14F-4D97-AF65-F5344CB8AC3E}">
        <p14:creationId xmlns:p14="http://schemas.microsoft.com/office/powerpoint/2010/main" val="1873159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466200" y="1187356"/>
            <a:ext cx="8211600" cy="4603844"/>
          </a:xfrm>
        </p:spPr>
        <p:txBody>
          <a:bodyPr>
            <a:normAutofit/>
          </a:bodyPr>
          <a:lstStyle/>
          <a:p>
            <a:pPr marL="0" indent="0">
              <a:buNone/>
            </a:pPr>
            <a:r>
              <a:rPr lang="en-GB" dirty="0" smtClean="0">
                <a:solidFill>
                  <a:srgbClr val="FF0000"/>
                </a:solidFill>
              </a:rPr>
              <a:t>Fundamental equations</a:t>
            </a:r>
            <a:r>
              <a:rPr lang="en-GB" dirty="0" smtClean="0"/>
              <a:t>               and                             </a:t>
            </a:r>
          </a:p>
          <a:p>
            <a:r>
              <a:rPr lang="en-GB" dirty="0" smtClean="0"/>
              <a:t>                                                    are </a:t>
            </a:r>
            <a:r>
              <a:rPr lang="en-GB" dirty="0"/>
              <a:t>obtained consistently as </a:t>
            </a:r>
            <a:r>
              <a:rPr lang="en-GB" dirty="0" smtClean="0"/>
              <a:t>derivatives </a:t>
            </a:r>
          </a:p>
          <a:p>
            <a:r>
              <a:rPr lang="en-GB" dirty="0"/>
              <a:t> </a:t>
            </a:r>
            <a:r>
              <a:rPr lang="en-GB" dirty="0" smtClean="0"/>
              <a:t>              – </a:t>
            </a:r>
            <a:r>
              <a:rPr lang="en-GB" dirty="0"/>
              <a:t>the </a:t>
            </a:r>
            <a:r>
              <a:rPr lang="en-GB" dirty="0" smtClean="0"/>
              <a:t>Gibbs free energy enables the description of the single phase properties, e.g. for solids</a:t>
            </a:r>
          </a:p>
          <a:p>
            <a:r>
              <a:rPr lang="en-GB" dirty="0" smtClean="0"/>
              <a:t>              – the </a:t>
            </a:r>
            <a:r>
              <a:rPr lang="en-GB" dirty="0" smtClean="0">
                <a:solidFill>
                  <a:srgbClr val="FF0000"/>
                </a:solidFill>
              </a:rPr>
              <a:t>Helmholtz free energy </a:t>
            </a:r>
            <a:r>
              <a:rPr lang="en-GB" dirty="0" smtClean="0"/>
              <a:t>enables the description of the single and the two phase properties using </a:t>
            </a:r>
            <a:r>
              <a:rPr lang="en-GB" dirty="0" smtClean="0">
                <a:solidFill>
                  <a:srgbClr val="FF0000"/>
                </a:solidFill>
              </a:rPr>
              <a:t>Maxwell relations</a:t>
            </a:r>
          </a:p>
          <a:p>
            <a:r>
              <a:rPr lang="en-GB" dirty="0" smtClean="0"/>
              <a:t>The physical framework of the problem is given</a:t>
            </a:r>
          </a:p>
          <a:p>
            <a:r>
              <a:rPr lang="en-GB" dirty="0" smtClean="0"/>
              <a:t>The mathematical </a:t>
            </a:r>
            <a:r>
              <a:rPr lang="en-GB" dirty="0" smtClean="0">
                <a:solidFill>
                  <a:srgbClr val="FF0000"/>
                </a:solidFill>
              </a:rPr>
              <a:t>approximation of                is open</a:t>
            </a:r>
          </a:p>
          <a:p>
            <a:endParaRPr lang="en-GB" dirty="0" smtClean="0">
              <a:solidFill>
                <a:schemeClr val="tx1"/>
              </a:solidFill>
            </a:endParaRPr>
          </a:p>
          <a:p>
            <a:pPr marL="0" indent="0">
              <a:buNone/>
            </a:pPr>
            <a:endParaRPr lang="en-US" dirty="0"/>
          </a:p>
        </p:txBody>
      </p:sp>
      <p:sp>
        <p:nvSpPr>
          <p:cNvPr id="2" name="Title 1"/>
          <p:cNvSpPr>
            <a:spLocks noGrp="1"/>
          </p:cNvSpPr>
          <p:nvPr>
            <p:ph type="title"/>
          </p:nvPr>
        </p:nvSpPr>
        <p:spPr>
          <a:xfrm>
            <a:off x="474662" y="25400"/>
            <a:ext cx="8560155" cy="889000"/>
          </a:xfrm>
        </p:spPr>
        <p:txBody>
          <a:bodyPr/>
          <a:lstStyle/>
          <a:p>
            <a:r>
              <a:rPr lang="en-GB" sz="2400" dirty="0" smtClean="0"/>
              <a:t>Thermo-physical Fluid Properties – Correlation</a:t>
            </a:r>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3352438034"/>
              </p:ext>
            </p:extLst>
          </p:nvPr>
        </p:nvGraphicFramePr>
        <p:xfrm>
          <a:off x="3803600" y="1175936"/>
          <a:ext cx="1130300" cy="463550"/>
        </p:xfrm>
        <a:graphic>
          <a:graphicData uri="http://schemas.openxmlformats.org/presentationml/2006/ole">
            <mc:AlternateContent xmlns:mc="http://schemas.openxmlformats.org/markup-compatibility/2006">
              <mc:Choice xmlns:v="urn:schemas-microsoft-com:vml" Requires="v">
                <p:oleObj spid="_x0000_s4602" name="Formel" r:id="rId3" imgW="494870" imgH="203024" progId="Equation.3">
                  <p:embed/>
                </p:oleObj>
              </mc:Choice>
              <mc:Fallback>
                <p:oleObj name="Formel" r:id="rId3" imgW="494870" imgH="20302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3600" y="1175936"/>
                        <a:ext cx="11303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34483054"/>
              </p:ext>
            </p:extLst>
          </p:nvPr>
        </p:nvGraphicFramePr>
        <p:xfrm>
          <a:off x="5576971" y="1162050"/>
          <a:ext cx="2576513" cy="474663"/>
        </p:xfrm>
        <a:graphic>
          <a:graphicData uri="http://schemas.openxmlformats.org/presentationml/2006/ole">
            <mc:AlternateContent xmlns:mc="http://schemas.openxmlformats.org/markup-compatibility/2006">
              <mc:Choice xmlns:v="urn:schemas-microsoft-com:vml" Requires="v">
                <p:oleObj spid="_x0000_s4603" name="Formel" r:id="rId5" imgW="1104840" imgH="203040" progId="Equation.3">
                  <p:embed/>
                </p:oleObj>
              </mc:Choice>
              <mc:Fallback>
                <p:oleObj name="Formel" r:id="rId5" imgW="1104840" imgH="203040" progId="Equation.3">
                  <p:embed/>
                  <p:pic>
                    <p:nvPicPr>
                      <p:cNvPr id="0" name="Object 5"/>
                      <p:cNvPicPr>
                        <a:picLocks noChangeAspect="1" noChangeArrowheads="1"/>
                      </p:cNvPicPr>
                      <p:nvPr/>
                    </p:nvPicPr>
                    <p:blipFill>
                      <a:blip r:embed="rId6"/>
                      <a:srcRect/>
                      <a:stretch>
                        <a:fillRect/>
                      </a:stretch>
                    </p:blipFill>
                    <p:spPr bwMode="auto">
                      <a:xfrm>
                        <a:off x="5576971" y="1162050"/>
                        <a:ext cx="25765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3610891"/>
              </p:ext>
            </p:extLst>
          </p:nvPr>
        </p:nvGraphicFramePr>
        <p:xfrm>
          <a:off x="778491" y="1643560"/>
          <a:ext cx="4254500" cy="568325"/>
        </p:xfrm>
        <a:graphic>
          <a:graphicData uri="http://schemas.openxmlformats.org/presentationml/2006/ole">
            <mc:AlternateContent xmlns:mc="http://schemas.openxmlformats.org/markup-compatibility/2006">
              <mc:Choice xmlns:v="urn:schemas-microsoft-com:vml" Requires="v">
                <p:oleObj spid="_x0000_s4604" name="Formel" r:id="rId7" imgW="1803400" imgH="241300" progId="Equation.3">
                  <p:embed/>
                </p:oleObj>
              </mc:Choice>
              <mc:Fallback>
                <p:oleObj name="Formel" r:id="rId7" imgW="1803400" imgH="2413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491" y="1643560"/>
                        <a:ext cx="4254500"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804172053"/>
              </p:ext>
            </p:extLst>
          </p:nvPr>
        </p:nvGraphicFramePr>
        <p:xfrm>
          <a:off x="736434" y="3410472"/>
          <a:ext cx="1125537" cy="474663"/>
        </p:xfrm>
        <a:graphic>
          <a:graphicData uri="http://schemas.openxmlformats.org/presentationml/2006/ole">
            <mc:AlternateContent xmlns:mc="http://schemas.openxmlformats.org/markup-compatibility/2006">
              <mc:Choice xmlns:v="urn:schemas-microsoft-com:vml" Requires="v">
                <p:oleObj spid="_x0000_s4605" name="Formel" r:id="rId9" imgW="482391" imgH="203112" progId="Equation.3">
                  <p:embed/>
                </p:oleObj>
              </mc:Choice>
              <mc:Fallback>
                <p:oleObj name="Formel" r:id="rId9" imgW="482391" imgH="203112"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434" y="3410472"/>
                        <a:ext cx="1125537"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Placeholder 2"/>
          <p:cNvSpPr>
            <a:spLocks noGrp="1"/>
          </p:cNvSpPr>
          <p:nvPr>
            <p:ph type="body" sz="quarter" idx="10"/>
          </p:nvPr>
        </p:nvSpPr>
        <p:spPr>
          <a:xfrm>
            <a:off x="466200" y="5888400"/>
            <a:ext cx="8211600" cy="360000"/>
          </a:xfrm>
        </p:spPr>
        <p:txBody>
          <a:bodyPr>
            <a:normAutofit lnSpcReduction="10000"/>
          </a:bodyPr>
          <a:lstStyle/>
          <a:p>
            <a:r>
              <a:rPr lang="en-GB" dirty="0">
                <a:solidFill>
                  <a:srgbClr val="034694"/>
                </a:solidFill>
              </a:rPr>
              <a:t>Fundamental equations are state of the art </a:t>
            </a:r>
            <a:r>
              <a:rPr lang="en-GB" dirty="0" smtClean="0">
                <a:solidFill>
                  <a:srgbClr val="034694"/>
                </a:solidFill>
              </a:rPr>
              <a:t>for real </a:t>
            </a:r>
            <a:r>
              <a:rPr lang="en-GB" dirty="0">
                <a:solidFill>
                  <a:srgbClr val="034694"/>
                </a:solidFill>
              </a:rPr>
              <a:t>fluids</a:t>
            </a:r>
          </a:p>
        </p:txBody>
      </p:sp>
      <p:graphicFrame>
        <p:nvGraphicFramePr>
          <p:cNvPr id="3" name="Object 2"/>
          <p:cNvGraphicFramePr>
            <a:graphicFrameLocks noChangeAspect="1"/>
          </p:cNvGraphicFramePr>
          <p:nvPr>
            <p:extLst>
              <p:ext uri="{D42A27DB-BD31-4B8C-83A1-F6EECF244321}">
                <p14:modId xmlns:p14="http://schemas.microsoft.com/office/powerpoint/2010/main" val="197450035"/>
              </p:ext>
            </p:extLst>
          </p:nvPr>
        </p:nvGraphicFramePr>
        <p:xfrm>
          <a:off x="746125" y="2576513"/>
          <a:ext cx="1130300" cy="463550"/>
        </p:xfrm>
        <a:graphic>
          <a:graphicData uri="http://schemas.openxmlformats.org/presentationml/2006/ole">
            <mc:AlternateContent xmlns:mc="http://schemas.openxmlformats.org/markup-compatibility/2006">
              <mc:Choice xmlns:v="urn:schemas-microsoft-com:vml" Requires="v">
                <p:oleObj spid="_x0000_s4606" name="Formel" r:id="rId11" imgW="494870" imgH="203024" progId="Equation.3">
                  <p:embed/>
                </p:oleObj>
              </mc:Choice>
              <mc:Fallback>
                <p:oleObj name="Formel" r:id="rId11" imgW="494870" imgH="20302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 y="2576513"/>
                        <a:ext cx="11303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41886225"/>
              </p:ext>
            </p:extLst>
          </p:nvPr>
        </p:nvGraphicFramePr>
        <p:xfrm>
          <a:off x="5603875" y="5143500"/>
          <a:ext cx="1125538" cy="474663"/>
        </p:xfrm>
        <a:graphic>
          <a:graphicData uri="http://schemas.openxmlformats.org/presentationml/2006/ole">
            <mc:AlternateContent xmlns:mc="http://schemas.openxmlformats.org/markup-compatibility/2006">
              <mc:Choice xmlns:v="urn:schemas-microsoft-com:vml" Requires="v">
                <p:oleObj spid="_x0000_s4607" name="Formel" r:id="rId12" imgW="482391" imgH="203112" progId="Equation.3">
                  <p:embed/>
                </p:oleObj>
              </mc:Choice>
              <mc:Fallback>
                <p:oleObj name="Formel" r:id="rId12" imgW="482391" imgH="203112"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3875" y="5143500"/>
                        <a:ext cx="112553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9503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ne Alstom_Landscape">
  <a:themeElements>
    <a:clrScheme name="Alstom Corporate Palette">
      <a:dk1>
        <a:srgbClr val="5F5F5F"/>
      </a:dk1>
      <a:lt1>
        <a:srgbClr val="FFFFFF"/>
      </a:lt1>
      <a:dk2>
        <a:srgbClr val="FFFFFF"/>
      </a:dk2>
      <a:lt2>
        <a:srgbClr val="777777"/>
      </a:lt2>
      <a:accent1>
        <a:srgbClr val="034694"/>
      </a:accent1>
      <a:accent2>
        <a:srgbClr val="ED1A3B"/>
      </a:accent2>
      <a:accent3>
        <a:srgbClr val="5A90A8"/>
      </a:accent3>
      <a:accent4>
        <a:srgbClr val="E56020"/>
      </a:accent4>
      <a:accent5>
        <a:srgbClr val="1A74B7"/>
      </a:accent5>
      <a:accent6>
        <a:srgbClr val="289546"/>
      </a:accent6>
      <a:hlink>
        <a:srgbClr val="9E0F60"/>
      </a:hlink>
      <a:folHlink>
        <a:srgbClr val="005881"/>
      </a:folHlink>
    </a:clrScheme>
    <a:fontScheme name="Alstom Corporate Them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smtClean="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B2B2B2"/>
        </a:dk1>
        <a:lt1>
          <a:srgbClr val="B2B2B2"/>
        </a:lt1>
        <a:dk2>
          <a:srgbClr val="FFFFFF"/>
        </a:dk2>
        <a:lt2>
          <a:srgbClr val="777777"/>
        </a:lt2>
        <a:accent1>
          <a:srgbClr val="4D4D4D"/>
        </a:accent1>
        <a:accent2>
          <a:srgbClr val="809EA8"/>
        </a:accent2>
        <a:accent3>
          <a:srgbClr val="D5D5D5"/>
        </a:accent3>
        <a:accent4>
          <a:srgbClr val="979797"/>
        </a:accent4>
        <a:accent5>
          <a:srgbClr val="B2B2B2"/>
        </a:accent5>
        <a:accent6>
          <a:srgbClr val="738F9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Default Design 14">
        <a:dk1>
          <a:srgbClr val="111111"/>
        </a:dk1>
        <a:lt1>
          <a:srgbClr val="C0C0C0"/>
        </a:lt1>
        <a:dk2>
          <a:srgbClr val="FFFFFF"/>
        </a:dk2>
        <a:lt2>
          <a:srgbClr val="777777"/>
        </a:lt2>
        <a:accent1>
          <a:srgbClr val="6D8FA5"/>
        </a:accent1>
        <a:accent2>
          <a:srgbClr val="F19300"/>
        </a:accent2>
        <a:accent3>
          <a:srgbClr val="DCDCDC"/>
        </a:accent3>
        <a:accent4>
          <a:srgbClr val="0D0D0D"/>
        </a:accent4>
        <a:accent5>
          <a:srgbClr val="BAC6CF"/>
        </a:accent5>
        <a:accent6>
          <a:srgbClr val="DA8500"/>
        </a:accent6>
        <a:hlink>
          <a:srgbClr val="E21B1D"/>
        </a:hlink>
        <a:folHlink>
          <a:srgbClr val="005881"/>
        </a:folHlink>
      </a:clrScheme>
      <a:clrMap bg1="lt1" tx1="dk1" bg2="lt2" tx2="dk2" accent1="accent1" accent2="accent2" accent3="accent3" accent4="accent4" accent5="accent5" accent6="accent6" hlink="hlink" folHlink="folHlink"/>
    </a:extraClrScheme>
    <a:extraClrScheme>
      <a:clrScheme name="Default Design 15">
        <a:dk1>
          <a:srgbClr val="111111"/>
        </a:dk1>
        <a:lt1>
          <a:srgbClr val="C0C0C0"/>
        </a:lt1>
        <a:dk2>
          <a:srgbClr val="FFFFFF"/>
        </a:dk2>
        <a:lt2>
          <a:srgbClr val="777777"/>
        </a:lt2>
        <a:accent1>
          <a:srgbClr val="6D8FA5"/>
        </a:accent1>
        <a:accent2>
          <a:srgbClr val="F19300"/>
        </a:accent2>
        <a:accent3>
          <a:srgbClr val="DCDCDC"/>
        </a:accent3>
        <a:accent4>
          <a:srgbClr val="0D0D0D"/>
        </a:accent4>
        <a:accent5>
          <a:srgbClr val="BAC6CF"/>
        </a:accent5>
        <a:accent6>
          <a:srgbClr val="DA8500"/>
        </a:accent6>
        <a:hlink>
          <a:srgbClr val="9E0F60"/>
        </a:hlink>
        <a:folHlink>
          <a:srgbClr val="005881"/>
        </a:folHlink>
      </a:clrScheme>
      <a:clrMap bg1="lt1" tx1="dk1" bg2="lt2" tx2="dk2" accent1="accent1" accent2="accent2" accent3="accent3" accent4="accent4" accent5="accent5" accent6="accent6" hlink="hlink" folHlink="folHlink"/>
    </a:extraClrScheme>
    <a:extraClrScheme>
      <a:clrScheme name="Default Design 16">
        <a:dk1>
          <a:srgbClr val="5F5F5F"/>
        </a:dk1>
        <a:lt1>
          <a:srgbClr val="C0C0C0"/>
        </a:lt1>
        <a:dk2>
          <a:srgbClr val="FFFFFF"/>
        </a:dk2>
        <a:lt2>
          <a:srgbClr val="777777"/>
        </a:lt2>
        <a:accent1>
          <a:srgbClr val="6D8FA5"/>
        </a:accent1>
        <a:accent2>
          <a:srgbClr val="F19300"/>
        </a:accent2>
        <a:accent3>
          <a:srgbClr val="DCDCDC"/>
        </a:accent3>
        <a:accent4>
          <a:srgbClr val="505050"/>
        </a:accent4>
        <a:accent5>
          <a:srgbClr val="BAC6CF"/>
        </a:accent5>
        <a:accent6>
          <a:srgbClr val="DA8500"/>
        </a:accent6>
        <a:hlink>
          <a:srgbClr val="9E0F60"/>
        </a:hlink>
        <a:folHlink>
          <a:srgbClr val="00588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Alstom Corporate Palette">
      <a:dk1>
        <a:srgbClr val="5F5F5F"/>
      </a:dk1>
      <a:lt1>
        <a:srgbClr val="FFFFFF"/>
      </a:lt1>
      <a:dk2>
        <a:srgbClr val="FFFFFF"/>
      </a:dk2>
      <a:lt2>
        <a:srgbClr val="777777"/>
      </a:lt2>
      <a:accent1>
        <a:srgbClr val="034694"/>
      </a:accent1>
      <a:accent2>
        <a:srgbClr val="ED1A3B"/>
      </a:accent2>
      <a:accent3>
        <a:srgbClr val="5A90A8"/>
      </a:accent3>
      <a:accent4>
        <a:srgbClr val="E56020"/>
      </a:accent4>
      <a:accent5>
        <a:srgbClr val="1A74B7"/>
      </a:accent5>
      <a:accent6>
        <a:srgbClr val="289546"/>
      </a:accent6>
      <a:hlink>
        <a:srgbClr val="9E0F60"/>
      </a:hlink>
      <a:folHlink>
        <a:srgbClr val="00588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lstom Corporate Palette">
      <a:dk1>
        <a:srgbClr val="5F5F5F"/>
      </a:dk1>
      <a:lt1>
        <a:srgbClr val="FFFFFF"/>
      </a:lt1>
      <a:dk2>
        <a:srgbClr val="FFFFFF"/>
      </a:dk2>
      <a:lt2>
        <a:srgbClr val="777777"/>
      </a:lt2>
      <a:accent1>
        <a:srgbClr val="034694"/>
      </a:accent1>
      <a:accent2>
        <a:srgbClr val="ED1A3B"/>
      </a:accent2>
      <a:accent3>
        <a:srgbClr val="5A90A8"/>
      </a:accent3>
      <a:accent4>
        <a:srgbClr val="E56020"/>
      </a:accent4>
      <a:accent5>
        <a:srgbClr val="1A74B7"/>
      </a:accent5>
      <a:accent6>
        <a:srgbClr val="289546"/>
      </a:accent6>
      <a:hlink>
        <a:srgbClr val="9E0F60"/>
      </a:hlink>
      <a:folHlink>
        <a:srgbClr val="00588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One Alstom_Landscape</Template>
  <TotalTime>0</TotalTime>
  <Words>1227</Words>
  <Application>Microsoft Office PowerPoint</Application>
  <PresentationFormat>On-screen Show (4:3)</PresentationFormat>
  <Paragraphs>253</Paragraphs>
  <Slides>28</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3" baseType="lpstr">
      <vt:lpstr>Arial</vt:lpstr>
      <vt:lpstr>Alstom</vt:lpstr>
      <vt:lpstr>FuturaA Md BT</vt:lpstr>
      <vt:lpstr>One Alstom_Landscape</vt:lpstr>
      <vt:lpstr>Formel</vt:lpstr>
      <vt:lpstr>PowerPoint Presentation</vt:lpstr>
      <vt:lpstr>Agenda</vt:lpstr>
      <vt:lpstr>Agenda</vt:lpstr>
      <vt:lpstr>Power Plant Performance Simulation – Basic Aspects</vt:lpstr>
      <vt:lpstr>Power Plant Performance Simulation – Basic Aspects</vt:lpstr>
      <vt:lpstr>Thermo-physical Fluid Properties – Working Media</vt:lpstr>
      <vt:lpstr>Thermo-physical Fluid Properties – Media and Phases</vt:lpstr>
      <vt:lpstr>Thermo-physical Fluid Properties – Measurements</vt:lpstr>
      <vt:lpstr>Thermo-physical Fluid Properties – Correlation</vt:lpstr>
      <vt:lpstr>Thermo-physical Fluid Properties – Helmholtz Free Energy</vt:lpstr>
      <vt:lpstr>Thermo-physical Fluid Properties – Helmholtz Free Energy</vt:lpstr>
      <vt:lpstr>Thermo-physical Fluid Properties – Helmholtz Free Energy</vt:lpstr>
      <vt:lpstr>Thermo-physical Fluid Properties – Helmholtz Free Energy</vt:lpstr>
      <vt:lpstr>Thermo-physical Fluid Properties – Maxwell Criteria</vt:lpstr>
      <vt:lpstr>Agenda</vt:lpstr>
      <vt:lpstr>Problem statement – Problem Features</vt:lpstr>
      <vt:lpstr>Problem statement – Current Process</vt:lpstr>
      <vt:lpstr>Problem statement – Industrial Formulations using Sub-regions</vt:lpstr>
      <vt:lpstr>Problem statement – Artifacts of the Industrial Formulations</vt:lpstr>
      <vt:lpstr>Problem statement – Issues of Current Process</vt:lpstr>
      <vt:lpstr>Problem Statement – Behaviour in the Two-phase Region</vt:lpstr>
      <vt:lpstr>Agenda</vt:lpstr>
      <vt:lpstr>Questions</vt:lpstr>
      <vt:lpstr>Ideas and Proposals</vt:lpstr>
      <vt:lpstr>Agenda</vt:lpstr>
      <vt:lpstr>Data, Literature and Tools</vt:lpstr>
      <vt:lpstr>This Week</vt:lpstr>
      <vt:lpstr>PowerPoint Presentation</vt:lpstr>
    </vt:vector>
  </TitlesOfParts>
  <Company>Alstom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VEXO Frederic</dc:creator>
  <cp:lastModifiedBy>HIEGEMANN Michael</cp:lastModifiedBy>
  <cp:revision>159</cp:revision>
  <cp:lastPrinted>2014-01-29T09:48:20Z</cp:lastPrinted>
  <dcterms:created xsi:type="dcterms:W3CDTF">2013-11-26T11:22:06Z</dcterms:created>
  <dcterms:modified xsi:type="dcterms:W3CDTF">2014-10-17T10:01:39Z</dcterms:modified>
</cp:coreProperties>
</file>