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11"/>
  </p:notesMasterIdLst>
  <p:handoutMasterIdLst>
    <p:handoutMasterId r:id="rId12"/>
  </p:handoutMasterIdLst>
  <p:sldIdLst>
    <p:sldId id="369" r:id="rId5"/>
    <p:sldId id="370" r:id="rId6"/>
    <p:sldId id="379" r:id="rId7"/>
    <p:sldId id="378" r:id="rId8"/>
    <p:sldId id="371" r:id="rId9"/>
    <p:sldId id="380" r:id="rId10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23265-07D0-4E40-A85C-7BCDA1DF0344}" v="155" dt="2025-07-22T14:39:38.128"/>
  </p1510:revLst>
</p1510:revInfo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056" autoAdjust="0"/>
  </p:normalViewPr>
  <p:slideViewPr>
    <p:cSldViewPr snapToGrid="0">
      <p:cViewPr varScale="1">
        <p:scale>
          <a:sx n="117" d="100"/>
          <a:sy n="117" d="100"/>
        </p:scale>
        <p:origin x="120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22.07.2025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22.07.2025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F947-3322-0266-DADD-EA0A599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D32E96-A2F7-5CD5-D495-81E30BAD3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B89F2B-7C34-4EEB-8610-667DC44F5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1CA97A-030D-C9EE-737D-4C1303DD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61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2B2E-83C1-D29E-7C66-7DD430B07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EED2EC6-463A-B142-8B2E-C0EF45D05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68303F8-B956-59C2-9A1A-A5ED8CFE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7E3CA-D411-3603-495A-5C68B77D7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71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4DF55-F679-0BCC-E55D-B9CAC45D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343A208-8A8B-EF93-3590-F521705BD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29808E-9907-BD0A-26D4-99A5020EE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3C7A1A-86A1-75AB-B2FC-FCF6A47DB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97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AA935-A8C4-06AF-3C47-154EF1F5B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E0CBA5F-7B3B-08C3-B268-D539EC08D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F9249C-A1C3-1ED2-818B-EA466FB4E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6B6E8-25E1-6533-9E11-F37923B37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71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E90D4-9582-86CE-EFA6-942029CBF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43C895-F5CF-4EAF-6A2F-4EE44B99C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FE2DC0C-ABBF-237F-D092-7E5B8CC5C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A8C320-C881-9B2A-8D2A-967AE1F1F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9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45232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 dirty="0"/>
              <a:t> 07/22/2025 | Yannik Soyka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Mega 2560 R3 Board with Atmega2560">
            <a:extLst>
              <a:ext uri="{FF2B5EF4-FFF2-40B4-BE49-F238E27FC236}">
                <a16:creationId xmlns:a16="http://schemas.microsoft.com/office/drawing/2014/main" id="{DD16D0E6-8D07-F55F-0417-FF51925F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7" r="98200">
                        <a14:foregroundMark x1="12333" y1="57467" x2="12333" y2="57467"/>
                        <a14:foregroundMark x1="5333" y1="58133" x2="5000" y2="57933"/>
                        <a14:foregroundMark x1="4400" y1="61267" x2="4400" y2="61267"/>
                        <a14:foregroundMark x1="2533" y1="60667" x2="2533" y2="60667"/>
                        <a14:foregroundMark x1="2067" y1="57933" x2="2067" y2="57933"/>
                        <a14:foregroundMark x1="56867" y1="51267" x2="56867" y2="51267"/>
                        <a14:foregroundMark x1="2400" y1="59533" x2="2000" y2="58933"/>
                        <a14:foregroundMark x1="1933" y1="58533" x2="1933" y2="58533"/>
                        <a14:foregroundMark x1="1867" y1="57800" x2="1867" y2="57800"/>
                        <a14:foregroundMark x1="90667" y1="37467" x2="90667" y2="37467"/>
                        <a14:foregroundMark x1="94533" y1="41133" x2="94533" y2="41133"/>
                        <a14:foregroundMark x1="98200" y1="41800" x2="98200" y2="41800"/>
                        <a14:foregroundMark x1="44000" y1="63467" x2="44000" y2="63467"/>
                        <a14:foregroundMark x1="45333" y1="64667" x2="45067" y2="65133"/>
                        <a14:foregroundMark x1="42667" y1="62933" x2="48867" y2="65933"/>
                        <a14:backgroundMark x1="200" y1="60600" x2="200" y2="60600"/>
                        <a14:backgroundMark x1="267" y1="59133" x2="267" y2="59133"/>
                        <a14:backgroundMark x1="267" y1="58800" x2="267" y2="58800"/>
                        <a14:backgroundMark x1="267" y1="58400" x2="267" y2="58400"/>
                        <a14:backgroundMark x1="267" y1="57933" x2="200" y2="57933"/>
                        <a14:backgroundMark x1="133" y1="59067" x2="67" y2="59267"/>
                        <a14:backgroundMark x1="92333" y1="38800" x2="92333" y2="3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06" y="-28573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3532"/>
            <a:ext cx="12192000" cy="760959"/>
          </a:xfrm>
        </p:spPr>
        <p:txBody>
          <a:bodyPr/>
          <a:lstStyle/>
          <a:p>
            <a:r>
              <a:rPr lang="en-GB" dirty="0"/>
              <a:t>Embedded programming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Arduino MEGA 2560 + Arduino ide</a:t>
            </a: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9271E-58B7-E5DA-E433-8A85C8A89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4">
            <a:extLst>
              <a:ext uri="{FF2B5EF4-FFF2-40B4-BE49-F238E27FC236}">
                <a16:creationId xmlns:a16="http://schemas.microsoft.com/office/drawing/2014/main" id="{11F4DFD3-1B5C-7A06-53D9-494229522FD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5722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3B40384-C16E-6C9C-900B-F05E6177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0625" y="-93341"/>
            <a:ext cx="5638350" cy="1376513"/>
          </a:xfrm>
        </p:spPr>
        <p:txBody>
          <a:bodyPr/>
          <a:lstStyle/>
          <a:p>
            <a:r>
              <a:rPr lang="en-US" dirty="0"/>
              <a:t>Bounce/</a:t>
            </a:r>
            <a:r>
              <a:rPr lang="en-US" dirty="0" err="1"/>
              <a:t>DEbounce</a:t>
            </a:r>
            <a:endParaRPr lang="de-DE" dirty="0"/>
          </a:p>
        </p:txBody>
      </p:sp>
      <p:sp>
        <p:nvSpPr>
          <p:cNvPr id="28" name="SmartArt Placeholder 27">
            <a:extLst>
              <a:ext uri="{FF2B5EF4-FFF2-40B4-BE49-F238E27FC236}">
                <a16:creationId xmlns:a16="http://schemas.microsoft.com/office/drawing/2014/main" id="{1FBE1B16-A510-B70E-2C99-32DA757AAA64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martArt Placeholder 26">
            <a:extLst>
              <a:ext uri="{FF2B5EF4-FFF2-40B4-BE49-F238E27FC236}">
                <a16:creationId xmlns:a16="http://schemas.microsoft.com/office/drawing/2014/main" id="{13FBDD0A-B2B3-3C6C-8994-4073DAFF481F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2" name="Picture 31" descr="A close-up of a graph&#10;&#10;AI-generated content may be incorrect.">
            <a:extLst>
              <a:ext uri="{FF2B5EF4-FFF2-40B4-BE49-F238E27FC236}">
                <a16:creationId xmlns:a16="http://schemas.microsoft.com/office/drawing/2014/main" id="{481E2605-F526-4EEB-6955-F7BDD0DFD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r="5819"/>
          <a:stretch/>
        </p:blipFill>
        <p:spPr>
          <a:xfrm>
            <a:off x="858150" y="1412875"/>
            <a:ext cx="3398210" cy="2286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4A3FB8-9FF2-FCEF-431E-5D5A49DD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0" y="3699701"/>
            <a:ext cx="3398210" cy="262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CE6A1772-F216-0704-4B1F-ED9FD1AF61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85" y="2143897"/>
            <a:ext cx="5828380" cy="311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7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346DE-3DD8-187B-2A38-892360A24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1">
            <a:extLst>
              <a:ext uri="{FF2B5EF4-FFF2-40B4-BE49-F238E27FC236}">
                <a16:creationId xmlns:a16="http://schemas.microsoft.com/office/drawing/2014/main" id="{4E1A2298-0214-8037-6A59-4BE3C5CF09F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572262"/>
          </a:xfrm>
        </p:spPr>
        <p:txBody>
          <a:bodyPr/>
          <a:lstStyle/>
          <a:p>
            <a:endParaRPr lang="en-GB" sz="1200" dirty="0">
              <a:solidFill>
                <a:srgbClr val="50813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5377CFA5-35C8-50F5-93F7-2CAA412FEE3F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4D38506-4AD0-24BB-D22D-AD03CC707088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itle 22">
            <a:extLst>
              <a:ext uri="{FF2B5EF4-FFF2-40B4-BE49-F238E27FC236}">
                <a16:creationId xmlns:a16="http://schemas.microsoft.com/office/drawing/2014/main" id="{F357F4F8-B1B7-D3D2-D166-ACAA47E4C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3772" y="572399"/>
            <a:ext cx="3692056" cy="760959"/>
          </a:xfrm>
        </p:spPr>
        <p:txBody>
          <a:bodyPr anchor="t"/>
          <a:lstStyle/>
          <a:p>
            <a:pPr algn="ctr"/>
            <a:r>
              <a:rPr lang="en-US" dirty="0" err="1"/>
              <a:t>COMments</a:t>
            </a:r>
            <a:endParaRPr lang="de-DE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A16622B-BC8C-9FE9-03B3-A241A308C002}"/>
              </a:ext>
            </a:extLst>
          </p:cNvPr>
          <p:cNvSpPr txBox="1"/>
          <p:nvPr/>
        </p:nvSpPr>
        <p:spPr>
          <a:xfrm>
            <a:off x="1319065" y="1376616"/>
            <a:ext cx="9553870" cy="4635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5255EF43-7F74-C02E-A42E-B728C408E575}"/>
              </a:ext>
            </a:extLst>
          </p:cNvPr>
          <p:cNvSpPr/>
          <p:nvPr/>
        </p:nvSpPr>
        <p:spPr>
          <a:xfrm>
            <a:off x="737374" y="1444332"/>
            <a:ext cx="10806926" cy="2699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1A6B9FC-3EC3-6C58-DDA8-6E096068F9F0}"/>
              </a:ext>
            </a:extLst>
          </p:cNvPr>
          <p:cNvSpPr txBox="1"/>
          <p:nvPr/>
        </p:nvSpPr>
        <p:spPr>
          <a:xfrm>
            <a:off x="1073056" y="1524753"/>
            <a:ext cx="10331638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calculateCRC8(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uint8_t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* CRC_DATA_BUFFER,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uint16_t </a:t>
            </a:r>
            <a:r>
              <a:rPr lang="de-DE" sz="1200" dirty="0" err="1">
                <a:solidFill>
                  <a:srgbClr val="E96D0C"/>
                </a:solidFill>
                <a:latin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CRC_POLYNOMIAL) {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CRC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0x00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             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E96D0C"/>
                </a:solidFill>
                <a:latin typeface="Consolas" panose="020B0609020204030204" pitchFamily="49" charset="0"/>
              </a:rPr>
              <a:t>size_t</a:t>
            </a:r>
            <a:r>
              <a:rPr lang="de-DE" sz="1200" dirty="0">
                <a:solidFill>
                  <a:srgbClr val="E96D0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i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i &lt; </a:t>
            </a:r>
            <a:r>
              <a:rPr lang="de-DE" sz="1200" dirty="0">
                <a:solidFill>
                  <a:srgbClr val="E96D0C"/>
                </a:solidFill>
                <a:latin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i++) {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CRC ^= CRC_DATA_BUFFER[i];       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j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j &lt;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{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(CRC &amp;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 0x80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{               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CRC = (CRC &lt;&lt;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^ CRC_POLYNOMIAL;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}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else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{                        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CRC &lt;&lt;=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;}}}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CRC;}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0ADAD-4A67-6999-8FC8-91ABF076DAFC}"/>
              </a:ext>
            </a:extLst>
          </p:cNvPr>
          <p:cNvSpPr txBox="1"/>
          <p:nvPr/>
        </p:nvSpPr>
        <p:spPr>
          <a:xfrm>
            <a:off x="671365" y="1524752"/>
            <a:ext cx="28575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2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4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6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7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8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9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821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9CB1-4196-2B45-13F0-7B946DA17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1">
            <a:extLst>
              <a:ext uri="{FF2B5EF4-FFF2-40B4-BE49-F238E27FC236}">
                <a16:creationId xmlns:a16="http://schemas.microsoft.com/office/drawing/2014/main" id="{AA81B82A-B638-C0AD-BD0B-1B1EF60A8C5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572262"/>
          </a:xfrm>
        </p:spPr>
        <p:txBody>
          <a:bodyPr/>
          <a:lstStyle/>
          <a:p>
            <a:endParaRPr lang="en-GB" sz="1200" dirty="0">
              <a:solidFill>
                <a:srgbClr val="50813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18CBD559-C26A-9082-1242-713460EA9B9F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63BAA2EA-55ED-6755-6938-042D85FF9A46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itle 22">
            <a:extLst>
              <a:ext uri="{FF2B5EF4-FFF2-40B4-BE49-F238E27FC236}">
                <a16:creationId xmlns:a16="http://schemas.microsoft.com/office/drawing/2014/main" id="{2E21F131-FB98-E119-5629-ADDCF5BAA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3772" y="572399"/>
            <a:ext cx="3692056" cy="760959"/>
          </a:xfrm>
        </p:spPr>
        <p:txBody>
          <a:bodyPr anchor="t"/>
          <a:lstStyle/>
          <a:p>
            <a:pPr algn="ctr"/>
            <a:r>
              <a:rPr lang="en-US" dirty="0" err="1"/>
              <a:t>COMments</a:t>
            </a:r>
            <a:endParaRPr lang="de-DE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FE37116-B517-5DFD-3805-646E4D05C737}"/>
              </a:ext>
            </a:extLst>
          </p:cNvPr>
          <p:cNvSpPr txBox="1"/>
          <p:nvPr/>
        </p:nvSpPr>
        <p:spPr>
          <a:xfrm>
            <a:off x="1319065" y="1376616"/>
            <a:ext cx="9553870" cy="4635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295B1567-4DD6-1DE2-F602-3BFE5238BF0A}"/>
              </a:ext>
            </a:extLst>
          </p:cNvPr>
          <p:cNvSpPr/>
          <p:nvPr/>
        </p:nvSpPr>
        <p:spPr>
          <a:xfrm>
            <a:off x="737374" y="1444331"/>
            <a:ext cx="10806926" cy="4994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B2E5E57-6E61-5DD3-8B77-C0E524B15A3E}"/>
              </a:ext>
            </a:extLst>
          </p:cNvPr>
          <p:cNvSpPr txBox="1"/>
          <p:nvPr/>
        </p:nvSpPr>
        <p:spPr>
          <a:xfrm>
            <a:off x="1073056" y="1524753"/>
            <a:ext cx="10331638" cy="4893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calculates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CRC8 Value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given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array</a:t>
            </a:r>
            <a:endParaRPr lang="de-DE" sz="1200" dirty="0">
              <a:solidFill>
                <a:srgbClr val="6F6F6F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calculateCRC8(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uint8_t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* CRC_DATA_BUFFER,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uint16_t </a:t>
            </a:r>
            <a:r>
              <a:rPr lang="de-DE" sz="1200" dirty="0" err="1">
                <a:solidFill>
                  <a:srgbClr val="E96D0C"/>
                </a:solidFill>
                <a:latin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CRC_POLYNOMIAL) {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uint8_t  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CRC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0x00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tempory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variable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Calculation</a:t>
            </a:r>
            <a:endParaRPr lang="de-DE" sz="1200" dirty="0">
              <a:solidFill>
                <a:srgbClr val="6F6F6F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E96D0C"/>
                </a:solidFill>
                <a:latin typeface="Consolas" panose="020B0609020204030204" pitchFamily="49" charset="0"/>
              </a:rPr>
              <a:t>size_t</a:t>
            </a:r>
            <a:r>
              <a:rPr lang="de-DE" sz="1200" dirty="0">
                <a:solidFill>
                  <a:srgbClr val="E96D0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i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i &lt; </a:t>
            </a:r>
            <a:r>
              <a:rPr lang="de-DE" sz="1200" dirty="0">
                <a:solidFill>
                  <a:srgbClr val="E96D0C"/>
                </a:solidFill>
                <a:latin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i++) {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every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byte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in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array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excluding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CRC-BYTE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CRC ^= CRC_DATA_BUFFER[i];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XOR Check-Byte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with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de-DE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j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j &lt;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{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every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Bit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(CRC &amp;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0x80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{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testbit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= 1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CRC = (CRC &lt;&lt;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^ CRC_POLYNOMIAL;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--&gt; XOR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with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polynomial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}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else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{         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testbit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= 0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CRC &lt;&lt;=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    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skip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bit</a:t>
            </a:r>
            <a:endParaRPr lang="de-DE" sz="1200" dirty="0">
              <a:solidFill>
                <a:srgbClr val="6F6F6F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CRC;          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final CRC Value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de-DE" sz="12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2C19E-6F7E-8B8D-C090-D1ADDCBC4B78}"/>
              </a:ext>
            </a:extLst>
          </p:cNvPr>
          <p:cNvSpPr txBox="1"/>
          <p:nvPr/>
        </p:nvSpPr>
        <p:spPr>
          <a:xfrm>
            <a:off x="671365" y="1524752"/>
            <a:ext cx="285750" cy="4893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2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4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6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7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8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9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10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11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12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13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14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15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16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17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18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3421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0652-0A8E-18E8-5A3B-DAB6A50A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diagram of a data bus&#10;&#10;AI-generated content may be incorrect.">
            <a:extLst>
              <a:ext uri="{FF2B5EF4-FFF2-40B4-BE49-F238E27FC236}">
                <a16:creationId xmlns:a16="http://schemas.microsoft.com/office/drawing/2014/main" id="{F2C62FD5-DFDF-778E-2854-70CCF8813B7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>
            <a:fillRect/>
          </a:stretch>
        </p:blipFill>
        <p:spPr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0CF5BA8-CD5B-4577-6E4A-0EE99C006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3972" y="478119"/>
            <a:ext cx="4511656" cy="760959"/>
          </a:xfrm>
        </p:spPr>
        <p:txBody>
          <a:bodyPr/>
          <a:lstStyle/>
          <a:p>
            <a:pPr algn="ctr"/>
            <a:r>
              <a:rPr lang="en-GB" dirty="0"/>
              <a:t>Register &amp; ISR</a:t>
            </a: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C970880E-792E-0791-6CA0-B7298409200B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9DFF0705-4F59-8D6A-917A-BC3190D778D3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" name="Picture 22" descr="A black background with text">
            <a:extLst>
              <a:ext uri="{FF2B5EF4-FFF2-40B4-BE49-F238E27FC236}">
                <a16:creationId xmlns:a16="http://schemas.microsoft.com/office/drawing/2014/main" id="{CA9ADCA0-60F7-FA9A-0DAF-BD8C8720A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53" y="1811477"/>
            <a:ext cx="10402752" cy="1305107"/>
          </a:xfrm>
          <a:prstGeom prst="rect">
            <a:avLst/>
          </a:prstGeom>
        </p:spPr>
      </p:pic>
      <p:sp>
        <p:nvSpPr>
          <p:cNvPr id="25" name="Untertitel 4">
            <a:extLst>
              <a:ext uri="{FF2B5EF4-FFF2-40B4-BE49-F238E27FC236}">
                <a16:creationId xmlns:a16="http://schemas.microsoft.com/office/drawing/2014/main" id="{82E21E1E-C085-D354-581D-6552282FC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1294" y="1412875"/>
            <a:ext cx="12192000" cy="453183"/>
          </a:xfrm>
        </p:spPr>
        <p:txBody>
          <a:bodyPr/>
          <a:lstStyle/>
          <a:p>
            <a:r>
              <a:rPr lang="en-GB" dirty="0"/>
              <a:t>Register Manipulation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A31499-7716-6616-CE1B-C53981DA6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00" y="3152597"/>
            <a:ext cx="9764488" cy="800212"/>
          </a:xfrm>
          <a:prstGeom prst="rect">
            <a:avLst/>
          </a:prstGeom>
        </p:spPr>
      </p:pic>
      <p:pic>
        <p:nvPicPr>
          <p:cNvPr id="34" name="Picture 33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8036C16F-1EFD-768A-5179-9109EEA79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95" y="5372549"/>
            <a:ext cx="3115110" cy="704948"/>
          </a:xfrm>
          <a:prstGeom prst="rect">
            <a:avLst/>
          </a:prstGeom>
        </p:spPr>
      </p:pic>
      <p:sp>
        <p:nvSpPr>
          <p:cNvPr id="35" name="Untertitel 4">
            <a:extLst>
              <a:ext uri="{FF2B5EF4-FFF2-40B4-BE49-F238E27FC236}">
                <a16:creationId xmlns:a16="http://schemas.microsoft.com/office/drawing/2014/main" id="{37FA9D4F-3A09-86ED-7449-CECC0E6E091C}"/>
              </a:ext>
            </a:extLst>
          </p:cNvPr>
          <p:cNvSpPr txBox="1">
            <a:spLocks/>
          </p:cNvSpPr>
          <p:nvPr/>
        </p:nvSpPr>
        <p:spPr>
          <a:xfrm>
            <a:off x="3851294" y="4765351"/>
            <a:ext cx="12192000" cy="453183"/>
          </a:xfrm>
          <a:prstGeom prst="rect">
            <a:avLst/>
          </a:prstGeom>
          <a:noFill/>
        </p:spPr>
        <p:txBody>
          <a:bodyPr vert="horz" wrap="square" lIns="572400" tIns="72000" rIns="572400" bIns="72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b="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None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Timer calculation</a:t>
            </a:r>
          </a:p>
        </p:txBody>
      </p:sp>
    </p:spTree>
    <p:extLst>
      <p:ext uri="{BB962C8B-B14F-4D97-AF65-F5344CB8AC3E}">
        <p14:creationId xmlns:p14="http://schemas.microsoft.com/office/powerpoint/2010/main" val="2023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BCD18-DA85-E568-7591-5FAB89987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1">
            <a:extLst>
              <a:ext uri="{FF2B5EF4-FFF2-40B4-BE49-F238E27FC236}">
                <a16:creationId xmlns:a16="http://schemas.microsoft.com/office/drawing/2014/main" id="{923BA6C9-FC74-9EED-99A2-566F903375D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572262"/>
          </a:xfrm>
        </p:spPr>
        <p:txBody>
          <a:bodyPr/>
          <a:lstStyle/>
          <a:p>
            <a:endParaRPr lang="en-GB" sz="1200" dirty="0">
              <a:solidFill>
                <a:srgbClr val="50813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BF71E8C7-E56E-96C2-0280-F8294159CCF4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8148DDA2-7025-B921-867F-BE8CA2B720C0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itle 22">
            <a:extLst>
              <a:ext uri="{FF2B5EF4-FFF2-40B4-BE49-F238E27FC236}">
                <a16:creationId xmlns:a16="http://schemas.microsoft.com/office/drawing/2014/main" id="{F2A51F21-BDA2-803B-FB7B-6544D9BA1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236" y="572399"/>
            <a:ext cx="6285128" cy="1992066"/>
          </a:xfrm>
        </p:spPr>
        <p:txBody>
          <a:bodyPr anchor="t"/>
          <a:lstStyle/>
          <a:p>
            <a:pPr algn="ctr"/>
            <a:r>
              <a:rPr lang="en-US" dirty="0"/>
              <a:t>data redundancy</a:t>
            </a:r>
            <a:endParaRPr lang="de-DE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E893C27-113A-0288-CDCF-571A245F1A01}"/>
              </a:ext>
            </a:extLst>
          </p:cNvPr>
          <p:cNvSpPr txBox="1"/>
          <p:nvPr/>
        </p:nvSpPr>
        <p:spPr>
          <a:xfrm>
            <a:off x="1319065" y="1376616"/>
            <a:ext cx="9553870" cy="4635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34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LANK - Logo Legibility_2.pptx" id="{8B48DFBA-F3A5-47FE-8116-0F152EAA5068}" vid="{EF0C07A0-9125-4B0E-9BCC-C6F86E73A63D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4204AD35F1634594D9C7A806AF9496" ma:contentTypeVersion="13" ma:contentTypeDescription="Ein neues Dokument erstellen." ma:contentTypeScope="" ma:versionID="ae6990c743f2875f67bf9323987e9ec8">
  <xsd:schema xmlns:xsd="http://www.w3.org/2001/XMLSchema" xmlns:xs="http://www.w3.org/2001/XMLSchema" xmlns:p="http://schemas.microsoft.com/office/2006/metadata/properties" xmlns:ns3="6d4401b3-5d7b-4430-844d-b06291b841de" xmlns:ns4="036d9f0c-a42a-4c46-8950-09962b734185" targetNamespace="http://schemas.microsoft.com/office/2006/metadata/properties" ma:root="true" ma:fieldsID="54e84383e77c4b1ae4c54c5bce409de7" ns3:_="" ns4:_="">
    <xsd:import namespace="6d4401b3-5d7b-4430-844d-b06291b841de"/>
    <xsd:import namespace="036d9f0c-a42a-4c46-8950-09962b7341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_activity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01b3-5d7b-4430-844d-b06291b841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d9f0c-a42a-4c46-8950-09962b7341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6d9f0c-a42a-4c46-8950-09962b73418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CAB08B-EE6D-4EB9-B043-5AD15DEDAB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401b3-5d7b-4430-844d-b06291b841de"/>
    <ds:schemaRef ds:uri="036d9f0c-a42a-4c46-8950-09962b7341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CFCD65-5E41-44CF-873A-DAEC5C00A6EC}">
  <ds:schemaRefs>
    <ds:schemaRef ds:uri="http://www.w3.org/XML/1998/namespace"/>
    <ds:schemaRef ds:uri="6d4401b3-5d7b-4430-844d-b06291b841de"/>
    <ds:schemaRef ds:uri="http://purl.org/dc/terms/"/>
    <ds:schemaRef ds:uri="http://schemas.microsoft.com/office/2006/documentManagement/types"/>
    <ds:schemaRef ds:uri="036d9f0c-a42a-4c46-8950-09962b734185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F058727-59DB-4643-ABA9-B264DCEFDF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365</Words>
  <Application>Microsoft Office PowerPoint</Application>
  <PresentationFormat>Widescreen</PresentationFormat>
  <Paragraphs>73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BMW Group Condensed</vt:lpstr>
      <vt:lpstr>BMWGroupTN Condensed</vt:lpstr>
      <vt:lpstr>Consolas</vt:lpstr>
      <vt:lpstr>Wingdings</vt:lpstr>
      <vt:lpstr>BMW Group 2021</vt:lpstr>
      <vt:lpstr>think-cell Folie</vt:lpstr>
      <vt:lpstr>Embedded programming</vt:lpstr>
      <vt:lpstr>Bounce/DEbounce</vt:lpstr>
      <vt:lpstr>COMments</vt:lpstr>
      <vt:lpstr>COMments</vt:lpstr>
      <vt:lpstr>Register &amp; ISR</vt:lpstr>
      <vt:lpstr>data redundancy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Schmidt Pit, ES-652</dc:creator>
  <cp:lastModifiedBy>Schmidt Pit, ES-652</cp:lastModifiedBy>
  <cp:revision>2</cp:revision>
  <dcterms:created xsi:type="dcterms:W3CDTF">2025-07-22T12:06:57Z</dcterms:created>
  <dcterms:modified xsi:type="dcterms:W3CDTF">2025-07-22T16:15:37Z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0x010100284204AD35F1634594D9C7A806AF9496</vt:lpwstr>
  </property>
  <property fmtid="{D5CDD505-2E9C-101B-9397-08002B2CF9AE}" pid="3" name="MSIP_Label_c2601314-b878-4900-a263-6d04f23371fa_Enabled">
    <vt:lpwstr>true</vt:lpwstr>
  </property>
  <property fmtid="{D5CDD505-2E9C-101B-9397-08002B2CF9AE}" pid="4" name="MSIP_Label_c2601314-b878-4900-a263-6d04f23371fa_SetDate">
    <vt:lpwstr>2025-07-22T12:26:28Z</vt:lpwstr>
  </property>
  <property fmtid="{D5CDD505-2E9C-101B-9397-08002B2CF9AE}" pid="5" name="MSIP_Label_c2601314-b878-4900-a263-6d04f23371fa_Method">
    <vt:lpwstr>Privileged</vt:lpwstr>
  </property>
  <property fmtid="{D5CDD505-2E9C-101B-9397-08002B2CF9AE}" pid="6" name="MSIP_Label_c2601314-b878-4900-a263-6d04f23371fa_Name">
    <vt:lpwstr>c2601314-b878-4900-a263-6d04f23371fa</vt:lpwstr>
  </property>
  <property fmtid="{D5CDD505-2E9C-101B-9397-08002B2CF9AE}" pid="7" name="MSIP_Label_c2601314-b878-4900-a263-6d04f23371fa_SiteId">
    <vt:lpwstr>ce849bab-cc1c-465b-b62e-18f07c9ac198</vt:lpwstr>
  </property>
  <property fmtid="{D5CDD505-2E9C-101B-9397-08002B2CF9AE}" pid="8" name="MSIP_Label_c2601314-b878-4900-a263-6d04f23371fa_ActionId">
    <vt:lpwstr>b32f4d81-2a02-425c-a61d-71b40dd53d8d</vt:lpwstr>
  </property>
  <property fmtid="{D5CDD505-2E9C-101B-9397-08002B2CF9AE}" pid="9" name="MSIP_Label_c2601314-b878-4900-a263-6d04f23371fa_ContentBits">
    <vt:lpwstr>0</vt:lpwstr>
  </property>
  <property fmtid="{D5CDD505-2E9C-101B-9397-08002B2CF9AE}" pid="10" name="MSIP_Label_c2601314-b878-4900-a263-6d04f23371fa_Tag">
    <vt:lpwstr>10, 0, 1, 1</vt:lpwstr>
  </property>
</Properties>
</file>