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72" r:id="rId6"/>
    <p:sldId id="273" r:id="rId7"/>
    <p:sldId id="274" r:id="rId8"/>
    <p:sldId id="261" r:id="rId9"/>
    <p:sldId id="262" r:id="rId10"/>
    <p:sldId id="263" r:id="rId11"/>
    <p:sldId id="259" r:id="rId12"/>
    <p:sldId id="278" r:id="rId13"/>
    <p:sldId id="279" r:id="rId14"/>
    <p:sldId id="280" r:id="rId15"/>
    <p:sldId id="275" r:id="rId16"/>
    <p:sldId id="281" r:id="rId17"/>
    <p:sldId id="284" r:id="rId18"/>
    <p:sldId id="283" r:id="rId19"/>
    <p:sldId id="276" r:id="rId20"/>
    <p:sldId id="277" r:id="rId21"/>
    <p:sldId id="287" r:id="rId22"/>
    <p:sldId id="288" r:id="rId23"/>
    <p:sldId id="264" r:id="rId24"/>
    <p:sldId id="265" r:id="rId25"/>
    <p:sldId id="266" r:id="rId26"/>
    <p:sldId id="285" r:id="rId27"/>
    <p:sldId id="269" r:id="rId28"/>
    <p:sldId id="270" r:id="rId29"/>
    <p:sldId id="289" r:id="rId30"/>
    <p:sldId id="290" r:id="rId31"/>
    <p:sldId id="294" r:id="rId32"/>
    <p:sldId id="291" r:id="rId33"/>
    <p:sldId id="292" r:id="rId34"/>
    <p:sldId id="293" r:id="rId3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0" autoAdjust="0"/>
    <p:restoredTop sz="96807" autoAdjust="0"/>
  </p:normalViewPr>
  <p:slideViewPr>
    <p:cSldViewPr snapToGrid="0">
      <p:cViewPr varScale="1">
        <p:scale>
          <a:sx n="110" d="100"/>
          <a:sy n="110" d="100"/>
        </p:scale>
        <p:origin x="906" y="96"/>
      </p:cViewPr>
      <p:guideLst/>
    </p:cSldViewPr>
  </p:slideViewPr>
  <p:outlineViewPr>
    <p:cViewPr>
      <p:scale>
        <a:sx n="33" d="100"/>
        <a:sy n="33" d="100"/>
      </p:scale>
      <p:origin x="0" y="-1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A27928-6EA8-47E3-A538-39D8A837CAB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4EEFD9C-507C-4972-BD24-E692EBAD3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157AB15-C861-45B5-9849-58A78ECAB66E}"/>
              </a:ext>
            </a:extLst>
          </p:cNvPr>
          <p:cNvSpPr>
            <a:spLocks noGrp="1"/>
          </p:cNvSpPr>
          <p:nvPr>
            <p:ph type="dt" sz="half" idx="10"/>
          </p:nvPr>
        </p:nvSpPr>
        <p:spPr/>
        <p:txBody>
          <a:bodyPr/>
          <a:lstStyle/>
          <a:p>
            <a:fld id="{6F6122C2-EA39-43D4-84D2-5043295B92BB}" type="datetimeFigureOut">
              <a:rPr lang="de-DE" smtClean="0"/>
              <a:t>20.01.2021</a:t>
            </a:fld>
            <a:endParaRPr lang="de-DE"/>
          </a:p>
        </p:txBody>
      </p:sp>
      <p:sp>
        <p:nvSpPr>
          <p:cNvPr id="5" name="Fußzeilenplatzhalter 4">
            <a:extLst>
              <a:ext uri="{FF2B5EF4-FFF2-40B4-BE49-F238E27FC236}">
                <a16:creationId xmlns:a16="http://schemas.microsoft.com/office/drawing/2014/main" id="{A228613B-23F0-4BCC-AC5B-FB0E5BFEF50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E2536CB-CD54-4F4C-B662-BCF1B1E5E3AD}"/>
              </a:ext>
            </a:extLst>
          </p:cNvPr>
          <p:cNvSpPr>
            <a:spLocks noGrp="1"/>
          </p:cNvSpPr>
          <p:nvPr>
            <p:ph type="sldNum" sz="quarter" idx="12"/>
          </p:nvPr>
        </p:nvSpPr>
        <p:spPr/>
        <p:txBody>
          <a:bodyPr/>
          <a:lstStyle/>
          <a:p>
            <a:fld id="{26EB69A2-1AB4-4340-897E-44EA1E62AF41}" type="slidenum">
              <a:rPr lang="de-DE" smtClean="0"/>
              <a:t>‹Nr.›</a:t>
            </a:fld>
            <a:endParaRPr lang="de-DE"/>
          </a:p>
        </p:txBody>
      </p:sp>
    </p:spTree>
    <p:extLst>
      <p:ext uri="{BB962C8B-B14F-4D97-AF65-F5344CB8AC3E}">
        <p14:creationId xmlns:p14="http://schemas.microsoft.com/office/powerpoint/2010/main" val="1963598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1F98CA-F37D-4045-A9B7-E9E899C01DA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D347C39-25B9-400E-9748-9DCE1DC1D43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CACAD2-0298-43E3-B480-4A3F3B3A8C72}"/>
              </a:ext>
            </a:extLst>
          </p:cNvPr>
          <p:cNvSpPr>
            <a:spLocks noGrp="1"/>
          </p:cNvSpPr>
          <p:nvPr>
            <p:ph type="dt" sz="half" idx="10"/>
          </p:nvPr>
        </p:nvSpPr>
        <p:spPr/>
        <p:txBody>
          <a:bodyPr/>
          <a:lstStyle/>
          <a:p>
            <a:fld id="{6F6122C2-EA39-43D4-84D2-5043295B92BB}" type="datetimeFigureOut">
              <a:rPr lang="de-DE" smtClean="0"/>
              <a:t>20.01.2021</a:t>
            </a:fld>
            <a:endParaRPr lang="de-DE"/>
          </a:p>
        </p:txBody>
      </p:sp>
      <p:sp>
        <p:nvSpPr>
          <p:cNvPr id="5" name="Fußzeilenplatzhalter 4">
            <a:extLst>
              <a:ext uri="{FF2B5EF4-FFF2-40B4-BE49-F238E27FC236}">
                <a16:creationId xmlns:a16="http://schemas.microsoft.com/office/drawing/2014/main" id="{812E7E74-F799-4A17-A9C2-7FA71DB1A11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1C5C71A-B137-48B6-8899-A883241AEE0F}"/>
              </a:ext>
            </a:extLst>
          </p:cNvPr>
          <p:cNvSpPr>
            <a:spLocks noGrp="1"/>
          </p:cNvSpPr>
          <p:nvPr>
            <p:ph type="sldNum" sz="quarter" idx="12"/>
          </p:nvPr>
        </p:nvSpPr>
        <p:spPr/>
        <p:txBody>
          <a:bodyPr/>
          <a:lstStyle/>
          <a:p>
            <a:fld id="{26EB69A2-1AB4-4340-897E-44EA1E62AF41}" type="slidenum">
              <a:rPr lang="de-DE" smtClean="0"/>
              <a:t>‹Nr.›</a:t>
            </a:fld>
            <a:endParaRPr lang="de-DE"/>
          </a:p>
        </p:txBody>
      </p:sp>
    </p:spTree>
    <p:extLst>
      <p:ext uri="{BB962C8B-B14F-4D97-AF65-F5344CB8AC3E}">
        <p14:creationId xmlns:p14="http://schemas.microsoft.com/office/powerpoint/2010/main" val="2049164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5E64ADB-780F-4094-84D0-89C4A005445E}"/>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23A570F-9635-4F54-BB72-5526DCB1022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05CE1F-7F8D-4B36-9BCE-923B6E39F422}"/>
              </a:ext>
            </a:extLst>
          </p:cNvPr>
          <p:cNvSpPr>
            <a:spLocks noGrp="1"/>
          </p:cNvSpPr>
          <p:nvPr>
            <p:ph type="dt" sz="half" idx="10"/>
          </p:nvPr>
        </p:nvSpPr>
        <p:spPr/>
        <p:txBody>
          <a:bodyPr/>
          <a:lstStyle/>
          <a:p>
            <a:fld id="{6F6122C2-EA39-43D4-84D2-5043295B92BB}" type="datetimeFigureOut">
              <a:rPr lang="de-DE" smtClean="0"/>
              <a:t>20.01.2021</a:t>
            </a:fld>
            <a:endParaRPr lang="de-DE"/>
          </a:p>
        </p:txBody>
      </p:sp>
      <p:sp>
        <p:nvSpPr>
          <p:cNvPr id="5" name="Fußzeilenplatzhalter 4">
            <a:extLst>
              <a:ext uri="{FF2B5EF4-FFF2-40B4-BE49-F238E27FC236}">
                <a16:creationId xmlns:a16="http://schemas.microsoft.com/office/drawing/2014/main" id="{E3D5B421-D243-4D92-9A41-6FF1789B8ED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03F6BA0-49F0-4A7D-B182-4AD403235619}"/>
              </a:ext>
            </a:extLst>
          </p:cNvPr>
          <p:cNvSpPr>
            <a:spLocks noGrp="1"/>
          </p:cNvSpPr>
          <p:nvPr>
            <p:ph type="sldNum" sz="quarter" idx="12"/>
          </p:nvPr>
        </p:nvSpPr>
        <p:spPr/>
        <p:txBody>
          <a:bodyPr/>
          <a:lstStyle/>
          <a:p>
            <a:fld id="{26EB69A2-1AB4-4340-897E-44EA1E62AF41}" type="slidenum">
              <a:rPr lang="de-DE" smtClean="0"/>
              <a:t>‹Nr.›</a:t>
            </a:fld>
            <a:endParaRPr lang="de-DE"/>
          </a:p>
        </p:txBody>
      </p:sp>
    </p:spTree>
    <p:extLst>
      <p:ext uri="{BB962C8B-B14F-4D97-AF65-F5344CB8AC3E}">
        <p14:creationId xmlns:p14="http://schemas.microsoft.com/office/powerpoint/2010/main" val="4149545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7FFE75-BEE9-4791-A896-07FC0F46FED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0D0E79B-DD74-4738-A6DF-600A46E839E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5989DE3-DDFE-47B5-94FD-BA63E076C7C5}"/>
              </a:ext>
            </a:extLst>
          </p:cNvPr>
          <p:cNvSpPr>
            <a:spLocks noGrp="1"/>
          </p:cNvSpPr>
          <p:nvPr>
            <p:ph type="dt" sz="half" idx="10"/>
          </p:nvPr>
        </p:nvSpPr>
        <p:spPr/>
        <p:txBody>
          <a:bodyPr/>
          <a:lstStyle/>
          <a:p>
            <a:fld id="{6F6122C2-EA39-43D4-84D2-5043295B92BB}" type="datetimeFigureOut">
              <a:rPr lang="de-DE" smtClean="0"/>
              <a:t>20.01.2021</a:t>
            </a:fld>
            <a:endParaRPr lang="de-DE"/>
          </a:p>
        </p:txBody>
      </p:sp>
      <p:sp>
        <p:nvSpPr>
          <p:cNvPr id="5" name="Fußzeilenplatzhalter 4">
            <a:extLst>
              <a:ext uri="{FF2B5EF4-FFF2-40B4-BE49-F238E27FC236}">
                <a16:creationId xmlns:a16="http://schemas.microsoft.com/office/drawing/2014/main" id="{F59F5180-10C9-4B6A-94C2-FAFC93B40A1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F5B03C4-7CA0-4A9E-8138-9D4147DF11F7}"/>
              </a:ext>
            </a:extLst>
          </p:cNvPr>
          <p:cNvSpPr>
            <a:spLocks noGrp="1"/>
          </p:cNvSpPr>
          <p:nvPr>
            <p:ph type="sldNum" sz="quarter" idx="12"/>
          </p:nvPr>
        </p:nvSpPr>
        <p:spPr/>
        <p:txBody>
          <a:bodyPr/>
          <a:lstStyle/>
          <a:p>
            <a:fld id="{26EB69A2-1AB4-4340-897E-44EA1E62AF41}" type="slidenum">
              <a:rPr lang="de-DE" smtClean="0"/>
              <a:t>‹Nr.›</a:t>
            </a:fld>
            <a:endParaRPr lang="de-DE"/>
          </a:p>
        </p:txBody>
      </p:sp>
    </p:spTree>
    <p:extLst>
      <p:ext uri="{BB962C8B-B14F-4D97-AF65-F5344CB8AC3E}">
        <p14:creationId xmlns:p14="http://schemas.microsoft.com/office/powerpoint/2010/main" val="3849168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B42B4B-3247-432F-9464-4D70838D5F6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9546765-272C-4BEE-9863-F06A788021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12B41A1-5EAC-4FB2-B618-FFB5C04030E3}"/>
              </a:ext>
            </a:extLst>
          </p:cNvPr>
          <p:cNvSpPr>
            <a:spLocks noGrp="1"/>
          </p:cNvSpPr>
          <p:nvPr>
            <p:ph type="dt" sz="half" idx="10"/>
          </p:nvPr>
        </p:nvSpPr>
        <p:spPr/>
        <p:txBody>
          <a:bodyPr/>
          <a:lstStyle/>
          <a:p>
            <a:fld id="{6F6122C2-EA39-43D4-84D2-5043295B92BB}" type="datetimeFigureOut">
              <a:rPr lang="de-DE" smtClean="0"/>
              <a:t>20.01.2021</a:t>
            </a:fld>
            <a:endParaRPr lang="de-DE"/>
          </a:p>
        </p:txBody>
      </p:sp>
      <p:sp>
        <p:nvSpPr>
          <p:cNvPr id="5" name="Fußzeilenplatzhalter 4">
            <a:extLst>
              <a:ext uri="{FF2B5EF4-FFF2-40B4-BE49-F238E27FC236}">
                <a16:creationId xmlns:a16="http://schemas.microsoft.com/office/drawing/2014/main" id="{93FDD967-CA28-44BD-B79B-0F52666CFA0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5AE40EE-4E87-4F0C-9511-EECC6A29C69B}"/>
              </a:ext>
            </a:extLst>
          </p:cNvPr>
          <p:cNvSpPr>
            <a:spLocks noGrp="1"/>
          </p:cNvSpPr>
          <p:nvPr>
            <p:ph type="sldNum" sz="quarter" idx="12"/>
          </p:nvPr>
        </p:nvSpPr>
        <p:spPr/>
        <p:txBody>
          <a:bodyPr/>
          <a:lstStyle/>
          <a:p>
            <a:fld id="{26EB69A2-1AB4-4340-897E-44EA1E62AF41}" type="slidenum">
              <a:rPr lang="de-DE" smtClean="0"/>
              <a:t>‹Nr.›</a:t>
            </a:fld>
            <a:endParaRPr lang="de-DE"/>
          </a:p>
        </p:txBody>
      </p:sp>
    </p:spTree>
    <p:extLst>
      <p:ext uri="{BB962C8B-B14F-4D97-AF65-F5344CB8AC3E}">
        <p14:creationId xmlns:p14="http://schemas.microsoft.com/office/powerpoint/2010/main" val="1025317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E4FB66-BAE2-405C-BF78-5A4E924F7F8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08D8242-785B-441F-B585-34F276738F3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C1D0DEC-37A8-49D9-9541-A35387BFF74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C33E65-5026-4D83-8EDF-A542399D9ED9}"/>
              </a:ext>
            </a:extLst>
          </p:cNvPr>
          <p:cNvSpPr>
            <a:spLocks noGrp="1"/>
          </p:cNvSpPr>
          <p:nvPr>
            <p:ph type="dt" sz="half" idx="10"/>
          </p:nvPr>
        </p:nvSpPr>
        <p:spPr/>
        <p:txBody>
          <a:bodyPr/>
          <a:lstStyle/>
          <a:p>
            <a:fld id="{6F6122C2-EA39-43D4-84D2-5043295B92BB}" type="datetimeFigureOut">
              <a:rPr lang="de-DE" smtClean="0"/>
              <a:t>20.01.2021</a:t>
            </a:fld>
            <a:endParaRPr lang="de-DE"/>
          </a:p>
        </p:txBody>
      </p:sp>
      <p:sp>
        <p:nvSpPr>
          <p:cNvPr id="6" name="Fußzeilenplatzhalter 5">
            <a:extLst>
              <a:ext uri="{FF2B5EF4-FFF2-40B4-BE49-F238E27FC236}">
                <a16:creationId xmlns:a16="http://schemas.microsoft.com/office/drawing/2014/main" id="{F0E3AB40-363B-4981-B287-A4FBB082CA4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B9337AC-BBFC-4B64-A6D2-917B0FF464EF}"/>
              </a:ext>
            </a:extLst>
          </p:cNvPr>
          <p:cNvSpPr>
            <a:spLocks noGrp="1"/>
          </p:cNvSpPr>
          <p:nvPr>
            <p:ph type="sldNum" sz="quarter" idx="12"/>
          </p:nvPr>
        </p:nvSpPr>
        <p:spPr/>
        <p:txBody>
          <a:bodyPr/>
          <a:lstStyle/>
          <a:p>
            <a:fld id="{26EB69A2-1AB4-4340-897E-44EA1E62AF41}" type="slidenum">
              <a:rPr lang="de-DE" smtClean="0"/>
              <a:t>‹Nr.›</a:t>
            </a:fld>
            <a:endParaRPr lang="de-DE"/>
          </a:p>
        </p:txBody>
      </p:sp>
    </p:spTree>
    <p:extLst>
      <p:ext uri="{BB962C8B-B14F-4D97-AF65-F5344CB8AC3E}">
        <p14:creationId xmlns:p14="http://schemas.microsoft.com/office/powerpoint/2010/main" val="279196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97DD56-1A46-4774-B5A8-57DED5991F82}"/>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7C1DBFE5-64E2-4224-B701-A69F82C8A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09302C6-799A-41A3-99CE-4B0E874E38C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C53808C8-BC24-4918-A03D-6C364E6BC7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0736119-7ED4-4A60-835F-207BA526BCF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9D6B97E-B540-4DD8-B7A8-E1631A8ABBF3}"/>
              </a:ext>
            </a:extLst>
          </p:cNvPr>
          <p:cNvSpPr>
            <a:spLocks noGrp="1"/>
          </p:cNvSpPr>
          <p:nvPr>
            <p:ph type="dt" sz="half" idx="10"/>
          </p:nvPr>
        </p:nvSpPr>
        <p:spPr/>
        <p:txBody>
          <a:bodyPr/>
          <a:lstStyle/>
          <a:p>
            <a:fld id="{6F6122C2-EA39-43D4-84D2-5043295B92BB}" type="datetimeFigureOut">
              <a:rPr lang="de-DE" smtClean="0"/>
              <a:t>20.01.2021</a:t>
            </a:fld>
            <a:endParaRPr lang="de-DE"/>
          </a:p>
        </p:txBody>
      </p:sp>
      <p:sp>
        <p:nvSpPr>
          <p:cNvPr id="8" name="Fußzeilenplatzhalter 7">
            <a:extLst>
              <a:ext uri="{FF2B5EF4-FFF2-40B4-BE49-F238E27FC236}">
                <a16:creationId xmlns:a16="http://schemas.microsoft.com/office/drawing/2014/main" id="{6AFF1244-A4A3-4DC6-BD25-2117C2E16A7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22E2A308-D19F-41F5-9CB3-63BE83F46540}"/>
              </a:ext>
            </a:extLst>
          </p:cNvPr>
          <p:cNvSpPr>
            <a:spLocks noGrp="1"/>
          </p:cNvSpPr>
          <p:nvPr>
            <p:ph type="sldNum" sz="quarter" idx="12"/>
          </p:nvPr>
        </p:nvSpPr>
        <p:spPr/>
        <p:txBody>
          <a:bodyPr/>
          <a:lstStyle/>
          <a:p>
            <a:fld id="{26EB69A2-1AB4-4340-897E-44EA1E62AF41}" type="slidenum">
              <a:rPr lang="de-DE" smtClean="0"/>
              <a:t>‹Nr.›</a:t>
            </a:fld>
            <a:endParaRPr lang="de-DE"/>
          </a:p>
        </p:txBody>
      </p:sp>
    </p:spTree>
    <p:extLst>
      <p:ext uri="{BB962C8B-B14F-4D97-AF65-F5344CB8AC3E}">
        <p14:creationId xmlns:p14="http://schemas.microsoft.com/office/powerpoint/2010/main" val="1582635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94F3E9-8026-4AE7-8A51-26038C9F0D4F}"/>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E95B779-E6F1-4F51-88D6-D2EFDC4D0080}"/>
              </a:ext>
            </a:extLst>
          </p:cNvPr>
          <p:cNvSpPr>
            <a:spLocks noGrp="1"/>
          </p:cNvSpPr>
          <p:nvPr>
            <p:ph type="dt" sz="half" idx="10"/>
          </p:nvPr>
        </p:nvSpPr>
        <p:spPr/>
        <p:txBody>
          <a:bodyPr/>
          <a:lstStyle/>
          <a:p>
            <a:fld id="{6F6122C2-EA39-43D4-84D2-5043295B92BB}" type="datetimeFigureOut">
              <a:rPr lang="de-DE" smtClean="0"/>
              <a:t>20.01.2021</a:t>
            </a:fld>
            <a:endParaRPr lang="de-DE"/>
          </a:p>
        </p:txBody>
      </p:sp>
      <p:sp>
        <p:nvSpPr>
          <p:cNvPr id="4" name="Fußzeilenplatzhalter 3">
            <a:extLst>
              <a:ext uri="{FF2B5EF4-FFF2-40B4-BE49-F238E27FC236}">
                <a16:creationId xmlns:a16="http://schemas.microsoft.com/office/drawing/2014/main" id="{3D352C99-216B-4193-B0F9-288D1517530E}"/>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F321E6D6-154C-4AD5-A0BF-C80F85128823}"/>
              </a:ext>
            </a:extLst>
          </p:cNvPr>
          <p:cNvSpPr>
            <a:spLocks noGrp="1"/>
          </p:cNvSpPr>
          <p:nvPr>
            <p:ph type="sldNum" sz="quarter" idx="12"/>
          </p:nvPr>
        </p:nvSpPr>
        <p:spPr/>
        <p:txBody>
          <a:bodyPr/>
          <a:lstStyle/>
          <a:p>
            <a:fld id="{26EB69A2-1AB4-4340-897E-44EA1E62AF41}" type="slidenum">
              <a:rPr lang="de-DE" smtClean="0"/>
              <a:t>‹Nr.›</a:t>
            </a:fld>
            <a:endParaRPr lang="de-DE"/>
          </a:p>
        </p:txBody>
      </p:sp>
    </p:spTree>
    <p:extLst>
      <p:ext uri="{BB962C8B-B14F-4D97-AF65-F5344CB8AC3E}">
        <p14:creationId xmlns:p14="http://schemas.microsoft.com/office/powerpoint/2010/main" val="262136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4C13795-D8CD-4F46-9E18-3BEE8889B857}"/>
              </a:ext>
            </a:extLst>
          </p:cNvPr>
          <p:cNvSpPr>
            <a:spLocks noGrp="1"/>
          </p:cNvSpPr>
          <p:nvPr>
            <p:ph type="dt" sz="half" idx="10"/>
          </p:nvPr>
        </p:nvSpPr>
        <p:spPr/>
        <p:txBody>
          <a:bodyPr/>
          <a:lstStyle/>
          <a:p>
            <a:fld id="{6F6122C2-EA39-43D4-84D2-5043295B92BB}" type="datetimeFigureOut">
              <a:rPr lang="de-DE" smtClean="0"/>
              <a:t>20.01.2021</a:t>
            </a:fld>
            <a:endParaRPr lang="de-DE"/>
          </a:p>
        </p:txBody>
      </p:sp>
      <p:sp>
        <p:nvSpPr>
          <p:cNvPr id="3" name="Fußzeilenplatzhalter 2">
            <a:extLst>
              <a:ext uri="{FF2B5EF4-FFF2-40B4-BE49-F238E27FC236}">
                <a16:creationId xmlns:a16="http://schemas.microsoft.com/office/drawing/2014/main" id="{6D23409E-91D0-4277-A925-703D23E14F96}"/>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E132D13A-377E-49FC-87F5-714A2916FBB9}"/>
              </a:ext>
            </a:extLst>
          </p:cNvPr>
          <p:cNvSpPr>
            <a:spLocks noGrp="1"/>
          </p:cNvSpPr>
          <p:nvPr>
            <p:ph type="sldNum" sz="quarter" idx="12"/>
          </p:nvPr>
        </p:nvSpPr>
        <p:spPr/>
        <p:txBody>
          <a:bodyPr/>
          <a:lstStyle/>
          <a:p>
            <a:fld id="{26EB69A2-1AB4-4340-897E-44EA1E62AF41}" type="slidenum">
              <a:rPr lang="de-DE" smtClean="0"/>
              <a:t>‹Nr.›</a:t>
            </a:fld>
            <a:endParaRPr lang="de-DE"/>
          </a:p>
        </p:txBody>
      </p:sp>
    </p:spTree>
    <p:extLst>
      <p:ext uri="{BB962C8B-B14F-4D97-AF65-F5344CB8AC3E}">
        <p14:creationId xmlns:p14="http://schemas.microsoft.com/office/powerpoint/2010/main" val="277588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AB6463-7D72-4365-A05C-60AA3432C10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1917A73-AC99-40D9-9235-25044AA4D6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B25BBAB6-D6A9-472A-A1D8-57BA4EEBBC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C596FAF-7A63-4CD9-811D-A6B6DF9D423B}"/>
              </a:ext>
            </a:extLst>
          </p:cNvPr>
          <p:cNvSpPr>
            <a:spLocks noGrp="1"/>
          </p:cNvSpPr>
          <p:nvPr>
            <p:ph type="dt" sz="half" idx="10"/>
          </p:nvPr>
        </p:nvSpPr>
        <p:spPr/>
        <p:txBody>
          <a:bodyPr/>
          <a:lstStyle/>
          <a:p>
            <a:fld id="{6F6122C2-EA39-43D4-84D2-5043295B92BB}" type="datetimeFigureOut">
              <a:rPr lang="de-DE" smtClean="0"/>
              <a:t>20.01.2021</a:t>
            </a:fld>
            <a:endParaRPr lang="de-DE"/>
          </a:p>
        </p:txBody>
      </p:sp>
      <p:sp>
        <p:nvSpPr>
          <p:cNvPr id="6" name="Fußzeilenplatzhalter 5">
            <a:extLst>
              <a:ext uri="{FF2B5EF4-FFF2-40B4-BE49-F238E27FC236}">
                <a16:creationId xmlns:a16="http://schemas.microsoft.com/office/drawing/2014/main" id="{9BC662C9-F926-4EE2-AFA2-AF28DEBB60D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F971764-9188-45B9-96A3-00E9A6D31840}"/>
              </a:ext>
            </a:extLst>
          </p:cNvPr>
          <p:cNvSpPr>
            <a:spLocks noGrp="1"/>
          </p:cNvSpPr>
          <p:nvPr>
            <p:ph type="sldNum" sz="quarter" idx="12"/>
          </p:nvPr>
        </p:nvSpPr>
        <p:spPr/>
        <p:txBody>
          <a:bodyPr/>
          <a:lstStyle/>
          <a:p>
            <a:fld id="{26EB69A2-1AB4-4340-897E-44EA1E62AF41}" type="slidenum">
              <a:rPr lang="de-DE" smtClean="0"/>
              <a:t>‹Nr.›</a:t>
            </a:fld>
            <a:endParaRPr lang="de-DE"/>
          </a:p>
        </p:txBody>
      </p:sp>
    </p:spTree>
    <p:extLst>
      <p:ext uri="{BB962C8B-B14F-4D97-AF65-F5344CB8AC3E}">
        <p14:creationId xmlns:p14="http://schemas.microsoft.com/office/powerpoint/2010/main" val="2359901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1401AD-CD1A-4079-BD19-3077BC32107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E54B140-1C09-432C-ABE0-A861A25381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14CFB9A7-F892-469A-80E4-C76A65487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BC3FF0D-2AF7-4779-9DAF-AAF820377B16}"/>
              </a:ext>
            </a:extLst>
          </p:cNvPr>
          <p:cNvSpPr>
            <a:spLocks noGrp="1"/>
          </p:cNvSpPr>
          <p:nvPr>
            <p:ph type="dt" sz="half" idx="10"/>
          </p:nvPr>
        </p:nvSpPr>
        <p:spPr/>
        <p:txBody>
          <a:bodyPr/>
          <a:lstStyle/>
          <a:p>
            <a:fld id="{6F6122C2-EA39-43D4-84D2-5043295B92BB}" type="datetimeFigureOut">
              <a:rPr lang="de-DE" smtClean="0"/>
              <a:t>20.01.2021</a:t>
            </a:fld>
            <a:endParaRPr lang="de-DE"/>
          </a:p>
        </p:txBody>
      </p:sp>
      <p:sp>
        <p:nvSpPr>
          <p:cNvPr id="6" name="Fußzeilenplatzhalter 5">
            <a:extLst>
              <a:ext uri="{FF2B5EF4-FFF2-40B4-BE49-F238E27FC236}">
                <a16:creationId xmlns:a16="http://schemas.microsoft.com/office/drawing/2014/main" id="{8423379C-C838-41B3-A80A-93888C7A5AB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DA5E1E1-7717-42D0-A52C-0E93326CEA7E}"/>
              </a:ext>
            </a:extLst>
          </p:cNvPr>
          <p:cNvSpPr>
            <a:spLocks noGrp="1"/>
          </p:cNvSpPr>
          <p:nvPr>
            <p:ph type="sldNum" sz="quarter" idx="12"/>
          </p:nvPr>
        </p:nvSpPr>
        <p:spPr/>
        <p:txBody>
          <a:bodyPr/>
          <a:lstStyle/>
          <a:p>
            <a:fld id="{26EB69A2-1AB4-4340-897E-44EA1E62AF41}" type="slidenum">
              <a:rPr lang="de-DE" smtClean="0"/>
              <a:t>‹Nr.›</a:t>
            </a:fld>
            <a:endParaRPr lang="de-DE"/>
          </a:p>
        </p:txBody>
      </p:sp>
    </p:spTree>
    <p:extLst>
      <p:ext uri="{BB962C8B-B14F-4D97-AF65-F5344CB8AC3E}">
        <p14:creationId xmlns:p14="http://schemas.microsoft.com/office/powerpoint/2010/main" val="1966230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164735A-F4C7-47F0-B49C-985970CEB3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DC8B9C7A-6A64-421F-823A-66A2BA2D14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4722996-4FA2-4728-9373-AA192ADC3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6122C2-EA39-43D4-84D2-5043295B92BB}" type="datetimeFigureOut">
              <a:rPr lang="de-DE" smtClean="0"/>
              <a:t>20.01.2021</a:t>
            </a:fld>
            <a:endParaRPr lang="de-DE"/>
          </a:p>
        </p:txBody>
      </p:sp>
      <p:sp>
        <p:nvSpPr>
          <p:cNvPr id="5" name="Fußzeilenplatzhalter 4">
            <a:extLst>
              <a:ext uri="{FF2B5EF4-FFF2-40B4-BE49-F238E27FC236}">
                <a16:creationId xmlns:a16="http://schemas.microsoft.com/office/drawing/2014/main" id="{EFDA00CF-0C1F-4BED-9255-1C93DA056B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818C36D4-FE0B-40D7-A9D9-2966042BB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EB69A2-1AB4-4340-897E-44EA1E62AF41}" type="slidenum">
              <a:rPr lang="de-DE" smtClean="0"/>
              <a:t>‹Nr.›</a:t>
            </a:fld>
            <a:endParaRPr lang="de-DE"/>
          </a:p>
        </p:txBody>
      </p:sp>
    </p:spTree>
    <p:extLst>
      <p:ext uri="{BB962C8B-B14F-4D97-AF65-F5344CB8AC3E}">
        <p14:creationId xmlns:p14="http://schemas.microsoft.com/office/powerpoint/2010/main" val="3649620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198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7DDA0B1C-BDA0-4AD2-8F04-3C7A51CCA91F}"/>
              </a:ext>
            </a:extLst>
          </p:cNvPr>
          <p:cNvSpPr/>
          <p:nvPr/>
        </p:nvSpPr>
        <p:spPr>
          <a:xfrm>
            <a:off x="3474097" y="2211355"/>
            <a:ext cx="5243805" cy="2435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3200" dirty="0"/>
              <a:t>Datenbanken</a:t>
            </a:r>
          </a:p>
        </p:txBody>
      </p:sp>
      <p:sp>
        <p:nvSpPr>
          <p:cNvPr id="3" name="Rechteck 2">
            <a:extLst>
              <a:ext uri="{FF2B5EF4-FFF2-40B4-BE49-F238E27FC236}">
                <a16:creationId xmlns:a16="http://schemas.microsoft.com/office/drawing/2014/main" id="{9CAD338B-A677-405C-81AC-9F44A7030192}"/>
              </a:ext>
            </a:extLst>
          </p:cNvPr>
          <p:cNvSpPr/>
          <p:nvPr/>
        </p:nvSpPr>
        <p:spPr>
          <a:xfrm>
            <a:off x="562061" y="578839"/>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ER-Diagramm</a:t>
            </a:r>
            <a:br>
              <a:rPr lang="de-DE" dirty="0"/>
            </a:br>
            <a:r>
              <a:rPr lang="de-DE" dirty="0"/>
              <a:t>Relationales Modell</a:t>
            </a:r>
          </a:p>
        </p:txBody>
      </p:sp>
      <p:sp>
        <p:nvSpPr>
          <p:cNvPr id="4" name="Rechteck 3">
            <a:extLst>
              <a:ext uri="{FF2B5EF4-FFF2-40B4-BE49-F238E27FC236}">
                <a16:creationId xmlns:a16="http://schemas.microsoft.com/office/drawing/2014/main" id="{F9ED8C6D-7B91-4957-AD7D-D1D821702B47}"/>
              </a:ext>
            </a:extLst>
          </p:cNvPr>
          <p:cNvSpPr/>
          <p:nvPr/>
        </p:nvSpPr>
        <p:spPr>
          <a:xfrm>
            <a:off x="8458900" y="578839"/>
            <a:ext cx="3171039" cy="99828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a:t>Normalform</a:t>
            </a:r>
          </a:p>
        </p:txBody>
      </p:sp>
      <p:sp>
        <p:nvSpPr>
          <p:cNvPr id="5" name="Rechteck 4">
            <a:extLst>
              <a:ext uri="{FF2B5EF4-FFF2-40B4-BE49-F238E27FC236}">
                <a16:creationId xmlns:a16="http://schemas.microsoft.com/office/drawing/2014/main" id="{6B9F4DB0-0E9B-4A17-BA6B-44F2755827CC}"/>
              </a:ext>
            </a:extLst>
          </p:cNvPr>
          <p:cNvSpPr/>
          <p:nvPr/>
        </p:nvSpPr>
        <p:spPr>
          <a:xfrm>
            <a:off x="8458899" y="5280872"/>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SQL Anfrage formulieren</a:t>
            </a:r>
          </a:p>
        </p:txBody>
      </p:sp>
      <p:sp>
        <p:nvSpPr>
          <p:cNvPr id="6" name="Rechteck 5">
            <a:extLst>
              <a:ext uri="{FF2B5EF4-FFF2-40B4-BE49-F238E27FC236}">
                <a16:creationId xmlns:a16="http://schemas.microsoft.com/office/drawing/2014/main" id="{0E27D49A-282F-4CA4-884A-6EE44CC5E89C}"/>
              </a:ext>
            </a:extLst>
          </p:cNvPr>
          <p:cNvSpPr/>
          <p:nvPr/>
        </p:nvSpPr>
        <p:spPr>
          <a:xfrm>
            <a:off x="562060" y="5280871"/>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Anfragen erproben</a:t>
            </a:r>
          </a:p>
        </p:txBody>
      </p:sp>
      <p:cxnSp>
        <p:nvCxnSpPr>
          <p:cNvPr id="8" name="Gerader Verbinder 7">
            <a:extLst>
              <a:ext uri="{FF2B5EF4-FFF2-40B4-BE49-F238E27FC236}">
                <a16:creationId xmlns:a16="http://schemas.microsoft.com/office/drawing/2014/main" id="{A0F1C3DB-DF01-43C9-A265-031B985E6370}"/>
              </a:ext>
            </a:extLst>
          </p:cNvPr>
          <p:cNvCxnSpPr>
            <a:stCxn id="3" idx="3"/>
            <a:endCxn id="2" idx="1"/>
          </p:cNvCxnSpPr>
          <p:nvPr/>
        </p:nvCxnSpPr>
        <p:spPr>
          <a:xfrm>
            <a:off x="3733100" y="1077984"/>
            <a:ext cx="508934"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Gerader Verbinder 9">
            <a:extLst>
              <a:ext uri="{FF2B5EF4-FFF2-40B4-BE49-F238E27FC236}">
                <a16:creationId xmlns:a16="http://schemas.microsoft.com/office/drawing/2014/main" id="{172FBE7E-F530-49C7-8EE0-96974A6F351A}"/>
              </a:ext>
            </a:extLst>
          </p:cNvPr>
          <p:cNvCxnSpPr>
            <a:stCxn id="4" idx="1"/>
            <a:endCxn id="2" idx="7"/>
          </p:cNvCxnSpPr>
          <p:nvPr/>
        </p:nvCxnSpPr>
        <p:spPr>
          <a:xfrm flipH="1">
            <a:off x="7949965" y="1077984"/>
            <a:ext cx="508935"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Gerader Verbinder 11">
            <a:extLst>
              <a:ext uri="{FF2B5EF4-FFF2-40B4-BE49-F238E27FC236}">
                <a16:creationId xmlns:a16="http://schemas.microsoft.com/office/drawing/2014/main" id="{7CE57F30-EA30-45D8-B3C4-C7D317182349}"/>
              </a:ext>
            </a:extLst>
          </p:cNvPr>
          <p:cNvCxnSpPr>
            <a:stCxn id="6" idx="3"/>
            <a:endCxn id="2" idx="3"/>
          </p:cNvCxnSpPr>
          <p:nvPr/>
        </p:nvCxnSpPr>
        <p:spPr>
          <a:xfrm flipV="1">
            <a:off x="3733099" y="4290005"/>
            <a:ext cx="508935"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Gerader Verbinder 13">
            <a:extLst>
              <a:ext uri="{FF2B5EF4-FFF2-40B4-BE49-F238E27FC236}">
                <a16:creationId xmlns:a16="http://schemas.microsoft.com/office/drawing/2014/main" id="{146E988D-D4FA-4134-A3C0-BBC11E4672B5}"/>
              </a:ext>
            </a:extLst>
          </p:cNvPr>
          <p:cNvCxnSpPr>
            <a:stCxn id="5" idx="1"/>
            <a:endCxn id="2" idx="5"/>
          </p:cNvCxnSpPr>
          <p:nvPr/>
        </p:nvCxnSpPr>
        <p:spPr>
          <a:xfrm flipH="1" flipV="1">
            <a:off x="7949965" y="4290005"/>
            <a:ext cx="508934" cy="1490012"/>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Gerade Verbindung mit Pfeil 15">
            <a:extLst>
              <a:ext uri="{FF2B5EF4-FFF2-40B4-BE49-F238E27FC236}">
                <a16:creationId xmlns:a16="http://schemas.microsoft.com/office/drawing/2014/main" id="{0C516D10-82F4-49C5-ACF3-437E404AEB1C}"/>
              </a:ext>
            </a:extLst>
          </p:cNvPr>
          <p:cNvCxnSpPr>
            <a:stCxn id="3" idx="3"/>
            <a:endCxn id="4" idx="1"/>
          </p:cNvCxnSpPr>
          <p:nvPr/>
        </p:nvCxnSpPr>
        <p:spPr>
          <a:xfrm>
            <a:off x="3733100" y="1077984"/>
            <a:ext cx="4725800" cy="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7" name="Gerade Verbindung mit Pfeil 16">
            <a:extLst>
              <a:ext uri="{FF2B5EF4-FFF2-40B4-BE49-F238E27FC236}">
                <a16:creationId xmlns:a16="http://schemas.microsoft.com/office/drawing/2014/main" id="{8852E817-BF76-4F76-BDAF-390607912918}"/>
              </a:ext>
            </a:extLst>
          </p:cNvPr>
          <p:cNvCxnSpPr>
            <a:cxnSpLocks/>
            <a:stCxn id="4" idx="2"/>
            <a:endCxn id="5" idx="0"/>
          </p:cNvCxnSpPr>
          <p:nvPr/>
        </p:nvCxnSpPr>
        <p:spPr>
          <a:xfrm flipH="1">
            <a:off x="10044419" y="1577128"/>
            <a:ext cx="1" cy="3703744"/>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0" name="Gerade Verbindung mit Pfeil 19">
            <a:extLst>
              <a:ext uri="{FF2B5EF4-FFF2-40B4-BE49-F238E27FC236}">
                <a16:creationId xmlns:a16="http://schemas.microsoft.com/office/drawing/2014/main" id="{B6698900-BD55-4F5C-AE7E-7671466F3AD5}"/>
              </a:ext>
            </a:extLst>
          </p:cNvPr>
          <p:cNvCxnSpPr>
            <a:cxnSpLocks/>
            <a:stCxn id="5" idx="1"/>
            <a:endCxn id="6" idx="3"/>
          </p:cNvCxnSpPr>
          <p:nvPr/>
        </p:nvCxnSpPr>
        <p:spPr>
          <a:xfrm flipH="1" flipV="1">
            <a:off x="3733099" y="5780016"/>
            <a:ext cx="4725800" cy="1"/>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36190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A1E72A7F-EC9F-4087-A752-A6F4A896DF11}"/>
              </a:ext>
            </a:extLst>
          </p:cNvPr>
          <p:cNvSpPr/>
          <p:nvPr/>
        </p:nvSpPr>
        <p:spPr>
          <a:xfrm>
            <a:off x="8458900" y="578839"/>
            <a:ext cx="3171039" cy="99828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a:t>Normalform</a:t>
            </a:r>
          </a:p>
        </p:txBody>
      </p:sp>
      <p:sp>
        <p:nvSpPr>
          <p:cNvPr id="3" name="Rechteck 2">
            <a:extLst>
              <a:ext uri="{FF2B5EF4-FFF2-40B4-BE49-F238E27FC236}">
                <a16:creationId xmlns:a16="http://schemas.microsoft.com/office/drawing/2014/main" id="{DF09F7A9-B78D-4752-B8E0-68470A704617}"/>
              </a:ext>
            </a:extLst>
          </p:cNvPr>
          <p:cNvSpPr/>
          <p:nvPr/>
        </p:nvSpPr>
        <p:spPr>
          <a:xfrm>
            <a:off x="8458899" y="1687584"/>
            <a:ext cx="3171039" cy="188612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l" rtl="0" fontAlgn="base"/>
            <a:r>
              <a:rPr lang="de-DE" sz="2400" b="1" dirty="0"/>
              <a:t>Aufgabe 1</a:t>
            </a:r>
          </a:p>
          <a:p>
            <a:pPr algn="l" rtl="0" fontAlgn="base"/>
            <a:r>
              <a:rPr lang="de-DE" dirty="0"/>
              <a:t>Erklären Sie mit eigenen Worten was man unter der 1. Normalform, der 2. Normalform und der 3. Normalform versteht.</a:t>
            </a:r>
          </a:p>
        </p:txBody>
      </p:sp>
      <p:sp>
        <p:nvSpPr>
          <p:cNvPr id="4" name="Rechteck 3">
            <a:extLst>
              <a:ext uri="{FF2B5EF4-FFF2-40B4-BE49-F238E27FC236}">
                <a16:creationId xmlns:a16="http://schemas.microsoft.com/office/drawing/2014/main" id="{5E85486E-F7DF-4A84-AC4A-67F808662320}"/>
              </a:ext>
            </a:extLst>
          </p:cNvPr>
          <p:cNvSpPr/>
          <p:nvPr/>
        </p:nvSpPr>
        <p:spPr>
          <a:xfrm>
            <a:off x="8458899" y="3684166"/>
            <a:ext cx="3171039" cy="221469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l" rtl="0" fontAlgn="base"/>
            <a:r>
              <a:rPr lang="de-DE" sz="2400" b="1" dirty="0"/>
              <a:t>Aufgabe 2</a:t>
            </a:r>
          </a:p>
          <a:p>
            <a:pPr algn="l" rtl="0" fontAlgn="base"/>
            <a:r>
              <a:rPr lang="de-DE" dirty="0"/>
              <a:t>Überführen Sie die links gezeigte Tabelle in die verschiedenen Normalformen.</a:t>
            </a:r>
          </a:p>
          <a:p>
            <a:pPr algn="l" rtl="0" fontAlgn="base"/>
            <a:r>
              <a:rPr lang="de-DE" dirty="0"/>
              <a:t>Gehen Sie dabei Schritt für Schritt vor und dokumentieren Sie Ihre Zwischenschritte.</a:t>
            </a:r>
          </a:p>
        </p:txBody>
      </p:sp>
      <p:graphicFrame>
        <p:nvGraphicFramePr>
          <p:cNvPr id="6" name="Tabelle 5">
            <a:extLst>
              <a:ext uri="{FF2B5EF4-FFF2-40B4-BE49-F238E27FC236}">
                <a16:creationId xmlns:a16="http://schemas.microsoft.com/office/drawing/2014/main" id="{1C715D6E-D4DD-4DAC-8C2B-6F4E51645D40}"/>
              </a:ext>
            </a:extLst>
          </p:cNvPr>
          <p:cNvGraphicFramePr>
            <a:graphicFrameLocks noGrp="1"/>
          </p:cNvGraphicFramePr>
          <p:nvPr>
            <p:extLst>
              <p:ext uri="{D42A27DB-BD31-4B8C-83A1-F6EECF244321}">
                <p14:modId xmlns:p14="http://schemas.microsoft.com/office/powerpoint/2010/main" val="3281837413"/>
              </p:ext>
            </p:extLst>
          </p:nvPr>
        </p:nvGraphicFramePr>
        <p:xfrm>
          <a:off x="254370" y="1687584"/>
          <a:ext cx="7799061" cy="2806704"/>
        </p:xfrm>
        <a:graphic>
          <a:graphicData uri="http://schemas.openxmlformats.org/drawingml/2006/table">
            <a:tbl>
              <a:tblPr firstRow="1" firstCol="1" bandRow="1">
                <a:tableStyleId>{5C22544A-7EE6-4342-B048-85BDC9FD1C3A}</a:tableStyleId>
              </a:tblPr>
              <a:tblGrid>
                <a:gridCol w="878144">
                  <a:extLst>
                    <a:ext uri="{9D8B030D-6E8A-4147-A177-3AD203B41FA5}">
                      <a16:colId xmlns:a16="http://schemas.microsoft.com/office/drawing/2014/main" val="559771440"/>
                    </a:ext>
                  </a:extLst>
                </a:gridCol>
                <a:gridCol w="1853967">
                  <a:extLst>
                    <a:ext uri="{9D8B030D-6E8A-4147-A177-3AD203B41FA5}">
                      <a16:colId xmlns:a16="http://schemas.microsoft.com/office/drawing/2014/main" val="3894622906"/>
                    </a:ext>
                  </a:extLst>
                </a:gridCol>
                <a:gridCol w="847288">
                  <a:extLst>
                    <a:ext uri="{9D8B030D-6E8A-4147-A177-3AD203B41FA5}">
                      <a16:colId xmlns:a16="http://schemas.microsoft.com/office/drawing/2014/main" val="2768184708"/>
                    </a:ext>
                  </a:extLst>
                </a:gridCol>
                <a:gridCol w="952436">
                  <a:extLst>
                    <a:ext uri="{9D8B030D-6E8A-4147-A177-3AD203B41FA5}">
                      <a16:colId xmlns:a16="http://schemas.microsoft.com/office/drawing/2014/main" val="721171599"/>
                    </a:ext>
                  </a:extLst>
                </a:gridCol>
                <a:gridCol w="992568">
                  <a:extLst>
                    <a:ext uri="{9D8B030D-6E8A-4147-A177-3AD203B41FA5}">
                      <a16:colId xmlns:a16="http://schemas.microsoft.com/office/drawing/2014/main" val="1741410018"/>
                    </a:ext>
                  </a:extLst>
                </a:gridCol>
                <a:gridCol w="2274658">
                  <a:extLst>
                    <a:ext uri="{9D8B030D-6E8A-4147-A177-3AD203B41FA5}">
                      <a16:colId xmlns:a16="http://schemas.microsoft.com/office/drawing/2014/main" val="145744350"/>
                    </a:ext>
                  </a:extLst>
                </a:gridCol>
              </a:tblGrid>
              <a:tr h="0">
                <a:tc>
                  <a:txBody>
                    <a:bodyPr/>
                    <a:lstStyle/>
                    <a:p>
                      <a:pPr>
                        <a:lnSpc>
                          <a:spcPct val="107000"/>
                        </a:lnSpc>
                        <a:spcAft>
                          <a:spcPts val="800"/>
                        </a:spcAft>
                      </a:pPr>
                      <a:r>
                        <a:rPr lang="de-DE" sz="1100" dirty="0">
                          <a:effectLst/>
                        </a:rPr>
                        <a:t>Firmenname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Aft>
                          <a:spcPts val="800"/>
                        </a:spcAft>
                      </a:pPr>
                      <a:r>
                        <a:rPr lang="de-DE" sz="1100">
                          <a:effectLst/>
                        </a:rPr>
                        <a:t>Firmenadresse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Impfstoff Name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Aft>
                          <a:spcPts val="800"/>
                        </a:spcAft>
                      </a:pPr>
                      <a:r>
                        <a:rPr lang="de-DE" sz="1100">
                          <a:effectLst/>
                        </a:rPr>
                        <a:t>Wirkungsgrad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Impfstoff Erstzulassung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Forschungsstandort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1635317"/>
                  </a:ext>
                </a:extLst>
              </a:tr>
              <a:tr h="0">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12, 55131 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BNT162b2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95%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12/2020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12, 55131 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4422249"/>
                  </a:ext>
                </a:extLst>
              </a:tr>
              <a:tr h="0">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12, 55131 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BNT162b2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95%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12/2020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Lil-</a:t>
                      </a:r>
                      <a:r>
                        <a:rPr lang="de-DE" sz="1100" dirty="0" err="1">
                          <a:effectLst/>
                          <a:latin typeface="Calibri" panose="020F0502020204030204" pitchFamily="34" charset="0"/>
                          <a:ea typeface="Calibri" panose="020F0502020204030204" pitchFamily="34" charset="0"/>
                          <a:cs typeface="Times New Roman" panose="02020603050405020304" pitchFamily="18" charset="0"/>
                        </a:rPr>
                        <a:t>Dagover</a:t>
                      </a:r>
                      <a:r>
                        <a:rPr lang="de-DE" sz="1100" dirty="0">
                          <a:effectLst/>
                          <a:latin typeface="Calibri" panose="020F0502020204030204" pitchFamily="34" charset="0"/>
                          <a:ea typeface="Calibri" panose="020F0502020204030204" pitchFamily="34" charset="0"/>
                          <a:cs typeface="Times New Roman" panose="02020603050405020304" pitchFamily="18" charset="0"/>
                        </a:rPr>
                        <a:t>-Ring 7 82031 Grünwald</a:t>
                      </a:r>
                    </a:p>
                  </a:txBody>
                  <a:tcPr marL="68580" marR="68580" marT="0" marB="0"/>
                </a:tc>
                <a:extLst>
                  <a:ext uri="{0D108BD9-81ED-4DB2-BD59-A6C34878D82A}">
                    <a16:rowId xmlns:a16="http://schemas.microsoft.com/office/drawing/2014/main" val="332725506"/>
                  </a:ext>
                </a:extLst>
              </a:tr>
              <a:tr h="0">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12, 55131 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BNT162b2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95%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12/2020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Langes Feld 13, 31789 Hameln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5315151"/>
                  </a:ext>
                </a:extLst>
              </a:tr>
              <a:tr h="0">
                <a:tc>
                  <a:txBody>
                    <a:bodyPr/>
                    <a:lstStyle/>
                    <a:p>
                      <a:pPr>
                        <a:lnSpc>
                          <a:spcPct val="107000"/>
                        </a:lnSpc>
                        <a:spcAft>
                          <a:spcPts val="800"/>
                        </a:spcAft>
                      </a:pPr>
                      <a:r>
                        <a:rPr lang="de-DE" sz="1100">
                          <a:effectLst/>
                        </a:rPr>
                        <a:t>CureVac</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Friedrich-Miescher-Str. 15, 72076 Tübingen</a:t>
                      </a:r>
                    </a:p>
                  </a:txBody>
                  <a:tcPr marL="68580" marR="68580" marT="0" marB="0"/>
                </a:tc>
                <a:tc>
                  <a:txBody>
                    <a:bodyPr/>
                    <a:lstStyle/>
                    <a:p>
                      <a:pPr>
                        <a:lnSpc>
                          <a:spcPct val="107000"/>
                        </a:lnSpc>
                        <a:spcAft>
                          <a:spcPts val="800"/>
                        </a:spcAft>
                      </a:pPr>
                      <a:r>
                        <a:rPr lang="de-DE" sz="1100">
                          <a:effectLst/>
                        </a:rPr>
                        <a:t>CVnCoV</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Friedrich-Miescher-Str. 15, 72076 Tübingen</a:t>
                      </a:r>
                    </a:p>
                  </a:txBody>
                  <a:tcPr marL="68580" marR="68580" marT="0" marB="0"/>
                </a:tc>
                <a:extLst>
                  <a:ext uri="{0D108BD9-81ED-4DB2-BD59-A6C34878D82A}">
                    <a16:rowId xmlns:a16="http://schemas.microsoft.com/office/drawing/2014/main" val="2743883388"/>
                  </a:ext>
                </a:extLst>
              </a:tr>
              <a:tr h="0">
                <a:tc>
                  <a:txBody>
                    <a:bodyPr/>
                    <a:lstStyle/>
                    <a:p>
                      <a:pPr>
                        <a:lnSpc>
                          <a:spcPct val="107000"/>
                        </a:lnSpc>
                        <a:spcAft>
                          <a:spcPts val="800"/>
                        </a:spcAft>
                      </a:pPr>
                      <a:r>
                        <a:rPr lang="de-DE" sz="1100" dirty="0">
                          <a:effectLst/>
                        </a:rPr>
                        <a:t>AstraZeneca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 183, 22880 Wedel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ChAdOx1 nCoV-19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 183, 22880 Wedel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2043388"/>
                  </a:ext>
                </a:extLst>
              </a:tr>
              <a:tr h="0">
                <a:tc>
                  <a:txBody>
                    <a:bodyPr/>
                    <a:lstStyle/>
                    <a:p>
                      <a:pPr>
                        <a:lnSpc>
                          <a:spcPct val="107000"/>
                        </a:lnSpc>
                        <a:spcAft>
                          <a:spcPts val="800"/>
                        </a:spcAft>
                      </a:pPr>
                      <a:r>
                        <a:rPr lang="de-DE" sz="1100">
                          <a:effectLst/>
                        </a:rPr>
                        <a:t>AstraZeneca</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 183, 22880 Wedel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ChAdOx1 nCoV-19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Heinrich-Mack-Straße 35, 89257 Illertissen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6969806"/>
                  </a:ext>
                </a:extLst>
              </a:tr>
              <a:tr h="0">
                <a:tc>
                  <a:txBody>
                    <a:bodyPr/>
                    <a:lstStyle/>
                    <a:p>
                      <a:pPr>
                        <a:lnSpc>
                          <a:spcPct val="107000"/>
                        </a:lnSpc>
                        <a:spcAft>
                          <a:spcPts val="800"/>
                        </a:spcAft>
                      </a:pPr>
                      <a:r>
                        <a:rPr lang="de-DE" sz="1100" dirty="0" err="1">
                          <a:effectLst/>
                        </a:rPr>
                        <a:t>Moderna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One Upland Rd, Norwood, MA 02062, USA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mRNA-1273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70%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01/2021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One Upland Rd, Norwood, MA 02062, USA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999107"/>
                  </a:ext>
                </a:extLst>
              </a:tr>
            </a:tbl>
          </a:graphicData>
        </a:graphic>
      </p:graphicFrame>
      <p:sp>
        <p:nvSpPr>
          <p:cNvPr id="5" name="Textfeld 4">
            <a:extLst>
              <a:ext uri="{FF2B5EF4-FFF2-40B4-BE49-F238E27FC236}">
                <a16:creationId xmlns:a16="http://schemas.microsoft.com/office/drawing/2014/main" id="{08958B8D-F101-4142-A862-C701AE7F077E}"/>
              </a:ext>
            </a:extLst>
          </p:cNvPr>
          <p:cNvSpPr txBox="1"/>
          <p:nvPr/>
        </p:nvSpPr>
        <p:spPr>
          <a:xfrm>
            <a:off x="254370" y="1410585"/>
            <a:ext cx="852977"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de-DE" sz="1200" dirty="0"/>
              <a:t>Impfstoff</a:t>
            </a:r>
          </a:p>
        </p:txBody>
      </p:sp>
    </p:spTree>
    <p:extLst>
      <p:ext uri="{BB962C8B-B14F-4D97-AF65-F5344CB8AC3E}">
        <p14:creationId xmlns:p14="http://schemas.microsoft.com/office/powerpoint/2010/main" val="3611662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le 2">
            <a:extLst>
              <a:ext uri="{FF2B5EF4-FFF2-40B4-BE49-F238E27FC236}">
                <a16:creationId xmlns:a16="http://schemas.microsoft.com/office/drawing/2014/main" id="{7CE54A96-53E2-4452-92CB-0D23B78EEFDA}"/>
              </a:ext>
            </a:extLst>
          </p:cNvPr>
          <p:cNvGraphicFramePr>
            <a:graphicFrameLocks noGrp="1"/>
          </p:cNvGraphicFramePr>
          <p:nvPr>
            <p:extLst>
              <p:ext uri="{D42A27DB-BD31-4B8C-83A1-F6EECF244321}">
                <p14:modId xmlns:p14="http://schemas.microsoft.com/office/powerpoint/2010/main" val="4080436918"/>
              </p:ext>
            </p:extLst>
          </p:nvPr>
        </p:nvGraphicFramePr>
        <p:xfrm>
          <a:off x="497699" y="2653506"/>
          <a:ext cx="11196602" cy="1550988"/>
        </p:xfrm>
        <a:graphic>
          <a:graphicData uri="http://schemas.openxmlformats.org/drawingml/2006/table">
            <a:tbl>
              <a:tblPr firstRow="1" firstCol="1" bandRow="1">
                <a:tableStyleId>{5C22544A-7EE6-4342-B048-85BDC9FD1C3A}</a:tableStyleId>
              </a:tblPr>
              <a:tblGrid>
                <a:gridCol w="1260694">
                  <a:extLst>
                    <a:ext uri="{9D8B030D-6E8A-4147-A177-3AD203B41FA5}">
                      <a16:colId xmlns:a16="http://schemas.microsoft.com/office/drawing/2014/main" val="559771440"/>
                    </a:ext>
                  </a:extLst>
                </a:gridCol>
                <a:gridCol w="2661619">
                  <a:extLst>
                    <a:ext uri="{9D8B030D-6E8A-4147-A177-3AD203B41FA5}">
                      <a16:colId xmlns:a16="http://schemas.microsoft.com/office/drawing/2014/main" val="3894622906"/>
                    </a:ext>
                  </a:extLst>
                </a:gridCol>
                <a:gridCol w="1216396">
                  <a:extLst>
                    <a:ext uri="{9D8B030D-6E8A-4147-A177-3AD203B41FA5}">
                      <a16:colId xmlns:a16="http://schemas.microsoft.com/office/drawing/2014/main" val="2768184708"/>
                    </a:ext>
                  </a:extLst>
                </a:gridCol>
                <a:gridCol w="1367350">
                  <a:extLst>
                    <a:ext uri="{9D8B030D-6E8A-4147-A177-3AD203B41FA5}">
                      <a16:colId xmlns:a16="http://schemas.microsoft.com/office/drawing/2014/main" val="721171599"/>
                    </a:ext>
                  </a:extLst>
                </a:gridCol>
                <a:gridCol w="1424965">
                  <a:extLst>
                    <a:ext uri="{9D8B030D-6E8A-4147-A177-3AD203B41FA5}">
                      <a16:colId xmlns:a16="http://schemas.microsoft.com/office/drawing/2014/main" val="1741410018"/>
                    </a:ext>
                  </a:extLst>
                </a:gridCol>
                <a:gridCol w="3265578">
                  <a:extLst>
                    <a:ext uri="{9D8B030D-6E8A-4147-A177-3AD203B41FA5}">
                      <a16:colId xmlns:a16="http://schemas.microsoft.com/office/drawing/2014/main" val="145744350"/>
                    </a:ext>
                  </a:extLst>
                </a:gridCol>
              </a:tblGrid>
              <a:tr h="0">
                <a:tc>
                  <a:txBody>
                    <a:bodyPr/>
                    <a:lstStyle/>
                    <a:p>
                      <a:pPr>
                        <a:lnSpc>
                          <a:spcPct val="107000"/>
                        </a:lnSpc>
                        <a:spcAft>
                          <a:spcPts val="800"/>
                        </a:spcAft>
                      </a:pPr>
                      <a:r>
                        <a:rPr lang="de-DE" sz="1100" dirty="0">
                          <a:effectLst/>
                        </a:rPr>
                        <a:t>Firmenname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Aft>
                          <a:spcPts val="800"/>
                        </a:spcAft>
                      </a:pPr>
                      <a:r>
                        <a:rPr lang="de-DE" sz="1100">
                          <a:effectLst/>
                        </a:rPr>
                        <a:t>Firmenadresse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Impfstoff Name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Aft>
                          <a:spcPts val="800"/>
                        </a:spcAft>
                      </a:pPr>
                      <a:r>
                        <a:rPr lang="de-DE" sz="1100">
                          <a:effectLst/>
                        </a:rPr>
                        <a:t>Wirkungsgrad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Impfstoff Erstzulassung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Forschungsstandort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1635317"/>
                  </a:ext>
                </a:extLst>
              </a:tr>
              <a:tr h="0">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12, 55131 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BNT162b2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95%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12/2020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12, 55131 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4422249"/>
                  </a:ext>
                </a:extLst>
              </a:tr>
              <a:tr h="0">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12, 55131 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BNT162b2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95%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12/2020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Lil-</a:t>
                      </a:r>
                      <a:r>
                        <a:rPr lang="de-DE" sz="1100" dirty="0" err="1">
                          <a:effectLst/>
                          <a:latin typeface="Calibri" panose="020F0502020204030204" pitchFamily="34" charset="0"/>
                          <a:ea typeface="Calibri" panose="020F0502020204030204" pitchFamily="34" charset="0"/>
                          <a:cs typeface="Times New Roman" panose="02020603050405020304" pitchFamily="18" charset="0"/>
                        </a:rPr>
                        <a:t>Dagover</a:t>
                      </a:r>
                      <a:r>
                        <a:rPr lang="de-DE" sz="1100" dirty="0">
                          <a:effectLst/>
                          <a:latin typeface="Calibri" panose="020F0502020204030204" pitchFamily="34" charset="0"/>
                          <a:ea typeface="Calibri" panose="020F0502020204030204" pitchFamily="34" charset="0"/>
                          <a:cs typeface="Times New Roman" panose="02020603050405020304" pitchFamily="18" charset="0"/>
                        </a:rPr>
                        <a:t>-Ring 7 82031 Grünwald</a:t>
                      </a:r>
                    </a:p>
                  </a:txBody>
                  <a:tcPr marL="68580" marR="68580" marT="0" marB="0"/>
                </a:tc>
                <a:extLst>
                  <a:ext uri="{0D108BD9-81ED-4DB2-BD59-A6C34878D82A}">
                    <a16:rowId xmlns:a16="http://schemas.microsoft.com/office/drawing/2014/main" val="332725506"/>
                  </a:ext>
                </a:extLst>
              </a:tr>
              <a:tr h="0">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12, 55131 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BNT162b2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95%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12/2020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Langes Feld 13, 31789 Hameln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5315151"/>
                  </a:ext>
                </a:extLst>
              </a:tr>
              <a:tr h="0">
                <a:tc>
                  <a:txBody>
                    <a:bodyPr/>
                    <a:lstStyle/>
                    <a:p>
                      <a:pPr>
                        <a:lnSpc>
                          <a:spcPct val="107000"/>
                        </a:lnSpc>
                        <a:spcAft>
                          <a:spcPts val="800"/>
                        </a:spcAft>
                      </a:pPr>
                      <a:r>
                        <a:rPr lang="de-DE" sz="1100">
                          <a:effectLst/>
                        </a:rPr>
                        <a:t>CureVac</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Friedrich-Miescher-Str. 15, 72076 Tübingen</a:t>
                      </a:r>
                    </a:p>
                  </a:txBody>
                  <a:tcPr marL="68580" marR="68580" marT="0" marB="0"/>
                </a:tc>
                <a:tc>
                  <a:txBody>
                    <a:bodyPr/>
                    <a:lstStyle/>
                    <a:p>
                      <a:pPr>
                        <a:lnSpc>
                          <a:spcPct val="107000"/>
                        </a:lnSpc>
                        <a:spcAft>
                          <a:spcPts val="800"/>
                        </a:spcAft>
                      </a:pPr>
                      <a:r>
                        <a:rPr lang="de-DE" sz="1100">
                          <a:effectLst/>
                        </a:rPr>
                        <a:t>CVnCoV</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Friedrich-Miescher-Str. 15, 72076 Tübingen</a:t>
                      </a:r>
                    </a:p>
                  </a:txBody>
                  <a:tcPr marL="68580" marR="68580" marT="0" marB="0"/>
                </a:tc>
                <a:extLst>
                  <a:ext uri="{0D108BD9-81ED-4DB2-BD59-A6C34878D82A}">
                    <a16:rowId xmlns:a16="http://schemas.microsoft.com/office/drawing/2014/main" val="2743883388"/>
                  </a:ext>
                </a:extLst>
              </a:tr>
              <a:tr h="0">
                <a:tc>
                  <a:txBody>
                    <a:bodyPr/>
                    <a:lstStyle/>
                    <a:p>
                      <a:pPr>
                        <a:lnSpc>
                          <a:spcPct val="107000"/>
                        </a:lnSpc>
                        <a:spcAft>
                          <a:spcPts val="800"/>
                        </a:spcAft>
                      </a:pPr>
                      <a:r>
                        <a:rPr lang="de-DE" sz="1100" dirty="0">
                          <a:effectLst/>
                        </a:rPr>
                        <a:t>AstraZeneca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 183, 22880 Wedel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ChAdOx1 nCoV-19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 183, 22880 Wedel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2043388"/>
                  </a:ext>
                </a:extLst>
              </a:tr>
              <a:tr h="0">
                <a:tc>
                  <a:txBody>
                    <a:bodyPr/>
                    <a:lstStyle/>
                    <a:p>
                      <a:pPr>
                        <a:lnSpc>
                          <a:spcPct val="107000"/>
                        </a:lnSpc>
                        <a:spcAft>
                          <a:spcPts val="800"/>
                        </a:spcAft>
                      </a:pPr>
                      <a:r>
                        <a:rPr lang="de-DE" sz="1100">
                          <a:effectLst/>
                        </a:rPr>
                        <a:t>AstraZeneca</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 183, 22880 Wedel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ChAdOx1 nCoV-19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Heinrich-Mack-Straße 35, 89257 Illertissen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6969806"/>
                  </a:ext>
                </a:extLst>
              </a:tr>
              <a:tr h="0">
                <a:tc>
                  <a:txBody>
                    <a:bodyPr/>
                    <a:lstStyle/>
                    <a:p>
                      <a:pPr>
                        <a:lnSpc>
                          <a:spcPct val="107000"/>
                        </a:lnSpc>
                        <a:spcAft>
                          <a:spcPts val="800"/>
                        </a:spcAft>
                      </a:pPr>
                      <a:r>
                        <a:rPr lang="de-DE" sz="1100" dirty="0" err="1">
                          <a:effectLst/>
                        </a:rPr>
                        <a:t>Moderna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One Upland Rd, Norwood, MA 02062, USA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mRNA-1273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70%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01/2021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One Upland Rd, Norwood, MA 02062, USA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999107"/>
                  </a:ext>
                </a:extLst>
              </a:tr>
            </a:tbl>
          </a:graphicData>
        </a:graphic>
      </p:graphicFrame>
      <p:sp>
        <p:nvSpPr>
          <p:cNvPr id="2" name="Ellipse 1">
            <a:extLst>
              <a:ext uri="{FF2B5EF4-FFF2-40B4-BE49-F238E27FC236}">
                <a16:creationId xmlns:a16="http://schemas.microsoft.com/office/drawing/2014/main" id="{D1BAA5E4-420B-4765-BE5D-5611292738E5}"/>
              </a:ext>
            </a:extLst>
          </p:cNvPr>
          <p:cNvSpPr/>
          <p:nvPr/>
        </p:nvSpPr>
        <p:spPr>
          <a:xfrm>
            <a:off x="1249960" y="2499919"/>
            <a:ext cx="3347207" cy="2055303"/>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de-DE"/>
          </a:p>
        </p:txBody>
      </p:sp>
      <p:sp>
        <p:nvSpPr>
          <p:cNvPr id="5" name="Ellipse 4">
            <a:extLst>
              <a:ext uri="{FF2B5EF4-FFF2-40B4-BE49-F238E27FC236}">
                <a16:creationId xmlns:a16="http://schemas.microsoft.com/office/drawing/2014/main" id="{025159C4-3655-4BDE-9AAF-96F99BB144CE}"/>
              </a:ext>
            </a:extLst>
          </p:cNvPr>
          <p:cNvSpPr/>
          <p:nvPr/>
        </p:nvSpPr>
        <p:spPr>
          <a:xfrm>
            <a:off x="7945773" y="2401348"/>
            <a:ext cx="4042095" cy="2055303"/>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de-DE"/>
          </a:p>
        </p:txBody>
      </p:sp>
    </p:spTree>
    <p:extLst>
      <p:ext uri="{BB962C8B-B14F-4D97-AF65-F5344CB8AC3E}">
        <p14:creationId xmlns:p14="http://schemas.microsoft.com/office/powerpoint/2010/main" val="3864149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le 2">
            <a:extLst>
              <a:ext uri="{FF2B5EF4-FFF2-40B4-BE49-F238E27FC236}">
                <a16:creationId xmlns:a16="http://schemas.microsoft.com/office/drawing/2014/main" id="{7CE54A96-53E2-4452-92CB-0D23B78EEFDA}"/>
              </a:ext>
            </a:extLst>
          </p:cNvPr>
          <p:cNvGraphicFramePr>
            <a:graphicFrameLocks noGrp="1"/>
          </p:cNvGraphicFramePr>
          <p:nvPr>
            <p:extLst>
              <p:ext uri="{D42A27DB-BD31-4B8C-83A1-F6EECF244321}">
                <p14:modId xmlns:p14="http://schemas.microsoft.com/office/powerpoint/2010/main" val="4147228473"/>
              </p:ext>
            </p:extLst>
          </p:nvPr>
        </p:nvGraphicFramePr>
        <p:xfrm>
          <a:off x="497699" y="2653506"/>
          <a:ext cx="11196602" cy="1550988"/>
        </p:xfrm>
        <a:graphic>
          <a:graphicData uri="http://schemas.openxmlformats.org/drawingml/2006/table">
            <a:tbl>
              <a:tblPr firstRow="1" firstCol="1" bandRow="1">
                <a:tableStyleId>{5C22544A-7EE6-4342-B048-85BDC9FD1C3A}</a:tableStyleId>
              </a:tblPr>
              <a:tblGrid>
                <a:gridCol w="1260694">
                  <a:extLst>
                    <a:ext uri="{9D8B030D-6E8A-4147-A177-3AD203B41FA5}">
                      <a16:colId xmlns:a16="http://schemas.microsoft.com/office/drawing/2014/main" val="559771440"/>
                    </a:ext>
                  </a:extLst>
                </a:gridCol>
                <a:gridCol w="2661619">
                  <a:extLst>
                    <a:ext uri="{9D8B030D-6E8A-4147-A177-3AD203B41FA5}">
                      <a16:colId xmlns:a16="http://schemas.microsoft.com/office/drawing/2014/main" val="3894622906"/>
                    </a:ext>
                  </a:extLst>
                </a:gridCol>
                <a:gridCol w="1216396">
                  <a:extLst>
                    <a:ext uri="{9D8B030D-6E8A-4147-A177-3AD203B41FA5}">
                      <a16:colId xmlns:a16="http://schemas.microsoft.com/office/drawing/2014/main" val="2768184708"/>
                    </a:ext>
                  </a:extLst>
                </a:gridCol>
                <a:gridCol w="1367350">
                  <a:extLst>
                    <a:ext uri="{9D8B030D-6E8A-4147-A177-3AD203B41FA5}">
                      <a16:colId xmlns:a16="http://schemas.microsoft.com/office/drawing/2014/main" val="721171599"/>
                    </a:ext>
                  </a:extLst>
                </a:gridCol>
                <a:gridCol w="1424965">
                  <a:extLst>
                    <a:ext uri="{9D8B030D-6E8A-4147-A177-3AD203B41FA5}">
                      <a16:colId xmlns:a16="http://schemas.microsoft.com/office/drawing/2014/main" val="1741410018"/>
                    </a:ext>
                  </a:extLst>
                </a:gridCol>
                <a:gridCol w="3265578">
                  <a:extLst>
                    <a:ext uri="{9D8B030D-6E8A-4147-A177-3AD203B41FA5}">
                      <a16:colId xmlns:a16="http://schemas.microsoft.com/office/drawing/2014/main" val="145744350"/>
                    </a:ext>
                  </a:extLst>
                </a:gridCol>
              </a:tblGrid>
              <a:tr h="0">
                <a:tc>
                  <a:txBody>
                    <a:bodyPr/>
                    <a:lstStyle/>
                    <a:p>
                      <a:pPr>
                        <a:lnSpc>
                          <a:spcPct val="107000"/>
                        </a:lnSpc>
                        <a:spcAft>
                          <a:spcPts val="800"/>
                        </a:spcAft>
                      </a:pPr>
                      <a:r>
                        <a:rPr lang="de-DE" sz="1100" dirty="0">
                          <a:effectLst/>
                        </a:rPr>
                        <a:t>Firmenname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Aft>
                          <a:spcPts val="800"/>
                        </a:spcAft>
                      </a:pPr>
                      <a:r>
                        <a:rPr lang="de-DE" sz="1100">
                          <a:effectLst/>
                        </a:rPr>
                        <a:t>Firmenadresse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Impfstoff Name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Aft>
                          <a:spcPts val="800"/>
                        </a:spcAft>
                      </a:pPr>
                      <a:r>
                        <a:rPr lang="de-DE" sz="1100">
                          <a:effectLst/>
                        </a:rPr>
                        <a:t>Wirkungsgrad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Impfstoff Erstzulassung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Forschungsstandort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1635317"/>
                  </a:ext>
                </a:extLst>
              </a:tr>
              <a:tr h="0">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12, 55131 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BNT162b2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95%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12/2020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12, 55131 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4422249"/>
                  </a:ext>
                </a:extLst>
              </a:tr>
              <a:tr h="0">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12, 55131 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BNT162b2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95%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12/2020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Lil-</a:t>
                      </a:r>
                      <a:r>
                        <a:rPr lang="de-DE" sz="1100" dirty="0" err="1">
                          <a:effectLst/>
                          <a:latin typeface="Calibri" panose="020F0502020204030204" pitchFamily="34" charset="0"/>
                          <a:ea typeface="Calibri" panose="020F0502020204030204" pitchFamily="34" charset="0"/>
                          <a:cs typeface="Times New Roman" panose="02020603050405020304" pitchFamily="18" charset="0"/>
                        </a:rPr>
                        <a:t>Dagover</a:t>
                      </a:r>
                      <a:r>
                        <a:rPr lang="de-DE" sz="1100" dirty="0">
                          <a:effectLst/>
                          <a:latin typeface="Calibri" panose="020F0502020204030204" pitchFamily="34" charset="0"/>
                          <a:ea typeface="Calibri" panose="020F0502020204030204" pitchFamily="34" charset="0"/>
                          <a:cs typeface="Times New Roman" panose="02020603050405020304" pitchFamily="18" charset="0"/>
                        </a:rPr>
                        <a:t>-Ring 7 82031 Grünwald</a:t>
                      </a:r>
                    </a:p>
                  </a:txBody>
                  <a:tcPr marL="68580" marR="68580" marT="0" marB="0"/>
                </a:tc>
                <a:extLst>
                  <a:ext uri="{0D108BD9-81ED-4DB2-BD59-A6C34878D82A}">
                    <a16:rowId xmlns:a16="http://schemas.microsoft.com/office/drawing/2014/main" val="332725506"/>
                  </a:ext>
                </a:extLst>
              </a:tr>
              <a:tr h="0">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12, 55131 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BNT162b2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95%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12/2020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Langes Feld 13, 31789 Hameln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5315151"/>
                  </a:ext>
                </a:extLst>
              </a:tr>
              <a:tr h="0">
                <a:tc>
                  <a:txBody>
                    <a:bodyPr/>
                    <a:lstStyle/>
                    <a:p>
                      <a:pPr>
                        <a:lnSpc>
                          <a:spcPct val="107000"/>
                        </a:lnSpc>
                        <a:spcAft>
                          <a:spcPts val="800"/>
                        </a:spcAft>
                      </a:pPr>
                      <a:r>
                        <a:rPr lang="de-DE" sz="1100">
                          <a:effectLst/>
                        </a:rPr>
                        <a:t>CureVac</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Friedrich-Miescher-Str. 15, 72076 Tübingen</a:t>
                      </a:r>
                    </a:p>
                  </a:txBody>
                  <a:tcPr marL="68580" marR="68580" marT="0" marB="0"/>
                </a:tc>
                <a:tc>
                  <a:txBody>
                    <a:bodyPr/>
                    <a:lstStyle/>
                    <a:p>
                      <a:pPr>
                        <a:lnSpc>
                          <a:spcPct val="107000"/>
                        </a:lnSpc>
                        <a:spcAft>
                          <a:spcPts val="800"/>
                        </a:spcAft>
                      </a:pPr>
                      <a:r>
                        <a:rPr lang="de-DE" sz="1100">
                          <a:effectLst/>
                        </a:rPr>
                        <a:t>CVnCoV</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Friedrich-Miescher-Str. 15, 72076 Tübingen</a:t>
                      </a:r>
                    </a:p>
                  </a:txBody>
                  <a:tcPr marL="68580" marR="68580" marT="0" marB="0"/>
                </a:tc>
                <a:extLst>
                  <a:ext uri="{0D108BD9-81ED-4DB2-BD59-A6C34878D82A}">
                    <a16:rowId xmlns:a16="http://schemas.microsoft.com/office/drawing/2014/main" val="2743883388"/>
                  </a:ext>
                </a:extLst>
              </a:tr>
              <a:tr h="0">
                <a:tc>
                  <a:txBody>
                    <a:bodyPr/>
                    <a:lstStyle/>
                    <a:p>
                      <a:pPr>
                        <a:lnSpc>
                          <a:spcPct val="107000"/>
                        </a:lnSpc>
                        <a:spcAft>
                          <a:spcPts val="800"/>
                        </a:spcAft>
                      </a:pPr>
                      <a:r>
                        <a:rPr lang="de-DE" sz="1100" dirty="0">
                          <a:effectLst/>
                        </a:rPr>
                        <a:t>AstraZeneca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 183, 22880 Wedel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ChAdOx1 nCoV-19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 183, 22880 Wedel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2043388"/>
                  </a:ext>
                </a:extLst>
              </a:tr>
              <a:tr h="0">
                <a:tc>
                  <a:txBody>
                    <a:bodyPr/>
                    <a:lstStyle/>
                    <a:p>
                      <a:pPr>
                        <a:lnSpc>
                          <a:spcPct val="107000"/>
                        </a:lnSpc>
                        <a:spcAft>
                          <a:spcPts val="800"/>
                        </a:spcAft>
                      </a:pPr>
                      <a:r>
                        <a:rPr lang="de-DE" sz="1100">
                          <a:effectLst/>
                        </a:rPr>
                        <a:t>AstraZeneca</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 183, 22880 Wedel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ChAdOx1 nCoV-19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Heinrich-Mack-Straße 35, 89257 Illertissen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6969806"/>
                  </a:ext>
                </a:extLst>
              </a:tr>
              <a:tr h="0">
                <a:tc>
                  <a:txBody>
                    <a:bodyPr/>
                    <a:lstStyle/>
                    <a:p>
                      <a:pPr>
                        <a:lnSpc>
                          <a:spcPct val="107000"/>
                        </a:lnSpc>
                        <a:spcAft>
                          <a:spcPts val="800"/>
                        </a:spcAft>
                      </a:pPr>
                      <a:r>
                        <a:rPr lang="de-DE" sz="1100" dirty="0" err="1">
                          <a:effectLst/>
                        </a:rPr>
                        <a:t>Moderna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One Upland Rd, Norwood, MA 02062, USA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mRNA-1273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70%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01/2021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One Upland Rd, Norwood, MA 02062, USA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999107"/>
                  </a:ext>
                </a:extLst>
              </a:tr>
            </a:tbl>
          </a:graphicData>
        </a:graphic>
      </p:graphicFrame>
      <p:sp>
        <p:nvSpPr>
          <p:cNvPr id="2" name="Ellipse 1">
            <a:extLst>
              <a:ext uri="{FF2B5EF4-FFF2-40B4-BE49-F238E27FC236}">
                <a16:creationId xmlns:a16="http://schemas.microsoft.com/office/drawing/2014/main" id="{D1BAA5E4-420B-4765-BE5D-5611292738E5}"/>
              </a:ext>
            </a:extLst>
          </p:cNvPr>
          <p:cNvSpPr/>
          <p:nvPr/>
        </p:nvSpPr>
        <p:spPr>
          <a:xfrm>
            <a:off x="1249960" y="2499919"/>
            <a:ext cx="3347207" cy="2055303"/>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de-DE"/>
          </a:p>
        </p:txBody>
      </p:sp>
      <p:sp>
        <p:nvSpPr>
          <p:cNvPr id="5" name="Ellipse 4">
            <a:extLst>
              <a:ext uri="{FF2B5EF4-FFF2-40B4-BE49-F238E27FC236}">
                <a16:creationId xmlns:a16="http://schemas.microsoft.com/office/drawing/2014/main" id="{025159C4-3655-4BDE-9AAF-96F99BB144CE}"/>
              </a:ext>
            </a:extLst>
          </p:cNvPr>
          <p:cNvSpPr/>
          <p:nvPr/>
        </p:nvSpPr>
        <p:spPr>
          <a:xfrm>
            <a:off x="7945773" y="2401348"/>
            <a:ext cx="4042095" cy="2055303"/>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de-DE"/>
          </a:p>
        </p:txBody>
      </p:sp>
      <p:sp>
        <p:nvSpPr>
          <p:cNvPr id="4" name="Textfeld 3">
            <a:extLst>
              <a:ext uri="{FF2B5EF4-FFF2-40B4-BE49-F238E27FC236}">
                <a16:creationId xmlns:a16="http://schemas.microsoft.com/office/drawing/2014/main" id="{8779006F-49BC-470F-A0BF-B4733C2CC20F}"/>
              </a:ext>
            </a:extLst>
          </p:cNvPr>
          <p:cNvSpPr txBox="1"/>
          <p:nvPr/>
        </p:nvSpPr>
        <p:spPr>
          <a:xfrm>
            <a:off x="497699" y="1223392"/>
            <a:ext cx="852929" cy="369332"/>
          </a:xfrm>
          <a:prstGeom prst="rect">
            <a:avLst/>
          </a:prstGeom>
          <a:noFill/>
        </p:spPr>
        <p:txBody>
          <a:bodyPr wrap="square" rtlCol="0">
            <a:spAutoFit/>
          </a:bodyPr>
          <a:lstStyle/>
          <a:p>
            <a:r>
              <a:rPr lang="de-DE" dirty="0"/>
              <a:t>Straße</a:t>
            </a:r>
          </a:p>
        </p:txBody>
      </p:sp>
      <p:sp>
        <p:nvSpPr>
          <p:cNvPr id="6" name="Textfeld 5">
            <a:extLst>
              <a:ext uri="{FF2B5EF4-FFF2-40B4-BE49-F238E27FC236}">
                <a16:creationId xmlns:a16="http://schemas.microsoft.com/office/drawing/2014/main" id="{92A7FB8E-2462-4CC4-8089-7984A2F943C3}"/>
              </a:ext>
            </a:extLst>
          </p:cNvPr>
          <p:cNvSpPr txBox="1"/>
          <p:nvPr/>
        </p:nvSpPr>
        <p:spPr>
          <a:xfrm>
            <a:off x="1107347" y="907512"/>
            <a:ext cx="1494687" cy="369332"/>
          </a:xfrm>
          <a:prstGeom prst="rect">
            <a:avLst/>
          </a:prstGeom>
          <a:noFill/>
        </p:spPr>
        <p:txBody>
          <a:bodyPr wrap="square" rtlCol="0">
            <a:spAutoFit/>
          </a:bodyPr>
          <a:lstStyle/>
          <a:p>
            <a:r>
              <a:rPr lang="de-DE" dirty="0"/>
              <a:t>Hausnummer</a:t>
            </a:r>
          </a:p>
        </p:txBody>
      </p:sp>
      <p:sp>
        <p:nvSpPr>
          <p:cNvPr id="7" name="Textfeld 6">
            <a:extLst>
              <a:ext uri="{FF2B5EF4-FFF2-40B4-BE49-F238E27FC236}">
                <a16:creationId xmlns:a16="http://schemas.microsoft.com/office/drawing/2014/main" id="{1241C546-DBD4-4B7F-8676-0BB435B1EDB3}"/>
              </a:ext>
            </a:extLst>
          </p:cNvPr>
          <p:cNvSpPr txBox="1"/>
          <p:nvPr/>
        </p:nvSpPr>
        <p:spPr>
          <a:xfrm>
            <a:off x="2743200" y="907512"/>
            <a:ext cx="542537" cy="369332"/>
          </a:xfrm>
          <a:prstGeom prst="rect">
            <a:avLst/>
          </a:prstGeom>
          <a:noFill/>
        </p:spPr>
        <p:txBody>
          <a:bodyPr wrap="square" rtlCol="0">
            <a:spAutoFit/>
          </a:bodyPr>
          <a:lstStyle/>
          <a:p>
            <a:r>
              <a:rPr lang="de-DE" dirty="0"/>
              <a:t>PLZ</a:t>
            </a:r>
          </a:p>
        </p:txBody>
      </p:sp>
      <p:sp>
        <p:nvSpPr>
          <p:cNvPr id="9" name="Textfeld 8">
            <a:extLst>
              <a:ext uri="{FF2B5EF4-FFF2-40B4-BE49-F238E27FC236}">
                <a16:creationId xmlns:a16="http://schemas.microsoft.com/office/drawing/2014/main" id="{411198F4-0505-4A2F-A40D-4DAA30504C1C}"/>
              </a:ext>
            </a:extLst>
          </p:cNvPr>
          <p:cNvSpPr txBox="1"/>
          <p:nvPr/>
        </p:nvSpPr>
        <p:spPr>
          <a:xfrm>
            <a:off x="3335998" y="1218257"/>
            <a:ext cx="542537" cy="369332"/>
          </a:xfrm>
          <a:prstGeom prst="rect">
            <a:avLst/>
          </a:prstGeom>
          <a:noFill/>
        </p:spPr>
        <p:txBody>
          <a:bodyPr wrap="square" rtlCol="0">
            <a:spAutoFit/>
          </a:bodyPr>
          <a:lstStyle/>
          <a:p>
            <a:r>
              <a:rPr lang="de-DE" dirty="0"/>
              <a:t>Ort</a:t>
            </a:r>
          </a:p>
        </p:txBody>
      </p:sp>
      <p:cxnSp>
        <p:nvCxnSpPr>
          <p:cNvPr id="12" name="Gerader Verbinder 11">
            <a:extLst>
              <a:ext uri="{FF2B5EF4-FFF2-40B4-BE49-F238E27FC236}">
                <a16:creationId xmlns:a16="http://schemas.microsoft.com/office/drawing/2014/main" id="{E4A88107-9EA5-4004-986F-7B3C05B9F017}"/>
              </a:ext>
            </a:extLst>
          </p:cNvPr>
          <p:cNvCxnSpPr>
            <a:cxnSpLocks/>
            <a:stCxn id="2" idx="0"/>
            <a:endCxn id="4" idx="2"/>
          </p:cNvCxnSpPr>
          <p:nvPr/>
        </p:nvCxnSpPr>
        <p:spPr>
          <a:xfrm flipH="1" flipV="1">
            <a:off x="924164" y="1592724"/>
            <a:ext cx="1999400" cy="907195"/>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9630BCF9-B1E0-4E4A-8387-512F65B502F4}"/>
              </a:ext>
            </a:extLst>
          </p:cNvPr>
          <p:cNvCxnSpPr>
            <a:cxnSpLocks/>
            <a:stCxn id="2" idx="0"/>
            <a:endCxn id="6" idx="2"/>
          </p:cNvCxnSpPr>
          <p:nvPr/>
        </p:nvCxnSpPr>
        <p:spPr>
          <a:xfrm flipH="1" flipV="1">
            <a:off x="1854691" y="1276844"/>
            <a:ext cx="1068873" cy="1223075"/>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Gerader Verbinder 15">
            <a:extLst>
              <a:ext uri="{FF2B5EF4-FFF2-40B4-BE49-F238E27FC236}">
                <a16:creationId xmlns:a16="http://schemas.microsoft.com/office/drawing/2014/main" id="{68D7BDBD-77EC-478A-A6DF-C7604BDE4DDF}"/>
              </a:ext>
            </a:extLst>
          </p:cNvPr>
          <p:cNvCxnSpPr>
            <a:cxnSpLocks/>
            <a:stCxn id="2" idx="0"/>
            <a:endCxn id="7" idx="2"/>
          </p:cNvCxnSpPr>
          <p:nvPr/>
        </p:nvCxnSpPr>
        <p:spPr>
          <a:xfrm flipV="1">
            <a:off x="2923564" y="1276844"/>
            <a:ext cx="90905" cy="1223075"/>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Gerader Verbinder 18">
            <a:extLst>
              <a:ext uri="{FF2B5EF4-FFF2-40B4-BE49-F238E27FC236}">
                <a16:creationId xmlns:a16="http://schemas.microsoft.com/office/drawing/2014/main" id="{ED6264BE-EBFF-4BF0-8B34-B11E4CCBA20F}"/>
              </a:ext>
            </a:extLst>
          </p:cNvPr>
          <p:cNvCxnSpPr>
            <a:cxnSpLocks/>
            <a:stCxn id="2" idx="0"/>
            <a:endCxn id="9" idx="2"/>
          </p:cNvCxnSpPr>
          <p:nvPr/>
        </p:nvCxnSpPr>
        <p:spPr>
          <a:xfrm flipV="1">
            <a:off x="2923564" y="1587589"/>
            <a:ext cx="683703" cy="91233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Textfeld 30">
            <a:extLst>
              <a:ext uri="{FF2B5EF4-FFF2-40B4-BE49-F238E27FC236}">
                <a16:creationId xmlns:a16="http://schemas.microsoft.com/office/drawing/2014/main" id="{1705C393-0129-4CBB-81A5-9AF78A2930E8}"/>
              </a:ext>
            </a:extLst>
          </p:cNvPr>
          <p:cNvSpPr txBox="1"/>
          <p:nvPr/>
        </p:nvSpPr>
        <p:spPr>
          <a:xfrm>
            <a:off x="7549273" y="1111159"/>
            <a:ext cx="852929" cy="369332"/>
          </a:xfrm>
          <a:prstGeom prst="rect">
            <a:avLst/>
          </a:prstGeom>
          <a:noFill/>
        </p:spPr>
        <p:txBody>
          <a:bodyPr wrap="square" rtlCol="0">
            <a:spAutoFit/>
          </a:bodyPr>
          <a:lstStyle/>
          <a:p>
            <a:r>
              <a:rPr lang="de-DE" dirty="0"/>
              <a:t>Straße</a:t>
            </a:r>
          </a:p>
        </p:txBody>
      </p:sp>
      <p:sp>
        <p:nvSpPr>
          <p:cNvPr id="32" name="Textfeld 31">
            <a:extLst>
              <a:ext uri="{FF2B5EF4-FFF2-40B4-BE49-F238E27FC236}">
                <a16:creationId xmlns:a16="http://schemas.microsoft.com/office/drawing/2014/main" id="{4197BD23-EDFB-47B8-BADC-F8FA9E229881}"/>
              </a:ext>
            </a:extLst>
          </p:cNvPr>
          <p:cNvSpPr txBox="1"/>
          <p:nvPr/>
        </p:nvSpPr>
        <p:spPr>
          <a:xfrm>
            <a:off x="8158921" y="795279"/>
            <a:ext cx="1494687" cy="369332"/>
          </a:xfrm>
          <a:prstGeom prst="rect">
            <a:avLst/>
          </a:prstGeom>
          <a:noFill/>
        </p:spPr>
        <p:txBody>
          <a:bodyPr wrap="square" rtlCol="0">
            <a:spAutoFit/>
          </a:bodyPr>
          <a:lstStyle/>
          <a:p>
            <a:r>
              <a:rPr lang="de-DE" dirty="0"/>
              <a:t>Hausnummer</a:t>
            </a:r>
          </a:p>
        </p:txBody>
      </p:sp>
      <p:sp>
        <p:nvSpPr>
          <p:cNvPr id="33" name="Textfeld 32">
            <a:extLst>
              <a:ext uri="{FF2B5EF4-FFF2-40B4-BE49-F238E27FC236}">
                <a16:creationId xmlns:a16="http://schemas.microsoft.com/office/drawing/2014/main" id="{6BD10401-E6DC-4827-8906-F6DE7A2D4B6B}"/>
              </a:ext>
            </a:extLst>
          </p:cNvPr>
          <p:cNvSpPr txBox="1"/>
          <p:nvPr/>
        </p:nvSpPr>
        <p:spPr>
          <a:xfrm>
            <a:off x="9794774" y="795279"/>
            <a:ext cx="542537" cy="369332"/>
          </a:xfrm>
          <a:prstGeom prst="rect">
            <a:avLst/>
          </a:prstGeom>
          <a:noFill/>
        </p:spPr>
        <p:txBody>
          <a:bodyPr wrap="square" rtlCol="0">
            <a:spAutoFit/>
          </a:bodyPr>
          <a:lstStyle/>
          <a:p>
            <a:r>
              <a:rPr lang="de-DE" dirty="0"/>
              <a:t>PLZ</a:t>
            </a:r>
          </a:p>
        </p:txBody>
      </p:sp>
      <p:sp>
        <p:nvSpPr>
          <p:cNvPr id="34" name="Textfeld 33">
            <a:extLst>
              <a:ext uri="{FF2B5EF4-FFF2-40B4-BE49-F238E27FC236}">
                <a16:creationId xmlns:a16="http://schemas.microsoft.com/office/drawing/2014/main" id="{55F71AA7-BE4D-4E2F-B083-5477133BB677}"/>
              </a:ext>
            </a:extLst>
          </p:cNvPr>
          <p:cNvSpPr txBox="1"/>
          <p:nvPr/>
        </p:nvSpPr>
        <p:spPr>
          <a:xfrm>
            <a:off x="10387572" y="1106024"/>
            <a:ext cx="542537" cy="369332"/>
          </a:xfrm>
          <a:prstGeom prst="rect">
            <a:avLst/>
          </a:prstGeom>
          <a:noFill/>
        </p:spPr>
        <p:txBody>
          <a:bodyPr wrap="square" rtlCol="0">
            <a:spAutoFit/>
          </a:bodyPr>
          <a:lstStyle/>
          <a:p>
            <a:r>
              <a:rPr lang="de-DE" dirty="0"/>
              <a:t>Ort</a:t>
            </a:r>
          </a:p>
        </p:txBody>
      </p:sp>
      <p:cxnSp>
        <p:nvCxnSpPr>
          <p:cNvPr id="36" name="Gerader Verbinder 35">
            <a:extLst>
              <a:ext uri="{FF2B5EF4-FFF2-40B4-BE49-F238E27FC236}">
                <a16:creationId xmlns:a16="http://schemas.microsoft.com/office/drawing/2014/main" id="{D6852623-9FE3-4435-8476-302EC9325961}"/>
              </a:ext>
            </a:extLst>
          </p:cNvPr>
          <p:cNvCxnSpPr>
            <a:cxnSpLocks/>
            <a:endCxn id="31" idx="2"/>
          </p:cNvCxnSpPr>
          <p:nvPr/>
        </p:nvCxnSpPr>
        <p:spPr>
          <a:xfrm flipH="1" flipV="1">
            <a:off x="7975738" y="1480491"/>
            <a:ext cx="1999400" cy="907195"/>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Gerader Verbinder 36">
            <a:extLst>
              <a:ext uri="{FF2B5EF4-FFF2-40B4-BE49-F238E27FC236}">
                <a16:creationId xmlns:a16="http://schemas.microsoft.com/office/drawing/2014/main" id="{46604EFD-1216-473D-97A1-D188EF461D47}"/>
              </a:ext>
            </a:extLst>
          </p:cNvPr>
          <p:cNvCxnSpPr>
            <a:cxnSpLocks/>
            <a:endCxn id="32" idx="2"/>
          </p:cNvCxnSpPr>
          <p:nvPr/>
        </p:nvCxnSpPr>
        <p:spPr>
          <a:xfrm flipH="1" flipV="1">
            <a:off x="8906265" y="1164611"/>
            <a:ext cx="1068873" cy="1223075"/>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Gerader Verbinder 37">
            <a:extLst>
              <a:ext uri="{FF2B5EF4-FFF2-40B4-BE49-F238E27FC236}">
                <a16:creationId xmlns:a16="http://schemas.microsoft.com/office/drawing/2014/main" id="{5155D054-589E-4CF1-9B68-55702910F200}"/>
              </a:ext>
            </a:extLst>
          </p:cNvPr>
          <p:cNvCxnSpPr>
            <a:cxnSpLocks/>
            <a:endCxn id="33" idx="2"/>
          </p:cNvCxnSpPr>
          <p:nvPr/>
        </p:nvCxnSpPr>
        <p:spPr>
          <a:xfrm flipV="1">
            <a:off x="9975138" y="1164611"/>
            <a:ext cx="90905" cy="1223075"/>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Gerader Verbinder 38">
            <a:extLst>
              <a:ext uri="{FF2B5EF4-FFF2-40B4-BE49-F238E27FC236}">
                <a16:creationId xmlns:a16="http://schemas.microsoft.com/office/drawing/2014/main" id="{38619A98-FE1E-4110-B054-610979925ED5}"/>
              </a:ext>
            </a:extLst>
          </p:cNvPr>
          <p:cNvCxnSpPr>
            <a:cxnSpLocks/>
            <a:endCxn id="34" idx="2"/>
          </p:cNvCxnSpPr>
          <p:nvPr/>
        </p:nvCxnSpPr>
        <p:spPr>
          <a:xfrm flipV="1">
            <a:off x="9975138" y="1475356"/>
            <a:ext cx="683703" cy="91233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2" name="Textfeld 41">
            <a:extLst>
              <a:ext uri="{FF2B5EF4-FFF2-40B4-BE49-F238E27FC236}">
                <a16:creationId xmlns:a16="http://schemas.microsoft.com/office/drawing/2014/main" id="{7AF0E72E-99F2-4D38-9840-A64DCFB818C0}"/>
              </a:ext>
            </a:extLst>
          </p:cNvPr>
          <p:cNvSpPr txBox="1"/>
          <p:nvPr/>
        </p:nvSpPr>
        <p:spPr>
          <a:xfrm>
            <a:off x="497651" y="2387686"/>
            <a:ext cx="852977"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de-DE" sz="1200" dirty="0"/>
              <a:t>Impfstoff</a:t>
            </a:r>
          </a:p>
        </p:txBody>
      </p:sp>
    </p:spTree>
    <p:extLst>
      <p:ext uri="{BB962C8B-B14F-4D97-AF65-F5344CB8AC3E}">
        <p14:creationId xmlns:p14="http://schemas.microsoft.com/office/powerpoint/2010/main" val="1688517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le 2">
            <a:extLst>
              <a:ext uri="{FF2B5EF4-FFF2-40B4-BE49-F238E27FC236}">
                <a16:creationId xmlns:a16="http://schemas.microsoft.com/office/drawing/2014/main" id="{7CE54A96-53E2-4452-92CB-0D23B78EEFDA}"/>
              </a:ext>
            </a:extLst>
          </p:cNvPr>
          <p:cNvGraphicFramePr>
            <a:graphicFrameLocks noGrp="1"/>
          </p:cNvGraphicFramePr>
          <p:nvPr>
            <p:extLst>
              <p:ext uri="{D42A27DB-BD31-4B8C-83A1-F6EECF244321}">
                <p14:modId xmlns:p14="http://schemas.microsoft.com/office/powerpoint/2010/main" val="1363476036"/>
              </p:ext>
            </p:extLst>
          </p:nvPr>
        </p:nvGraphicFramePr>
        <p:xfrm>
          <a:off x="497699" y="2653506"/>
          <a:ext cx="11196602" cy="1550988"/>
        </p:xfrm>
        <a:graphic>
          <a:graphicData uri="http://schemas.openxmlformats.org/drawingml/2006/table">
            <a:tbl>
              <a:tblPr firstRow="1" firstCol="1" bandRow="1">
                <a:tableStyleId>{5C22544A-7EE6-4342-B048-85BDC9FD1C3A}</a:tableStyleId>
              </a:tblPr>
              <a:tblGrid>
                <a:gridCol w="1260694">
                  <a:extLst>
                    <a:ext uri="{9D8B030D-6E8A-4147-A177-3AD203B41FA5}">
                      <a16:colId xmlns:a16="http://schemas.microsoft.com/office/drawing/2014/main" val="559771440"/>
                    </a:ext>
                  </a:extLst>
                </a:gridCol>
                <a:gridCol w="2661619">
                  <a:extLst>
                    <a:ext uri="{9D8B030D-6E8A-4147-A177-3AD203B41FA5}">
                      <a16:colId xmlns:a16="http://schemas.microsoft.com/office/drawing/2014/main" val="3894622906"/>
                    </a:ext>
                  </a:extLst>
                </a:gridCol>
                <a:gridCol w="1216396">
                  <a:extLst>
                    <a:ext uri="{9D8B030D-6E8A-4147-A177-3AD203B41FA5}">
                      <a16:colId xmlns:a16="http://schemas.microsoft.com/office/drawing/2014/main" val="2768184708"/>
                    </a:ext>
                  </a:extLst>
                </a:gridCol>
                <a:gridCol w="1367350">
                  <a:extLst>
                    <a:ext uri="{9D8B030D-6E8A-4147-A177-3AD203B41FA5}">
                      <a16:colId xmlns:a16="http://schemas.microsoft.com/office/drawing/2014/main" val="721171599"/>
                    </a:ext>
                  </a:extLst>
                </a:gridCol>
                <a:gridCol w="1424965">
                  <a:extLst>
                    <a:ext uri="{9D8B030D-6E8A-4147-A177-3AD203B41FA5}">
                      <a16:colId xmlns:a16="http://schemas.microsoft.com/office/drawing/2014/main" val="1741410018"/>
                    </a:ext>
                  </a:extLst>
                </a:gridCol>
                <a:gridCol w="3265578">
                  <a:extLst>
                    <a:ext uri="{9D8B030D-6E8A-4147-A177-3AD203B41FA5}">
                      <a16:colId xmlns:a16="http://schemas.microsoft.com/office/drawing/2014/main" val="145744350"/>
                    </a:ext>
                  </a:extLst>
                </a:gridCol>
              </a:tblGrid>
              <a:tr h="0">
                <a:tc>
                  <a:txBody>
                    <a:bodyPr/>
                    <a:lstStyle/>
                    <a:p>
                      <a:pPr>
                        <a:lnSpc>
                          <a:spcPct val="107000"/>
                        </a:lnSpc>
                        <a:spcAft>
                          <a:spcPts val="800"/>
                        </a:spcAft>
                      </a:pPr>
                      <a:r>
                        <a:rPr lang="de-DE" sz="1100" dirty="0">
                          <a:effectLst/>
                        </a:rPr>
                        <a:t>Firmenname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Aft>
                          <a:spcPts val="800"/>
                        </a:spcAft>
                      </a:pPr>
                      <a:r>
                        <a:rPr lang="de-DE" sz="1100">
                          <a:effectLst/>
                        </a:rPr>
                        <a:t>Firmenadresse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Impfstoff Name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Aft>
                          <a:spcPts val="800"/>
                        </a:spcAft>
                      </a:pPr>
                      <a:r>
                        <a:rPr lang="de-DE" sz="1100">
                          <a:effectLst/>
                        </a:rPr>
                        <a:t>Wirkungsgrad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Impfstoff Erstzulassung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Forschungsstandort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1635317"/>
                  </a:ext>
                </a:extLst>
              </a:tr>
              <a:tr h="0">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12, 55131 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BNT162b2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95%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12/2020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12, 55131 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4422249"/>
                  </a:ext>
                </a:extLst>
              </a:tr>
              <a:tr h="0">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12, 55131 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BNT162b2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95%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12/2020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Lil-</a:t>
                      </a:r>
                      <a:r>
                        <a:rPr lang="de-DE" sz="1100" dirty="0" err="1">
                          <a:effectLst/>
                          <a:latin typeface="Calibri" panose="020F0502020204030204" pitchFamily="34" charset="0"/>
                          <a:ea typeface="Calibri" panose="020F0502020204030204" pitchFamily="34" charset="0"/>
                          <a:cs typeface="Times New Roman" panose="02020603050405020304" pitchFamily="18" charset="0"/>
                        </a:rPr>
                        <a:t>Dagover</a:t>
                      </a:r>
                      <a:r>
                        <a:rPr lang="de-DE" sz="1100" dirty="0">
                          <a:effectLst/>
                          <a:latin typeface="Calibri" panose="020F0502020204030204" pitchFamily="34" charset="0"/>
                          <a:ea typeface="Calibri" panose="020F0502020204030204" pitchFamily="34" charset="0"/>
                          <a:cs typeface="Times New Roman" panose="02020603050405020304" pitchFamily="18" charset="0"/>
                        </a:rPr>
                        <a:t>-Ring 7 82031 Grünwald</a:t>
                      </a:r>
                    </a:p>
                  </a:txBody>
                  <a:tcPr marL="68580" marR="68580" marT="0" marB="0"/>
                </a:tc>
                <a:extLst>
                  <a:ext uri="{0D108BD9-81ED-4DB2-BD59-A6C34878D82A}">
                    <a16:rowId xmlns:a16="http://schemas.microsoft.com/office/drawing/2014/main" val="332725506"/>
                  </a:ext>
                </a:extLst>
              </a:tr>
              <a:tr h="0">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12, 55131 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BNT162b2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95%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12/2020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Langes Feld 13, 31789 Hameln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5315151"/>
                  </a:ext>
                </a:extLst>
              </a:tr>
              <a:tr h="0">
                <a:tc>
                  <a:txBody>
                    <a:bodyPr/>
                    <a:lstStyle/>
                    <a:p>
                      <a:pPr>
                        <a:lnSpc>
                          <a:spcPct val="107000"/>
                        </a:lnSpc>
                        <a:spcAft>
                          <a:spcPts val="800"/>
                        </a:spcAft>
                      </a:pPr>
                      <a:r>
                        <a:rPr lang="de-DE" sz="1100">
                          <a:effectLst/>
                        </a:rPr>
                        <a:t>CureVac</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Friedrich-Miescher-Str. 15, 72076 Tübingen</a:t>
                      </a:r>
                    </a:p>
                  </a:txBody>
                  <a:tcPr marL="68580" marR="68580" marT="0" marB="0"/>
                </a:tc>
                <a:tc>
                  <a:txBody>
                    <a:bodyPr/>
                    <a:lstStyle/>
                    <a:p>
                      <a:pPr>
                        <a:lnSpc>
                          <a:spcPct val="107000"/>
                        </a:lnSpc>
                        <a:spcAft>
                          <a:spcPts val="800"/>
                        </a:spcAft>
                      </a:pPr>
                      <a:r>
                        <a:rPr lang="de-DE" sz="1100">
                          <a:effectLst/>
                        </a:rPr>
                        <a:t>CVnCoV</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Friedrich-Miescher-Str. 15, 72076 Tübingen</a:t>
                      </a:r>
                    </a:p>
                  </a:txBody>
                  <a:tcPr marL="68580" marR="68580" marT="0" marB="0"/>
                </a:tc>
                <a:extLst>
                  <a:ext uri="{0D108BD9-81ED-4DB2-BD59-A6C34878D82A}">
                    <a16:rowId xmlns:a16="http://schemas.microsoft.com/office/drawing/2014/main" val="2743883388"/>
                  </a:ext>
                </a:extLst>
              </a:tr>
              <a:tr h="0">
                <a:tc>
                  <a:txBody>
                    <a:bodyPr/>
                    <a:lstStyle/>
                    <a:p>
                      <a:pPr>
                        <a:lnSpc>
                          <a:spcPct val="107000"/>
                        </a:lnSpc>
                        <a:spcAft>
                          <a:spcPts val="800"/>
                        </a:spcAft>
                      </a:pPr>
                      <a:r>
                        <a:rPr lang="de-DE" sz="1100" dirty="0">
                          <a:effectLst/>
                        </a:rPr>
                        <a:t>AstraZeneca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 183, 22880 Wedel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ChAdOx1 nCoV-19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 183, 22880 Wedel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2043388"/>
                  </a:ext>
                </a:extLst>
              </a:tr>
              <a:tr h="0">
                <a:tc>
                  <a:txBody>
                    <a:bodyPr/>
                    <a:lstStyle/>
                    <a:p>
                      <a:pPr>
                        <a:lnSpc>
                          <a:spcPct val="107000"/>
                        </a:lnSpc>
                        <a:spcAft>
                          <a:spcPts val="800"/>
                        </a:spcAft>
                      </a:pPr>
                      <a:r>
                        <a:rPr lang="de-DE" sz="1100">
                          <a:effectLst/>
                        </a:rPr>
                        <a:t>AstraZeneca</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 183, 22880 Wedel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ChAdOx1 nCoV-19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Heinrich-Mack-Straße 35, 89257 Illertissen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6969806"/>
                  </a:ext>
                </a:extLst>
              </a:tr>
              <a:tr h="0">
                <a:tc>
                  <a:txBody>
                    <a:bodyPr/>
                    <a:lstStyle/>
                    <a:p>
                      <a:pPr>
                        <a:lnSpc>
                          <a:spcPct val="107000"/>
                        </a:lnSpc>
                        <a:spcAft>
                          <a:spcPts val="800"/>
                        </a:spcAft>
                      </a:pPr>
                      <a:r>
                        <a:rPr lang="de-DE" sz="1100" dirty="0" err="1">
                          <a:effectLst/>
                        </a:rPr>
                        <a:t>Moderna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One Upland Rd, Norwood, MA 02062, USA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mRNA-1273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70%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01/2021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One Upland Rd, Norwood, MA 02062, USA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999107"/>
                  </a:ext>
                </a:extLst>
              </a:tr>
            </a:tbl>
          </a:graphicData>
        </a:graphic>
      </p:graphicFrame>
      <p:sp>
        <p:nvSpPr>
          <p:cNvPr id="2" name="Ellipse 1">
            <a:extLst>
              <a:ext uri="{FF2B5EF4-FFF2-40B4-BE49-F238E27FC236}">
                <a16:creationId xmlns:a16="http://schemas.microsoft.com/office/drawing/2014/main" id="{D1BAA5E4-420B-4765-BE5D-5611292738E5}"/>
              </a:ext>
            </a:extLst>
          </p:cNvPr>
          <p:cNvSpPr/>
          <p:nvPr/>
        </p:nvSpPr>
        <p:spPr>
          <a:xfrm>
            <a:off x="1249960" y="2499919"/>
            <a:ext cx="3347207" cy="2055303"/>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de-DE"/>
          </a:p>
        </p:txBody>
      </p:sp>
      <p:sp>
        <p:nvSpPr>
          <p:cNvPr id="5" name="Ellipse 4">
            <a:extLst>
              <a:ext uri="{FF2B5EF4-FFF2-40B4-BE49-F238E27FC236}">
                <a16:creationId xmlns:a16="http://schemas.microsoft.com/office/drawing/2014/main" id="{025159C4-3655-4BDE-9AAF-96F99BB144CE}"/>
              </a:ext>
            </a:extLst>
          </p:cNvPr>
          <p:cNvSpPr/>
          <p:nvPr/>
        </p:nvSpPr>
        <p:spPr>
          <a:xfrm>
            <a:off x="7945773" y="2401348"/>
            <a:ext cx="4042095" cy="2055303"/>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de-DE"/>
          </a:p>
        </p:txBody>
      </p:sp>
      <p:sp>
        <p:nvSpPr>
          <p:cNvPr id="4" name="Textfeld 3">
            <a:extLst>
              <a:ext uri="{FF2B5EF4-FFF2-40B4-BE49-F238E27FC236}">
                <a16:creationId xmlns:a16="http://schemas.microsoft.com/office/drawing/2014/main" id="{8779006F-49BC-470F-A0BF-B4733C2CC20F}"/>
              </a:ext>
            </a:extLst>
          </p:cNvPr>
          <p:cNvSpPr txBox="1"/>
          <p:nvPr/>
        </p:nvSpPr>
        <p:spPr>
          <a:xfrm>
            <a:off x="497699" y="1223392"/>
            <a:ext cx="852929" cy="369332"/>
          </a:xfrm>
          <a:prstGeom prst="rect">
            <a:avLst/>
          </a:prstGeom>
          <a:noFill/>
        </p:spPr>
        <p:txBody>
          <a:bodyPr wrap="square" rtlCol="0">
            <a:spAutoFit/>
          </a:bodyPr>
          <a:lstStyle/>
          <a:p>
            <a:r>
              <a:rPr lang="de-DE" dirty="0"/>
              <a:t>Straße</a:t>
            </a:r>
          </a:p>
        </p:txBody>
      </p:sp>
      <p:sp>
        <p:nvSpPr>
          <p:cNvPr id="6" name="Textfeld 5">
            <a:extLst>
              <a:ext uri="{FF2B5EF4-FFF2-40B4-BE49-F238E27FC236}">
                <a16:creationId xmlns:a16="http://schemas.microsoft.com/office/drawing/2014/main" id="{92A7FB8E-2462-4CC4-8089-7984A2F943C3}"/>
              </a:ext>
            </a:extLst>
          </p:cNvPr>
          <p:cNvSpPr txBox="1"/>
          <p:nvPr/>
        </p:nvSpPr>
        <p:spPr>
          <a:xfrm>
            <a:off x="1107347" y="907512"/>
            <a:ext cx="1494687" cy="369332"/>
          </a:xfrm>
          <a:prstGeom prst="rect">
            <a:avLst/>
          </a:prstGeom>
          <a:noFill/>
        </p:spPr>
        <p:txBody>
          <a:bodyPr wrap="square" rtlCol="0">
            <a:spAutoFit/>
          </a:bodyPr>
          <a:lstStyle/>
          <a:p>
            <a:r>
              <a:rPr lang="de-DE" dirty="0"/>
              <a:t>Hausnummer</a:t>
            </a:r>
          </a:p>
        </p:txBody>
      </p:sp>
      <p:sp>
        <p:nvSpPr>
          <p:cNvPr id="7" name="Textfeld 6">
            <a:extLst>
              <a:ext uri="{FF2B5EF4-FFF2-40B4-BE49-F238E27FC236}">
                <a16:creationId xmlns:a16="http://schemas.microsoft.com/office/drawing/2014/main" id="{1241C546-DBD4-4B7F-8676-0BB435B1EDB3}"/>
              </a:ext>
            </a:extLst>
          </p:cNvPr>
          <p:cNvSpPr txBox="1"/>
          <p:nvPr/>
        </p:nvSpPr>
        <p:spPr>
          <a:xfrm>
            <a:off x="2743200" y="907512"/>
            <a:ext cx="542537" cy="369332"/>
          </a:xfrm>
          <a:prstGeom prst="rect">
            <a:avLst/>
          </a:prstGeom>
          <a:noFill/>
        </p:spPr>
        <p:txBody>
          <a:bodyPr wrap="square" rtlCol="0">
            <a:spAutoFit/>
          </a:bodyPr>
          <a:lstStyle/>
          <a:p>
            <a:r>
              <a:rPr lang="de-DE" dirty="0"/>
              <a:t>PLZ</a:t>
            </a:r>
          </a:p>
        </p:txBody>
      </p:sp>
      <p:sp>
        <p:nvSpPr>
          <p:cNvPr id="9" name="Textfeld 8">
            <a:extLst>
              <a:ext uri="{FF2B5EF4-FFF2-40B4-BE49-F238E27FC236}">
                <a16:creationId xmlns:a16="http://schemas.microsoft.com/office/drawing/2014/main" id="{411198F4-0505-4A2F-A40D-4DAA30504C1C}"/>
              </a:ext>
            </a:extLst>
          </p:cNvPr>
          <p:cNvSpPr txBox="1"/>
          <p:nvPr/>
        </p:nvSpPr>
        <p:spPr>
          <a:xfrm>
            <a:off x="3335998" y="1218257"/>
            <a:ext cx="542537" cy="369332"/>
          </a:xfrm>
          <a:prstGeom prst="rect">
            <a:avLst/>
          </a:prstGeom>
          <a:noFill/>
        </p:spPr>
        <p:txBody>
          <a:bodyPr wrap="square" rtlCol="0">
            <a:spAutoFit/>
          </a:bodyPr>
          <a:lstStyle/>
          <a:p>
            <a:r>
              <a:rPr lang="de-DE" dirty="0"/>
              <a:t>Ort</a:t>
            </a:r>
          </a:p>
        </p:txBody>
      </p:sp>
      <p:sp>
        <p:nvSpPr>
          <p:cNvPr id="10" name="Textfeld 9">
            <a:extLst>
              <a:ext uri="{FF2B5EF4-FFF2-40B4-BE49-F238E27FC236}">
                <a16:creationId xmlns:a16="http://schemas.microsoft.com/office/drawing/2014/main" id="{F6C638C6-655F-448B-AAFF-E7DFE7C84582}"/>
              </a:ext>
            </a:extLst>
          </p:cNvPr>
          <p:cNvSpPr txBox="1"/>
          <p:nvPr/>
        </p:nvSpPr>
        <p:spPr>
          <a:xfrm>
            <a:off x="3928796" y="1556510"/>
            <a:ext cx="668371" cy="369332"/>
          </a:xfrm>
          <a:prstGeom prst="rect">
            <a:avLst/>
          </a:prstGeom>
          <a:noFill/>
        </p:spPr>
        <p:txBody>
          <a:bodyPr wrap="square" rtlCol="0">
            <a:spAutoFit/>
          </a:bodyPr>
          <a:lstStyle/>
          <a:p>
            <a:r>
              <a:rPr lang="de-DE" dirty="0"/>
              <a:t>Land</a:t>
            </a:r>
          </a:p>
        </p:txBody>
      </p:sp>
      <p:cxnSp>
        <p:nvCxnSpPr>
          <p:cNvPr id="12" name="Gerader Verbinder 11">
            <a:extLst>
              <a:ext uri="{FF2B5EF4-FFF2-40B4-BE49-F238E27FC236}">
                <a16:creationId xmlns:a16="http://schemas.microsoft.com/office/drawing/2014/main" id="{E4A88107-9EA5-4004-986F-7B3C05B9F017}"/>
              </a:ext>
            </a:extLst>
          </p:cNvPr>
          <p:cNvCxnSpPr>
            <a:cxnSpLocks/>
            <a:stCxn id="2" idx="0"/>
            <a:endCxn id="4" idx="2"/>
          </p:cNvCxnSpPr>
          <p:nvPr/>
        </p:nvCxnSpPr>
        <p:spPr>
          <a:xfrm flipH="1" flipV="1">
            <a:off x="924164" y="1592724"/>
            <a:ext cx="1999400" cy="907195"/>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9630BCF9-B1E0-4E4A-8387-512F65B502F4}"/>
              </a:ext>
            </a:extLst>
          </p:cNvPr>
          <p:cNvCxnSpPr>
            <a:cxnSpLocks/>
            <a:stCxn id="2" idx="0"/>
            <a:endCxn id="6" idx="2"/>
          </p:cNvCxnSpPr>
          <p:nvPr/>
        </p:nvCxnSpPr>
        <p:spPr>
          <a:xfrm flipH="1" flipV="1">
            <a:off x="1854691" y="1276844"/>
            <a:ext cx="1068873" cy="1223075"/>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Gerader Verbinder 15">
            <a:extLst>
              <a:ext uri="{FF2B5EF4-FFF2-40B4-BE49-F238E27FC236}">
                <a16:creationId xmlns:a16="http://schemas.microsoft.com/office/drawing/2014/main" id="{68D7BDBD-77EC-478A-A6DF-C7604BDE4DDF}"/>
              </a:ext>
            </a:extLst>
          </p:cNvPr>
          <p:cNvCxnSpPr>
            <a:cxnSpLocks/>
            <a:stCxn id="2" idx="0"/>
            <a:endCxn id="7" idx="2"/>
          </p:cNvCxnSpPr>
          <p:nvPr/>
        </p:nvCxnSpPr>
        <p:spPr>
          <a:xfrm flipV="1">
            <a:off x="2923564" y="1276844"/>
            <a:ext cx="90905" cy="1223075"/>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Gerader Verbinder 18">
            <a:extLst>
              <a:ext uri="{FF2B5EF4-FFF2-40B4-BE49-F238E27FC236}">
                <a16:creationId xmlns:a16="http://schemas.microsoft.com/office/drawing/2014/main" id="{ED6264BE-EBFF-4BF0-8B34-B11E4CCBA20F}"/>
              </a:ext>
            </a:extLst>
          </p:cNvPr>
          <p:cNvCxnSpPr>
            <a:cxnSpLocks/>
            <a:stCxn id="2" idx="0"/>
            <a:endCxn id="9" idx="2"/>
          </p:cNvCxnSpPr>
          <p:nvPr/>
        </p:nvCxnSpPr>
        <p:spPr>
          <a:xfrm flipV="1">
            <a:off x="2923564" y="1587589"/>
            <a:ext cx="683703" cy="91233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Gerader Verbinder 21">
            <a:extLst>
              <a:ext uri="{FF2B5EF4-FFF2-40B4-BE49-F238E27FC236}">
                <a16:creationId xmlns:a16="http://schemas.microsoft.com/office/drawing/2014/main" id="{BE99D3E3-AD4B-42D2-BF06-22B3CD30C083}"/>
              </a:ext>
            </a:extLst>
          </p:cNvPr>
          <p:cNvCxnSpPr>
            <a:cxnSpLocks/>
            <a:stCxn id="2" idx="0"/>
            <a:endCxn id="10" idx="2"/>
          </p:cNvCxnSpPr>
          <p:nvPr/>
        </p:nvCxnSpPr>
        <p:spPr>
          <a:xfrm flipV="1">
            <a:off x="2923564" y="1925842"/>
            <a:ext cx="1339418" cy="574077"/>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Textfeld 30">
            <a:extLst>
              <a:ext uri="{FF2B5EF4-FFF2-40B4-BE49-F238E27FC236}">
                <a16:creationId xmlns:a16="http://schemas.microsoft.com/office/drawing/2014/main" id="{1705C393-0129-4CBB-81A5-9AF78A2930E8}"/>
              </a:ext>
            </a:extLst>
          </p:cNvPr>
          <p:cNvSpPr txBox="1"/>
          <p:nvPr/>
        </p:nvSpPr>
        <p:spPr>
          <a:xfrm>
            <a:off x="7549273" y="1111159"/>
            <a:ext cx="852929" cy="369332"/>
          </a:xfrm>
          <a:prstGeom prst="rect">
            <a:avLst/>
          </a:prstGeom>
          <a:noFill/>
        </p:spPr>
        <p:txBody>
          <a:bodyPr wrap="square" rtlCol="0">
            <a:spAutoFit/>
          </a:bodyPr>
          <a:lstStyle/>
          <a:p>
            <a:r>
              <a:rPr lang="de-DE" dirty="0"/>
              <a:t>Straße</a:t>
            </a:r>
          </a:p>
        </p:txBody>
      </p:sp>
      <p:sp>
        <p:nvSpPr>
          <p:cNvPr id="32" name="Textfeld 31">
            <a:extLst>
              <a:ext uri="{FF2B5EF4-FFF2-40B4-BE49-F238E27FC236}">
                <a16:creationId xmlns:a16="http://schemas.microsoft.com/office/drawing/2014/main" id="{4197BD23-EDFB-47B8-BADC-F8FA9E229881}"/>
              </a:ext>
            </a:extLst>
          </p:cNvPr>
          <p:cNvSpPr txBox="1"/>
          <p:nvPr/>
        </p:nvSpPr>
        <p:spPr>
          <a:xfrm>
            <a:off x="8158921" y="795279"/>
            <a:ext cx="1494687" cy="369332"/>
          </a:xfrm>
          <a:prstGeom prst="rect">
            <a:avLst/>
          </a:prstGeom>
          <a:noFill/>
        </p:spPr>
        <p:txBody>
          <a:bodyPr wrap="square" rtlCol="0">
            <a:spAutoFit/>
          </a:bodyPr>
          <a:lstStyle/>
          <a:p>
            <a:r>
              <a:rPr lang="de-DE" dirty="0"/>
              <a:t>Hausnummer</a:t>
            </a:r>
          </a:p>
        </p:txBody>
      </p:sp>
      <p:sp>
        <p:nvSpPr>
          <p:cNvPr id="33" name="Textfeld 32">
            <a:extLst>
              <a:ext uri="{FF2B5EF4-FFF2-40B4-BE49-F238E27FC236}">
                <a16:creationId xmlns:a16="http://schemas.microsoft.com/office/drawing/2014/main" id="{6BD10401-E6DC-4827-8906-F6DE7A2D4B6B}"/>
              </a:ext>
            </a:extLst>
          </p:cNvPr>
          <p:cNvSpPr txBox="1"/>
          <p:nvPr/>
        </p:nvSpPr>
        <p:spPr>
          <a:xfrm>
            <a:off x="9794774" y="795279"/>
            <a:ext cx="542537" cy="369332"/>
          </a:xfrm>
          <a:prstGeom prst="rect">
            <a:avLst/>
          </a:prstGeom>
          <a:noFill/>
        </p:spPr>
        <p:txBody>
          <a:bodyPr wrap="square" rtlCol="0">
            <a:spAutoFit/>
          </a:bodyPr>
          <a:lstStyle/>
          <a:p>
            <a:r>
              <a:rPr lang="de-DE" dirty="0"/>
              <a:t>PLZ</a:t>
            </a:r>
          </a:p>
        </p:txBody>
      </p:sp>
      <p:sp>
        <p:nvSpPr>
          <p:cNvPr id="34" name="Textfeld 33">
            <a:extLst>
              <a:ext uri="{FF2B5EF4-FFF2-40B4-BE49-F238E27FC236}">
                <a16:creationId xmlns:a16="http://schemas.microsoft.com/office/drawing/2014/main" id="{55F71AA7-BE4D-4E2F-B083-5477133BB677}"/>
              </a:ext>
            </a:extLst>
          </p:cNvPr>
          <p:cNvSpPr txBox="1"/>
          <p:nvPr/>
        </p:nvSpPr>
        <p:spPr>
          <a:xfrm>
            <a:off x="10387572" y="1106024"/>
            <a:ext cx="542537" cy="369332"/>
          </a:xfrm>
          <a:prstGeom prst="rect">
            <a:avLst/>
          </a:prstGeom>
          <a:noFill/>
        </p:spPr>
        <p:txBody>
          <a:bodyPr wrap="square" rtlCol="0">
            <a:spAutoFit/>
          </a:bodyPr>
          <a:lstStyle/>
          <a:p>
            <a:r>
              <a:rPr lang="de-DE" dirty="0"/>
              <a:t>Ort</a:t>
            </a:r>
          </a:p>
        </p:txBody>
      </p:sp>
      <p:sp>
        <p:nvSpPr>
          <p:cNvPr id="35" name="Textfeld 34">
            <a:extLst>
              <a:ext uri="{FF2B5EF4-FFF2-40B4-BE49-F238E27FC236}">
                <a16:creationId xmlns:a16="http://schemas.microsoft.com/office/drawing/2014/main" id="{8529DA21-54B9-46B8-8954-D2A7C1CCFCBD}"/>
              </a:ext>
            </a:extLst>
          </p:cNvPr>
          <p:cNvSpPr txBox="1"/>
          <p:nvPr/>
        </p:nvSpPr>
        <p:spPr>
          <a:xfrm>
            <a:off x="10980370" y="1444277"/>
            <a:ext cx="668371" cy="369332"/>
          </a:xfrm>
          <a:prstGeom prst="rect">
            <a:avLst/>
          </a:prstGeom>
          <a:noFill/>
        </p:spPr>
        <p:txBody>
          <a:bodyPr wrap="square" rtlCol="0">
            <a:spAutoFit/>
          </a:bodyPr>
          <a:lstStyle/>
          <a:p>
            <a:r>
              <a:rPr lang="de-DE" dirty="0"/>
              <a:t>Land</a:t>
            </a:r>
          </a:p>
        </p:txBody>
      </p:sp>
      <p:cxnSp>
        <p:nvCxnSpPr>
          <p:cNvPr id="36" name="Gerader Verbinder 35">
            <a:extLst>
              <a:ext uri="{FF2B5EF4-FFF2-40B4-BE49-F238E27FC236}">
                <a16:creationId xmlns:a16="http://schemas.microsoft.com/office/drawing/2014/main" id="{D6852623-9FE3-4435-8476-302EC9325961}"/>
              </a:ext>
            </a:extLst>
          </p:cNvPr>
          <p:cNvCxnSpPr>
            <a:cxnSpLocks/>
            <a:endCxn id="31" idx="2"/>
          </p:cNvCxnSpPr>
          <p:nvPr/>
        </p:nvCxnSpPr>
        <p:spPr>
          <a:xfrm flipH="1" flipV="1">
            <a:off x="7975738" y="1480491"/>
            <a:ext cx="1999400" cy="907195"/>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Gerader Verbinder 36">
            <a:extLst>
              <a:ext uri="{FF2B5EF4-FFF2-40B4-BE49-F238E27FC236}">
                <a16:creationId xmlns:a16="http://schemas.microsoft.com/office/drawing/2014/main" id="{46604EFD-1216-473D-97A1-D188EF461D47}"/>
              </a:ext>
            </a:extLst>
          </p:cNvPr>
          <p:cNvCxnSpPr>
            <a:cxnSpLocks/>
            <a:endCxn id="32" idx="2"/>
          </p:cNvCxnSpPr>
          <p:nvPr/>
        </p:nvCxnSpPr>
        <p:spPr>
          <a:xfrm flipH="1" flipV="1">
            <a:off x="8906265" y="1164611"/>
            <a:ext cx="1068873" cy="1223075"/>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Gerader Verbinder 37">
            <a:extLst>
              <a:ext uri="{FF2B5EF4-FFF2-40B4-BE49-F238E27FC236}">
                <a16:creationId xmlns:a16="http://schemas.microsoft.com/office/drawing/2014/main" id="{5155D054-589E-4CF1-9B68-55702910F200}"/>
              </a:ext>
            </a:extLst>
          </p:cNvPr>
          <p:cNvCxnSpPr>
            <a:cxnSpLocks/>
            <a:endCxn id="33" idx="2"/>
          </p:cNvCxnSpPr>
          <p:nvPr/>
        </p:nvCxnSpPr>
        <p:spPr>
          <a:xfrm flipV="1">
            <a:off x="9975138" y="1164611"/>
            <a:ext cx="90905" cy="1223075"/>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Gerader Verbinder 38">
            <a:extLst>
              <a:ext uri="{FF2B5EF4-FFF2-40B4-BE49-F238E27FC236}">
                <a16:creationId xmlns:a16="http://schemas.microsoft.com/office/drawing/2014/main" id="{38619A98-FE1E-4110-B054-610979925ED5}"/>
              </a:ext>
            </a:extLst>
          </p:cNvPr>
          <p:cNvCxnSpPr>
            <a:cxnSpLocks/>
            <a:endCxn id="34" idx="2"/>
          </p:cNvCxnSpPr>
          <p:nvPr/>
        </p:nvCxnSpPr>
        <p:spPr>
          <a:xfrm flipV="1">
            <a:off x="9975138" y="1475356"/>
            <a:ext cx="683703" cy="91233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Gerader Verbinder 39">
            <a:extLst>
              <a:ext uri="{FF2B5EF4-FFF2-40B4-BE49-F238E27FC236}">
                <a16:creationId xmlns:a16="http://schemas.microsoft.com/office/drawing/2014/main" id="{F51A0D3C-C9E0-4BB7-AB70-4E413BB78FF3}"/>
              </a:ext>
            </a:extLst>
          </p:cNvPr>
          <p:cNvCxnSpPr>
            <a:cxnSpLocks/>
            <a:endCxn id="35" idx="2"/>
          </p:cNvCxnSpPr>
          <p:nvPr/>
        </p:nvCxnSpPr>
        <p:spPr>
          <a:xfrm flipV="1">
            <a:off x="9975138" y="1813609"/>
            <a:ext cx="1339418" cy="574077"/>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Textfeld 24">
            <a:extLst>
              <a:ext uri="{FF2B5EF4-FFF2-40B4-BE49-F238E27FC236}">
                <a16:creationId xmlns:a16="http://schemas.microsoft.com/office/drawing/2014/main" id="{1990F437-6076-4539-9948-4E05F42A9574}"/>
              </a:ext>
            </a:extLst>
          </p:cNvPr>
          <p:cNvSpPr txBox="1"/>
          <p:nvPr/>
        </p:nvSpPr>
        <p:spPr>
          <a:xfrm>
            <a:off x="497699" y="2387686"/>
            <a:ext cx="852977"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de-DE" sz="1200" dirty="0"/>
              <a:t>Impfstoff</a:t>
            </a:r>
          </a:p>
        </p:txBody>
      </p:sp>
    </p:spTree>
    <p:extLst>
      <p:ext uri="{BB962C8B-B14F-4D97-AF65-F5344CB8AC3E}">
        <p14:creationId xmlns:p14="http://schemas.microsoft.com/office/powerpoint/2010/main" val="638019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le 5">
            <a:extLst>
              <a:ext uri="{FF2B5EF4-FFF2-40B4-BE49-F238E27FC236}">
                <a16:creationId xmlns:a16="http://schemas.microsoft.com/office/drawing/2014/main" id="{1C715D6E-D4DD-4DAC-8C2B-6F4E51645D40}"/>
              </a:ext>
            </a:extLst>
          </p:cNvPr>
          <p:cNvGraphicFramePr>
            <a:graphicFrameLocks noGrp="1"/>
          </p:cNvGraphicFramePr>
          <p:nvPr>
            <p:extLst>
              <p:ext uri="{D42A27DB-BD31-4B8C-83A1-F6EECF244321}">
                <p14:modId xmlns:p14="http://schemas.microsoft.com/office/powerpoint/2010/main" val="2455662633"/>
              </p:ext>
            </p:extLst>
          </p:nvPr>
        </p:nvGraphicFramePr>
        <p:xfrm>
          <a:off x="480920" y="1935954"/>
          <a:ext cx="11230160" cy="2986091"/>
        </p:xfrm>
        <a:graphic>
          <a:graphicData uri="http://schemas.openxmlformats.org/drawingml/2006/table">
            <a:tbl>
              <a:tblPr firstRow="1" firstCol="1" bandRow="1">
                <a:tableStyleId>{5C22544A-7EE6-4342-B048-85BDC9FD1C3A}</a:tableStyleId>
              </a:tblPr>
              <a:tblGrid>
                <a:gridCol w="929857">
                  <a:extLst>
                    <a:ext uri="{9D8B030D-6E8A-4147-A177-3AD203B41FA5}">
                      <a16:colId xmlns:a16="http://schemas.microsoft.com/office/drawing/2014/main" val="559771440"/>
                    </a:ext>
                  </a:extLst>
                </a:gridCol>
                <a:gridCol w="1178113">
                  <a:extLst>
                    <a:ext uri="{9D8B030D-6E8A-4147-A177-3AD203B41FA5}">
                      <a16:colId xmlns:a16="http://schemas.microsoft.com/office/drawing/2014/main" val="3894622906"/>
                    </a:ext>
                  </a:extLst>
                </a:gridCol>
                <a:gridCol w="313766">
                  <a:extLst>
                    <a:ext uri="{9D8B030D-6E8A-4147-A177-3AD203B41FA5}">
                      <a16:colId xmlns:a16="http://schemas.microsoft.com/office/drawing/2014/main" val="1479606768"/>
                    </a:ext>
                  </a:extLst>
                </a:gridCol>
                <a:gridCol w="573719">
                  <a:extLst>
                    <a:ext uri="{9D8B030D-6E8A-4147-A177-3AD203B41FA5}">
                      <a16:colId xmlns:a16="http://schemas.microsoft.com/office/drawing/2014/main" val="3008052925"/>
                    </a:ext>
                  </a:extLst>
                </a:gridCol>
                <a:gridCol w="627584">
                  <a:extLst>
                    <a:ext uri="{9D8B030D-6E8A-4147-A177-3AD203B41FA5}">
                      <a16:colId xmlns:a16="http://schemas.microsoft.com/office/drawing/2014/main" val="3793401145"/>
                    </a:ext>
                  </a:extLst>
                </a:gridCol>
                <a:gridCol w="782560">
                  <a:extLst>
                    <a:ext uri="{9D8B030D-6E8A-4147-A177-3AD203B41FA5}">
                      <a16:colId xmlns:a16="http://schemas.microsoft.com/office/drawing/2014/main" val="3514180471"/>
                    </a:ext>
                  </a:extLst>
                </a:gridCol>
                <a:gridCol w="992246">
                  <a:extLst>
                    <a:ext uri="{9D8B030D-6E8A-4147-A177-3AD203B41FA5}">
                      <a16:colId xmlns:a16="http://schemas.microsoft.com/office/drawing/2014/main" val="2768184708"/>
                    </a:ext>
                  </a:extLst>
                </a:gridCol>
                <a:gridCol w="874978">
                  <a:extLst>
                    <a:ext uri="{9D8B030D-6E8A-4147-A177-3AD203B41FA5}">
                      <a16:colId xmlns:a16="http://schemas.microsoft.com/office/drawing/2014/main" val="721171599"/>
                    </a:ext>
                  </a:extLst>
                </a:gridCol>
                <a:gridCol w="824901">
                  <a:extLst>
                    <a:ext uri="{9D8B030D-6E8A-4147-A177-3AD203B41FA5}">
                      <a16:colId xmlns:a16="http://schemas.microsoft.com/office/drawing/2014/main" val="1741410018"/>
                    </a:ext>
                  </a:extLst>
                </a:gridCol>
                <a:gridCol w="1452724">
                  <a:extLst>
                    <a:ext uri="{9D8B030D-6E8A-4147-A177-3AD203B41FA5}">
                      <a16:colId xmlns:a16="http://schemas.microsoft.com/office/drawing/2014/main" val="145744350"/>
                    </a:ext>
                  </a:extLst>
                </a:gridCol>
                <a:gridCol w="343224">
                  <a:extLst>
                    <a:ext uri="{9D8B030D-6E8A-4147-A177-3AD203B41FA5}">
                      <a16:colId xmlns:a16="http://schemas.microsoft.com/office/drawing/2014/main" val="77491742"/>
                    </a:ext>
                  </a:extLst>
                </a:gridCol>
                <a:gridCol w="707205">
                  <a:extLst>
                    <a:ext uri="{9D8B030D-6E8A-4147-A177-3AD203B41FA5}">
                      <a16:colId xmlns:a16="http://schemas.microsoft.com/office/drawing/2014/main" val="1752251819"/>
                    </a:ext>
                  </a:extLst>
                </a:gridCol>
                <a:gridCol w="714313">
                  <a:extLst>
                    <a:ext uri="{9D8B030D-6E8A-4147-A177-3AD203B41FA5}">
                      <a16:colId xmlns:a16="http://schemas.microsoft.com/office/drawing/2014/main" val="442271431"/>
                    </a:ext>
                  </a:extLst>
                </a:gridCol>
                <a:gridCol w="914970">
                  <a:extLst>
                    <a:ext uri="{9D8B030D-6E8A-4147-A177-3AD203B41FA5}">
                      <a16:colId xmlns:a16="http://schemas.microsoft.com/office/drawing/2014/main" val="2036911455"/>
                    </a:ext>
                  </a:extLst>
                </a:gridCol>
              </a:tblGrid>
              <a:tr h="128994">
                <a:tc rowSpan="2">
                  <a:txBody>
                    <a:bodyPr/>
                    <a:lstStyle/>
                    <a:p>
                      <a:pPr>
                        <a:lnSpc>
                          <a:spcPct val="107000"/>
                        </a:lnSpc>
                        <a:spcAft>
                          <a:spcPts val="800"/>
                        </a:spcAft>
                      </a:pPr>
                      <a:r>
                        <a:rPr lang="de-DE" sz="1100" dirty="0">
                          <a:effectLst/>
                        </a:rPr>
                        <a:t>Firmenname</a:t>
                      </a:r>
                      <a:endParaRPr lang="de-DE" sz="1100" dirty="0">
                        <a:effectLst/>
                        <a:latin typeface="Calibri" panose="020F0502020204030204" pitchFamily="34" charset="0"/>
                        <a:cs typeface="Times New Roman" panose="02020603050405020304" pitchFamily="18" charset="0"/>
                      </a:endParaRPr>
                    </a:p>
                  </a:txBody>
                  <a:tcPr marL="68580" marR="68580" marT="0" marB="0">
                    <a:solidFill>
                      <a:schemeClr val="accent2"/>
                    </a:solidFill>
                  </a:tcPr>
                </a:tc>
                <a:tc gridSpan="5">
                  <a:txBody>
                    <a:bodyPr/>
                    <a:lstStyle/>
                    <a:p>
                      <a:pPr>
                        <a:lnSpc>
                          <a:spcPct val="107000"/>
                        </a:lnSpc>
                        <a:spcAft>
                          <a:spcPts val="800"/>
                        </a:spcAft>
                      </a:pPr>
                      <a:r>
                        <a:rPr lang="de-DE" sz="1100" dirty="0">
                          <a:effectLst/>
                        </a:rPr>
                        <a:t>Firmenadresse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de-DE"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de-DE" sz="1100" dirty="0">
                          <a:effectLst/>
                        </a:rPr>
                        <a:t>Impfstoff Name</a:t>
                      </a:r>
                      <a:endParaRPr lang="de-DE" sz="1100" dirty="0">
                        <a:effectLst/>
                        <a:latin typeface="Calibri" panose="020F0502020204030204" pitchFamily="34" charset="0"/>
                        <a:cs typeface="Times New Roman" panose="02020603050405020304" pitchFamily="18" charset="0"/>
                      </a:endParaRPr>
                    </a:p>
                  </a:txBody>
                  <a:tcPr marL="68580" marR="68580" marT="0" marB="0">
                    <a:solidFill>
                      <a:schemeClr val="accent2"/>
                    </a:solidFill>
                  </a:tcPr>
                </a:tc>
                <a:tc rowSpan="2">
                  <a:txBody>
                    <a:bodyPr/>
                    <a:lstStyle/>
                    <a:p>
                      <a:pPr>
                        <a:lnSpc>
                          <a:spcPct val="107000"/>
                        </a:lnSpc>
                        <a:spcAft>
                          <a:spcPts val="800"/>
                        </a:spcAft>
                      </a:pPr>
                      <a:r>
                        <a:rPr lang="de-DE" sz="1100" dirty="0">
                          <a:effectLst/>
                        </a:rPr>
                        <a:t>Wirkungsgrad</a:t>
                      </a:r>
                      <a:endParaRPr lang="de-DE" sz="1100" dirty="0">
                        <a:effectLst/>
                        <a:latin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de-DE" sz="1100" dirty="0">
                          <a:effectLst/>
                        </a:rPr>
                        <a:t>Impfstoff Erstzulassung</a:t>
                      </a:r>
                      <a:endParaRPr lang="de-DE" sz="1100" dirty="0">
                        <a:effectLst/>
                        <a:latin typeface="Calibri" panose="020F0502020204030204" pitchFamily="34" charset="0"/>
                        <a:cs typeface="Times New Roman" panose="02020603050405020304" pitchFamily="18" charset="0"/>
                      </a:endParaRPr>
                    </a:p>
                  </a:txBody>
                  <a:tcPr marL="68580" marR="68580" marT="0" marB="0"/>
                </a:tc>
                <a:tc gridSpan="5">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dirty="0">
                          <a:effectLst/>
                        </a:rPr>
                        <a:t>Forschungsstandort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9270481"/>
                  </a:ext>
                </a:extLst>
              </a:tr>
              <a:tr h="134967">
                <a:tc vMerge="1">
                  <a:txBody>
                    <a:bodyPr/>
                    <a:lstStyle/>
                    <a:p>
                      <a:pPr>
                        <a:lnSpc>
                          <a:spcPct val="107000"/>
                        </a:lnSpc>
                        <a:spcAft>
                          <a:spcPts val="800"/>
                        </a:spcAft>
                      </a:pPr>
                      <a:r>
                        <a:rPr lang="de-DE" sz="1100" dirty="0">
                          <a:effectLst/>
                        </a:rPr>
                        <a:t>Firmenname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Aft>
                          <a:spcPts val="800"/>
                        </a:spcAft>
                      </a:pPr>
                      <a:r>
                        <a:rPr lang="de-DE" sz="1100" b="0" dirty="0">
                          <a:effectLst/>
                        </a:rPr>
                        <a:t>Straße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err="1">
                          <a:effectLst/>
                        </a:rPr>
                        <a:t>Nr</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b="0" dirty="0">
                          <a:effectLst/>
                        </a:rPr>
                        <a:t>PLZ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b="0" dirty="0">
                          <a:effectLst/>
                        </a:rPr>
                        <a:t>Ort</a:t>
                      </a:r>
                      <a:endParaRPr lang="de-DE"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b="0" dirty="0">
                          <a:effectLst/>
                          <a:latin typeface="Calibri" panose="020F0502020204030204" pitchFamily="34" charset="0"/>
                          <a:ea typeface="Calibri" panose="020F0502020204030204" pitchFamily="34" charset="0"/>
                          <a:cs typeface="Times New Roman" panose="02020603050405020304" pitchFamily="18" charset="0"/>
                        </a:rPr>
                        <a:t>Land</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a:lnSpc>
                          <a:spcPct val="107000"/>
                        </a:lnSpc>
                        <a:spcAft>
                          <a:spcPts val="800"/>
                        </a:spcAft>
                      </a:pPr>
                      <a:r>
                        <a:rPr lang="de-DE" sz="1100" dirty="0">
                          <a:effectLst/>
                        </a:rPr>
                        <a:t>Impfstoff Name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vMerge="1">
                  <a:txBody>
                    <a:bodyPr/>
                    <a:lstStyle/>
                    <a:p>
                      <a:pPr>
                        <a:lnSpc>
                          <a:spcPct val="107000"/>
                        </a:lnSpc>
                        <a:spcAft>
                          <a:spcPts val="800"/>
                        </a:spcAft>
                      </a:pPr>
                      <a:r>
                        <a:rPr lang="de-DE" sz="1100" dirty="0">
                          <a:effectLst/>
                        </a:rPr>
                        <a:t>Wirkungsgrad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a:lnSpc>
                          <a:spcPct val="107000"/>
                        </a:lnSpc>
                        <a:spcAft>
                          <a:spcPts val="800"/>
                        </a:spcAft>
                      </a:pPr>
                      <a:r>
                        <a:rPr lang="de-DE" sz="1100" dirty="0">
                          <a:effectLst/>
                        </a:rPr>
                        <a:t>Impfstoff Erstzulassung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Straße</a:t>
                      </a:r>
                    </a:p>
                  </a:txBody>
                  <a:tcPr marL="68580" marR="68580" marT="0" marB="0"/>
                </a:tc>
                <a:tc>
                  <a:txBody>
                    <a:bodyPr/>
                    <a:lstStyle/>
                    <a:p>
                      <a:pPr>
                        <a:lnSpc>
                          <a:spcPct val="107000"/>
                        </a:lnSpc>
                        <a:spcAft>
                          <a:spcPts val="800"/>
                        </a:spcAft>
                      </a:pPr>
                      <a:r>
                        <a:rPr lang="de-DE" sz="1100" dirty="0" err="1">
                          <a:effectLst/>
                          <a:latin typeface="Calibri" panose="020F0502020204030204" pitchFamily="34" charset="0"/>
                          <a:ea typeface="Calibri" panose="020F0502020204030204" pitchFamily="34" charset="0"/>
                          <a:cs typeface="Times New Roman" panose="02020603050405020304" pitchFamily="18" charset="0"/>
                        </a:rPr>
                        <a:t>Nr</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PLZ</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Ort</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Land</a:t>
                      </a:r>
                    </a:p>
                  </a:txBody>
                  <a:tcPr marL="68580" marR="68580" marT="0" marB="0"/>
                </a:tc>
                <a:extLst>
                  <a:ext uri="{0D108BD9-81ED-4DB2-BD59-A6C34878D82A}">
                    <a16:rowId xmlns:a16="http://schemas.microsoft.com/office/drawing/2014/main" val="2691635317"/>
                  </a:ext>
                </a:extLst>
              </a:tr>
              <a:tr h="263961">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55131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tc>
                  <a:txBody>
                    <a:bodyPr/>
                    <a:lstStyle/>
                    <a:p>
                      <a:pPr>
                        <a:lnSpc>
                          <a:spcPct val="107000"/>
                        </a:lnSpc>
                        <a:spcAft>
                          <a:spcPts val="800"/>
                        </a:spcAft>
                      </a:pPr>
                      <a:r>
                        <a:rPr lang="de-DE" sz="1100">
                          <a:effectLst/>
                        </a:rPr>
                        <a:t>BNT162b2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95%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12/2020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53131</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Mainz</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3474422249"/>
                  </a:ext>
                </a:extLst>
              </a:tr>
              <a:tr h="263961">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55131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tc>
                  <a:txBody>
                    <a:bodyPr/>
                    <a:lstStyle/>
                    <a:p>
                      <a:pPr>
                        <a:lnSpc>
                          <a:spcPct val="107000"/>
                        </a:lnSpc>
                        <a:spcAft>
                          <a:spcPts val="800"/>
                        </a:spcAft>
                      </a:pPr>
                      <a:r>
                        <a:rPr lang="de-DE" sz="1100" dirty="0">
                          <a:effectLst/>
                        </a:rPr>
                        <a:t>BNT162b2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95%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12/2020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Lil-</a:t>
                      </a:r>
                      <a:r>
                        <a:rPr lang="de-DE" sz="1100" dirty="0" err="1">
                          <a:effectLst/>
                          <a:latin typeface="Calibri" panose="020F0502020204030204" pitchFamily="34" charset="0"/>
                          <a:ea typeface="Calibri" panose="020F0502020204030204" pitchFamily="34" charset="0"/>
                          <a:cs typeface="Times New Roman" panose="02020603050405020304" pitchFamily="18" charset="0"/>
                        </a:rPr>
                        <a:t>Dagover</a:t>
                      </a:r>
                      <a:r>
                        <a:rPr lang="de-DE" sz="1100" dirty="0">
                          <a:effectLst/>
                          <a:latin typeface="Calibri" panose="020F0502020204030204" pitchFamily="34" charset="0"/>
                          <a:ea typeface="Calibri" panose="020F0502020204030204" pitchFamily="34" charset="0"/>
                          <a:cs typeface="Times New Roman" panose="02020603050405020304" pitchFamily="18" charset="0"/>
                        </a:rPr>
                        <a:t>-Rin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82031</a:t>
                      </a:r>
                    </a:p>
                  </a:txBody>
                  <a:tcPr marL="68580" marR="68580" marT="0" marB="0"/>
                </a:tc>
                <a:tc>
                  <a:txBody>
                    <a:bodyPr/>
                    <a:lstStyle/>
                    <a:p>
                      <a:pPr>
                        <a:lnSpc>
                          <a:spcPct val="107000"/>
                        </a:lnSpc>
                        <a:spcAft>
                          <a:spcPts val="800"/>
                        </a:spcAft>
                      </a:pPr>
                      <a:r>
                        <a:rPr lang="de-DE" sz="1100" dirty="0" err="1">
                          <a:effectLst/>
                          <a:latin typeface="Calibri" panose="020F0502020204030204" pitchFamily="34" charset="0"/>
                          <a:ea typeface="Calibri" panose="020F0502020204030204" pitchFamily="34" charset="0"/>
                          <a:cs typeface="Times New Roman" panose="02020603050405020304" pitchFamily="18" charset="0"/>
                        </a:rPr>
                        <a:t>Gründwald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332725506"/>
                  </a:ext>
                </a:extLst>
              </a:tr>
              <a:tr h="263961">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55131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tc>
                  <a:txBody>
                    <a:bodyPr/>
                    <a:lstStyle/>
                    <a:p>
                      <a:pPr>
                        <a:lnSpc>
                          <a:spcPct val="107000"/>
                        </a:lnSpc>
                        <a:spcAft>
                          <a:spcPts val="800"/>
                        </a:spcAft>
                      </a:pPr>
                      <a:r>
                        <a:rPr lang="de-DE" sz="1100">
                          <a:effectLst/>
                        </a:rPr>
                        <a:t>BNT162b2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95%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12/2020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Langes Feld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13</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31789</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Hameln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445315151"/>
                  </a:ext>
                </a:extLst>
              </a:tr>
              <a:tr h="263961">
                <a:tc>
                  <a:txBody>
                    <a:bodyPr/>
                    <a:lstStyle/>
                    <a:p>
                      <a:pPr>
                        <a:lnSpc>
                          <a:spcPct val="107000"/>
                        </a:lnSpc>
                        <a:spcAft>
                          <a:spcPts val="800"/>
                        </a:spcAft>
                      </a:pPr>
                      <a:r>
                        <a:rPr lang="de-DE" sz="1100">
                          <a:effectLst/>
                        </a:rPr>
                        <a:t>CureVac</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Friedrich-Miescher-Str</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15</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72076</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Tübingen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tc>
                  <a:txBody>
                    <a:bodyPr/>
                    <a:lstStyle/>
                    <a:p>
                      <a:pPr>
                        <a:lnSpc>
                          <a:spcPct val="107000"/>
                        </a:lnSpc>
                        <a:spcAft>
                          <a:spcPts val="800"/>
                        </a:spcAft>
                      </a:pPr>
                      <a:r>
                        <a:rPr lang="de-DE" sz="1100">
                          <a:effectLst/>
                        </a:rPr>
                        <a:t>CVnCoV</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Friedrich-Miescher-Str. </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15</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72076</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Tübingen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743883388"/>
                  </a:ext>
                </a:extLst>
              </a:tr>
              <a:tr h="263961">
                <a:tc>
                  <a:txBody>
                    <a:bodyPr/>
                    <a:lstStyle/>
                    <a:p>
                      <a:pPr>
                        <a:lnSpc>
                          <a:spcPct val="107000"/>
                        </a:lnSpc>
                        <a:spcAft>
                          <a:spcPts val="800"/>
                        </a:spcAft>
                      </a:pPr>
                      <a:r>
                        <a:rPr lang="de-DE" sz="1100" dirty="0">
                          <a:effectLst/>
                        </a:rPr>
                        <a:t>AstraZeneca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183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22880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Wedel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tc>
                  <a:txBody>
                    <a:bodyPr/>
                    <a:lstStyle/>
                    <a:p>
                      <a:pPr>
                        <a:lnSpc>
                          <a:spcPct val="107000"/>
                        </a:lnSpc>
                        <a:spcAft>
                          <a:spcPts val="800"/>
                        </a:spcAft>
                      </a:pPr>
                      <a:r>
                        <a:rPr lang="de-DE" sz="1100" dirty="0">
                          <a:effectLst/>
                        </a:rPr>
                        <a:t>ChAdOx1 nCoV-19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183</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22880</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Wedel</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522043388"/>
                  </a:ext>
                </a:extLst>
              </a:tr>
              <a:tr h="263961">
                <a:tc>
                  <a:txBody>
                    <a:bodyPr/>
                    <a:lstStyle/>
                    <a:p>
                      <a:pPr>
                        <a:lnSpc>
                          <a:spcPct val="107000"/>
                        </a:lnSpc>
                        <a:spcAft>
                          <a:spcPts val="800"/>
                        </a:spcAft>
                      </a:pPr>
                      <a:r>
                        <a:rPr lang="de-DE" sz="1100">
                          <a:effectLst/>
                        </a:rPr>
                        <a:t>AstraZeneca</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183</a:t>
                      </a: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22880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Wedel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tc>
                  <a:txBody>
                    <a:bodyPr/>
                    <a:lstStyle/>
                    <a:p>
                      <a:pPr>
                        <a:lnSpc>
                          <a:spcPct val="107000"/>
                        </a:lnSpc>
                        <a:spcAft>
                          <a:spcPts val="800"/>
                        </a:spcAft>
                      </a:pPr>
                      <a:r>
                        <a:rPr lang="de-DE" sz="1100">
                          <a:effectLst/>
                        </a:rPr>
                        <a:t>ChAdOx1 nCoV-19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Heinrich-Mack-Straße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35</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89257</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Illertissen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546969806"/>
                  </a:ext>
                </a:extLst>
              </a:tr>
              <a:tr h="263961">
                <a:tc>
                  <a:txBody>
                    <a:bodyPr/>
                    <a:lstStyle/>
                    <a:p>
                      <a:pPr>
                        <a:lnSpc>
                          <a:spcPct val="107000"/>
                        </a:lnSpc>
                        <a:spcAft>
                          <a:spcPts val="800"/>
                        </a:spcAft>
                      </a:pPr>
                      <a:r>
                        <a:rPr lang="de-DE" sz="1100" dirty="0" err="1">
                          <a:effectLst/>
                        </a:rPr>
                        <a:t>Moderna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One Upland Rd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MA  02062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Norwood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USA</a:t>
                      </a:r>
                    </a:p>
                  </a:txBody>
                  <a:tcPr marL="68580" marR="68580" marT="0" marB="0"/>
                </a:tc>
                <a:tc>
                  <a:txBody>
                    <a:bodyPr/>
                    <a:lstStyle/>
                    <a:p>
                      <a:pPr>
                        <a:lnSpc>
                          <a:spcPct val="107000"/>
                        </a:lnSpc>
                        <a:spcAft>
                          <a:spcPts val="800"/>
                        </a:spcAft>
                      </a:pPr>
                      <a:r>
                        <a:rPr lang="de-DE" sz="1100" dirty="0">
                          <a:effectLst/>
                        </a:rPr>
                        <a:t>mRNA-1273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70%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01/2021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One Upland Rd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MA  02062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Norwood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USA</a:t>
                      </a:r>
                    </a:p>
                  </a:txBody>
                  <a:tcPr marL="68580" marR="68580" marT="0" marB="0"/>
                </a:tc>
                <a:extLst>
                  <a:ext uri="{0D108BD9-81ED-4DB2-BD59-A6C34878D82A}">
                    <a16:rowId xmlns:a16="http://schemas.microsoft.com/office/drawing/2014/main" val="2885999107"/>
                  </a:ext>
                </a:extLst>
              </a:tr>
            </a:tbl>
          </a:graphicData>
        </a:graphic>
      </p:graphicFrame>
      <p:sp>
        <p:nvSpPr>
          <p:cNvPr id="7" name="Textfeld 6">
            <a:extLst>
              <a:ext uri="{FF2B5EF4-FFF2-40B4-BE49-F238E27FC236}">
                <a16:creationId xmlns:a16="http://schemas.microsoft.com/office/drawing/2014/main" id="{DD6A8383-A179-4B1B-B08E-6A3BD2A09D7E}"/>
              </a:ext>
            </a:extLst>
          </p:cNvPr>
          <p:cNvSpPr txBox="1"/>
          <p:nvPr/>
        </p:nvSpPr>
        <p:spPr>
          <a:xfrm>
            <a:off x="480920" y="1658955"/>
            <a:ext cx="852977"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de-DE" sz="1200" dirty="0"/>
              <a:t>Impfstoff</a:t>
            </a:r>
          </a:p>
        </p:txBody>
      </p:sp>
    </p:spTree>
    <p:extLst>
      <p:ext uri="{BB962C8B-B14F-4D97-AF65-F5344CB8AC3E}">
        <p14:creationId xmlns:p14="http://schemas.microsoft.com/office/powerpoint/2010/main" val="572980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le 5">
            <a:extLst>
              <a:ext uri="{FF2B5EF4-FFF2-40B4-BE49-F238E27FC236}">
                <a16:creationId xmlns:a16="http://schemas.microsoft.com/office/drawing/2014/main" id="{1C715D6E-D4DD-4DAC-8C2B-6F4E51645D40}"/>
              </a:ext>
            </a:extLst>
          </p:cNvPr>
          <p:cNvGraphicFramePr>
            <a:graphicFrameLocks noGrp="1"/>
          </p:cNvGraphicFramePr>
          <p:nvPr>
            <p:extLst>
              <p:ext uri="{D42A27DB-BD31-4B8C-83A1-F6EECF244321}">
                <p14:modId xmlns:p14="http://schemas.microsoft.com/office/powerpoint/2010/main" val="1514547170"/>
              </p:ext>
            </p:extLst>
          </p:nvPr>
        </p:nvGraphicFramePr>
        <p:xfrm>
          <a:off x="480920" y="1935954"/>
          <a:ext cx="11230160" cy="2986091"/>
        </p:xfrm>
        <a:graphic>
          <a:graphicData uri="http://schemas.openxmlformats.org/drawingml/2006/table">
            <a:tbl>
              <a:tblPr firstRow="1" firstCol="1" bandRow="1">
                <a:tableStyleId>{5C22544A-7EE6-4342-B048-85BDC9FD1C3A}</a:tableStyleId>
              </a:tblPr>
              <a:tblGrid>
                <a:gridCol w="929857">
                  <a:extLst>
                    <a:ext uri="{9D8B030D-6E8A-4147-A177-3AD203B41FA5}">
                      <a16:colId xmlns:a16="http://schemas.microsoft.com/office/drawing/2014/main" val="559771440"/>
                    </a:ext>
                  </a:extLst>
                </a:gridCol>
                <a:gridCol w="1178113">
                  <a:extLst>
                    <a:ext uri="{9D8B030D-6E8A-4147-A177-3AD203B41FA5}">
                      <a16:colId xmlns:a16="http://schemas.microsoft.com/office/drawing/2014/main" val="3894622906"/>
                    </a:ext>
                  </a:extLst>
                </a:gridCol>
                <a:gridCol w="313766">
                  <a:extLst>
                    <a:ext uri="{9D8B030D-6E8A-4147-A177-3AD203B41FA5}">
                      <a16:colId xmlns:a16="http://schemas.microsoft.com/office/drawing/2014/main" val="1479606768"/>
                    </a:ext>
                  </a:extLst>
                </a:gridCol>
                <a:gridCol w="573719">
                  <a:extLst>
                    <a:ext uri="{9D8B030D-6E8A-4147-A177-3AD203B41FA5}">
                      <a16:colId xmlns:a16="http://schemas.microsoft.com/office/drawing/2014/main" val="3008052925"/>
                    </a:ext>
                  </a:extLst>
                </a:gridCol>
                <a:gridCol w="627584">
                  <a:extLst>
                    <a:ext uri="{9D8B030D-6E8A-4147-A177-3AD203B41FA5}">
                      <a16:colId xmlns:a16="http://schemas.microsoft.com/office/drawing/2014/main" val="3793401145"/>
                    </a:ext>
                  </a:extLst>
                </a:gridCol>
                <a:gridCol w="782560">
                  <a:extLst>
                    <a:ext uri="{9D8B030D-6E8A-4147-A177-3AD203B41FA5}">
                      <a16:colId xmlns:a16="http://schemas.microsoft.com/office/drawing/2014/main" val="3514180471"/>
                    </a:ext>
                  </a:extLst>
                </a:gridCol>
                <a:gridCol w="992246">
                  <a:extLst>
                    <a:ext uri="{9D8B030D-6E8A-4147-A177-3AD203B41FA5}">
                      <a16:colId xmlns:a16="http://schemas.microsoft.com/office/drawing/2014/main" val="2768184708"/>
                    </a:ext>
                  </a:extLst>
                </a:gridCol>
                <a:gridCol w="874978">
                  <a:extLst>
                    <a:ext uri="{9D8B030D-6E8A-4147-A177-3AD203B41FA5}">
                      <a16:colId xmlns:a16="http://schemas.microsoft.com/office/drawing/2014/main" val="721171599"/>
                    </a:ext>
                  </a:extLst>
                </a:gridCol>
                <a:gridCol w="824901">
                  <a:extLst>
                    <a:ext uri="{9D8B030D-6E8A-4147-A177-3AD203B41FA5}">
                      <a16:colId xmlns:a16="http://schemas.microsoft.com/office/drawing/2014/main" val="1741410018"/>
                    </a:ext>
                  </a:extLst>
                </a:gridCol>
                <a:gridCol w="1452724">
                  <a:extLst>
                    <a:ext uri="{9D8B030D-6E8A-4147-A177-3AD203B41FA5}">
                      <a16:colId xmlns:a16="http://schemas.microsoft.com/office/drawing/2014/main" val="145744350"/>
                    </a:ext>
                  </a:extLst>
                </a:gridCol>
                <a:gridCol w="343224">
                  <a:extLst>
                    <a:ext uri="{9D8B030D-6E8A-4147-A177-3AD203B41FA5}">
                      <a16:colId xmlns:a16="http://schemas.microsoft.com/office/drawing/2014/main" val="77491742"/>
                    </a:ext>
                  </a:extLst>
                </a:gridCol>
                <a:gridCol w="707205">
                  <a:extLst>
                    <a:ext uri="{9D8B030D-6E8A-4147-A177-3AD203B41FA5}">
                      <a16:colId xmlns:a16="http://schemas.microsoft.com/office/drawing/2014/main" val="1752251819"/>
                    </a:ext>
                  </a:extLst>
                </a:gridCol>
                <a:gridCol w="714313">
                  <a:extLst>
                    <a:ext uri="{9D8B030D-6E8A-4147-A177-3AD203B41FA5}">
                      <a16:colId xmlns:a16="http://schemas.microsoft.com/office/drawing/2014/main" val="442271431"/>
                    </a:ext>
                  </a:extLst>
                </a:gridCol>
                <a:gridCol w="914970">
                  <a:extLst>
                    <a:ext uri="{9D8B030D-6E8A-4147-A177-3AD203B41FA5}">
                      <a16:colId xmlns:a16="http://schemas.microsoft.com/office/drawing/2014/main" val="2036911455"/>
                    </a:ext>
                  </a:extLst>
                </a:gridCol>
              </a:tblGrid>
              <a:tr h="128994">
                <a:tc rowSpan="2">
                  <a:txBody>
                    <a:bodyPr/>
                    <a:lstStyle/>
                    <a:p>
                      <a:pPr>
                        <a:lnSpc>
                          <a:spcPct val="107000"/>
                        </a:lnSpc>
                        <a:spcAft>
                          <a:spcPts val="800"/>
                        </a:spcAft>
                      </a:pPr>
                      <a:r>
                        <a:rPr lang="de-DE" sz="1100" dirty="0">
                          <a:effectLst/>
                        </a:rPr>
                        <a:t>Firmenname</a:t>
                      </a:r>
                      <a:endParaRPr lang="de-DE" sz="1100" dirty="0">
                        <a:effectLst/>
                        <a:latin typeface="Calibri" panose="020F0502020204030204" pitchFamily="34" charset="0"/>
                        <a:cs typeface="Times New Roman" panose="02020603050405020304" pitchFamily="18" charset="0"/>
                      </a:endParaRPr>
                    </a:p>
                  </a:txBody>
                  <a:tcPr marL="68580" marR="68580" marT="0" marB="0">
                    <a:solidFill>
                      <a:schemeClr val="accent2"/>
                    </a:solidFill>
                  </a:tcPr>
                </a:tc>
                <a:tc gridSpan="5">
                  <a:txBody>
                    <a:bodyPr/>
                    <a:lstStyle/>
                    <a:p>
                      <a:pPr>
                        <a:lnSpc>
                          <a:spcPct val="107000"/>
                        </a:lnSpc>
                        <a:spcAft>
                          <a:spcPts val="800"/>
                        </a:spcAft>
                      </a:pPr>
                      <a:r>
                        <a:rPr lang="de-DE" sz="1100" dirty="0">
                          <a:effectLst/>
                        </a:rPr>
                        <a:t>Firmenadresse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de-DE"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de-DE" sz="1100" dirty="0">
                          <a:effectLst/>
                        </a:rPr>
                        <a:t>Impfstoff Name</a:t>
                      </a:r>
                      <a:endParaRPr lang="de-DE" sz="1100" dirty="0">
                        <a:effectLst/>
                        <a:latin typeface="Calibri" panose="020F0502020204030204" pitchFamily="34" charset="0"/>
                        <a:cs typeface="Times New Roman" panose="02020603050405020304" pitchFamily="18" charset="0"/>
                      </a:endParaRPr>
                    </a:p>
                  </a:txBody>
                  <a:tcPr marL="68580" marR="68580" marT="0" marB="0">
                    <a:solidFill>
                      <a:schemeClr val="accent2"/>
                    </a:solidFill>
                  </a:tcPr>
                </a:tc>
                <a:tc rowSpan="2">
                  <a:txBody>
                    <a:bodyPr/>
                    <a:lstStyle/>
                    <a:p>
                      <a:pPr>
                        <a:lnSpc>
                          <a:spcPct val="107000"/>
                        </a:lnSpc>
                        <a:spcAft>
                          <a:spcPts val="800"/>
                        </a:spcAft>
                      </a:pPr>
                      <a:r>
                        <a:rPr lang="de-DE" sz="1100" dirty="0">
                          <a:effectLst/>
                        </a:rPr>
                        <a:t>Wirkungsgrad</a:t>
                      </a:r>
                      <a:endParaRPr lang="de-DE" sz="1100" dirty="0">
                        <a:effectLst/>
                        <a:latin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de-DE" sz="1100" dirty="0">
                          <a:effectLst/>
                        </a:rPr>
                        <a:t>Impfstoff Erstzulassung</a:t>
                      </a:r>
                      <a:endParaRPr lang="de-DE" sz="1100" dirty="0">
                        <a:effectLst/>
                        <a:latin typeface="Calibri" panose="020F0502020204030204" pitchFamily="34" charset="0"/>
                        <a:cs typeface="Times New Roman" panose="02020603050405020304" pitchFamily="18" charset="0"/>
                      </a:endParaRPr>
                    </a:p>
                  </a:txBody>
                  <a:tcPr marL="68580" marR="68580" marT="0" marB="0"/>
                </a:tc>
                <a:tc gridSpan="5">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dirty="0">
                          <a:effectLst/>
                        </a:rPr>
                        <a:t>Forschungsstandort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9270481"/>
                  </a:ext>
                </a:extLst>
              </a:tr>
              <a:tr h="134967">
                <a:tc vMerge="1">
                  <a:txBody>
                    <a:bodyPr/>
                    <a:lstStyle/>
                    <a:p>
                      <a:pPr>
                        <a:lnSpc>
                          <a:spcPct val="107000"/>
                        </a:lnSpc>
                        <a:spcAft>
                          <a:spcPts val="800"/>
                        </a:spcAft>
                      </a:pPr>
                      <a:r>
                        <a:rPr lang="de-DE" sz="1100" dirty="0">
                          <a:effectLst/>
                        </a:rPr>
                        <a:t>Firmenname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Aft>
                          <a:spcPts val="800"/>
                        </a:spcAft>
                      </a:pPr>
                      <a:r>
                        <a:rPr lang="de-DE" sz="1100" b="0" dirty="0">
                          <a:effectLst/>
                        </a:rPr>
                        <a:t>Straße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err="1">
                          <a:effectLst/>
                        </a:rPr>
                        <a:t>Nr</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b="0" dirty="0">
                          <a:effectLst/>
                        </a:rPr>
                        <a:t>PLZ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b="0" dirty="0">
                          <a:effectLst/>
                        </a:rPr>
                        <a:t>Ort</a:t>
                      </a:r>
                      <a:endParaRPr lang="de-DE"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b="0" dirty="0">
                          <a:effectLst/>
                          <a:latin typeface="Calibri" panose="020F0502020204030204" pitchFamily="34" charset="0"/>
                          <a:ea typeface="Calibri" panose="020F0502020204030204" pitchFamily="34" charset="0"/>
                          <a:cs typeface="Times New Roman" panose="02020603050405020304" pitchFamily="18" charset="0"/>
                        </a:rPr>
                        <a:t>Land</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a:lnSpc>
                          <a:spcPct val="107000"/>
                        </a:lnSpc>
                        <a:spcAft>
                          <a:spcPts val="800"/>
                        </a:spcAft>
                      </a:pPr>
                      <a:r>
                        <a:rPr lang="de-DE" sz="1100" dirty="0">
                          <a:effectLst/>
                        </a:rPr>
                        <a:t>Impfstoff Name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vMerge="1">
                  <a:txBody>
                    <a:bodyPr/>
                    <a:lstStyle/>
                    <a:p>
                      <a:pPr>
                        <a:lnSpc>
                          <a:spcPct val="107000"/>
                        </a:lnSpc>
                        <a:spcAft>
                          <a:spcPts val="800"/>
                        </a:spcAft>
                      </a:pPr>
                      <a:r>
                        <a:rPr lang="de-DE" sz="1100" dirty="0">
                          <a:effectLst/>
                        </a:rPr>
                        <a:t>Wirkungsgrad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a:lnSpc>
                          <a:spcPct val="107000"/>
                        </a:lnSpc>
                        <a:spcAft>
                          <a:spcPts val="800"/>
                        </a:spcAft>
                      </a:pPr>
                      <a:r>
                        <a:rPr lang="de-DE" sz="1100" dirty="0">
                          <a:effectLst/>
                        </a:rPr>
                        <a:t>Impfstoff Erstzulassung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Straße</a:t>
                      </a:r>
                    </a:p>
                  </a:txBody>
                  <a:tcPr marL="68580" marR="68580" marT="0" marB="0"/>
                </a:tc>
                <a:tc>
                  <a:txBody>
                    <a:bodyPr/>
                    <a:lstStyle/>
                    <a:p>
                      <a:pPr>
                        <a:lnSpc>
                          <a:spcPct val="107000"/>
                        </a:lnSpc>
                        <a:spcAft>
                          <a:spcPts val="800"/>
                        </a:spcAft>
                      </a:pPr>
                      <a:r>
                        <a:rPr lang="de-DE" sz="1100" dirty="0" err="1">
                          <a:effectLst/>
                          <a:latin typeface="Calibri" panose="020F0502020204030204" pitchFamily="34" charset="0"/>
                          <a:ea typeface="Calibri" panose="020F0502020204030204" pitchFamily="34" charset="0"/>
                          <a:cs typeface="Times New Roman" panose="02020603050405020304" pitchFamily="18" charset="0"/>
                        </a:rPr>
                        <a:t>Nr</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PLZ</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Ort</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Land</a:t>
                      </a:r>
                    </a:p>
                  </a:txBody>
                  <a:tcPr marL="68580" marR="68580" marT="0" marB="0"/>
                </a:tc>
                <a:extLst>
                  <a:ext uri="{0D108BD9-81ED-4DB2-BD59-A6C34878D82A}">
                    <a16:rowId xmlns:a16="http://schemas.microsoft.com/office/drawing/2014/main" val="2691635317"/>
                  </a:ext>
                </a:extLst>
              </a:tr>
              <a:tr h="263961">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55131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tc>
                  <a:txBody>
                    <a:bodyPr/>
                    <a:lstStyle/>
                    <a:p>
                      <a:pPr>
                        <a:lnSpc>
                          <a:spcPct val="107000"/>
                        </a:lnSpc>
                        <a:spcAft>
                          <a:spcPts val="800"/>
                        </a:spcAft>
                      </a:pPr>
                      <a:r>
                        <a:rPr lang="de-DE" sz="1100">
                          <a:effectLst/>
                        </a:rPr>
                        <a:t>BNT162b2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95%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12/2020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53131</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Mainz</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3474422249"/>
                  </a:ext>
                </a:extLst>
              </a:tr>
              <a:tr h="263961">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55131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tc>
                  <a:txBody>
                    <a:bodyPr/>
                    <a:lstStyle/>
                    <a:p>
                      <a:pPr>
                        <a:lnSpc>
                          <a:spcPct val="107000"/>
                        </a:lnSpc>
                        <a:spcAft>
                          <a:spcPts val="800"/>
                        </a:spcAft>
                      </a:pPr>
                      <a:r>
                        <a:rPr lang="de-DE" sz="1100" dirty="0">
                          <a:effectLst/>
                        </a:rPr>
                        <a:t>BNT162b2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95%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12/2020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Lil-</a:t>
                      </a:r>
                      <a:r>
                        <a:rPr lang="de-DE" sz="1100" dirty="0" err="1">
                          <a:effectLst/>
                          <a:latin typeface="Calibri" panose="020F0502020204030204" pitchFamily="34" charset="0"/>
                          <a:ea typeface="Calibri" panose="020F0502020204030204" pitchFamily="34" charset="0"/>
                          <a:cs typeface="Times New Roman" panose="02020603050405020304" pitchFamily="18" charset="0"/>
                        </a:rPr>
                        <a:t>Dagover</a:t>
                      </a:r>
                      <a:r>
                        <a:rPr lang="de-DE" sz="1100" dirty="0">
                          <a:effectLst/>
                          <a:latin typeface="Calibri" panose="020F0502020204030204" pitchFamily="34" charset="0"/>
                          <a:ea typeface="Calibri" panose="020F0502020204030204" pitchFamily="34" charset="0"/>
                          <a:cs typeface="Times New Roman" panose="02020603050405020304" pitchFamily="18" charset="0"/>
                        </a:rPr>
                        <a:t>-Rin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82031</a:t>
                      </a:r>
                    </a:p>
                  </a:txBody>
                  <a:tcPr marL="68580" marR="68580" marT="0" marB="0"/>
                </a:tc>
                <a:tc>
                  <a:txBody>
                    <a:bodyPr/>
                    <a:lstStyle/>
                    <a:p>
                      <a:pPr>
                        <a:lnSpc>
                          <a:spcPct val="107000"/>
                        </a:lnSpc>
                        <a:spcAft>
                          <a:spcPts val="800"/>
                        </a:spcAft>
                      </a:pPr>
                      <a:r>
                        <a:rPr lang="de-DE" sz="1100" dirty="0" err="1">
                          <a:effectLst/>
                          <a:latin typeface="Calibri" panose="020F0502020204030204" pitchFamily="34" charset="0"/>
                          <a:ea typeface="Calibri" panose="020F0502020204030204" pitchFamily="34" charset="0"/>
                          <a:cs typeface="Times New Roman" panose="02020603050405020304" pitchFamily="18" charset="0"/>
                        </a:rPr>
                        <a:t>Gründwald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332725506"/>
                  </a:ext>
                </a:extLst>
              </a:tr>
              <a:tr h="263961">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55131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tc>
                  <a:txBody>
                    <a:bodyPr/>
                    <a:lstStyle/>
                    <a:p>
                      <a:pPr>
                        <a:lnSpc>
                          <a:spcPct val="107000"/>
                        </a:lnSpc>
                        <a:spcAft>
                          <a:spcPts val="800"/>
                        </a:spcAft>
                      </a:pPr>
                      <a:r>
                        <a:rPr lang="de-DE" sz="1100">
                          <a:effectLst/>
                        </a:rPr>
                        <a:t>BNT162b2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95%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12/2020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Langes Feld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13</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31789</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Hameln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445315151"/>
                  </a:ext>
                </a:extLst>
              </a:tr>
              <a:tr h="263961">
                <a:tc>
                  <a:txBody>
                    <a:bodyPr/>
                    <a:lstStyle/>
                    <a:p>
                      <a:pPr>
                        <a:lnSpc>
                          <a:spcPct val="107000"/>
                        </a:lnSpc>
                        <a:spcAft>
                          <a:spcPts val="800"/>
                        </a:spcAft>
                      </a:pPr>
                      <a:r>
                        <a:rPr lang="de-DE" sz="1100">
                          <a:effectLst/>
                        </a:rPr>
                        <a:t>CureVac</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Friedrich-Miescher-Str</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15</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72076</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Tübingen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tc>
                  <a:txBody>
                    <a:bodyPr/>
                    <a:lstStyle/>
                    <a:p>
                      <a:pPr>
                        <a:lnSpc>
                          <a:spcPct val="107000"/>
                        </a:lnSpc>
                        <a:spcAft>
                          <a:spcPts val="800"/>
                        </a:spcAft>
                      </a:pPr>
                      <a:r>
                        <a:rPr lang="de-DE" sz="1100">
                          <a:effectLst/>
                        </a:rPr>
                        <a:t>CVnCoV</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Friedrich-Miescher-Str. </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15</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72076</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Tübingen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743883388"/>
                  </a:ext>
                </a:extLst>
              </a:tr>
              <a:tr h="263961">
                <a:tc>
                  <a:txBody>
                    <a:bodyPr/>
                    <a:lstStyle/>
                    <a:p>
                      <a:pPr>
                        <a:lnSpc>
                          <a:spcPct val="107000"/>
                        </a:lnSpc>
                        <a:spcAft>
                          <a:spcPts val="800"/>
                        </a:spcAft>
                      </a:pPr>
                      <a:r>
                        <a:rPr lang="de-DE" sz="1100" dirty="0">
                          <a:effectLst/>
                        </a:rPr>
                        <a:t>AstraZeneca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183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22880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Wedel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tc>
                  <a:txBody>
                    <a:bodyPr/>
                    <a:lstStyle/>
                    <a:p>
                      <a:pPr>
                        <a:lnSpc>
                          <a:spcPct val="107000"/>
                        </a:lnSpc>
                        <a:spcAft>
                          <a:spcPts val="800"/>
                        </a:spcAft>
                      </a:pPr>
                      <a:r>
                        <a:rPr lang="de-DE" sz="1100" dirty="0">
                          <a:effectLst/>
                        </a:rPr>
                        <a:t>ChAdOx1 nCoV-19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183</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22880</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Wedel</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522043388"/>
                  </a:ext>
                </a:extLst>
              </a:tr>
              <a:tr h="263961">
                <a:tc>
                  <a:txBody>
                    <a:bodyPr/>
                    <a:lstStyle/>
                    <a:p>
                      <a:pPr>
                        <a:lnSpc>
                          <a:spcPct val="107000"/>
                        </a:lnSpc>
                        <a:spcAft>
                          <a:spcPts val="800"/>
                        </a:spcAft>
                      </a:pPr>
                      <a:r>
                        <a:rPr lang="de-DE" sz="1100">
                          <a:effectLst/>
                        </a:rPr>
                        <a:t>AstraZeneca</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183</a:t>
                      </a: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22880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Wedel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tc>
                  <a:txBody>
                    <a:bodyPr/>
                    <a:lstStyle/>
                    <a:p>
                      <a:pPr>
                        <a:lnSpc>
                          <a:spcPct val="107000"/>
                        </a:lnSpc>
                        <a:spcAft>
                          <a:spcPts val="800"/>
                        </a:spcAft>
                      </a:pPr>
                      <a:r>
                        <a:rPr lang="de-DE" sz="1100">
                          <a:effectLst/>
                        </a:rPr>
                        <a:t>ChAdOx1 nCoV-19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Heinrich-Mack-Straße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35</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89257</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Illertissen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546969806"/>
                  </a:ext>
                </a:extLst>
              </a:tr>
              <a:tr h="263961">
                <a:tc>
                  <a:txBody>
                    <a:bodyPr/>
                    <a:lstStyle/>
                    <a:p>
                      <a:pPr>
                        <a:lnSpc>
                          <a:spcPct val="107000"/>
                        </a:lnSpc>
                        <a:spcAft>
                          <a:spcPts val="800"/>
                        </a:spcAft>
                      </a:pPr>
                      <a:r>
                        <a:rPr lang="de-DE" sz="1100" dirty="0" err="1">
                          <a:effectLst/>
                        </a:rPr>
                        <a:t>Moderna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One Upland Rd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MA  02062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Norwood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USA</a:t>
                      </a:r>
                    </a:p>
                  </a:txBody>
                  <a:tcPr marL="68580" marR="68580" marT="0" marB="0"/>
                </a:tc>
                <a:tc>
                  <a:txBody>
                    <a:bodyPr/>
                    <a:lstStyle/>
                    <a:p>
                      <a:pPr>
                        <a:lnSpc>
                          <a:spcPct val="107000"/>
                        </a:lnSpc>
                        <a:spcAft>
                          <a:spcPts val="800"/>
                        </a:spcAft>
                      </a:pPr>
                      <a:r>
                        <a:rPr lang="de-DE" sz="1100" dirty="0">
                          <a:effectLst/>
                        </a:rPr>
                        <a:t>mRNA-1273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70%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01/2021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One Upland Rd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MA  02062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Norwood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USA</a:t>
                      </a:r>
                    </a:p>
                  </a:txBody>
                  <a:tcPr marL="68580" marR="68580" marT="0" marB="0"/>
                </a:tc>
                <a:extLst>
                  <a:ext uri="{0D108BD9-81ED-4DB2-BD59-A6C34878D82A}">
                    <a16:rowId xmlns:a16="http://schemas.microsoft.com/office/drawing/2014/main" val="2885999107"/>
                  </a:ext>
                </a:extLst>
              </a:tr>
            </a:tbl>
          </a:graphicData>
        </a:graphic>
      </p:graphicFrame>
      <p:sp>
        <p:nvSpPr>
          <p:cNvPr id="2" name="Ellipse 1">
            <a:extLst>
              <a:ext uri="{FF2B5EF4-FFF2-40B4-BE49-F238E27FC236}">
                <a16:creationId xmlns:a16="http://schemas.microsoft.com/office/drawing/2014/main" id="{4B633926-1052-45E3-83B7-57D4B023F066}"/>
              </a:ext>
            </a:extLst>
          </p:cNvPr>
          <p:cNvSpPr/>
          <p:nvPr/>
        </p:nvSpPr>
        <p:spPr>
          <a:xfrm>
            <a:off x="1" y="1057013"/>
            <a:ext cx="5402510" cy="4949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BBC77EB9-0412-4A62-9727-430749E101D4}"/>
              </a:ext>
            </a:extLst>
          </p:cNvPr>
          <p:cNvSpPr txBox="1"/>
          <p:nvPr/>
        </p:nvSpPr>
        <p:spPr>
          <a:xfrm>
            <a:off x="480920" y="1658955"/>
            <a:ext cx="852977"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de-DE" sz="1200" dirty="0"/>
              <a:t>Impfstoff</a:t>
            </a:r>
          </a:p>
        </p:txBody>
      </p:sp>
    </p:spTree>
    <p:extLst>
      <p:ext uri="{BB962C8B-B14F-4D97-AF65-F5344CB8AC3E}">
        <p14:creationId xmlns:p14="http://schemas.microsoft.com/office/powerpoint/2010/main" val="329164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le 5">
            <a:extLst>
              <a:ext uri="{FF2B5EF4-FFF2-40B4-BE49-F238E27FC236}">
                <a16:creationId xmlns:a16="http://schemas.microsoft.com/office/drawing/2014/main" id="{1C715D6E-D4DD-4DAC-8C2B-6F4E51645D40}"/>
              </a:ext>
            </a:extLst>
          </p:cNvPr>
          <p:cNvGraphicFramePr>
            <a:graphicFrameLocks noGrp="1"/>
          </p:cNvGraphicFramePr>
          <p:nvPr/>
        </p:nvGraphicFramePr>
        <p:xfrm>
          <a:off x="480920" y="1935954"/>
          <a:ext cx="11230160" cy="2986091"/>
        </p:xfrm>
        <a:graphic>
          <a:graphicData uri="http://schemas.openxmlformats.org/drawingml/2006/table">
            <a:tbl>
              <a:tblPr firstRow="1" firstCol="1" bandRow="1">
                <a:tableStyleId>{5C22544A-7EE6-4342-B048-85BDC9FD1C3A}</a:tableStyleId>
              </a:tblPr>
              <a:tblGrid>
                <a:gridCol w="929857">
                  <a:extLst>
                    <a:ext uri="{9D8B030D-6E8A-4147-A177-3AD203B41FA5}">
                      <a16:colId xmlns:a16="http://schemas.microsoft.com/office/drawing/2014/main" val="559771440"/>
                    </a:ext>
                  </a:extLst>
                </a:gridCol>
                <a:gridCol w="1178113">
                  <a:extLst>
                    <a:ext uri="{9D8B030D-6E8A-4147-A177-3AD203B41FA5}">
                      <a16:colId xmlns:a16="http://schemas.microsoft.com/office/drawing/2014/main" val="3894622906"/>
                    </a:ext>
                  </a:extLst>
                </a:gridCol>
                <a:gridCol w="313766">
                  <a:extLst>
                    <a:ext uri="{9D8B030D-6E8A-4147-A177-3AD203B41FA5}">
                      <a16:colId xmlns:a16="http://schemas.microsoft.com/office/drawing/2014/main" val="1479606768"/>
                    </a:ext>
                  </a:extLst>
                </a:gridCol>
                <a:gridCol w="573719">
                  <a:extLst>
                    <a:ext uri="{9D8B030D-6E8A-4147-A177-3AD203B41FA5}">
                      <a16:colId xmlns:a16="http://schemas.microsoft.com/office/drawing/2014/main" val="3008052925"/>
                    </a:ext>
                  </a:extLst>
                </a:gridCol>
                <a:gridCol w="627584">
                  <a:extLst>
                    <a:ext uri="{9D8B030D-6E8A-4147-A177-3AD203B41FA5}">
                      <a16:colId xmlns:a16="http://schemas.microsoft.com/office/drawing/2014/main" val="3793401145"/>
                    </a:ext>
                  </a:extLst>
                </a:gridCol>
                <a:gridCol w="782560">
                  <a:extLst>
                    <a:ext uri="{9D8B030D-6E8A-4147-A177-3AD203B41FA5}">
                      <a16:colId xmlns:a16="http://schemas.microsoft.com/office/drawing/2014/main" val="3514180471"/>
                    </a:ext>
                  </a:extLst>
                </a:gridCol>
                <a:gridCol w="992246">
                  <a:extLst>
                    <a:ext uri="{9D8B030D-6E8A-4147-A177-3AD203B41FA5}">
                      <a16:colId xmlns:a16="http://schemas.microsoft.com/office/drawing/2014/main" val="2768184708"/>
                    </a:ext>
                  </a:extLst>
                </a:gridCol>
                <a:gridCol w="874978">
                  <a:extLst>
                    <a:ext uri="{9D8B030D-6E8A-4147-A177-3AD203B41FA5}">
                      <a16:colId xmlns:a16="http://schemas.microsoft.com/office/drawing/2014/main" val="721171599"/>
                    </a:ext>
                  </a:extLst>
                </a:gridCol>
                <a:gridCol w="824901">
                  <a:extLst>
                    <a:ext uri="{9D8B030D-6E8A-4147-A177-3AD203B41FA5}">
                      <a16:colId xmlns:a16="http://schemas.microsoft.com/office/drawing/2014/main" val="1741410018"/>
                    </a:ext>
                  </a:extLst>
                </a:gridCol>
                <a:gridCol w="1452724">
                  <a:extLst>
                    <a:ext uri="{9D8B030D-6E8A-4147-A177-3AD203B41FA5}">
                      <a16:colId xmlns:a16="http://schemas.microsoft.com/office/drawing/2014/main" val="145744350"/>
                    </a:ext>
                  </a:extLst>
                </a:gridCol>
                <a:gridCol w="343224">
                  <a:extLst>
                    <a:ext uri="{9D8B030D-6E8A-4147-A177-3AD203B41FA5}">
                      <a16:colId xmlns:a16="http://schemas.microsoft.com/office/drawing/2014/main" val="77491742"/>
                    </a:ext>
                  </a:extLst>
                </a:gridCol>
                <a:gridCol w="707205">
                  <a:extLst>
                    <a:ext uri="{9D8B030D-6E8A-4147-A177-3AD203B41FA5}">
                      <a16:colId xmlns:a16="http://schemas.microsoft.com/office/drawing/2014/main" val="1752251819"/>
                    </a:ext>
                  </a:extLst>
                </a:gridCol>
                <a:gridCol w="714313">
                  <a:extLst>
                    <a:ext uri="{9D8B030D-6E8A-4147-A177-3AD203B41FA5}">
                      <a16:colId xmlns:a16="http://schemas.microsoft.com/office/drawing/2014/main" val="442271431"/>
                    </a:ext>
                  </a:extLst>
                </a:gridCol>
                <a:gridCol w="914970">
                  <a:extLst>
                    <a:ext uri="{9D8B030D-6E8A-4147-A177-3AD203B41FA5}">
                      <a16:colId xmlns:a16="http://schemas.microsoft.com/office/drawing/2014/main" val="2036911455"/>
                    </a:ext>
                  </a:extLst>
                </a:gridCol>
              </a:tblGrid>
              <a:tr h="128994">
                <a:tc rowSpan="2">
                  <a:txBody>
                    <a:bodyPr/>
                    <a:lstStyle/>
                    <a:p>
                      <a:pPr>
                        <a:lnSpc>
                          <a:spcPct val="107000"/>
                        </a:lnSpc>
                        <a:spcAft>
                          <a:spcPts val="800"/>
                        </a:spcAft>
                      </a:pPr>
                      <a:r>
                        <a:rPr lang="de-DE" sz="1100" dirty="0">
                          <a:effectLst/>
                        </a:rPr>
                        <a:t>Firmenname</a:t>
                      </a:r>
                      <a:endParaRPr lang="de-DE" sz="1100" dirty="0">
                        <a:effectLst/>
                        <a:latin typeface="Calibri" panose="020F0502020204030204" pitchFamily="34" charset="0"/>
                        <a:cs typeface="Times New Roman" panose="02020603050405020304" pitchFamily="18" charset="0"/>
                      </a:endParaRPr>
                    </a:p>
                  </a:txBody>
                  <a:tcPr marL="68580" marR="68580" marT="0" marB="0">
                    <a:solidFill>
                      <a:schemeClr val="accent2"/>
                    </a:solidFill>
                  </a:tcPr>
                </a:tc>
                <a:tc gridSpan="5">
                  <a:txBody>
                    <a:bodyPr/>
                    <a:lstStyle/>
                    <a:p>
                      <a:pPr>
                        <a:lnSpc>
                          <a:spcPct val="107000"/>
                        </a:lnSpc>
                        <a:spcAft>
                          <a:spcPts val="800"/>
                        </a:spcAft>
                      </a:pPr>
                      <a:r>
                        <a:rPr lang="de-DE" sz="1100" dirty="0">
                          <a:effectLst/>
                        </a:rPr>
                        <a:t>Firmenadresse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de-DE"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de-DE" sz="1100" dirty="0">
                          <a:effectLst/>
                        </a:rPr>
                        <a:t>Impfstoff Name</a:t>
                      </a:r>
                      <a:endParaRPr lang="de-DE" sz="1100" dirty="0">
                        <a:effectLst/>
                        <a:latin typeface="Calibri" panose="020F0502020204030204" pitchFamily="34" charset="0"/>
                        <a:cs typeface="Times New Roman" panose="02020603050405020304" pitchFamily="18" charset="0"/>
                      </a:endParaRPr>
                    </a:p>
                  </a:txBody>
                  <a:tcPr marL="68580" marR="68580" marT="0" marB="0">
                    <a:solidFill>
                      <a:schemeClr val="accent2"/>
                    </a:solidFill>
                  </a:tcPr>
                </a:tc>
                <a:tc rowSpan="2">
                  <a:txBody>
                    <a:bodyPr/>
                    <a:lstStyle/>
                    <a:p>
                      <a:pPr>
                        <a:lnSpc>
                          <a:spcPct val="107000"/>
                        </a:lnSpc>
                        <a:spcAft>
                          <a:spcPts val="800"/>
                        </a:spcAft>
                      </a:pPr>
                      <a:r>
                        <a:rPr lang="de-DE" sz="1100" dirty="0">
                          <a:effectLst/>
                        </a:rPr>
                        <a:t>Wirkungsgrad</a:t>
                      </a:r>
                      <a:endParaRPr lang="de-DE" sz="1100" dirty="0">
                        <a:effectLst/>
                        <a:latin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de-DE" sz="1100" dirty="0">
                          <a:effectLst/>
                        </a:rPr>
                        <a:t>Impfstoff Erstzulassung</a:t>
                      </a:r>
                      <a:endParaRPr lang="de-DE" sz="1100" dirty="0">
                        <a:effectLst/>
                        <a:latin typeface="Calibri" panose="020F0502020204030204" pitchFamily="34" charset="0"/>
                        <a:cs typeface="Times New Roman" panose="02020603050405020304" pitchFamily="18" charset="0"/>
                      </a:endParaRPr>
                    </a:p>
                  </a:txBody>
                  <a:tcPr marL="68580" marR="68580" marT="0" marB="0"/>
                </a:tc>
                <a:tc gridSpan="5">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dirty="0">
                          <a:effectLst/>
                        </a:rPr>
                        <a:t>Forschungsstandort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9270481"/>
                  </a:ext>
                </a:extLst>
              </a:tr>
              <a:tr h="134967">
                <a:tc vMerge="1">
                  <a:txBody>
                    <a:bodyPr/>
                    <a:lstStyle/>
                    <a:p>
                      <a:pPr>
                        <a:lnSpc>
                          <a:spcPct val="107000"/>
                        </a:lnSpc>
                        <a:spcAft>
                          <a:spcPts val="800"/>
                        </a:spcAft>
                      </a:pPr>
                      <a:r>
                        <a:rPr lang="de-DE" sz="1100" dirty="0">
                          <a:effectLst/>
                        </a:rPr>
                        <a:t>Firmenname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Aft>
                          <a:spcPts val="800"/>
                        </a:spcAft>
                      </a:pPr>
                      <a:r>
                        <a:rPr lang="de-DE" sz="1100" b="0" dirty="0">
                          <a:effectLst/>
                        </a:rPr>
                        <a:t>Straße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err="1">
                          <a:effectLst/>
                        </a:rPr>
                        <a:t>Nr</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b="0" dirty="0">
                          <a:effectLst/>
                        </a:rPr>
                        <a:t>PLZ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b="0" dirty="0">
                          <a:effectLst/>
                        </a:rPr>
                        <a:t>Ort</a:t>
                      </a:r>
                      <a:endParaRPr lang="de-DE"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b="0" dirty="0">
                          <a:effectLst/>
                          <a:latin typeface="Calibri" panose="020F0502020204030204" pitchFamily="34" charset="0"/>
                          <a:ea typeface="Calibri" panose="020F0502020204030204" pitchFamily="34" charset="0"/>
                          <a:cs typeface="Times New Roman" panose="02020603050405020304" pitchFamily="18" charset="0"/>
                        </a:rPr>
                        <a:t>Land</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a:lnSpc>
                          <a:spcPct val="107000"/>
                        </a:lnSpc>
                        <a:spcAft>
                          <a:spcPts val="800"/>
                        </a:spcAft>
                      </a:pPr>
                      <a:r>
                        <a:rPr lang="de-DE" sz="1100" dirty="0">
                          <a:effectLst/>
                        </a:rPr>
                        <a:t>Impfstoff Name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vMerge="1">
                  <a:txBody>
                    <a:bodyPr/>
                    <a:lstStyle/>
                    <a:p>
                      <a:pPr>
                        <a:lnSpc>
                          <a:spcPct val="107000"/>
                        </a:lnSpc>
                        <a:spcAft>
                          <a:spcPts val="800"/>
                        </a:spcAft>
                      </a:pPr>
                      <a:r>
                        <a:rPr lang="de-DE" sz="1100" dirty="0">
                          <a:effectLst/>
                        </a:rPr>
                        <a:t>Wirkungsgrad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a:lnSpc>
                          <a:spcPct val="107000"/>
                        </a:lnSpc>
                        <a:spcAft>
                          <a:spcPts val="800"/>
                        </a:spcAft>
                      </a:pPr>
                      <a:r>
                        <a:rPr lang="de-DE" sz="1100" dirty="0">
                          <a:effectLst/>
                        </a:rPr>
                        <a:t>Impfstoff Erstzulassung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Straße</a:t>
                      </a:r>
                    </a:p>
                  </a:txBody>
                  <a:tcPr marL="68580" marR="68580" marT="0" marB="0"/>
                </a:tc>
                <a:tc>
                  <a:txBody>
                    <a:bodyPr/>
                    <a:lstStyle/>
                    <a:p>
                      <a:pPr>
                        <a:lnSpc>
                          <a:spcPct val="107000"/>
                        </a:lnSpc>
                        <a:spcAft>
                          <a:spcPts val="800"/>
                        </a:spcAft>
                      </a:pPr>
                      <a:r>
                        <a:rPr lang="de-DE" sz="1100" dirty="0" err="1">
                          <a:effectLst/>
                          <a:latin typeface="Calibri" panose="020F0502020204030204" pitchFamily="34" charset="0"/>
                          <a:ea typeface="Calibri" panose="020F0502020204030204" pitchFamily="34" charset="0"/>
                          <a:cs typeface="Times New Roman" panose="02020603050405020304" pitchFamily="18" charset="0"/>
                        </a:rPr>
                        <a:t>Nr</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PLZ</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Ort</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Land</a:t>
                      </a:r>
                    </a:p>
                  </a:txBody>
                  <a:tcPr marL="68580" marR="68580" marT="0" marB="0"/>
                </a:tc>
                <a:extLst>
                  <a:ext uri="{0D108BD9-81ED-4DB2-BD59-A6C34878D82A}">
                    <a16:rowId xmlns:a16="http://schemas.microsoft.com/office/drawing/2014/main" val="2691635317"/>
                  </a:ext>
                </a:extLst>
              </a:tr>
              <a:tr h="263961">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55131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tc>
                  <a:txBody>
                    <a:bodyPr/>
                    <a:lstStyle/>
                    <a:p>
                      <a:pPr>
                        <a:lnSpc>
                          <a:spcPct val="107000"/>
                        </a:lnSpc>
                        <a:spcAft>
                          <a:spcPts val="800"/>
                        </a:spcAft>
                      </a:pPr>
                      <a:r>
                        <a:rPr lang="de-DE" sz="1100">
                          <a:effectLst/>
                        </a:rPr>
                        <a:t>BNT162b2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95%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12/2020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53131</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Mainz</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3474422249"/>
                  </a:ext>
                </a:extLst>
              </a:tr>
              <a:tr h="263961">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55131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tc>
                  <a:txBody>
                    <a:bodyPr/>
                    <a:lstStyle/>
                    <a:p>
                      <a:pPr>
                        <a:lnSpc>
                          <a:spcPct val="107000"/>
                        </a:lnSpc>
                        <a:spcAft>
                          <a:spcPts val="800"/>
                        </a:spcAft>
                      </a:pPr>
                      <a:r>
                        <a:rPr lang="de-DE" sz="1100" dirty="0">
                          <a:effectLst/>
                        </a:rPr>
                        <a:t>BNT162b2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95%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12/2020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Lil-</a:t>
                      </a:r>
                      <a:r>
                        <a:rPr lang="de-DE" sz="1100" dirty="0" err="1">
                          <a:effectLst/>
                          <a:latin typeface="Calibri" panose="020F0502020204030204" pitchFamily="34" charset="0"/>
                          <a:ea typeface="Calibri" panose="020F0502020204030204" pitchFamily="34" charset="0"/>
                          <a:cs typeface="Times New Roman" panose="02020603050405020304" pitchFamily="18" charset="0"/>
                        </a:rPr>
                        <a:t>Dagover</a:t>
                      </a:r>
                      <a:r>
                        <a:rPr lang="de-DE" sz="1100" dirty="0">
                          <a:effectLst/>
                          <a:latin typeface="Calibri" panose="020F0502020204030204" pitchFamily="34" charset="0"/>
                          <a:ea typeface="Calibri" panose="020F0502020204030204" pitchFamily="34" charset="0"/>
                          <a:cs typeface="Times New Roman" panose="02020603050405020304" pitchFamily="18" charset="0"/>
                        </a:rPr>
                        <a:t>-Rin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82031</a:t>
                      </a:r>
                    </a:p>
                  </a:txBody>
                  <a:tcPr marL="68580" marR="68580" marT="0" marB="0"/>
                </a:tc>
                <a:tc>
                  <a:txBody>
                    <a:bodyPr/>
                    <a:lstStyle/>
                    <a:p>
                      <a:pPr>
                        <a:lnSpc>
                          <a:spcPct val="107000"/>
                        </a:lnSpc>
                        <a:spcAft>
                          <a:spcPts val="800"/>
                        </a:spcAft>
                      </a:pPr>
                      <a:r>
                        <a:rPr lang="de-DE" sz="1100" dirty="0" err="1">
                          <a:effectLst/>
                          <a:latin typeface="Calibri" panose="020F0502020204030204" pitchFamily="34" charset="0"/>
                          <a:ea typeface="Calibri" panose="020F0502020204030204" pitchFamily="34" charset="0"/>
                          <a:cs typeface="Times New Roman" panose="02020603050405020304" pitchFamily="18" charset="0"/>
                        </a:rPr>
                        <a:t>Gründwald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332725506"/>
                  </a:ext>
                </a:extLst>
              </a:tr>
              <a:tr h="263961">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55131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tc>
                  <a:txBody>
                    <a:bodyPr/>
                    <a:lstStyle/>
                    <a:p>
                      <a:pPr>
                        <a:lnSpc>
                          <a:spcPct val="107000"/>
                        </a:lnSpc>
                        <a:spcAft>
                          <a:spcPts val="800"/>
                        </a:spcAft>
                      </a:pPr>
                      <a:r>
                        <a:rPr lang="de-DE" sz="1100">
                          <a:effectLst/>
                        </a:rPr>
                        <a:t>BNT162b2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95%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12/2020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Langes Feld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13</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31789</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Hameln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445315151"/>
                  </a:ext>
                </a:extLst>
              </a:tr>
              <a:tr h="263961">
                <a:tc>
                  <a:txBody>
                    <a:bodyPr/>
                    <a:lstStyle/>
                    <a:p>
                      <a:pPr>
                        <a:lnSpc>
                          <a:spcPct val="107000"/>
                        </a:lnSpc>
                        <a:spcAft>
                          <a:spcPts val="800"/>
                        </a:spcAft>
                      </a:pPr>
                      <a:r>
                        <a:rPr lang="de-DE" sz="1100">
                          <a:effectLst/>
                        </a:rPr>
                        <a:t>CureVac</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Friedrich-Miescher-Str</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15</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72076</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Tübingen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tc>
                  <a:txBody>
                    <a:bodyPr/>
                    <a:lstStyle/>
                    <a:p>
                      <a:pPr>
                        <a:lnSpc>
                          <a:spcPct val="107000"/>
                        </a:lnSpc>
                        <a:spcAft>
                          <a:spcPts val="800"/>
                        </a:spcAft>
                      </a:pPr>
                      <a:r>
                        <a:rPr lang="de-DE" sz="1100">
                          <a:effectLst/>
                        </a:rPr>
                        <a:t>CVnCoV</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Friedrich-Miescher-Str. </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15</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72076</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Tübingen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743883388"/>
                  </a:ext>
                </a:extLst>
              </a:tr>
              <a:tr h="263961">
                <a:tc>
                  <a:txBody>
                    <a:bodyPr/>
                    <a:lstStyle/>
                    <a:p>
                      <a:pPr>
                        <a:lnSpc>
                          <a:spcPct val="107000"/>
                        </a:lnSpc>
                        <a:spcAft>
                          <a:spcPts val="800"/>
                        </a:spcAft>
                      </a:pPr>
                      <a:r>
                        <a:rPr lang="de-DE" sz="1100" dirty="0">
                          <a:effectLst/>
                        </a:rPr>
                        <a:t>AstraZeneca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183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22880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Wedel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tc>
                  <a:txBody>
                    <a:bodyPr/>
                    <a:lstStyle/>
                    <a:p>
                      <a:pPr>
                        <a:lnSpc>
                          <a:spcPct val="107000"/>
                        </a:lnSpc>
                        <a:spcAft>
                          <a:spcPts val="800"/>
                        </a:spcAft>
                      </a:pPr>
                      <a:r>
                        <a:rPr lang="de-DE" sz="1100" dirty="0">
                          <a:effectLst/>
                        </a:rPr>
                        <a:t>ChAdOx1 nCoV-19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183</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22880</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Wedel</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522043388"/>
                  </a:ext>
                </a:extLst>
              </a:tr>
              <a:tr h="263961">
                <a:tc>
                  <a:txBody>
                    <a:bodyPr/>
                    <a:lstStyle/>
                    <a:p>
                      <a:pPr>
                        <a:lnSpc>
                          <a:spcPct val="107000"/>
                        </a:lnSpc>
                        <a:spcAft>
                          <a:spcPts val="800"/>
                        </a:spcAft>
                      </a:pPr>
                      <a:r>
                        <a:rPr lang="de-DE" sz="1100">
                          <a:effectLst/>
                        </a:rPr>
                        <a:t>AstraZeneca</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183</a:t>
                      </a: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22880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Wedel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tc>
                  <a:txBody>
                    <a:bodyPr/>
                    <a:lstStyle/>
                    <a:p>
                      <a:pPr>
                        <a:lnSpc>
                          <a:spcPct val="107000"/>
                        </a:lnSpc>
                        <a:spcAft>
                          <a:spcPts val="800"/>
                        </a:spcAft>
                      </a:pPr>
                      <a:r>
                        <a:rPr lang="de-DE" sz="1100">
                          <a:effectLst/>
                        </a:rPr>
                        <a:t>ChAdOx1 nCoV-19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Heinrich-Mack-Straße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35</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89257</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Illertissen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546969806"/>
                  </a:ext>
                </a:extLst>
              </a:tr>
              <a:tr h="263961">
                <a:tc>
                  <a:txBody>
                    <a:bodyPr/>
                    <a:lstStyle/>
                    <a:p>
                      <a:pPr>
                        <a:lnSpc>
                          <a:spcPct val="107000"/>
                        </a:lnSpc>
                        <a:spcAft>
                          <a:spcPts val="800"/>
                        </a:spcAft>
                      </a:pPr>
                      <a:r>
                        <a:rPr lang="de-DE" sz="1100" dirty="0" err="1">
                          <a:effectLst/>
                        </a:rPr>
                        <a:t>Moderna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One Upland Rd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MA  02062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Norwood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USA</a:t>
                      </a:r>
                    </a:p>
                  </a:txBody>
                  <a:tcPr marL="68580" marR="68580" marT="0" marB="0"/>
                </a:tc>
                <a:tc>
                  <a:txBody>
                    <a:bodyPr/>
                    <a:lstStyle/>
                    <a:p>
                      <a:pPr>
                        <a:lnSpc>
                          <a:spcPct val="107000"/>
                        </a:lnSpc>
                        <a:spcAft>
                          <a:spcPts val="800"/>
                        </a:spcAft>
                      </a:pPr>
                      <a:r>
                        <a:rPr lang="de-DE" sz="1100" dirty="0">
                          <a:effectLst/>
                        </a:rPr>
                        <a:t>mRNA-1273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70%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01/2021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One Upland Rd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MA  02062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Norwood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USA</a:t>
                      </a:r>
                    </a:p>
                  </a:txBody>
                  <a:tcPr marL="68580" marR="68580" marT="0" marB="0"/>
                </a:tc>
                <a:extLst>
                  <a:ext uri="{0D108BD9-81ED-4DB2-BD59-A6C34878D82A}">
                    <a16:rowId xmlns:a16="http://schemas.microsoft.com/office/drawing/2014/main" val="2885999107"/>
                  </a:ext>
                </a:extLst>
              </a:tr>
            </a:tbl>
          </a:graphicData>
        </a:graphic>
      </p:graphicFrame>
      <p:sp>
        <p:nvSpPr>
          <p:cNvPr id="2" name="Ellipse 1">
            <a:extLst>
              <a:ext uri="{FF2B5EF4-FFF2-40B4-BE49-F238E27FC236}">
                <a16:creationId xmlns:a16="http://schemas.microsoft.com/office/drawing/2014/main" id="{4B633926-1052-45E3-83B7-57D4B023F066}"/>
              </a:ext>
            </a:extLst>
          </p:cNvPr>
          <p:cNvSpPr/>
          <p:nvPr/>
        </p:nvSpPr>
        <p:spPr>
          <a:xfrm>
            <a:off x="1" y="1057013"/>
            <a:ext cx="5402510" cy="4949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BBC77EB9-0412-4A62-9727-430749E101D4}"/>
              </a:ext>
            </a:extLst>
          </p:cNvPr>
          <p:cNvSpPr txBox="1"/>
          <p:nvPr/>
        </p:nvSpPr>
        <p:spPr>
          <a:xfrm>
            <a:off x="480920" y="1658955"/>
            <a:ext cx="852977"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de-DE" sz="1200" dirty="0"/>
              <a:t>Impfstoff</a:t>
            </a:r>
          </a:p>
        </p:txBody>
      </p:sp>
      <p:sp>
        <p:nvSpPr>
          <p:cNvPr id="7" name="Ellipse 6">
            <a:extLst>
              <a:ext uri="{FF2B5EF4-FFF2-40B4-BE49-F238E27FC236}">
                <a16:creationId xmlns:a16="http://schemas.microsoft.com/office/drawing/2014/main" id="{2D865540-D633-454F-8726-8F04929E57AD}"/>
              </a:ext>
            </a:extLst>
          </p:cNvPr>
          <p:cNvSpPr/>
          <p:nvPr/>
        </p:nvSpPr>
        <p:spPr>
          <a:xfrm>
            <a:off x="4388841" y="1658955"/>
            <a:ext cx="3530366" cy="35254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439377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le 5">
            <a:extLst>
              <a:ext uri="{FF2B5EF4-FFF2-40B4-BE49-F238E27FC236}">
                <a16:creationId xmlns:a16="http://schemas.microsoft.com/office/drawing/2014/main" id="{1C715D6E-D4DD-4DAC-8C2B-6F4E51645D40}"/>
              </a:ext>
            </a:extLst>
          </p:cNvPr>
          <p:cNvGraphicFramePr>
            <a:graphicFrameLocks noGrp="1"/>
          </p:cNvGraphicFramePr>
          <p:nvPr>
            <p:extLst>
              <p:ext uri="{D42A27DB-BD31-4B8C-83A1-F6EECF244321}">
                <p14:modId xmlns:p14="http://schemas.microsoft.com/office/powerpoint/2010/main" val="4249671249"/>
              </p:ext>
            </p:extLst>
          </p:nvPr>
        </p:nvGraphicFramePr>
        <p:xfrm>
          <a:off x="338307" y="1222889"/>
          <a:ext cx="8344155" cy="2190627"/>
        </p:xfrm>
        <a:graphic>
          <a:graphicData uri="http://schemas.openxmlformats.org/drawingml/2006/table">
            <a:tbl>
              <a:tblPr firstRow="1" firstCol="1" bandRow="1">
                <a:tableStyleId>{5C22544A-7EE6-4342-B048-85BDC9FD1C3A}</a:tableStyleId>
              </a:tblPr>
              <a:tblGrid>
                <a:gridCol w="1281496">
                  <a:extLst>
                    <a:ext uri="{9D8B030D-6E8A-4147-A177-3AD203B41FA5}">
                      <a16:colId xmlns:a16="http://schemas.microsoft.com/office/drawing/2014/main" val="559771440"/>
                    </a:ext>
                  </a:extLst>
                </a:gridCol>
                <a:gridCol w="1367478">
                  <a:extLst>
                    <a:ext uri="{9D8B030D-6E8A-4147-A177-3AD203B41FA5}">
                      <a16:colId xmlns:a16="http://schemas.microsoft.com/office/drawing/2014/main" val="2768184708"/>
                    </a:ext>
                  </a:extLst>
                </a:gridCol>
                <a:gridCol w="2002093">
                  <a:extLst>
                    <a:ext uri="{9D8B030D-6E8A-4147-A177-3AD203B41FA5}">
                      <a16:colId xmlns:a16="http://schemas.microsoft.com/office/drawing/2014/main" val="145744350"/>
                    </a:ext>
                  </a:extLst>
                </a:gridCol>
                <a:gridCol w="473022">
                  <a:extLst>
                    <a:ext uri="{9D8B030D-6E8A-4147-A177-3AD203B41FA5}">
                      <a16:colId xmlns:a16="http://schemas.microsoft.com/office/drawing/2014/main" val="77491742"/>
                    </a:ext>
                  </a:extLst>
                </a:gridCol>
                <a:gridCol w="974645">
                  <a:extLst>
                    <a:ext uri="{9D8B030D-6E8A-4147-A177-3AD203B41FA5}">
                      <a16:colId xmlns:a16="http://schemas.microsoft.com/office/drawing/2014/main" val="1752251819"/>
                    </a:ext>
                  </a:extLst>
                </a:gridCol>
                <a:gridCol w="984442">
                  <a:extLst>
                    <a:ext uri="{9D8B030D-6E8A-4147-A177-3AD203B41FA5}">
                      <a16:colId xmlns:a16="http://schemas.microsoft.com/office/drawing/2014/main" val="442271431"/>
                    </a:ext>
                  </a:extLst>
                </a:gridCol>
                <a:gridCol w="1260979">
                  <a:extLst>
                    <a:ext uri="{9D8B030D-6E8A-4147-A177-3AD203B41FA5}">
                      <a16:colId xmlns:a16="http://schemas.microsoft.com/office/drawing/2014/main" val="2036911455"/>
                    </a:ext>
                  </a:extLst>
                </a:gridCol>
              </a:tblGrid>
              <a:tr h="128994">
                <a:tc rowSpan="2">
                  <a:txBody>
                    <a:bodyPr/>
                    <a:lstStyle/>
                    <a:p>
                      <a:pPr>
                        <a:lnSpc>
                          <a:spcPct val="107000"/>
                        </a:lnSpc>
                        <a:spcAft>
                          <a:spcPts val="800"/>
                        </a:spcAft>
                      </a:pPr>
                      <a:r>
                        <a:rPr lang="de-DE" sz="1100" dirty="0">
                          <a:effectLst/>
                        </a:rPr>
                        <a:t>Firmenname</a:t>
                      </a:r>
                      <a:endParaRPr lang="de-DE" sz="1100" dirty="0">
                        <a:effectLst/>
                        <a:latin typeface="Calibri" panose="020F0502020204030204" pitchFamily="34" charset="0"/>
                        <a:cs typeface="Times New Roman" panose="02020603050405020304" pitchFamily="18" charset="0"/>
                      </a:endParaRPr>
                    </a:p>
                  </a:txBody>
                  <a:tcPr marL="68580" marR="68580" marT="0" marB="0">
                    <a:solidFill>
                      <a:schemeClr val="accent2"/>
                    </a:solidFill>
                  </a:tcPr>
                </a:tc>
                <a:tc rowSpan="2">
                  <a:txBody>
                    <a:bodyPr/>
                    <a:lstStyle/>
                    <a:p>
                      <a:pPr>
                        <a:lnSpc>
                          <a:spcPct val="107000"/>
                        </a:lnSpc>
                        <a:spcAft>
                          <a:spcPts val="800"/>
                        </a:spcAft>
                      </a:pPr>
                      <a:r>
                        <a:rPr lang="de-DE" sz="1100" dirty="0">
                          <a:effectLst/>
                        </a:rPr>
                        <a:t>Impfstoff Name</a:t>
                      </a:r>
                      <a:endParaRPr lang="de-DE" sz="1100" dirty="0">
                        <a:effectLst/>
                        <a:latin typeface="Calibri" panose="020F0502020204030204" pitchFamily="34" charset="0"/>
                        <a:cs typeface="Times New Roman" panose="02020603050405020304" pitchFamily="18" charset="0"/>
                      </a:endParaRPr>
                    </a:p>
                  </a:txBody>
                  <a:tcPr marL="68580" marR="68580" marT="0" marB="0">
                    <a:solidFill>
                      <a:schemeClr val="accent2"/>
                    </a:solidFill>
                  </a:tcPr>
                </a:tc>
                <a:tc gridSpan="5">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dirty="0">
                          <a:effectLst/>
                        </a:rPr>
                        <a:t>Forschungsstandort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9270481"/>
                  </a:ext>
                </a:extLst>
              </a:tr>
              <a:tr h="134967">
                <a:tc vMerge="1">
                  <a:txBody>
                    <a:bodyPr/>
                    <a:lstStyle/>
                    <a:p>
                      <a:pPr>
                        <a:lnSpc>
                          <a:spcPct val="107000"/>
                        </a:lnSpc>
                        <a:spcAft>
                          <a:spcPts val="800"/>
                        </a:spcAft>
                      </a:pPr>
                      <a:r>
                        <a:rPr lang="de-DE" sz="1100" dirty="0">
                          <a:effectLst/>
                        </a:rPr>
                        <a:t>Firmenname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vMerge="1">
                  <a:txBody>
                    <a:bodyPr/>
                    <a:lstStyle/>
                    <a:p>
                      <a:pPr>
                        <a:lnSpc>
                          <a:spcPct val="107000"/>
                        </a:lnSpc>
                        <a:spcAft>
                          <a:spcPts val="800"/>
                        </a:spcAft>
                      </a:pPr>
                      <a:r>
                        <a:rPr lang="de-DE" sz="1100" dirty="0">
                          <a:effectLst/>
                        </a:rPr>
                        <a:t>Impfstoff Name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Straße</a:t>
                      </a:r>
                    </a:p>
                  </a:txBody>
                  <a:tcPr marL="68580" marR="68580" marT="0" marB="0"/>
                </a:tc>
                <a:tc>
                  <a:txBody>
                    <a:bodyPr/>
                    <a:lstStyle/>
                    <a:p>
                      <a:pPr>
                        <a:lnSpc>
                          <a:spcPct val="107000"/>
                        </a:lnSpc>
                        <a:spcAft>
                          <a:spcPts val="800"/>
                        </a:spcAft>
                      </a:pPr>
                      <a:r>
                        <a:rPr lang="de-DE" sz="1100" dirty="0" err="1">
                          <a:effectLst/>
                          <a:latin typeface="Calibri" panose="020F0502020204030204" pitchFamily="34" charset="0"/>
                          <a:ea typeface="Calibri" panose="020F0502020204030204" pitchFamily="34" charset="0"/>
                          <a:cs typeface="Times New Roman" panose="02020603050405020304" pitchFamily="18" charset="0"/>
                        </a:rPr>
                        <a:t>Nr</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PLZ</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Ort</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Land</a:t>
                      </a:r>
                    </a:p>
                  </a:txBody>
                  <a:tcPr marL="68580" marR="68580" marT="0" marB="0"/>
                </a:tc>
                <a:extLst>
                  <a:ext uri="{0D108BD9-81ED-4DB2-BD59-A6C34878D82A}">
                    <a16:rowId xmlns:a16="http://schemas.microsoft.com/office/drawing/2014/main" val="2691635317"/>
                  </a:ext>
                </a:extLst>
              </a:tr>
              <a:tr h="263961">
                <a:tc>
                  <a:txBody>
                    <a:bodyPr/>
                    <a:lstStyle/>
                    <a:p>
                      <a:pPr>
                        <a:lnSpc>
                          <a:spcPct val="107000"/>
                        </a:lnSpc>
                        <a:spcAft>
                          <a:spcPts val="800"/>
                        </a:spcAft>
                      </a:pPr>
                      <a:r>
                        <a:rPr lang="de-DE" sz="1100" dirty="0" err="1">
                          <a:effectLst/>
                        </a:rPr>
                        <a:t>Biontech</a:t>
                      </a:r>
                      <a:r>
                        <a:rPr lang="de-DE" sz="1100" dirty="0">
                          <a:effectLst/>
                        </a:rPr>
                        <a:t> / Pfizer</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BNT162b2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53131</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Mainz</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3474422249"/>
                  </a:ext>
                </a:extLst>
              </a:tr>
              <a:tr h="263961">
                <a:tc>
                  <a:txBody>
                    <a:bodyPr/>
                    <a:lstStyle/>
                    <a:p>
                      <a:pPr>
                        <a:lnSpc>
                          <a:spcPct val="107000"/>
                        </a:lnSpc>
                        <a:spcAft>
                          <a:spcPts val="800"/>
                        </a:spcAft>
                      </a:pPr>
                      <a:r>
                        <a:rPr lang="de-DE" sz="1100" dirty="0" err="1">
                          <a:effectLst/>
                        </a:rPr>
                        <a:t>Biontech</a:t>
                      </a:r>
                      <a:r>
                        <a:rPr lang="de-DE" sz="1100" dirty="0">
                          <a:effectLst/>
                        </a:rPr>
                        <a:t> / Pfizer</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BNT162b2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Lil-</a:t>
                      </a:r>
                      <a:r>
                        <a:rPr lang="de-DE" sz="1100" dirty="0" err="1">
                          <a:effectLst/>
                          <a:latin typeface="Calibri" panose="020F0502020204030204" pitchFamily="34" charset="0"/>
                          <a:ea typeface="Calibri" panose="020F0502020204030204" pitchFamily="34" charset="0"/>
                          <a:cs typeface="Times New Roman" panose="02020603050405020304" pitchFamily="18" charset="0"/>
                        </a:rPr>
                        <a:t>Dagover</a:t>
                      </a:r>
                      <a:r>
                        <a:rPr lang="de-DE" sz="1100" dirty="0">
                          <a:effectLst/>
                          <a:latin typeface="Calibri" panose="020F0502020204030204" pitchFamily="34" charset="0"/>
                          <a:ea typeface="Calibri" panose="020F0502020204030204" pitchFamily="34" charset="0"/>
                          <a:cs typeface="Times New Roman" panose="02020603050405020304" pitchFamily="18" charset="0"/>
                        </a:rPr>
                        <a:t>-Rin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82031</a:t>
                      </a:r>
                    </a:p>
                  </a:txBody>
                  <a:tcPr marL="68580" marR="68580" marT="0" marB="0"/>
                </a:tc>
                <a:tc>
                  <a:txBody>
                    <a:bodyPr/>
                    <a:lstStyle/>
                    <a:p>
                      <a:pPr>
                        <a:lnSpc>
                          <a:spcPct val="107000"/>
                        </a:lnSpc>
                        <a:spcAft>
                          <a:spcPts val="800"/>
                        </a:spcAft>
                      </a:pPr>
                      <a:r>
                        <a:rPr lang="de-DE" sz="1100" dirty="0" err="1">
                          <a:effectLst/>
                          <a:latin typeface="Calibri" panose="020F0502020204030204" pitchFamily="34" charset="0"/>
                          <a:ea typeface="Calibri" panose="020F0502020204030204" pitchFamily="34" charset="0"/>
                          <a:cs typeface="Times New Roman" panose="02020603050405020304" pitchFamily="18" charset="0"/>
                        </a:rPr>
                        <a:t>Gründwald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332725506"/>
                  </a:ext>
                </a:extLst>
              </a:tr>
              <a:tr h="263961">
                <a:tc>
                  <a:txBody>
                    <a:bodyPr/>
                    <a:lstStyle/>
                    <a:p>
                      <a:pPr>
                        <a:lnSpc>
                          <a:spcPct val="107000"/>
                        </a:lnSpc>
                        <a:spcAft>
                          <a:spcPts val="800"/>
                        </a:spcAft>
                      </a:pPr>
                      <a:r>
                        <a:rPr lang="de-DE" sz="1100" dirty="0" err="1">
                          <a:effectLst/>
                        </a:rPr>
                        <a:t>Biontech</a:t>
                      </a:r>
                      <a:r>
                        <a:rPr lang="de-DE" sz="1100" dirty="0">
                          <a:effectLst/>
                        </a:rPr>
                        <a:t> / Pfizer</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BNT162b2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Langes Feld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13</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31789</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Hameln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445315151"/>
                  </a:ext>
                </a:extLst>
              </a:tr>
              <a:tr h="263961">
                <a:tc>
                  <a:txBody>
                    <a:bodyPr/>
                    <a:lstStyle/>
                    <a:p>
                      <a:pPr>
                        <a:lnSpc>
                          <a:spcPct val="107000"/>
                        </a:lnSpc>
                        <a:spcAft>
                          <a:spcPts val="800"/>
                        </a:spcAft>
                      </a:pPr>
                      <a:r>
                        <a:rPr lang="de-DE" sz="1100" dirty="0" err="1">
                          <a:effectLst/>
                        </a:rPr>
                        <a:t>CureVac</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CVnCoV</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Friedrich-Miescher-Str. </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15</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72076</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Tübingen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743883388"/>
                  </a:ext>
                </a:extLst>
              </a:tr>
              <a:tr h="263961">
                <a:tc>
                  <a:txBody>
                    <a:bodyPr/>
                    <a:lstStyle/>
                    <a:p>
                      <a:pPr>
                        <a:lnSpc>
                          <a:spcPct val="107000"/>
                        </a:lnSpc>
                        <a:spcAft>
                          <a:spcPts val="800"/>
                        </a:spcAft>
                      </a:pPr>
                      <a:r>
                        <a:rPr lang="de-DE" sz="1100" dirty="0">
                          <a:effectLst/>
                        </a:rPr>
                        <a:t>AstraZeneca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ChAdOx1 nCoV-19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183</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22880</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Wedel</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522043388"/>
                  </a:ext>
                </a:extLst>
              </a:tr>
              <a:tr h="263961">
                <a:tc>
                  <a:txBody>
                    <a:bodyPr/>
                    <a:lstStyle/>
                    <a:p>
                      <a:pPr>
                        <a:lnSpc>
                          <a:spcPct val="107000"/>
                        </a:lnSpc>
                        <a:spcAft>
                          <a:spcPts val="800"/>
                        </a:spcAft>
                      </a:pPr>
                      <a:r>
                        <a:rPr lang="de-DE" sz="1100" dirty="0">
                          <a:effectLst/>
                        </a:rPr>
                        <a:t>AstraZeneca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ChAdOx1 nCoV-19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Heinrich-Mack-Straße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35</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89257</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Illertissen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546969806"/>
                  </a:ext>
                </a:extLst>
              </a:tr>
              <a:tr h="263961">
                <a:tc>
                  <a:txBody>
                    <a:bodyPr/>
                    <a:lstStyle/>
                    <a:p>
                      <a:pPr>
                        <a:lnSpc>
                          <a:spcPct val="107000"/>
                        </a:lnSpc>
                        <a:spcAft>
                          <a:spcPts val="800"/>
                        </a:spcAft>
                      </a:pPr>
                      <a:r>
                        <a:rPr lang="de-DE" sz="1100" dirty="0" err="1">
                          <a:effectLst/>
                        </a:rPr>
                        <a:t>Moderna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mRNA-1273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One Upland Rd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MA  02062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Norwood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USA</a:t>
                      </a:r>
                    </a:p>
                  </a:txBody>
                  <a:tcPr marL="68580" marR="68580" marT="0" marB="0"/>
                </a:tc>
                <a:extLst>
                  <a:ext uri="{0D108BD9-81ED-4DB2-BD59-A6C34878D82A}">
                    <a16:rowId xmlns:a16="http://schemas.microsoft.com/office/drawing/2014/main" val="2885999107"/>
                  </a:ext>
                </a:extLst>
              </a:tr>
            </a:tbl>
          </a:graphicData>
        </a:graphic>
      </p:graphicFrame>
      <p:graphicFrame>
        <p:nvGraphicFramePr>
          <p:cNvPr id="2" name="Tabelle 1">
            <a:extLst>
              <a:ext uri="{FF2B5EF4-FFF2-40B4-BE49-F238E27FC236}">
                <a16:creationId xmlns:a16="http://schemas.microsoft.com/office/drawing/2014/main" id="{B2311BEE-E51A-4B16-B094-A4953CB92847}"/>
              </a:ext>
            </a:extLst>
          </p:cNvPr>
          <p:cNvGraphicFramePr>
            <a:graphicFrameLocks noGrp="1"/>
          </p:cNvGraphicFramePr>
          <p:nvPr/>
        </p:nvGraphicFramePr>
        <p:xfrm>
          <a:off x="338307" y="4568825"/>
          <a:ext cx="6065939" cy="1227294"/>
        </p:xfrm>
        <a:graphic>
          <a:graphicData uri="http://schemas.openxmlformats.org/drawingml/2006/table">
            <a:tbl>
              <a:tblPr firstRow="1" firstCol="1" bandRow="1">
                <a:tableStyleId>{5C22544A-7EE6-4342-B048-85BDC9FD1C3A}</a:tableStyleId>
              </a:tblPr>
              <a:tblGrid>
                <a:gridCol w="1249530">
                  <a:extLst>
                    <a:ext uri="{9D8B030D-6E8A-4147-A177-3AD203B41FA5}">
                      <a16:colId xmlns:a16="http://schemas.microsoft.com/office/drawing/2014/main" val="707714535"/>
                    </a:ext>
                  </a:extLst>
                </a:gridCol>
                <a:gridCol w="1583133">
                  <a:extLst>
                    <a:ext uri="{9D8B030D-6E8A-4147-A177-3AD203B41FA5}">
                      <a16:colId xmlns:a16="http://schemas.microsoft.com/office/drawing/2014/main" val="1687725344"/>
                    </a:ext>
                  </a:extLst>
                </a:gridCol>
                <a:gridCol w="469104">
                  <a:extLst>
                    <a:ext uri="{9D8B030D-6E8A-4147-A177-3AD203B41FA5}">
                      <a16:colId xmlns:a16="http://schemas.microsoft.com/office/drawing/2014/main" val="3185900772"/>
                    </a:ext>
                  </a:extLst>
                </a:gridCol>
                <a:gridCol w="770956">
                  <a:extLst>
                    <a:ext uri="{9D8B030D-6E8A-4147-A177-3AD203B41FA5}">
                      <a16:colId xmlns:a16="http://schemas.microsoft.com/office/drawing/2014/main" val="2677290534"/>
                    </a:ext>
                  </a:extLst>
                </a:gridCol>
                <a:gridCol w="941622">
                  <a:extLst>
                    <a:ext uri="{9D8B030D-6E8A-4147-A177-3AD203B41FA5}">
                      <a16:colId xmlns:a16="http://schemas.microsoft.com/office/drawing/2014/main" val="493687474"/>
                    </a:ext>
                  </a:extLst>
                </a:gridCol>
                <a:gridCol w="1051594">
                  <a:extLst>
                    <a:ext uri="{9D8B030D-6E8A-4147-A177-3AD203B41FA5}">
                      <a16:colId xmlns:a16="http://schemas.microsoft.com/office/drawing/2014/main" val="3794194676"/>
                    </a:ext>
                  </a:extLst>
                </a:gridCol>
              </a:tblGrid>
              <a:tr h="134967">
                <a:tc>
                  <a:txBody>
                    <a:bodyPr/>
                    <a:lstStyle/>
                    <a:p>
                      <a:pPr>
                        <a:lnSpc>
                          <a:spcPct val="107000"/>
                        </a:lnSpc>
                        <a:spcAft>
                          <a:spcPts val="800"/>
                        </a:spcAft>
                      </a:pPr>
                      <a:r>
                        <a:rPr lang="de-DE" sz="1100" b="1" dirty="0">
                          <a:effectLst/>
                        </a:rPr>
                        <a:t>Firmenname</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Aft>
                          <a:spcPts val="800"/>
                        </a:spcAft>
                      </a:pPr>
                      <a:r>
                        <a:rPr lang="de-DE" sz="1100" b="1" dirty="0">
                          <a:effectLst/>
                        </a:rPr>
                        <a:t>Straße</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b="1" dirty="0" err="1">
                          <a:effectLst/>
                        </a:rPr>
                        <a:t>Nr</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b="1" dirty="0">
                          <a:effectLst/>
                        </a:rPr>
                        <a:t>PLZ</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b="1" dirty="0">
                          <a:effectLst/>
                        </a:rPr>
                        <a:t>Ort</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b="1" dirty="0">
                          <a:effectLst/>
                          <a:latin typeface="Calibri" panose="020F0502020204030204" pitchFamily="34" charset="0"/>
                          <a:ea typeface="Calibri" panose="020F0502020204030204" pitchFamily="34" charset="0"/>
                          <a:cs typeface="Times New Roman" panose="02020603050405020304" pitchFamily="18" charset="0"/>
                        </a:rPr>
                        <a:t>Land</a:t>
                      </a:r>
                    </a:p>
                  </a:txBody>
                  <a:tcPr marL="68580" marR="68580" marT="0" marB="0"/>
                </a:tc>
                <a:extLst>
                  <a:ext uri="{0D108BD9-81ED-4DB2-BD59-A6C34878D82A}">
                    <a16:rowId xmlns:a16="http://schemas.microsoft.com/office/drawing/2014/main" val="1310210284"/>
                  </a:ext>
                </a:extLst>
              </a:tr>
              <a:tr h="263961">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55131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1231820176"/>
                  </a:ext>
                </a:extLst>
              </a:tr>
              <a:tr h="263961">
                <a:tc>
                  <a:txBody>
                    <a:bodyPr/>
                    <a:lstStyle/>
                    <a:p>
                      <a:pPr>
                        <a:lnSpc>
                          <a:spcPct val="107000"/>
                        </a:lnSpc>
                        <a:spcAft>
                          <a:spcPts val="800"/>
                        </a:spcAft>
                      </a:pPr>
                      <a:r>
                        <a:rPr lang="de-DE" sz="1100" dirty="0" err="1">
                          <a:effectLst/>
                        </a:rPr>
                        <a:t>CureVac</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Friedrich-Miescher-Str</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15</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72076</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Tübingen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741248070"/>
                  </a:ext>
                </a:extLst>
              </a:tr>
              <a:tr h="263961">
                <a:tc>
                  <a:txBody>
                    <a:bodyPr/>
                    <a:lstStyle/>
                    <a:p>
                      <a:pPr>
                        <a:lnSpc>
                          <a:spcPct val="107000"/>
                        </a:lnSpc>
                        <a:spcAft>
                          <a:spcPts val="800"/>
                        </a:spcAft>
                      </a:pPr>
                      <a:r>
                        <a:rPr lang="de-DE" sz="1100" dirty="0">
                          <a:effectLst/>
                        </a:rPr>
                        <a:t>AstraZeneca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183</a:t>
                      </a: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22880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Wedel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109608649"/>
                  </a:ext>
                </a:extLst>
              </a:tr>
              <a:tr h="263961">
                <a:tc>
                  <a:txBody>
                    <a:bodyPr/>
                    <a:lstStyle/>
                    <a:p>
                      <a:pPr>
                        <a:lnSpc>
                          <a:spcPct val="107000"/>
                        </a:lnSpc>
                        <a:spcAft>
                          <a:spcPts val="800"/>
                        </a:spcAft>
                      </a:pPr>
                      <a:r>
                        <a:rPr lang="de-DE" sz="1100" dirty="0" err="1">
                          <a:effectLst/>
                        </a:rPr>
                        <a:t>Moderna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One Upland Rd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MA  02062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Norwood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USA</a:t>
                      </a:r>
                    </a:p>
                  </a:txBody>
                  <a:tcPr marL="68580" marR="68580" marT="0" marB="0"/>
                </a:tc>
                <a:extLst>
                  <a:ext uri="{0D108BD9-81ED-4DB2-BD59-A6C34878D82A}">
                    <a16:rowId xmlns:a16="http://schemas.microsoft.com/office/drawing/2014/main" val="3650549056"/>
                  </a:ext>
                </a:extLst>
              </a:tr>
            </a:tbl>
          </a:graphicData>
        </a:graphic>
      </p:graphicFrame>
      <p:graphicFrame>
        <p:nvGraphicFramePr>
          <p:cNvPr id="3" name="Tabelle 2">
            <a:extLst>
              <a:ext uri="{FF2B5EF4-FFF2-40B4-BE49-F238E27FC236}">
                <a16:creationId xmlns:a16="http://schemas.microsoft.com/office/drawing/2014/main" id="{963B822B-8654-4FB2-B78D-AC723F1BBCB1}"/>
              </a:ext>
            </a:extLst>
          </p:cNvPr>
          <p:cNvGraphicFramePr>
            <a:graphicFrameLocks noGrp="1"/>
          </p:cNvGraphicFramePr>
          <p:nvPr>
            <p:extLst>
              <p:ext uri="{D42A27DB-BD31-4B8C-83A1-F6EECF244321}">
                <p14:modId xmlns:p14="http://schemas.microsoft.com/office/powerpoint/2010/main" val="1691101730"/>
              </p:ext>
            </p:extLst>
          </p:nvPr>
        </p:nvGraphicFramePr>
        <p:xfrm>
          <a:off x="6559492" y="4568825"/>
          <a:ext cx="4975370" cy="1021913"/>
        </p:xfrm>
        <a:graphic>
          <a:graphicData uri="http://schemas.openxmlformats.org/drawingml/2006/table">
            <a:tbl>
              <a:tblPr firstRow="1" firstCol="1" bandRow="1">
                <a:tableStyleId>{5C22544A-7EE6-4342-B048-85BDC9FD1C3A}</a:tableStyleId>
              </a:tblPr>
              <a:tblGrid>
                <a:gridCol w="1833790">
                  <a:extLst>
                    <a:ext uri="{9D8B030D-6E8A-4147-A177-3AD203B41FA5}">
                      <a16:colId xmlns:a16="http://schemas.microsoft.com/office/drawing/2014/main" val="2140908929"/>
                    </a:ext>
                  </a:extLst>
                </a:gridCol>
                <a:gridCol w="1617064">
                  <a:extLst>
                    <a:ext uri="{9D8B030D-6E8A-4147-A177-3AD203B41FA5}">
                      <a16:colId xmlns:a16="http://schemas.microsoft.com/office/drawing/2014/main" val="254418342"/>
                    </a:ext>
                  </a:extLst>
                </a:gridCol>
                <a:gridCol w="1524516">
                  <a:extLst>
                    <a:ext uri="{9D8B030D-6E8A-4147-A177-3AD203B41FA5}">
                      <a16:colId xmlns:a16="http://schemas.microsoft.com/office/drawing/2014/main" val="2636706898"/>
                    </a:ext>
                  </a:extLst>
                </a:gridCol>
              </a:tblGrid>
              <a:tr h="212900">
                <a:tc>
                  <a:txBody>
                    <a:bodyPr/>
                    <a:lstStyle/>
                    <a:p>
                      <a:pPr>
                        <a:lnSpc>
                          <a:spcPct val="107000"/>
                        </a:lnSpc>
                        <a:spcAft>
                          <a:spcPts val="800"/>
                        </a:spcAft>
                      </a:pPr>
                      <a:r>
                        <a:rPr lang="de-DE" sz="1100" dirty="0">
                          <a:effectLst/>
                        </a:rPr>
                        <a:t>Impfstoff Name</a:t>
                      </a:r>
                      <a:endParaRPr lang="de-DE" sz="1100" dirty="0">
                        <a:effectLst/>
                        <a:latin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Aft>
                          <a:spcPts val="800"/>
                        </a:spcAft>
                      </a:pPr>
                      <a:r>
                        <a:rPr lang="de-DE" sz="1100" dirty="0">
                          <a:effectLst/>
                        </a:rPr>
                        <a:t>Wirkungsgrad</a:t>
                      </a:r>
                      <a:endParaRPr lang="de-DE" sz="1100" dirty="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Impfstoff Erstzulassung</a:t>
                      </a:r>
                      <a:endParaRPr lang="de-DE"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4775074"/>
                  </a:ext>
                </a:extLst>
              </a:tr>
              <a:tr h="140912">
                <a:tc>
                  <a:txBody>
                    <a:bodyPr/>
                    <a:lstStyle/>
                    <a:p>
                      <a:pPr>
                        <a:lnSpc>
                          <a:spcPct val="107000"/>
                        </a:lnSpc>
                        <a:spcAft>
                          <a:spcPts val="800"/>
                        </a:spcAft>
                      </a:pPr>
                      <a:r>
                        <a:rPr lang="de-DE" sz="1100" dirty="0">
                          <a:effectLst/>
                        </a:rPr>
                        <a:t>BNT162b2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95%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12/2020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0489582"/>
                  </a:ext>
                </a:extLst>
              </a:tr>
              <a:tr h="140912">
                <a:tc>
                  <a:txBody>
                    <a:bodyPr/>
                    <a:lstStyle/>
                    <a:p>
                      <a:pPr>
                        <a:lnSpc>
                          <a:spcPct val="107000"/>
                        </a:lnSpc>
                        <a:spcAft>
                          <a:spcPts val="800"/>
                        </a:spcAft>
                      </a:pPr>
                      <a:r>
                        <a:rPr lang="de-DE" sz="1100" dirty="0" err="1">
                          <a:effectLst/>
                        </a:rPr>
                        <a:t>CVnCoV</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3926998"/>
                  </a:ext>
                </a:extLst>
              </a:tr>
              <a:tr h="294663">
                <a:tc>
                  <a:txBody>
                    <a:bodyPr/>
                    <a:lstStyle/>
                    <a:p>
                      <a:pPr>
                        <a:lnSpc>
                          <a:spcPct val="107000"/>
                        </a:lnSpc>
                        <a:spcAft>
                          <a:spcPts val="800"/>
                        </a:spcAft>
                      </a:pPr>
                      <a:r>
                        <a:rPr lang="de-DE" sz="1100" dirty="0">
                          <a:effectLst/>
                        </a:rPr>
                        <a:t>ChAdOx1 nCoV-19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2846193"/>
                  </a:ext>
                </a:extLst>
              </a:tr>
              <a:tr h="140912">
                <a:tc>
                  <a:txBody>
                    <a:bodyPr/>
                    <a:lstStyle/>
                    <a:p>
                      <a:pPr>
                        <a:lnSpc>
                          <a:spcPct val="107000"/>
                        </a:lnSpc>
                        <a:spcAft>
                          <a:spcPts val="800"/>
                        </a:spcAft>
                      </a:pPr>
                      <a:r>
                        <a:rPr lang="de-DE" sz="1100" dirty="0">
                          <a:effectLst/>
                        </a:rPr>
                        <a:t>mRNA-1273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70%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01/2021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5829418"/>
                  </a:ext>
                </a:extLst>
              </a:tr>
            </a:tbl>
          </a:graphicData>
        </a:graphic>
      </p:graphicFrame>
      <p:sp>
        <p:nvSpPr>
          <p:cNvPr id="5" name="Textfeld 4">
            <a:extLst>
              <a:ext uri="{FF2B5EF4-FFF2-40B4-BE49-F238E27FC236}">
                <a16:creationId xmlns:a16="http://schemas.microsoft.com/office/drawing/2014/main" id="{17BB4B6D-866E-4855-A5C4-D82693C36E83}"/>
              </a:ext>
            </a:extLst>
          </p:cNvPr>
          <p:cNvSpPr txBox="1"/>
          <p:nvPr/>
        </p:nvSpPr>
        <p:spPr>
          <a:xfrm>
            <a:off x="338307" y="945890"/>
            <a:ext cx="1423381"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de-DE" sz="1200" dirty="0"/>
              <a:t>Forschungszentrum</a:t>
            </a:r>
          </a:p>
        </p:txBody>
      </p:sp>
      <p:sp>
        <p:nvSpPr>
          <p:cNvPr id="7" name="Textfeld 6">
            <a:extLst>
              <a:ext uri="{FF2B5EF4-FFF2-40B4-BE49-F238E27FC236}">
                <a16:creationId xmlns:a16="http://schemas.microsoft.com/office/drawing/2014/main" id="{14A9AA07-E501-44A9-B5C1-088821205C6D}"/>
              </a:ext>
            </a:extLst>
          </p:cNvPr>
          <p:cNvSpPr txBox="1"/>
          <p:nvPr/>
        </p:nvSpPr>
        <p:spPr>
          <a:xfrm>
            <a:off x="338307" y="4291826"/>
            <a:ext cx="1347880"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de-DE" sz="1200" dirty="0"/>
              <a:t>Impfstoffhersteller</a:t>
            </a:r>
          </a:p>
        </p:txBody>
      </p:sp>
      <p:sp>
        <p:nvSpPr>
          <p:cNvPr id="8" name="Textfeld 7">
            <a:extLst>
              <a:ext uri="{FF2B5EF4-FFF2-40B4-BE49-F238E27FC236}">
                <a16:creationId xmlns:a16="http://schemas.microsoft.com/office/drawing/2014/main" id="{0A97D460-2DA9-4176-97BF-0AD5E8159FF7}"/>
              </a:ext>
            </a:extLst>
          </p:cNvPr>
          <p:cNvSpPr txBox="1"/>
          <p:nvPr/>
        </p:nvSpPr>
        <p:spPr>
          <a:xfrm>
            <a:off x="6559492" y="4290049"/>
            <a:ext cx="831209"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de-DE" sz="1200" dirty="0"/>
              <a:t>Impfstoffe</a:t>
            </a:r>
          </a:p>
        </p:txBody>
      </p:sp>
    </p:spTree>
    <p:extLst>
      <p:ext uri="{BB962C8B-B14F-4D97-AF65-F5344CB8AC3E}">
        <p14:creationId xmlns:p14="http://schemas.microsoft.com/office/powerpoint/2010/main" val="233599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le 5">
            <a:extLst>
              <a:ext uri="{FF2B5EF4-FFF2-40B4-BE49-F238E27FC236}">
                <a16:creationId xmlns:a16="http://schemas.microsoft.com/office/drawing/2014/main" id="{1C715D6E-D4DD-4DAC-8C2B-6F4E51645D40}"/>
              </a:ext>
            </a:extLst>
          </p:cNvPr>
          <p:cNvGraphicFramePr>
            <a:graphicFrameLocks noGrp="1"/>
          </p:cNvGraphicFramePr>
          <p:nvPr>
            <p:extLst>
              <p:ext uri="{D42A27DB-BD31-4B8C-83A1-F6EECF244321}">
                <p14:modId xmlns:p14="http://schemas.microsoft.com/office/powerpoint/2010/main" val="2452816009"/>
              </p:ext>
            </p:extLst>
          </p:nvPr>
        </p:nvGraphicFramePr>
        <p:xfrm>
          <a:off x="338307" y="1222889"/>
          <a:ext cx="6054539" cy="2719827"/>
        </p:xfrm>
        <a:graphic>
          <a:graphicData uri="http://schemas.openxmlformats.org/drawingml/2006/table">
            <a:tbl>
              <a:tblPr firstRow="1" firstCol="1" bandRow="1">
                <a:tableStyleId>{5C22544A-7EE6-4342-B048-85BDC9FD1C3A}</a:tableStyleId>
              </a:tblPr>
              <a:tblGrid>
                <a:gridCol w="929857">
                  <a:extLst>
                    <a:ext uri="{9D8B030D-6E8A-4147-A177-3AD203B41FA5}">
                      <a16:colId xmlns:a16="http://schemas.microsoft.com/office/drawing/2014/main" val="559771440"/>
                    </a:ext>
                  </a:extLst>
                </a:gridCol>
                <a:gridCol w="992246">
                  <a:extLst>
                    <a:ext uri="{9D8B030D-6E8A-4147-A177-3AD203B41FA5}">
                      <a16:colId xmlns:a16="http://schemas.microsoft.com/office/drawing/2014/main" val="2768184708"/>
                    </a:ext>
                  </a:extLst>
                </a:gridCol>
                <a:gridCol w="1452724">
                  <a:extLst>
                    <a:ext uri="{9D8B030D-6E8A-4147-A177-3AD203B41FA5}">
                      <a16:colId xmlns:a16="http://schemas.microsoft.com/office/drawing/2014/main" val="145744350"/>
                    </a:ext>
                  </a:extLst>
                </a:gridCol>
                <a:gridCol w="343224">
                  <a:extLst>
                    <a:ext uri="{9D8B030D-6E8A-4147-A177-3AD203B41FA5}">
                      <a16:colId xmlns:a16="http://schemas.microsoft.com/office/drawing/2014/main" val="77491742"/>
                    </a:ext>
                  </a:extLst>
                </a:gridCol>
                <a:gridCol w="707205">
                  <a:extLst>
                    <a:ext uri="{9D8B030D-6E8A-4147-A177-3AD203B41FA5}">
                      <a16:colId xmlns:a16="http://schemas.microsoft.com/office/drawing/2014/main" val="1752251819"/>
                    </a:ext>
                  </a:extLst>
                </a:gridCol>
                <a:gridCol w="714313">
                  <a:extLst>
                    <a:ext uri="{9D8B030D-6E8A-4147-A177-3AD203B41FA5}">
                      <a16:colId xmlns:a16="http://schemas.microsoft.com/office/drawing/2014/main" val="442271431"/>
                    </a:ext>
                  </a:extLst>
                </a:gridCol>
                <a:gridCol w="914970">
                  <a:extLst>
                    <a:ext uri="{9D8B030D-6E8A-4147-A177-3AD203B41FA5}">
                      <a16:colId xmlns:a16="http://schemas.microsoft.com/office/drawing/2014/main" val="2036911455"/>
                    </a:ext>
                  </a:extLst>
                </a:gridCol>
              </a:tblGrid>
              <a:tr h="128994">
                <a:tc rowSpan="2">
                  <a:txBody>
                    <a:bodyPr/>
                    <a:lstStyle/>
                    <a:p>
                      <a:pPr>
                        <a:lnSpc>
                          <a:spcPct val="107000"/>
                        </a:lnSpc>
                        <a:spcAft>
                          <a:spcPts val="800"/>
                        </a:spcAft>
                      </a:pPr>
                      <a:r>
                        <a:rPr lang="de-DE" sz="1100" dirty="0">
                          <a:effectLst/>
                        </a:rPr>
                        <a:t>Firmenname</a:t>
                      </a:r>
                      <a:endParaRPr lang="de-DE" sz="1100" dirty="0">
                        <a:effectLst/>
                        <a:latin typeface="Calibri" panose="020F0502020204030204" pitchFamily="34" charset="0"/>
                        <a:cs typeface="Times New Roman" panose="02020603050405020304" pitchFamily="18" charset="0"/>
                      </a:endParaRPr>
                    </a:p>
                  </a:txBody>
                  <a:tcPr marL="68580" marR="68580" marT="0" marB="0">
                    <a:solidFill>
                      <a:schemeClr val="accent6"/>
                    </a:solidFill>
                  </a:tcPr>
                </a:tc>
                <a:tc rowSpan="2">
                  <a:txBody>
                    <a:bodyPr/>
                    <a:lstStyle/>
                    <a:p>
                      <a:pPr>
                        <a:lnSpc>
                          <a:spcPct val="107000"/>
                        </a:lnSpc>
                        <a:spcAft>
                          <a:spcPts val="800"/>
                        </a:spcAft>
                      </a:pPr>
                      <a:r>
                        <a:rPr lang="de-DE" sz="1100" dirty="0">
                          <a:effectLst/>
                        </a:rPr>
                        <a:t>Impfstoff Name</a:t>
                      </a:r>
                      <a:endParaRPr lang="de-DE" sz="1100" dirty="0">
                        <a:effectLst/>
                        <a:latin typeface="Calibri" panose="020F0502020204030204" pitchFamily="34" charset="0"/>
                        <a:cs typeface="Times New Roman" panose="02020603050405020304" pitchFamily="18" charset="0"/>
                      </a:endParaRPr>
                    </a:p>
                  </a:txBody>
                  <a:tcPr marL="68580" marR="68580" marT="0" marB="0">
                    <a:solidFill>
                      <a:schemeClr val="accent6"/>
                    </a:solidFill>
                  </a:tcPr>
                </a:tc>
                <a:tc gridSpan="5">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dirty="0">
                          <a:effectLst/>
                        </a:rPr>
                        <a:t>Forschungsstandort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9270481"/>
                  </a:ext>
                </a:extLst>
              </a:tr>
              <a:tr h="134967">
                <a:tc vMerge="1">
                  <a:txBody>
                    <a:bodyPr/>
                    <a:lstStyle/>
                    <a:p>
                      <a:pPr>
                        <a:lnSpc>
                          <a:spcPct val="107000"/>
                        </a:lnSpc>
                        <a:spcAft>
                          <a:spcPts val="800"/>
                        </a:spcAft>
                      </a:pPr>
                      <a:r>
                        <a:rPr lang="de-DE" sz="1100" dirty="0">
                          <a:effectLst/>
                        </a:rPr>
                        <a:t>Firmenname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vMerge="1">
                  <a:txBody>
                    <a:bodyPr/>
                    <a:lstStyle/>
                    <a:p>
                      <a:pPr>
                        <a:lnSpc>
                          <a:spcPct val="107000"/>
                        </a:lnSpc>
                        <a:spcAft>
                          <a:spcPts val="800"/>
                        </a:spcAft>
                      </a:pPr>
                      <a:r>
                        <a:rPr lang="de-DE" sz="1100" dirty="0">
                          <a:effectLst/>
                        </a:rPr>
                        <a:t>Impfstoff Name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Straße</a:t>
                      </a:r>
                    </a:p>
                  </a:txBody>
                  <a:tcPr marL="68580" marR="68580" marT="0" marB="0"/>
                </a:tc>
                <a:tc>
                  <a:txBody>
                    <a:bodyPr/>
                    <a:lstStyle/>
                    <a:p>
                      <a:pPr>
                        <a:lnSpc>
                          <a:spcPct val="107000"/>
                        </a:lnSpc>
                        <a:spcAft>
                          <a:spcPts val="800"/>
                        </a:spcAft>
                      </a:pPr>
                      <a:r>
                        <a:rPr lang="de-DE" sz="1100" dirty="0" err="1">
                          <a:effectLst/>
                          <a:latin typeface="Calibri" panose="020F0502020204030204" pitchFamily="34" charset="0"/>
                          <a:ea typeface="Calibri" panose="020F0502020204030204" pitchFamily="34" charset="0"/>
                          <a:cs typeface="Times New Roman" panose="02020603050405020304" pitchFamily="18" charset="0"/>
                        </a:rPr>
                        <a:t>Nr</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PLZ</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Ort</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Land</a:t>
                      </a:r>
                    </a:p>
                  </a:txBody>
                  <a:tcPr marL="68580" marR="68580" marT="0" marB="0"/>
                </a:tc>
                <a:extLst>
                  <a:ext uri="{0D108BD9-81ED-4DB2-BD59-A6C34878D82A}">
                    <a16:rowId xmlns:a16="http://schemas.microsoft.com/office/drawing/2014/main" val="2691635317"/>
                  </a:ext>
                </a:extLst>
              </a:tr>
              <a:tr h="263961">
                <a:tc>
                  <a:txBody>
                    <a:bodyPr/>
                    <a:lstStyle/>
                    <a:p>
                      <a:pPr>
                        <a:lnSpc>
                          <a:spcPct val="107000"/>
                        </a:lnSpc>
                        <a:spcAft>
                          <a:spcPts val="800"/>
                        </a:spcAft>
                      </a:pPr>
                      <a:r>
                        <a:rPr lang="de-DE" sz="1100" dirty="0" err="1">
                          <a:effectLst/>
                        </a:rPr>
                        <a:t>Biontech</a:t>
                      </a:r>
                      <a:r>
                        <a:rPr lang="de-DE" sz="1100" dirty="0">
                          <a:effectLst/>
                        </a:rPr>
                        <a:t> / Pfizer</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BNT162b2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53131</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Mainz</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3474422249"/>
                  </a:ext>
                </a:extLst>
              </a:tr>
              <a:tr h="263961">
                <a:tc>
                  <a:txBody>
                    <a:bodyPr/>
                    <a:lstStyle/>
                    <a:p>
                      <a:pPr>
                        <a:lnSpc>
                          <a:spcPct val="107000"/>
                        </a:lnSpc>
                        <a:spcAft>
                          <a:spcPts val="800"/>
                        </a:spcAft>
                      </a:pPr>
                      <a:r>
                        <a:rPr lang="de-DE" sz="1100" dirty="0" err="1">
                          <a:effectLst/>
                        </a:rPr>
                        <a:t>Biontech</a:t>
                      </a:r>
                      <a:r>
                        <a:rPr lang="de-DE" sz="1100" dirty="0">
                          <a:effectLst/>
                        </a:rPr>
                        <a:t> / Pfizer</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BNT162b2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Lil-</a:t>
                      </a:r>
                      <a:r>
                        <a:rPr lang="de-DE" sz="1100" dirty="0" err="1">
                          <a:effectLst/>
                          <a:latin typeface="Calibri" panose="020F0502020204030204" pitchFamily="34" charset="0"/>
                          <a:ea typeface="Calibri" panose="020F0502020204030204" pitchFamily="34" charset="0"/>
                          <a:cs typeface="Times New Roman" panose="02020603050405020304" pitchFamily="18" charset="0"/>
                        </a:rPr>
                        <a:t>Dagover</a:t>
                      </a:r>
                      <a:r>
                        <a:rPr lang="de-DE" sz="1100" dirty="0">
                          <a:effectLst/>
                          <a:latin typeface="Calibri" panose="020F0502020204030204" pitchFamily="34" charset="0"/>
                          <a:ea typeface="Calibri" panose="020F0502020204030204" pitchFamily="34" charset="0"/>
                          <a:cs typeface="Times New Roman" panose="02020603050405020304" pitchFamily="18" charset="0"/>
                        </a:rPr>
                        <a:t>-Rin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82031</a:t>
                      </a:r>
                    </a:p>
                  </a:txBody>
                  <a:tcPr marL="68580" marR="68580" marT="0" marB="0"/>
                </a:tc>
                <a:tc>
                  <a:txBody>
                    <a:bodyPr/>
                    <a:lstStyle/>
                    <a:p>
                      <a:pPr>
                        <a:lnSpc>
                          <a:spcPct val="107000"/>
                        </a:lnSpc>
                        <a:spcAft>
                          <a:spcPts val="800"/>
                        </a:spcAft>
                      </a:pPr>
                      <a:r>
                        <a:rPr lang="de-DE" sz="1100" dirty="0" err="1">
                          <a:effectLst/>
                          <a:latin typeface="Calibri" panose="020F0502020204030204" pitchFamily="34" charset="0"/>
                          <a:ea typeface="Calibri" panose="020F0502020204030204" pitchFamily="34" charset="0"/>
                          <a:cs typeface="Times New Roman" panose="02020603050405020304" pitchFamily="18" charset="0"/>
                        </a:rPr>
                        <a:t>Gründwald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332725506"/>
                  </a:ext>
                </a:extLst>
              </a:tr>
              <a:tr h="263961">
                <a:tc>
                  <a:txBody>
                    <a:bodyPr/>
                    <a:lstStyle/>
                    <a:p>
                      <a:pPr>
                        <a:lnSpc>
                          <a:spcPct val="107000"/>
                        </a:lnSpc>
                        <a:spcAft>
                          <a:spcPts val="800"/>
                        </a:spcAft>
                      </a:pPr>
                      <a:r>
                        <a:rPr lang="de-DE" sz="1100" dirty="0" err="1">
                          <a:effectLst/>
                        </a:rPr>
                        <a:t>Biontech</a:t>
                      </a:r>
                      <a:r>
                        <a:rPr lang="de-DE" sz="1100" dirty="0">
                          <a:effectLst/>
                        </a:rPr>
                        <a:t> / Pfizer</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BNT162b2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Langes Feld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13</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31789</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Hameln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445315151"/>
                  </a:ext>
                </a:extLst>
              </a:tr>
              <a:tr h="263961">
                <a:tc>
                  <a:txBody>
                    <a:bodyPr/>
                    <a:lstStyle/>
                    <a:p>
                      <a:pPr>
                        <a:lnSpc>
                          <a:spcPct val="107000"/>
                        </a:lnSpc>
                        <a:spcAft>
                          <a:spcPts val="800"/>
                        </a:spcAft>
                      </a:pPr>
                      <a:r>
                        <a:rPr lang="de-DE" sz="1100" dirty="0" err="1">
                          <a:effectLst/>
                        </a:rPr>
                        <a:t>CureVac</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CVnCoV</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Friedrich-Miescher-Str. </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15</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72076</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Tübingen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743883388"/>
                  </a:ext>
                </a:extLst>
              </a:tr>
              <a:tr h="263961">
                <a:tc>
                  <a:txBody>
                    <a:bodyPr/>
                    <a:lstStyle/>
                    <a:p>
                      <a:pPr>
                        <a:lnSpc>
                          <a:spcPct val="107000"/>
                        </a:lnSpc>
                        <a:spcAft>
                          <a:spcPts val="800"/>
                        </a:spcAft>
                      </a:pPr>
                      <a:r>
                        <a:rPr lang="de-DE" sz="1100" dirty="0">
                          <a:effectLst/>
                        </a:rPr>
                        <a:t>AstraZeneca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ChAdOx1 nCoV-19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183</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22880</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Wedel</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522043388"/>
                  </a:ext>
                </a:extLst>
              </a:tr>
              <a:tr h="263961">
                <a:tc>
                  <a:txBody>
                    <a:bodyPr/>
                    <a:lstStyle/>
                    <a:p>
                      <a:pPr>
                        <a:lnSpc>
                          <a:spcPct val="107000"/>
                        </a:lnSpc>
                        <a:spcAft>
                          <a:spcPts val="800"/>
                        </a:spcAft>
                      </a:pPr>
                      <a:r>
                        <a:rPr lang="de-DE" sz="1100" dirty="0">
                          <a:effectLst/>
                        </a:rPr>
                        <a:t>AstraZeneca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ChAdOx1 nCoV-19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Heinrich-Mack-Straße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35</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89257</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Illertissen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546969806"/>
                  </a:ext>
                </a:extLst>
              </a:tr>
              <a:tr h="263961">
                <a:tc>
                  <a:txBody>
                    <a:bodyPr/>
                    <a:lstStyle/>
                    <a:p>
                      <a:pPr>
                        <a:lnSpc>
                          <a:spcPct val="107000"/>
                        </a:lnSpc>
                        <a:spcAft>
                          <a:spcPts val="800"/>
                        </a:spcAft>
                      </a:pPr>
                      <a:r>
                        <a:rPr lang="de-DE" sz="1100" dirty="0" err="1">
                          <a:effectLst/>
                        </a:rPr>
                        <a:t>Moderna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mRNA-1273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One Upland Rd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MA  02062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Norwood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USA</a:t>
                      </a:r>
                    </a:p>
                  </a:txBody>
                  <a:tcPr marL="68580" marR="68580" marT="0" marB="0"/>
                </a:tc>
                <a:extLst>
                  <a:ext uri="{0D108BD9-81ED-4DB2-BD59-A6C34878D82A}">
                    <a16:rowId xmlns:a16="http://schemas.microsoft.com/office/drawing/2014/main" val="2885999107"/>
                  </a:ext>
                </a:extLst>
              </a:tr>
            </a:tbl>
          </a:graphicData>
        </a:graphic>
      </p:graphicFrame>
      <p:graphicFrame>
        <p:nvGraphicFramePr>
          <p:cNvPr id="2" name="Tabelle 1">
            <a:extLst>
              <a:ext uri="{FF2B5EF4-FFF2-40B4-BE49-F238E27FC236}">
                <a16:creationId xmlns:a16="http://schemas.microsoft.com/office/drawing/2014/main" id="{B2311BEE-E51A-4B16-B094-A4953CB92847}"/>
              </a:ext>
            </a:extLst>
          </p:cNvPr>
          <p:cNvGraphicFramePr>
            <a:graphicFrameLocks noGrp="1"/>
          </p:cNvGraphicFramePr>
          <p:nvPr>
            <p:extLst>
              <p:ext uri="{D42A27DB-BD31-4B8C-83A1-F6EECF244321}">
                <p14:modId xmlns:p14="http://schemas.microsoft.com/office/powerpoint/2010/main" val="1821475218"/>
              </p:ext>
            </p:extLst>
          </p:nvPr>
        </p:nvGraphicFramePr>
        <p:xfrm>
          <a:off x="338307" y="4568825"/>
          <a:ext cx="6065939" cy="1227294"/>
        </p:xfrm>
        <a:graphic>
          <a:graphicData uri="http://schemas.openxmlformats.org/drawingml/2006/table">
            <a:tbl>
              <a:tblPr firstRow="1" firstCol="1" bandRow="1">
                <a:tableStyleId>{5C22544A-7EE6-4342-B048-85BDC9FD1C3A}</a:tableStyleId>
              </a:tblPr>
              <a:tblGrid>
                <a:gridCol w="1249530">
                  <a:extLst>
                    <a:ext uri="{9D8B030D-6E8A-4147-A177-3AD203B41FA5}">
                      <a16:colId xmlns:a16="http://schemas.microsoft.com/office/drawing/2014/main" val="707714535"/>
                    </a:ext>
                  </a:extLst>
                </a:gridCol>
                <a:gridCol w="1583133">
                  <a:extLst>
                    <a:ext uri="{9D8B030D-6E8A-4147-A177-3AD203B41FA5}">
                      <a16:colId xmlns:a16="http://schemas.microsoft.com/office/drawing/2014/main" val="1687725344"/>
                    </a:ext>
                  </a:extLst>
                </a:gridCol>
                <a:gridCol w="469104">
                  <a:extLst>
                    <a:ext uri="{9D8B030D-6E8A-4147-A177-3AD203B41FA5}">
                      <a16:colId xmlns:a16="http://schemas.microsoft.com/office/drawing/2014/main" val="3185900772"/>
                    </a:ext>
                  </a:extLst>
                </a:gridCol>
                <a:gridCol w="770956">
                  <a:extLst>
                    <a:ext uri="{9D8B030D-6E8A-4147-A177-3AD203B41FA5}">
                      <a16:colId xmlns:a16="http://schemas.microsoft.com/office/drawing/2014/main" val="2677290534"/>
                    </a:ext>
                  </a:extLst>
                </a:gridCol>
                <a:gridCol w="941622">
                  <a:extLst>
                    <a:ext uri="{9D8B030D-6E8A-4147-A177-3AD203B41FA5}">
                      <a16:colId xmlns:a16="http://schemas.microsoft.com/office/drawing/2014/main" val="493687474"/>
                    </a:ext>
                  </a:extLst>
                </a:gridCol>
                <a:gridCol w="1051594">
                  <a:extLst>
                    <a:ext uri="{9D8B030D-6E8A-4147-A177-3AD203B41FA5}">
                      <a16:colId xmlns:a16="http://schemas.microsoft.com/office/drawing/2014/main" val="3794194676"/>
                    </a:ext>
                  </a:extLst>
                </a:gridCol>
              </a:tblGrid>
              <a:tr h="134967">
                <a:tc>
                  <a:txBody>
                    <a:bodyPr/>
                    <a:lstStyle/>
                    <a:p>
                      <a:pPr>
                        <a:lnSpc>
                          <a:spcPct val="107000"/>
                        </a:lnSpc>
                        <a:spcAft>
                          <a:spcPts val="800"/>
                        </a:spcAft>
                      </a:pPr>
                      <a:r>
                        <a:rPr lang="de-DE" sz="1100" b="1" dirty="0">
                          <a:effectLst/>
                        </a:rPr>
                        <a:t>Firmenname</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Aft>
                          <a:spcPts val="800"/>
                        </a:spcAft>
                      </a:pPr>
                      <a:r>
                        <a:rPr lang="de-DE" sz="1100" b="1" dirty="0">
                          <a:effectLst/>
                        </a:rPr>
                        <a:t>Straße</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b="1" dirty="0" err="1">
                          <a:effectLst/>
                        </a:rPr>
                        <a:t>Nr</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b="1" dirty="0">
                          <a:effectLst/>
                        </a:rPr>
                        <a:t>PLZ</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b="1" dirty="0">
                          <a:effectLst/>
                        </a:rPr>
                        <a:t>Ort</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b="1" dirty="0">
                          <a:effectLst/>
                          <a:latin typeface="Calibri" panose="020F0502020204030204" pitchFamily="34" charset="0"/>
                          <a:ea typeface="Calibri" panose="020F0502020204030204" pitchFamily="34" charset="0"/>
                          <a:cs typeface="Times New Roman" panose="02020603050405020304" pitchFamily="18" charset="0"/>
                        </a:rPr>
                        <a:t>Land</a:t>
                      </a:r>
                    </a:p>
                  </a:txBody>
                  <a:tcPr marL="68580" marR="68580" marT="0" marB="0"/>
                </a:tc>
                <a:extLst>
                  <a:ext uri="{0D108BD9-81ED-4DB2-BD59-A6C34878D82A}">
                    <a16:rowId xmlns:a16="http://schemas.microsoft.com/office/drawing/2014/main" val="1310210284"/>
                  </a:ext>
                </a:extLst>
              </a:tr>
              <a:tr h="263961">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55131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1231820176"/>
                  </a:ext>
                </a:extLst>
              </a:tr>
              <a:tr h="263961">
                <a:tc>
                  <a:txBody>
                    <a:bodyPr/>
                    <a:lstStyle/>
                    <a:p>
                      <a:pPr>
                        <a:lnSpc>
                          <a:spcPct val="107000"/>
                        </a:lnSpc>
                        <a:spcAft>
                          <a:spcPts val="800"/>
                        </a:spcAft>
                      </a:pPr>
                      <a:r>
                        <a:rPr lang="de-DE" sz="1100" dirty="0" err="1">
                          <a:effectLst/>
                        </a:rPr>
                        <a:t>CureVac</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Friedrich-Miescher-Str</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15</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72076</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Tübingen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741248070"/>
                  </a:ext>
                </a:extLst>
              </a:tr>
              <a:tr h="263961">
                <a:tc>
                  <a:txBody>
                    <a:bodyPr/>
                    <a:lstStyle/>
                    <a:p>
                      <a:pPr>
                        <a:lnSpc>
                          <a:spcPct val="107000"/>
                        </a:lnSpc>
                        <a:spcAft>
                          <a:spcPts val="800"/>
                        </a:spcAft>
                      </a:pPr>
                      <a:r>
                        <a:rPr lang="de-DE" sz="1100" dirty="0">
                          <a:effectLst/>
                        </a:rPr>
                        <a:t>AstraZeneca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183</a:t>
                      </a: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22880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Wedel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109608649"/>
                  </a:ext>
                </a:extLst>
              </a:tr>
              <a:tr h="263961">
                <a:tc>
                  <a:txBody>
                    <a:bodyPr/>
                    <a:lstStyle/>
                    <a:p>
                      <a:pPr>
                        <a:lnSpc>
                          <a:spcPct val="107000"/>
                        </a:lnSpc>
                        <a:spcAft>
                          <a:spcPts val="800"/>
                        </a:spcAft>
                      </a:pPr>
                      <a:r>
                        <a:rPr lang="de-DE" sz="1100" dirty="0" err="1">
                          <a:effectLst/>
                        </a:rPr>
                        <a:t>Moderna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One Upland Rd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MA  02062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Norwood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USA</a:t>
                      </a:r>
                    </a:p>
                  </a:txBody>
                  <a:tcPr marL="68580" marR="68580" marT="0" marB="0"/>
                </a:tc>
                <a:extLst>
                  <a:ext uri="{0D108BD9-81ED-4DB2-BD59-A6C34878D82A}">
                    <a16:rowId xmlns:a16="http://schemas.microsoft.com/office/drawing/2014/main" val="3650549056"/>
                  </a:ext>
                </a:extLst>
              </a:tr>
            </a:tbl>
          </a:graphicData>
        </a:graphic>
      </p:graphicFrame>
      <p:graphicFrame>
        <p:nvGraphicFramePr>
          <p:cNvPr id="3" name="Tabelle 2">
            <a:extLst>
              <a:ext uri="{FF2B5EF4-FFF2-40B4-BE49-F238E27FC236}">
                <a16:creationId xmlns:a16="http://schemas.microsoft.com/office/drawing/2014/main" id="{963B822B-8654-4FB2-B78D-AC723F1BBCB1}"/>
              </a:ext>
            </a:extLst>
          </p:cNvPr>
          <p:cNvGraphicFramePr>
            <a:graphicFrameLocks noGrp="1"/>
          </p:cNvGraphicFramePr>
          <p:nvPr>
            <p:extLst>
              <p:ext uri="{D42A27DB-BD31-4B8C-83A1-F6EECF244321}">
                <p14:modId xmlns:p14="http://schemas.microsoft.com/office/powerpoint/2010/main" val="2497969662"/>
              </p:ext>
            </p:extLst>
          </p:nvPr>
        </p:nvGraphicFramePr>
        <p:xfrm>
          <a:off x="6559492" y="4568825"/>
          <a:ext cx="4975370" cy="914540"/>
        </p:xfrm>
        <a:graphic>
          <a:graphicData uri="http://schemas.openxmlformats.org/drawingml/2006/table">
            <a:tbl>
              <a:tblPr firstRow="1" firstCol="1" bandRow="1">
                <a:tableStyleId>{5C22544A-7EE6-4342-B048-85BDC9FD1C3A}</a:tableStyleId>
              </a:tblPr>
              <a:tblGrid>
                <a:gridCol w="1833790">
                  <a:extLst>
                    <a:ext uri="{9D8B030D-6E8A-4147-A177-3AD203B41FA5}">
                      <a16:colId xmlns:a16="http://schemas.microsoft.com/office/drawing/2014/main" val="2140908929"/>
                    </a:ext>
                  </a:extLst>
                </a:gridCol>
                <a:gridCol w="1617064">
                  <a:extLst>
                    <a:ext uri="{9D8B030D-6E8A-4147-A177-3AD203B41FA5}">
                      <a16:colId xmlns:a16="http://schemas.microsoft.com/office/drawing/2014/main" val="254418342"/>
                    </a:ext>
                  </a:extLst>
                </a:gridCol>
                <a:gridCol w="1524516">
                  <a:extLst>
                    <a:ext uri="{9D8B030D-6E8A-4147-A177-3AD203B41FA5}">
                      <a16:colId xmlns:a16="http://schemas.microsoft.com/office/drawing/2014/main" val="2636706898"/>
                    </a:ext>
                  </a:extLst>
                </a:gridCol>
              </a:tblGrid>
              <a:tr h="212900">
                <a:tc>
                  <a:txBody>
                    <a:bodyPr/>
                    <a:lstStyle/>
                    <a:p>
                      <a:pPr>
                        <a:lnSpc>
                          <a:spcPct val="107000"/>
                        </a:lnSpc>
                        <a:spcAft>
                          <a:spcPts val="800"/>
                        </a:spcAft>
                      </a:pPr>
                      <a:r>
                        <a:rPr lang="de-DE" sz="1100" dirty="0">
                          <a:effectLst/>
                        </a:rPr>
                        <a:t>Impfstoff Name</a:t>
                      </a:r>
                      <a:endParaRPr lang="de-DE" sz="1100" dirty="0">
                        <a:effectLst/>
                        <a:latin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Aft>
                          <a:spcPts val="800"/>
                        </a:spcAft>
                      </a:pPr>
                      <a:r>
                        <a:rPr lang="de-DE" sz="1100" dirty="0">
                          <a:effectLst/>
                        </a:rPr>
                        <a:t>Wirkungsgrad</a:t>
                      </a:r>
                      <a:endParaRPr lang="de-DE" sz="1100" dirty="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Impfstoff Erstzulassung</a:t>
                      </a:r>
                      <a:endParaRPr lang="de-DE"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4775074"/>
                  </a:ext>
                </a:extLst>
              </a:tr>
              <a:tr h="140912">
                <a:tc>
                  <a:txBody>
                    <a:bodyPr/>
                    <a:lstStyle/>
                    <a:p>
                      <a:pPr>
                        <a:lnSpc>
                          <a:spcPct val="107000"/>
                        </a:lnSpc>
                        <a:spcAft>
                          <a:spcPts val="800"/>
                        </a:spcAft>
                      </a:pPr>
                      <a:r>
                        <a:rPr lang="de-DE" sz="1100" dirty="0">
                          <a:effectLst/>
                        </a:rPr>
                        <a:t>BNT162b2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95%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12/2020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0489582"/>
                  </a:ext>
                </a:extLst>
              </a:tr>
              <a:tr h="140912">
                <a:tc>
                  <a:txBody>
                    <a:bodyPr/>
                    <a:lstStyle/>
                    <a:p>
                      <a:pPr>
                        <a:lnSpc>
                          <a:spcPct val="107000"/>
                        </a:lnSpc>
                        <a:spcAft>
                          <a:spcPts val="800"/>
                        </a:spcAft>
                      </a:pPr>
                      <a:r>
                        <a:rPr lang="de-DE" sz="1100" dirty="0" err="1">
                          <a:effectLst/>
                        </a:rPr>
                        <a:t>CVnCoV</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3926998"/>
                  </a:ext>
                </a:extLst>
              </a:tr>
              <a:tr h="187290">
                <a:tc>
                  <a:txBody>
                    <a:bodyPr/>
                    <a:lstStyle/>
                    <a:p>
                      <a:pPr>
                        <a:lnSpc>
                          <a:spcPct val="107000"/>
                        </a:lnSpc>
                        <a:spcAft>
                          <a:spcPts val="800"/>
                        </a:spcAft>
                      </a:pPr>
                      <a:r>
                        <a:rPr lang="de-DE" sz="1100" dirty="0">
                          <a:effectLst/>
                        </a:rPr>
                        <a:t>ChAdOx1 nCoV-19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2846193"/>
                  </a:ext>
                </a:extLst>
              </a:tr>
              <a:tr h="140912">
                <a:tc>
                  <a:txBody>
                    <a:bodyPr/>
                    <a:lstStyle/>
                    <a:p>
                      <a:pPr>
                        <a:lnSpc>
                          <a:spcPct val="107000"/>
                        </a:lnSpc>
                        <a:spcAft>
                          <a:spcPts val="800"/>
                        </a:spcAft>
                      </a:pPr>
                      <a:r>
                        <a:rPr lang="de-DE" sz="1100" dirty="0">
                          <a:effectLst/>
                        </a:rPr>
                        <a:t>mRNA-1273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70%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01/2021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5829418"/>
                  </a:ext>
                </a:extLst>
              </a:tr>
            </a:tbl>
          </a:graphicData>
        </a:graphic>
      </p:graphicFrame>
      <p:sp>
        <p:nvSpPr>
          <p:cNvPr id="7" name="Ellipse 6">
            <a:extLst>
              <a:ext uri="{FF2B5EF4-FFF2-40B4-BE49-F238E27FC236}">
                <a16:creationId xmlns:a16="http://schemas.microsoft.com/office/drawing/2014/main" id="{24637CB6-0B25-454E-B264-20550DB4886E}"/>
              </a:ext>
            </a:extLst>
          </p:cNvPr>
          <p:cNvSpPr/>
          <p:nvPr/>
        </p:nvSpPr>
        <p:spPr>
          <a:xfrm>
            <a:off x="1619076" y="1061881"/>
            <a:ext cx="5402510" cy="30151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6872A954-7CA5-4309-AD3E-570834F81AF5}"/>
              </a:ext>
            </a:extLst>
          </p:cNvPr>
          <p:cNvSpPr txBox="1"/>
          <p:nvPr/>
        </p:nvSpPr>
        <p:spPr>
          <a:xfrm>
            <a:off x="338307" y="945890"/>
            <a:ext cx="1423381"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de-DE" sz="1200" dirty="0"/>
              <a:t>Forschungszentrum</a:t>
            </a:r>
          </a:p>
        </p:txBody>
      </p:sp>
      <p:sp>
        <p:nvSpPr>
          <p:cNvPr id="9" name="Textfeld 8">
            <a:extLst>
              <a:ext uri="{FF2B5EF4-FFF2-40B4-BE49-F238E27FC236}">
                <a16:creationId xmlns:a16="http://schemas.microsoft.com/office/drawing/2014/main" id="{CE5CD57E-29E9-4E99-A841-D760B4438995}"/>
              </a:ext>
            </a:extLst>
          </p:cNvPr>
          <p:cNvSpPr txBox="1"/>
          <p:nvPr/>
        </p:nvSpPr>
        <p:spPr>
          <a:xfrm>
            <a:off x="338307" y="4291826"/>
            <a:ext cx="1347880"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de-DE" sz="1200" dirty="0"/>
              <a:t>Impfstoffhersteller</a:t>
            </a:r>
          </a:p>
        </p:txBody>
      </p:sp>
      <p:sp>
        <p:nvSpPr>
          <p:cNvPr id="10" name="Textfeld 9">
            <a:extLst>
              <a:ext uri="{FF2B5EF4-FFF2-40B4-BE49-F238E27FC236}">
                <a16:creationId xmlns:a16="http://schemas.microsoft.com/office/drawing/2014/main" id="{59E96595-97B8-4201-AB15-7A9D2BEEC529}"/>
              </a:ext>
            </a:extLst>
          </p:cNvPr>
          <p:cNvSpPr txBox="1"/>
          <p:nvPr/>
        </p:nvSpPr>
        <p:spPr>
          <a:xfrm>
            <a:off x="6559492" y="4290049"/>
            <a:ext cx="831209"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de-DE" sz="1200" dirty="0"/>
              <a:t>Impfstoffe</a:t>
            </a:r>
          </a:p>
        </p:txBody>
      </p:sp>
    </p:spTree>
    <p:extLst>
      <p:ext uri="{BB962C8B-B14F-4D97-AF65-F5344CB8AC3E}">
        <p14:creationId xmlns:p14="http://schemas.microsoft.com/office/powerpoint/2010/main" val="78314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7DDA0B1C-BDA0-4AD2-8F04-3C7A51CCA91F}"/>
              </a:ext>
            </a:extLst>
          </p:cNvPr>
          <p:cNvSpPr/>
          <p:nvPr/>
        </p:nvSpPr>
        <p:spPr>
          <a:xfrm>
            <a:off x="3474097" y="2211355"/>
            <a:ext cx="5243805" cy="2435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3200" dirty="0"/>
              <a:t>Datenbanken</a:t>
            </a:r>
          </a:p>
        </p:txBody>
      </p:sp>
      <p:sp>
        <p:nvSpPr>
          <p:cNvPr id="3" name="Rechteck 2">
            <a:extLst>
              <a:ext uri="{FF2B5EF4-FFF2-40B4-BE49-F238E27FC236}">
                <a16:creationId xmlns:a16="http://schemas.microsoft.com/office/drawing/2014/main" id="{9CAD338B-A677-405C-81AC-9F44A7030192}"/>
              </a:ext>
            </a:extLst>
          </p:cNvPr>
          <p:cNvSpPr/>
          <p:nvPr/>
        </p:nvSpPr>
        <p:spPr>
          <a:xfrm>
            <a:off x="562061" y="578839"/>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ER-Diagramm</a:t>
            </a:r>
            <a:br>
              <a:rPr lang="de-DE" dirty="0"/>
            </a:br>
            <a:r>
              <a:rPr lang="de-DE" dirty="0"/>
              <a:t>Relationales Modell</a:t>
            </a:r>
          </a:p>
        </p:txBody>
      </p:sp>
      <p:sp>
        <p:nvSpPr>
          <p:cNvPr id="4" name="Rechteck 3">
            <a:extLst>
              <a:ext uri="{FF2B5EF4-FFF2-40B4-BE49-F238E27FC236}">
                <a16:creationId xmlns:a16="http://schemas.microsoft.com/office/drawing/2014/main" id="{F9ED8C6D-7B91-4957-AD7D-D1D821702B47}"/>
              </a:ext>
            </a:extLst>
          </p:cNvPr>
          <p:cNvSpPr/>
          <p:nvPr/>
        </p:nvSpPr>
        <p:spPr>
          <a:xfrm>
            <a:off x="8458900" y="578839"/>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Normalform</a:t>
            </a:r>
          </a:p>
        </p:txBody>
      </p:sp>
      <p:sp>
        <p:nvSpPr>
          <p:cNvPr id="5" name="Rechteck 4">
            <a:extLst>
              <a:ext uri="{FF2B5EF4-FFF2-40B4-BE49-F238E27FC236}">
                <a16:creationId xmlns:a16="http://schemas.microsoft.com/office/drawing/2014/main" id="{6B9F4DB0-0E9B-4A17-BA6B-44F2755827CC}"/>
              </a:ext>
            </a:extLst>
          </p:cNvPr>
          <p:cNvSpPr/>
          <p:nvPr/>
        </p:nvSpPr>
        <p:spPr>
          <a:xfrm>
            <a:off x="8458899" y="5280872"/>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SQL Anfrage formulieren</a:t>
            </a:r>
          </a:p>
        </p:txBody>
      </p:sp>
      <p:sp>
        <p:nvSpPr>
          <p:cNvPr id="6" name="Rechteck 5">
            <a:extLst>
              <a:ext uri="{FF2B5EF4-FFF2-40B4-BE49-F238E27FC236}">
                <a16:creationId xmlns:a16="http://schemas.microsoft.com/office/drawing/2014/main" id="{0E27D49A-282F-4CA4-884A-6EE44CC5E89C}"/>
              </a:ext>
            </a:extLst>
          </p:cNvPr>
          <p:cNvSpPr/>
          <p:nvPr/>
        </p:nvSpPr>
        <p:spPr>
          <a:xfrm>
            <a:off x="562060" y="5280871"/>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Anfragen erproben</a:t>
            </a:r>
          </a:p>
        </p:txBody>
      </p:sp>
      <p:cxnSp>
        <p:nvCxnSpPr>
          <p:cNvPr id="8" name="Gerader Verbinder 7">
            <a:extLst>
              <a:ext uri="{FF2B5EF4-FFF2-40B4-BE49-F238E27FC236}">
                <a16:creationId xmlns:a16="http://schemas.microsoft.com/office/drawing/2014/main" id="{A0F1C3DB-DF01-43C9-A265-031B985E6370}"/>
              </a:ext>
            </a:extLst>
          </p:cNvPr>
          <p:cNvCxnSpPr>
            <a:stCxn id="3" idx="3"/>
            <a:endCxn id="2" idx="1"/>
          </p:cNvCxnSpPr>
          <p:nvPr/>
        </p:nvCxnSpPr>
        <p:spPr>
          <a:xfrm>
            <a:off x="3733100" y="1077984"/>
            <a:ext cx="508934"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Gerader Verbinder 9">
            <a:extLst>
              <a:ext uri="{FF2B5EF4-FFF2-40B4-BE49-F238E27FC236}">
                <a16:creationId xmlns:a16="http://schemas.microsoft.com/office/drawing/2014/main" id="{172FBE7E-F530-49C7-8EE0-96974A6F351A}"/>
              </a:ext>
            </a:extLst>
          </p:cNvPr>
          <p:cNvCxnSpPr>
            <a:stCxn id="4" idx="1"/>
            <a:endCxn id="2" idx="7"/>
          </p:cNvCxnSpPr>
          <p:nvPr/>
        </p:nvCxnSpPr>
        <p:spPr>
          <a:xfrm flipH="1">
            <a:off x="7949965" y="1077984"/>
            <a:ext cx="508935"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Gerader Verbinder 11">
            <a:extLst>
              <a:ext uri="{FF2B5EF4-FFF2-40B4-BE49-F238E27FC236}">
                <a16:creationId xmlns:a16="http://schemas.microsoft.com/office/drawing/2014/main" id="{7CE57F30-EA30-45D8-B3C4-C7D317182349}"/>
              </a:ext>
            </a:extLst>
          </p:cNvPr>
          <p:cNvCxnSpPr>
            <a:stCxn id="6" idx="3"/>
            <a:endCxn id="2" idx="3"/>
          </p:cNvCxnSpPr>
          <p:nvPr/>
        </p:nvCxnSpPr>
        <p:spPr>
          <a:xfrm flipV="1">
            <a:off x="3733099" y="4290005"/>
            <a:ext cx="508935"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Gerader Verbinder 13">
            <a:extLst>
              <a:ext uri="{FF2B5EF4-FFF2-40B4-BE49-F238E27FC236}">
                <a16:creationId xmlns:a16="http://schemas.microsoft.com/office/drawing/2014/main" id="{146E988D-D4FA-4134-A3C0-BBC11E4672B5}"/>
              </a:ext>
            </a:extLst>
          </p:cNvPr>
          <p:cNvCxnSpPr>
            <a:stCxn id="5" idx="1"/>
            <a:endCxn id="2" idx="5"/>
          </p:cNvCxnSpPr>
          <p:nvPr/>
        </p:nvCxnSpPr>
        <p:spPr>
          <a:xfrm flipH="1" flipV="1">
            <a:off x="7949965" y="4290005"/>
            <a:ext cx="508934" cy="1490012"/>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Gerade Verbindung mit Pfeil 15">
            <a:extLst>
              <a:ext uri="{FF2B5EF4-FFF2-40B4-BE49-F238E27FC236}">
                <a16:creationId xmlns:a16="http://schemas.microsoft.com/office/drawing/2014/main" id="{0C516D10-82F4-49C5-ACF3-437E404AEB1C}"/>
              </a:ext>
            </a:extLst>
          </p:cNvPr>
          <p:cNvCxnSpPr>
            <a:stCxn id="3" idx="3"/>
            <a:endCxn id="4" idx="1"/>
          </p:cNvCxnSpPr>
          <p:nvPr/>
        </p:nvCxnSpPr>
        <p:spPr>
          <a:xfrm>
            <a:off x="3733100" y="1077984"/>
            <a:ext cx="4725800" cy="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7" name="Gerade Verbindung mit Pfeil 16">
            <a:extLst>
              <a:ext uri="{FF2B5EF4-FFF2-40B4-BE49-F238E27FC236}">
                <a16:creationId xmlns:a16="http://schemas.microsoft.com/office/drawing/2014/main" id="{8852E817-BF76-4F76-BDAF-390607912918}"/>
              </a:ext>
            </a:extLst>
          </p:cNvPr>
          <p:cNvCxnSpPr>
            <a:cxnSpLocks/>
            <a:stCxn id="4" idx="2"/>
            <a:endCxn id="5" idx="0"/>
          </p:cNvCxnSpPr>
          <p:nvPr/>
        </p:nvCxnSpPr>
        <p:spPr>
          <a:xfrm flipH="1">
            <a:off x="10044419" y="1577128"/>
            <a:ext cx="1" cy="3703744"/>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0" name="Gerade Verbindung mit Pfeil 19">
            <a:extLst>
              <a:ext uri="{FF2B5EF4-FFF2-40B4-BE49-F238E27FC236}">
                <a16:creationId xmlns:a16="http://schemas.microsoft.com/office/drawing/2014/main" id="{B6698900-BD55-4F5C-AE7E-7671466F3AD5}"/>
              </a:ext>
            </a:extLst>
          </p:cNvPr>
          <p:cNvCxnSpPr>
            <a:cxnSpLocks/>
            <a:stCxn id="5" idx="1"/>
            <a:endCxn id="6" idx="3"/>
          </p:cNvCxnSpPr>
          <p:nvPr/>
        </p:nvCxnSpPr>
        <p:spPr>
          <a:xfrm flipH="1" flipV="1">
            <a:off x="3733099" y="5780016"/>
            <a:ext cx="4725800" cy="1"/>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67362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le 2">
            <a:extLst>
              <a:ext uri="{FF2B5EF4-FFF2-40B4-BE49-F238E27FC236}">
                <a16:creationId xmlns:a16="http://schemas.microsoft.com/office/drawing/2014/main" id="{6EDEF837-C8D1-4B19-ADDF-B73A7D81301B}"/>
              </a:ext>
            </a:extLst>
          </p:cNvPr>
          <p:cNvGraphicFramePr>
            <a:graphicFrameLocks noGrp="1"/>
          </p:cNvGraphicFramePr>
          <p:nvPr>
            <p:extLst>
              <p:ext uri="{D42A27DB-BD31-4B8C-83A1-F6EECF244321}">
                <p14:modId xmlns:p14="http://schemas.microsoft.com/office/powerpoint/2010/main" val="3626510832"/>
              </p:ext>
            </p:extLst>
          </p:nvPr>
        </p:nvGraphicFramePr>
        <p:xfrm>
          <a:off x="5200126" y="1791846"/>
          <a:ext cx="6443792" cy="2019177"/>
        </p:xfrm>
        <a:graphic>
          <a:graphicData uri="http://schemas.openxmlformats.org/drawingml/2006/table">
            <a:tbl>
              <a:tblPr firstRow="1" firstCol="1" bandRow="1">
                <a:tableStyleId>{5C22544A-7EE6-4342-B048-85BDC9FD1C3A}</a:tableStyleId>
              </a:tblPr>
              <a:tblGrid>
                <a:gridCol w="1849583">
                  <a:extLst>
                    <a:ext uri="{9D8B030D-6E8A-4147-A177-3AD203B41FA5}">
                      <a16:colId xmlns:a16="http://schemas.microsoft.com/office/drawing/2014/main" val="2825528983"/>
                    </a:ext>
                  </a:extLst>
                </a:gridCol>
                <a:gridCol w="1615056">
                  <a:extLst>
                    <a:ext uri="{9D8B030D-6E8A-4147-A177-3AD203B41FA5}">
                      <a16:colId xmlns:a16="http://schemas.microsoft.com/office/drawing/2014/main" val="3515086204"/>
                    </a:ext>
                  </a:extLst>
                </a:gridCol>
                <a:gridCol w="381577">
                  <a:extLst>
                    <a:ext uri="{9D8B030D-6E8A-4147-A177-3AD203B41FA5}">
                      <a16:colId xmlns:a16="http://schemas.microsoft.com/office/drawing/2014/main" val="2844234786"/>
                    </a:ext>
                  </a:extLst>
                </a:gridCol>
                <a:gridCol w="786231">
                  <a:extLst>
                    <a:ext uri="{9D8B030D-6E8A-4147-A177-3AD203B41FA5}">
                      <a16:colId xmlns:a16="http://schemas.microsoft.com/office/drawing/2014/main" val="886165854"/>
                    </a:ext>
                  </a:extLst>
                </a:gridCol>
                <a:gridCol w="794133">
                  <a:extLst>
                    <a:ext uri="{9D8B030D-6E8A-4147-A177-3AD203B41FA5}">
                      <a16:colId xmlns:a16="http://schemas.microsoft.com/office/drawing/2014/main" val="1769382170"/>
                    </a:ext>
                  </a:extLst>
                </a:gridCol>
                <a:gridCol w="1017212">
                  <a:extLst>
                    <a:ext uri="{9D8B030D-6E8A-4147-A177-3AD203B41FA5}">
                      <a16:colId xmlns:a16="http://schemas.microsoft.com/office/drawing/2014/main" val="2750426143"/>
                    </a:ext>
                  </a:extLst>
                </a:gridCol>
              </a:tblGrid>
              <a:tr h="134967">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Impfstoff Name</a:t>
                      </a:r>
                    </a:p>
                  </a:txBody>
                  <a:tcPr marL="68580" marR="68580" marT="0" marB="0">
                    <a:solidFill>
                      <a:schemeClr val="accent6"/>
                    </a:solidFill>
                  </a:tcPr>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Straße</a:t>
                      </a:r>
                    </a:p>
                  </a:txBody>
                  <a:tcPr marL="68580" marR="68580" marT="0" marB="0"/>
                </a:tc>
                <a:tc>
                  <a:txBody>
                    <a:bodyPr/>
                    <a:lstStyle/>
                    <a:p>
                      <a:pPr>
                        <a:lnSpc>
                          <a:spcPct val="107000"/>
                        </a:lnSpc>
                        <a:spcAft>
                          <a:spcPts val="800"/>
                        </a:spcAft>
                      </a:pPr>
                      <a:r>
                        <a:rPr lang="de-DE" sz="1100" dirty="0" err="1">
                          <a:effectLst/>
                          <a:latin typeface="Calibri" panose="020F0502020204030204" pitchFamily="34" charset="0"/>
                          <a:ea typeface="Calibri" panose="020F0502020204030204" pitchFamily="34" charset="0"/>
                          <a:cs typeface="Times New Roman" panose="02020603050405020304" pitchFamily="18" charset="0"/>
                        </a:rPr>
                        <a:t>Nr</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PLZ</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Ort</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Land</a:t>
                      </a:r>
                    </a:p>
                  </a:txBody>
                  <a:tcPr marL="68580" marR="68580" marT="0" marB="0"/>
                </a:tc>
                <a:extLst>
                  <a:ext uri="{0D108BD9-81ED-4DB2-BD59-A6C34878D82A}">
                    <a16:rowId xmlns:a16="http://schemas.microsoft.com/office/drawing/2014/main" val="152969455"/>
                  </a:ext>
                </a:extLst>
              </a:tr>
              <a:tr h="263961">
                <a:tc>
                  <a:txBody>
                    <a:bodyPr/>
                    <a:lstStyle/>
                    <a:p>
                      <a:pPr>
                        <a:lnSpc>
                          <a:spcPct val="107000"/>
                        </a:lnSpc>
                        <a:spcAft>
                          <a:spcPts val="800"/>
                        </a:spcAft>
                      </a:pPr>
                      <a:r>
                        <a:rPr lang="de-DE" sz="1100" dirty="0">
                          <a:effectLst/>
                        </a:rPr>
                        <a:t>BNT162b2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53131</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Mainz</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155171104"/>
                  </a:ext>
                </a:extLst>
              </a:tr>
              <a:tr h="263961">
                <a:tc>
                  <a:txBody>
                    <a:bodyPr/>
                    <a:lstStyle/>
                    <a:p>
                      <a:pPr>
                        <a:lnSpc>
                          <a:spcPct val="107000"/>
                        </a:lnSpc>
                        <a:spcAft>
                          <a:spcPts val="800"/>
                        </a:spcAft>
                      </a:pPr>
                      <a:r>
                        <a:rPr lang="de-DE" sz="1100" dirty="0">
                          <a:effectLst/>
                        </a:rPr>
                        <a:t>BNT162b2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Lil-</a:t>
                      </a:r>
                      <a:r>
                        <a:rPr lang="de-DE" sz="1100" dirty="0" err="1">
                          <a:effectLst/>
                          <a:latin typeface="Calibri" panose="020F0502020204030204" pitchFamily="34" charset="0"/>
                          <a:ea typeface="Calibri" panose="020F0502020204030204" pitchFamily="34" charset="0"/>
                          <a:cs typeface="Times New Roman" panose="02020603050405020304" pitchFamily="18" charset="0"/>
                        </a:rPr>
                        <a:t>Dagover</a:t>
                      </a:r>
                      <a:r>
                        <a:rPr lang="de-DE" sz="1100" dirty="0">
                          <a:effectLst/>
                          <a:latin typeface="Calibri" panose="020F0502020204030204" pitchFamily="34" charset="0"/>
                          <a:ea typeface="Calibri" panose="020F0502020204030204" pitchFamily="34" charset="0"/>
                          <a:cs typeface="Times New Roman" panose="02020603050405020304" pitchFamily="18" charset="0"/>
                        </a:rPr>
                        <a:t>-Rin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82031</a:t>
                      </a:r>
                    </a:p>
                  </a:txBody>
                  <a:tcPr marL="68580" marR="68580" marT="0" marB="0"/>
                </a:tc>
                <a:tc>
                  <a:txBody>
                    <a:bodyPr/>
                    <a:lstStyle/>
                    <a:p>
                      <a:pPr>
                        <a:lnSpc>
                          <a:spcPct val="107000"/>
                        </a:lnSpc>
                        <a:spcAft>
                          <a:spcPts val="800"/>
                        </a:spcAft>
                      </a:pPr>
                      <a:r>
                        <a:rPr lang="de-DE" sz="1100" dirty="0" err="1">
                          <a:effectLst/>
                          <a:latin typeface="Calibri" panose="020F0502020204030204" pitchFamily="34" charset="0"/>
                          <a:ea typeface="Calibri" panose="020F0502020204030204" pitchFamily="34" charset="0"/>
                          <a:cs typeface="Times New Roman" panose="02020603050405020304" pitchFamily="18" charset="0"/>
                        </a:rPr>
                        <a:t>Gründwald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97011087"/>
                  </a:ext>
                </a:extLst>
              </a:tr>
              <a:tr h="263961">
                <a:tc>
                  <a:txBody>
                    <a:bodyPr/>
                    <a:lstStyle/>
                    <a:p>
                      <a:pPr>
                        <a:lnSpc>
                          <a:spcPct val="107000"/>
                        </a:lnSpc>
                        <a:spcAft>
                          <a:spcPts val="800"/>
                        </a:spcAft>
                      </a:pPr>
                      <a:r>
                        <a:rPr lang="de-DE" sz="1100" dirty="0">
                          <a:effectLst/>
                        </a:rPr>
                        <a:t>BNT162b2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Langes Feld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13</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31789</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Hameln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750340592"/>
                  </a:ext>
                </a:extLst>
              </a:tr>
              <a:tr h="263961">
                <a:tc>
                  <a:txBody>
                    <a:bodyPr/>
                    <a:lstStyle/>
                    <a:p>
                      <a:pPr>
                        <a:lnSpc>
                          <a:spcPct val="107000"/>
                        </a:lnSpc>
                        <a:spcAft>
                          <a:spcPts val="800"/>
                        </a:spcAft>
                      </a:pPr>
                      <a:r>
                        <a:rPr lang="de-DE" sz="1100" dirty="0" err="1">
                          <a:effectLst/>
                        </a:rPr>
                        <a:t>CVnCoV</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Friedrich-Miescher-Str. </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15</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72076</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Tübingen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051894254"/>
                  </a:ext>
                </a:extLst>
              </a:tr>
              <a:tr h="263961">
                <a:tc>
                  <a:txBody>
                    <a:bodyPr/>
                    <a:lstStyle/>
                    <a:p>
                      <a:pPr>
                        <a:lnSpc>
                          <a:spcPct val="107000"/>
                        </a:lnSpc>
                        <a:spcAft>
                          <a:spcPts val="800"/>
                        </a:spcAft>
                      </a:pPr>
                      <a:r>
                        <a:rPr lang="de-DE" sz="1100" dirty="0">
                          <a:effectLst/>
                        </a:rPr>
                        <a:t>ChAdOx1 nCoV-19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183</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22880</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Wedel</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3806686608"/>
                  </a:ext>
                </a:extLst>
              </a:tr>
              <a:tr h="263961">
                <a:tc>
                  <a:txBody>
                    <a:bodyPr/>
                    <a:lstStyle/>
                    <a:p>
                      <a:pPr>
                        <a:lnSpc>
                          <a:spcPct val="107000"/>
                        </a:lnSpc>
                        <a:spcAft>
                          <a:spcPts val="800"/>
                        </a:spcAft>
                      </a:pPr>
                      <a:r>
                        <a:rPr lang="de-DE" sz="1100" dirty="0">
                          <a:effectLst/>
                        </a:rPr>
                        <a:t>ChAdOx1 nCoV-19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Heinrich-Mack-Straße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35</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89257</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Illertissen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1550617128"/>
                  </a:ext>
                </a:extLst>
              </a:tr>
              <a:tr h="263961">
                <a:tc>
                  <a:txBody>
                    <a:bodyPr/>
                    <a:lstStyle/>
                    <a:p>
                      <a:pPr>
                        <a:lnSpc>
                          <a:spcPct val="107000"/>
                        </a:lnSpc>
                        <a:spcAft>
                          <a:spcPts val="800"/>
                        </a:spcAft>
                      </a:pPr>
                      <a:r>
                        <a:rPr lang="de-DE" sz="1100" dirty="0">
                          <a:effectLst/>
                        </a:rPr>
                        <a:t>mRNA-1273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One Upland Rd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MA  02062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Norwood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USA</a:t>
                      </a:r>
                    </a:p>
                  </a:txBody>
                  <a:tcPr marL="68580" marR="68580" marT="0" marB="0"/>
                </a:tc>
                <a:extLst>
                  <a:ext uri="{0D108BD9-81ED-4DB2-BD59-A6C34878D82A}">
                    <a16:rowId xmlns:a16="http://schemas.microsoft.com/office/drawing/2014/main" val="1529440281"/>
                  </a:ext>
                </a:extLst>
              </a:tr>
            </a:tbl>
          </a:graphicData>
        </a:graphic>
      </p:graphicFrame>
      <p:graphicFrame>
        <p:nvGraphicFramePr>
          <p:cNvPr id="8" name="Tabelle 7">
            <a:extLst>
              <a:ext uri="{FF2B5EF4-FFF2-40B4-BE49-F238E27FC236}">
                <a16:creationId xmlns:a16="http://schemas.microsoft.com/office/drawing/2014/main" id="{0674F8B3-CC45-44CA-9B27-FFF439803F75}"/>
              </a:ext>
            </a:extLst>
          </p:cNvPr>
          <p:cNvGraphicFramePr>
            <a:graphicFrameLocks noGrp="1"/>
          </p:cNvGraphicFramePr>
          <p:nvPr>
            <p:extLst>
              <p:ext uri="{D42A27DB-BD31-4B8C-83A1-F6EECF244321}">
                <p14:modId xmlns:p14="http://schemas.microsoft.com/office/powerpoint/2010/main" val="3082908400"/>
              </p:ext>
            </p:extLst>
          </p:nvPr>
        </p:nvGraphicFramePr>
        <p:xfrm>
          <a:off x="447363" y="4250043"/>
          <a:ext cx="6065939" cy="1227294"/>
        </p:xfrm>
        <a:graphic>
          <a:graphicData uri="http://schemas.openxmlformats.org/drawingml/2006/table">
            <a:tbl>
              <a:tblPr firstRow="1" firstCol="1" bandRow="1">
                <a:tableStyleId>{5C22544A-7EE6-4342-B048-85BDC9FD1C3A}</a:tableStyleId>
              </a:tblPr>
              <a:tblGrid>
                <a:gridCol w="1249530">
                  <a:extLst>
                    <a:ext uri="{9D8B030D-6E8A-4147-A177-3AD203B41FA5}">
                      <a16:colId xmlns:a16="http://schemas.microsoft.com/office/drawing/2014/main" val="707714535"/>
                    </a:ext>
                  </a:extLst>
                </a:gridCol>
                <a:gridCol w="1583133">
                  <a:extLst>
                    <a:ext uri="{9D8B030D-6E8A-4147-A177-3AD203B41FA5}">
                      <a16:colId xmlns:a16="http://schemas.microsoft.com/office/drawing/2014/main" val="1687725344"/>
                    </a:ext>
                  </a:extLst>
                </a:gridCol>
                <a:gridCol w="469104">
                  <a:extLst>
                    <a:ext uri="{9D8B030D-6E8A-4147-A177-3AD203B41FA5}">
                      <a16:colId xmlns:a16="http://schemas.microsoft.com/office/drawing/2014/main" val="3185900772"/>
                    </a:ext>
                  </a:extLst>
                </a:gridCol>
                <a:gridCol w="770956">
                  <a:extLst>
                    <a:ext uri="{9D8B030D-6E8A-4147-A177-3AD203B41FA5}">
                      <a16:colId xmlns:a16="http://schemas.microsoft.com/office/drawing/2014/main" val="2677290534"/>
                    </a:ext>
                  </a:extLst>
                </a:gridCol>
                <a:gridCol w="941622">
                  <a:extLst>
                    <a:ext uri="{9D8B030D-6E8A-4147-A177-3AD203B41FA5}">
                      <a16:colId xmlns:a16="http://schemas.microsoft.com/office/drawing/2014/main" val="493687474"/>
                    </a:ext>
                  </a:extLst>
                </a:gridCol>
                <a:gridCol w="1051594">
                  <a:extLst>
                    <a:ext uri="{9D8B030D-6E8A-4147-A177-3AD203B41FA5}">
                      <a16:colId xmlns:a16="http://schemas.microsoft.com/office/drawing/2014/main" val="3794194676"/>
                    </a:ext>
                  </a:extLst>
                </a:gridCol>
              </a:tblGrid>
              <a:tr h="134967">
                <a:tc>
                  <a:txBody>
                    <a:bodyPr/>
                    <a:lstStyle/>
                    <a:p>
                      <a:pPr>
                        <a:lnSpc>
                          <a:spcPct val="107000"/>
                        </a:lnSpc>
                        <a:spcAft>
                          <a:spcPts val="800"/>
                        </a:spcAft>
                      </a:pPr>
                      <a:r>
                        <a:rPr lang="de-DE" sz="1100" b="1" dirty="0">
                          <a:effectLst/>
                        </a:rPr>
                        <a:t>Firmenname</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Aft>
                          <a:spcPts val="800"/>
                        </a:spcAft>
                      </a:pPr>
                      <a:r>
                        <a:rPr lang="de-DE" sz="1100" b="1" dirty="0">
                          <a:effectLst/>
                        </a:rPr>
                        <a:t>Straße</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b="1" dirty="0" err="1">
                          <a:effectLst/>
                        </a:rPr>
                        <a:t>Nr</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b="1" dirty="0">
                          <a:effectLst/>
                        </a:rPr>
                        <a:t>PLZ</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b="1" dirty="0">
                          <a:effectLst/>
                        </a:rPr>
                        <a:t>Ort</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b="1" dirty="0">
                          <a:effectLst/>
                          <a:latin typeface="Calibri" panose="020F0502020204030204" pitchFamily="34" charset="0"/>
                          <a:ea typeface="Calibri" panose="020F0502020204030204" pitchFamily="34" charset="0"/>
                          <a:cs typeface="Times New Roman" panose="02020603050405020304" pitchFamily="18" charset="0"/>
                        </a:rPr>
                        <a:t>Land</a:t>
                      </a:r>
                    </a:p>
                  </a:txBody>
                  <a:tcPr marL="68580" marR="68580" marT="0" marB="0"/>
                </a:tc>
                <a:extLst>
                  <a:ext uri="{0D108BD9-81ED-4DB2-BD59-A6C34878D82A}">
                    <a16:rowId xmlns:a16="http://schemas.microsoft.com/office/drawing/2014/main" val="1310210284"/>
                  </a:ext>
                </a:extLst>
              </a:tr>
              <a:tr h="263961">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55131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1231820176"/>
                  </a:ext>
                </a:extLst>
              </a:tr>
              <a:tr h="263961">
                <a:tc>
                  <a:txBody>
                    <a:bodyPr/>
                    <a:lstStyle/>
                    <a:p>
                      <a:pPr>
                        <a:lnSpc>
                          <a:spcPct val="107000"/>
                        </a:lnSpc>
                        <a:spcAft>
                          <a:spcPts val="800"/>
                        </a:spcAft>
                      </a:pPr>
                      <a:r>
                        <a:rPr lang="de-DE" sz="1100" dirty="0" err="1">
                          <a:effectLst/>
                        </a:rPr>
                        <a:t>CureVac</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Friedrich-Miescher-Str</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15</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72076</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Tübingen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741248070"/>
                  </a:ext>
                </a:extLst>
              </a:tr>
              <a:tr h="263961">
                <a:tc>
                  <a:txBody>
                    <a:bodyPr/>
                    <a:lstStyle/>
                    <a:p>
                      <a:pPr>
                        <a:lnSpc>
                          <a:spcPct val="107000"/>
                        </a:lnSpc>
                        <a:spcAft>
                          <a:spcPts val="800"/>
                        </a:spcAft>
                      </a:pPr>
                      <a:r>
                        <a:rPr lang="de-DE" sz="1100" dirty="0">
                          <a:effectLst/>
                        </a:rPr>
                        <a:t>AstraZeneca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183</a:t>
                      </a: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22880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Wedel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109608649"/>
                  </a:ext>
                </a:extLst>
              </a:tr>
              <a:tr h="263961">
                <a:tc>
                  <a:txBody>
                    <a:bodyPr/>
                    <a:lstStyle/>
                    <a:p>
                      <a:pPr>
                        <a:lnSpc>
                          <a:spcPct val="107000"/>
                        </a:lnSpc>
                        <a:spcAft>
                          <a:spcPts val="800"/>
                        </a:spcAft>
                      </a:pPr>
                      <a:r>
                        <a:rPr lang="de-DE" sz="1100" dirty="0" err="1">
                          <a:effectLst/>
                        </a:rPr>
                        <a:t>Moderna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One Upland Rd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MA  02062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Norwood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USA</a:t>
                      </a:r>
                    </a:p>
                  </a:txBody>
                  <a:tcPr marL="68580" marR="68580" marT="0" marB="0"/>
                </a:tc>
                <a:extLst>
                  <a:ext uri="{0D108BD9-81ED-4DB2-BD59-A6C34878D82A}">
                    <a16:rowId xmlns:a16="http://schemas.microsoft.com/office/drawing/2014/main" val="3650549056"/>
                  </a:ext>
                </a:extLst>
              </a:tr>
            </a:tbl>
          </a:graphicData>
        </a:graphic>
      </p:graphicFrame>
      <p:graphicFrame>
        <p:nvGraphicFramePr>
          <p:cNvPr id="9" name="Tabelle 8">
            <a:extLst>
              <a:ext uri="{FF2B5EF4-FFF2-40B4-BE49-F238E27FC236}">
                <a16:creationId xmlns:a16="http://schemas.microsoft.com/office/drawing/2014/main" id="{1746B6EA-67EB-43E6-BE8C-6A31F6B765FE}"/>
              </a:ext>
            </a:extLst>
          </p:cNvPr>
          <p:cNvGraphicFramePr>
            <a:graphicFrameLocks noGrp="1"/>
          </p:cNvGraphicFramePr>
          <p:nvPr>
            <p:extLst>
              <p:ext uri="{D42A27DB-BD31-4B8C-83A1-F6EECF244321}">
                <p14:modId xmlns:p14="http://schemas.microsoft.com/office/powerpoint/2010/main" val="3852895256"/>
              </p:ext>
            </p:extLst>
          </p:nvPr>
        </p:nvGraphicFramePr>
        <p:xfrm>
          <a:off x="6668548" y="4250043"/>
          <a:ext cx="4975370" cy="914540"/>
        </p:xfrm>
        <a:graphic>
          <a:graphicData uri="http://schemas.openxmlformats.org/drawingml/2006/table">
            <a:tbl>
              <a:tblPr firstRow="1" firstCol="1" bandRow="1">
                <a:tableStyleId>{5C22544A-7EE6-4342-B048-85BDC9FD1C3A}</a:tableStyleId>
              </a:tblPr>
              <a:tblGrid>
                <a:gridCol w="1833790">
                  <a:extLst>
                    <a:ext uri="{9D8B030D-6E8A-4147-A177-3AD203B41FA5}">
                      <a16:colId xmlns:a16="http://schemas.microsoft.com/office/drawing/2014/main" val="2140908929"/>
                    </a:ext>
                  </a:extLst>
                </a:gridCol>
                <a:gridCol w="1617064">
                  <a:extLst>
                    <a:ext uri="{9D8B030D-6E8A-4147-A177-3AD203B41FA5}">
                      <a16:colId xmlns:a16="http://schemas.microsoft.com/office/drawing/2014/main" val="254418342"/>
                    </a:ext>
                  </a:extLst>
                </a:gridCol>
                <a:gridCol w="1524516">
                  <a:extLst>
                    <a:ext uri="{9D8B030D-6E8A-4147-A177-3AD203B41FA5}">
                      <a16:colId xmlns:a16="http://schemas.microsoft.com/office/drawing/2014/main" val="2636706898"/>
                    </a:ext>
                  </a:extLst>
                </a:gridCol>
              </a:tblGrid>
              <a:tr h="212900">
                <a:tc>
                  <a:txBody>
                    <a:bodyPr/>
                    <a:lstStyle/>
                    <a:p>
                      <a:pPr>
                        <a:lnSpc>
                          <a:spcPct val="107000"/>
                        </a:lnSpc>
                        <a:spcAft>
                          <a:spcPts val="800"/>
                        </a:spcAft>
                      </a:pPr>
                      <a:r>
                        <a:rPr lang="de-DE" sz="1100" dirty="0">
                          <a:effectLst/>
                        </a:rPr>
                        <a:t>Impfstoff Name</a:t>
                      </a:r>
                      <a:endParaRPr lang="de-DE" sz="1100" dirty="0">
                        <a:effectLst/>
                        <a:latin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Aft>
                          <a:spcPts val="800"/>
                        </a:spcAft>
                      </a:pPr>
                      <a:r>
                        <a:rPr lang="de-DE" sz="1100" dirty="0">
                          <a:effectLst/>
                        </a:rPr>
                        <a:t>Wirkungsgrad</a:t>
                      </a:r>
                      <a:endParaRPr lang="de-DE" sz="1100" dirty="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Impfstoff Erstzulassung</a:t>
                      </a:r>
                      <a:endParaRPr lang="de-DE"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4775074"/>
                  </a:ext>
                </a:extLst>
              </a:tr>
              <a:tr h="140912">
                <a:tc>
                  <a:txBody>
                    <a:bodyPr/>
                    <a:lstStyle/>
                    <a:p>
                      <a:pPr>
                        <a:lnSpc>
                          <a:spcPct val="107000"/>
                        </a:lnSpc>
                        <a:spcAft>
                          <a:spcPts val="800"/>
                        </a:spcAft>
                      </a:pPr>
                      <a:r>
                        <a:rPr lang="de-DE" sz="1100" dirty="0">
                          <a:effectLst/>
                        </a:rPr>
                        <a:t>BNT162b2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95%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12/2020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0489582"/>
                  </a:ext>
                </a:extLst>
              </a:tr>
              <a:tr h="140912">
                <a:tc>
                  <a:txBody>
                    <a:bodyPr/>
                    <a:lstStyle/>
                    <a:p>
                      <a:pPr>
                        <a:lnSpc>
                          <a:spcPct val="107000"/>
                        </a:lnSpc>
                        <a:spcAft>
                          <a:spcPts val="800"/>
                        </a:spcAft>
                      </a:pPr>
                      <a:r>
                        <a:rPr lang="de-DE" sz="1100" dirty="0" err="1">
                          <a:effectLst/>
                        </a:rPr>
                        <a:t>CVnCoV</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3926998"/>
                  </a:ext>
                </a:extLst>
              </a:tr>
              <a:tr h="187290">
                <a:tc>
                  <a:txBody>
                    <a:bodyPr/>
                    <a:lstStyle/>
                    <a:p>
                      <a:pPr>
                        <a:lnSpc>
                          <a:spcPct val="107000"/>
                        </a:lnSpc>
                        <a:spcAft>
                          <a:spcPts val="800"/>
                        </a:spcAft>
                      </a:pPr>
                      <a:r>
                        <a:rPr lang="de-DE" sz="1100" dirty="0">
                          <a:effectLst/>
                        </a:rPr>
                        <a:t>ChAdOx1 nCoV-19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2846193"/>
                  </a:ext>
                </a:extLst>
              </a:tr>
              <a:tr h="140912">
                <a:tc>
                  <a:txBody>
                    <a:bodyPr/>
                    <a:lstStyle/>
                    <a:p>
                      <a:pPr>
                        <a:lnSpc>
                          <a:spcPct val="107000"/>
                        </a:lnSpc>
                        <a:spcAft>
                          <a:spcPts val="800"/>
                        </a:spcAft>
                      </a:pPr>
                      <a:r>
                        <a:rPr lang="de-DE" sz="1100" dirty="0">
                          <a:effectLst/>
                        </a:rPr>
                        <a:t>mRNA-1273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70%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01/2021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5829418"/>
                  </a:ext>
                </a:extLst>
              </a:tr>
            </a:tbl>
          </a:graphicData>
        </a:graphic>
      </p:graphicFrame>
      <p:graphicFrame>
        <p:nvGraphicFramePr>
          <p:cNvPr id="10" name="Tabelle 9">
            <a:extLst>
              <a:ext uri="{FF2B5EF4-FFF2-40B4-BE49-F238E27FC236}">
                <a16:creationId xmlns:a16="http://schemas.microsoft.com/office/drawing/2014/main" id="{6C9F569E-9505-4A90-9A6D-090ACA6DF64B}"/>
              </a:ext>
            </a:extLst>
          </p:cNvPr>
          <p:cNvGraphicFramePr>
            <a:graphicFrameLocks noGrp="1"/>
          </p:cNvGraphicFramePr>
          <p:nvPr>
            <p:extLst>
              <p:ext uri="{D42A27DB-BD31-4B8C-83A1-F6EECF244321}">
                <p14:modId xmlns:p14="http://schemas.microsoft.com/office/powerpoint/2010/main" val="2471494928"/>
              </p:ext>
            </p:extLst>
          </p:nvPr>
        </p:nvGraphicFramePr>
        <p:xfrm>
          <a:off x="447363" y="1791846"/>
          <a:ext cx="4158192" cy="1290816"/>
        </p:xfrm>
        <a:graphic>
          <a:graphicData uri="http://schemas.openxmlformats.org/drawingml/2006/table">
            <a:tbl>
              <a:tblPr firstRow="1" firstCol="1" bandRow="1">
                <a:tableStyleId>{5C22544A-7EE6-4342-B048-85BDC9FD1C3A}</a:tableStyleId>
              </a:tblPr>
              <a:tblGrid>
                <a:gridCol w="2011611">
                  <a:extLst>
                    <a:ext uri="{9D8B030D-6E8A-4147-A177-3AD203B41FA5}">
                      <a16:colId xmlns:a16="http://schemas.microsoft.com/office/drawing/2014/main" val="559771440"/>
                    </a:ext>
                  </a:extLst>
                </a:gridCol>
                <a:gridCol w="2146581">
                  <a:extLst>
                    <a:ext uri="{9D8B030D-6E8A-4147-A177-3AD203B41FA5}">
                      <a16:colId xmlns:a16="http://schemas.microsoft.com/office/drawing/2014/main" val="2768184708"/>
                    </a:ext>
                  </a:extLst>
                </a:gridCol>
              </a:tblGrid>
              <a:tr h="263961">
                <a:tc>
                  <a:txBody>
                    <a:bodyPr/>
                    <a:lstStyle/>
                    <a:p>
                      <a:pPr>
                        <a:lnSpc>
                          <a:spcPct val="107000"/>
                        </a:lnSpc>
                        <a:spcAft>
                          <a:spcPts val="800"/>
                        </a:spcAft>
                      </a:pPr>
                      <a:r>
                        <a:rPr lang="de-DE" sz="1100" dirty="0">
                          <a:effectLst/>
                        </a:rPr>
                        <a:t>Firmenname</a:t>
                      </a:r>
                      <a:endParaRPr lang="de-DE" sz="1100" dirty="0">
                        <a:effectLst/>
                        <a:latin typeface="Calibri" panose="020F0502020204030204" pitchFamily="34" charset="0"/>
                        <a:cs typeface="Times New Roman" panose="02020603050405020304" pitchFamily="18" charset="0"/>
                      </a:endParaRPr>
                    </a:p>
                  </a:txBody>
                  <a:tcPr marL="68580" marR="68580" marT="0" marB="0">
                    <a:solidFill>
                      <a:schemeClr val="accent6"/>
                    </a:solidFill>
                  </a:tcPr>
                </a:tc>
                <a:tc>
                  <a:txBody>
                    <a:bodyPr/>
                    <a:lstStyle/>
                    <a:p>
                      <a:pPr>
                        <a:lnSpc>
                          <a:spcPct val="107000"/>
                        </a:lnSpc>
                        <a:spcAft>
                          <a:spcPts val="800"/>
                        </a:spcAft>
                      </a:pPr>
                      <a:r>
                        <a:rPr lang="de-DE" sz="1100" dirty="0">
                          <a:effectLst/>
                        </a:rPr>
                        <a:t>Impfstoff Name</a:t>
                      </a:r>
                      <a:endParaRPr lang="de-DE" sz="1100" dirty="0">
                        <a:effectLst/>
                        <a:latin typeface="Calibri" panose="020F0502020204030204" pitchFamily="34" charset="0"/>
                        <a:cs typeface="Times New Roman" panose="02020603050405020304" pitchFamily="18" charset="0"/>
                      </a:endParaRPr>
                    </a:p>
                  </a:txBody>
                  <a:tcPr marL="68580" marR="68580" marT="0" marB="0">
                    <a:solidFill>
                      <a:schemeClr val="accent6"/>
                    </a:solidFill>
                  </a:tcPr>
                </a:tc>
                <a:extLst>
                  <a:ext uri="{0D108BD9-81ED-4DB2-BD59-A6C34878D82A}">
                    <a16:rowId xmlns:a16="http://schemas.microsoft.com/office/drawing/2014/main" val="3809270481"/>
                  </a:ext>
                </a:extLst>
              </a:tr>
              <a:tr h="263961">
                <a:tc>
                  <a:txBody>
                    <a:bodyPr/>
                    <a:lstStyle/>
                    <a:p>
                      <a:pPr>
                        <a:lnSpc>
                          <a:spcPct val="107000"/>
                        </a:lnSpc>
                        <a:spcAft>
                          <a:spcPts val="800"/>
                        </a:spcAft>
                      </a:pPr>
                      <a:r>
                        <a:rPr lang="de-DE" sz="1100" dirty="0" err="1">
                          <a:effectLst/>
                        </a:rPr>
                        <a:t>Biontech</a:t>
                      </a:r>
                      <a:r>
                        <a:rPr lang="de-DE" sz="1100" dirty="0">
                          <a:effectLst/>
                        </a:rPr>
                        <a:t> / Pfizer</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BNT162b2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4422249"/>
                  </a:ext>
                </a:extLst>
              </a:tr>
              <a:tr h="263961">
                <a:tc>
                  <a:txBody>
                    <a:bodyPr/>
                    <a:lstStyle/>
                    <a:p>
                      <a:pPr>
                        <a:lnSpc>
                          <a:spcPct val="107000"/>
                        </a:lnSpc>
                        <a:spcAft>
                          <a:spcPts val="800"/>
                        </a:spcAft>
                      </a:pPr>
                      <a:r>
                        <a:rPr lang="de-DE" sz="1100" dirty="0" err="1">
                          <a:effectLst/>
                        </a:rPr>
                        <a:t>CureVac</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err="1">
                          <a:effectLst/>
                        </a:rPr>
                        <a:t>CVnCoV</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3883388"/>
                  </a:ext>
                </a:extLst>
              </a:tr>
              <a:tr h="234972">
                <a:tc>
                  <a:txBody>
                    <a:bodyPr/>
                    <a:lstStyle/>
                    <a:p>
                      <a:pPr>
                        <a:lnSpc>
                          <a:spcPct val="107000"/>
                        </a:lnSpc>
                        <a:spcAft>
                          <a:spcPts val="800"/>
                        </a:spcAft>
                      </a:pPr>
                      <a:r>
                        <a:rPr lang="de-DE" sz="1100" dirty="0">
                          <a:effectLst/>
                        </a:rPr>
                        <a:t>AstraZeneca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ChAdOx1 nCoV-19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2043388"/>
                  </a:ext>
                </a:extLst>
              </a:tr>
              <a:tr h="263961">
                <a:tc>
                  <a:txBody>
                    <a:bodyPr/>
                    <a:lstStyle/>
                    <a:p>
                      <a:pPr>
                        <a:lnSpc>
                          <a:spcPct val="107000"/>
                        </a:lnSpc>
                        <a:spcAft>
                          <a:spcPts val="800"/>
                        </a:spcAft>
                      </a:pPr>
                      <a:r>
                        <a:rPr lang="de-DE" sz="1100" dirty="0" err="1">
                          <a:effectLst/>
                        </a:rPr>
                        <a:t>Moderna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mRNA-1273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999107"/>
                  </a:ext>
                </a:extLst>
              </a:tr>
            </a:tbl>
          </a:graphicData>
        </a:graphic>
      </p:graphicFrame>
      <p:sp>
        <p:nvSpPr>
          <p:cNvPr id="11" name="Textfeld 10">
            <a:extLst>
              <a:ext uri="{FF2B5EF4-FFF2-40B4-BE49-F238E27FC236}">
                <a16:creationId xmlns:a16="http://schemas.microsoft.com/office/drawing/2014/main" id="{ABBB28BF-8A42-49A4-8894-A481DED48B5E}"/>
              </a:ext>
            </a:extLst>
          </p:cNvPr>
          <p:cNvSpPr txBox="1"/>
          <p:nvPr/>
        </p:nvSpPr>
        <p:spPr>
          <a:xfrm>
            <a:off x="5200126" y="1514847"/>
            <a:ext cx="1423381"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de-DE" sz="1200" dirty="0"/>
              <a:t>Forschungszentrum</a:t>
            </a:r>
          </a:p>
        </p:txBody>
      </p:sp>
      <p:sp>
        <p:nvSpPr>
          <p:cNvPr id="12" name="Textfeld 11">
            <a:extLst>
              <a:ext uri="{FF2B5EF4-FFF2-40B4-BE49-F238E27FC236}">
                <a16:creationId xmlns:a16="http://schemas.microsoft.com/office/drawing/2014/main" id="{4809462E-2CF0-4605-A7A7-35CE67A63E1F}"/>
              </a:ext>
            </a:extLst>
          </p:cNvPr>
          <p:cNvSpPr txBox="1"/>
          <p:nvPr/>
        </p:nvSpPr>
        <p:spPr>
          <a:xfrm>
            <a:off x="6668548" y="3973044"/>
            <a:ext cx="831209"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de-DE" sz="1200" dirty="0"/>
              <a:t>Impfstoffe</a:t>
            </a:r>
          </a:p>
        </p:txBody>
      </p:sp>
      <p:sp>
        <p:nvSpPr>
          <p:cNvPr id="13" name="Textfeld 12">
            <a:extLst>
              <a:ext uri="{FF2B5EF4-FFF2-40B4-BE49-F238E27FC236}">
                <a16:creationId xmlns:a16="http://schemas.microsoft.com/office/drawing/2014/main" id="{58545345-926E-498C-8E69-8D876F2FBF0D}"/>
              </a:ext>
            </a:extLst>
          </p:cNvPr>
          <p:cNvSpPr txBox="1"/>
          <p:nvPr/>
        </p:nvSpPr>
        <p:spPr>
          <a:xfrm>
            <a:off x="447363" y="3973043"/>
            <a:ext cx="1347880"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de-DE" sz="1200" dirty="0"/>
              <a:t>Impfstoffhersteller</a:t>
            </a:r>
          </a:p>
        </p:txBody>
      </p:sp>
      <p:sp>
        <p:nvSpPr>
          <p:cNvPr id="14" name="Textfeld 13">
            <a:extLst>
              <a:ext uri="{FF2B5EF4-FFF2-40B4-BE49-F238E27FC236}">
                <a16:creationId xmlns:a16="http://schemas.microsoft.com/office/drawing/2014/main" id="{883AD252-D90D-4890-9E4D-7CF02E0F1942}"/>
              </a:ext>
            </a:extLst>
          </p:cNvPr>
          <p:cNvSpPr txBox="1"/>
          <p:nvPr/>
        </p:nvSpPr>
        <p:spPr>
          <a:xfrm>
            <a:off x="447363" y="1514847"/>
            <a:ext cx="2111278"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de-DE" sz="1200" dirty="0"/>
              <a:t>Impfstoffhersteller&lt;-&gt;Impfstoff</a:t>
            </a:r>
          </a:p>
        </p:txBody>
      </p:sp>
    </p:spTree>
    <p:extLst>
      <p:ext uri="{BB962C8B-B14F-4D97-AF65-F5344CB8AC3E}">
        <p14:creationId xmlns:p14="http://schemas.microsoft.com/office/powerpoint/2010/main" val="3408746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le 5">
            <a:extLst>
              <a:ext uri="{FF2B5EF4-FFF2-40B4-BE49-F238E27FC236}">
                <a16:creationId xmlns:a16="http://schemas.microsoft.com/office/drawing/2014/main" id="{1C715D6E-D4DD-4DAC-8C2B-6F4E51645D40}"/>
              </a:ext>
            </a:extLst>
          </p:cNvPr>
          <p:cNvGraphicFramePr>
            <a:graphicFrameLocks noGrp="1"/>
          </p:cNvGraphicFramePr>
          <p:nvPr/>
        </p:nvGraphicFramePr>
        <p:xfrm>
          <a:off x="480920" y="1935954"/>
          <a:ext cx="11230160" cy="2986091"/>
        </p:xfrm>
        <a:graphic>
          <a:graphicData uri="http://schemas.openxmlformats.org/drawingml/2006/table">
            <a:tbl>
              <a:tblPr firstRow="1" firstCol="1" bandRow="1">
                <a:tableStyleId>{5C22544A-7EE6-4342-B048-85BDC9FD1C3A}</a:tableStyleId>
              </a:tblPr>
              <a:tblGrid>
                <a:gridCol w="929857">
                  <a:extLst>
                    <a:ext uri="{9D8B030D-6E8A-4147-A177-3AD203B41FA5}">
                      <a16:colId xmlns:a16="http://schemas.microsoft.com/office/drawing/2014/main" val="559771440"/>
                    </a:ext>
                  </a:extLst>
                </a:gridCol>
                <a:gridCol w="1178113">
                  <a:extLst>
                    <a:ext uri="{9D8B030D-6E8A-4147-A177-3AD203B41FA5}">
                      <a16:colId xmlns:a16="http://schemas.microsoft.com/office/drawing/2014/main" val="3894622906"/>
                    </a:ext>
                  </a:extLst>
                </a:gridCol>
                <a:gridCol w="313766">
                  <a:extLst>
                    <a:ext uri="{9D8B030D-6E8A-4147-A177-3AD203B41FA5}">
                      <a16:colId xmlns:a16="http://schemas.microsoft.com/office/drawing/2014/main" val="1479606768"/>
                    </a:ext>
                  </a:extLst>
                </a:gridCol>
                <a:gridCol w="573719">
                  <a:extLst>
                    <a:ext uri="{9D8B030D-6E8A-4147-A177-3AD203B41FA5}">
                      <a16:colId xmlns:a16="http://schemas.microsoft.com/office/drawing/2014/main" val="3008052925"/>
                    </a:ext>
                  </a:extLst>
                </a:gridCol>
                <a:gridCol w="627584">
                  <a:extLst>
                    <a:ext uri="{9D8B030D-6E8A-4147-A177-3AD203B41FA5}">
                      <a16:colId xmlns:a16="http://schemas.microsoft.com/office/drawing/2014/main" val="3793401145"/>
                    </a:ext>
                  </a:extLst>
                </a:gridCol>
                <a:gridCol w="782560">
                  <a:extLst>
                    <a:ext uri="{9D8B030D-6E8A-4147-A177-3AD203B41FA5}">
                      <a16:colId xmlns:a16="http://schemas.microsoft.com/office/drawing/2014/main" val="3514180471"/>
                    </a:ext>
                  </a:extLst>
                </a:gridCol>
                <a:gridCol w="992246">
                  <a:extLst>
                    <a:ext uri="{9D8B030D-6E8A-4147-A177-3AD203B41FA5}">
                      <a16:colId xmlns:a16="http://schemas.microsoft.com/office/drawing/2014/main" val="2768184708"/>
                    </a:ext>
                  </a:extLst>
                </a:gridCol>
                <a:gridCol w="874978">
                  <a:extLst>
                    <a:ext uri="{9D8B030D-6E8A-4147-A177-3AD203B41FA5}">
                      <a16:colId xmlns:a16="http://schemas.microsoft.com/office/drawing/2014/main" val="721171599"/>
                    </a:ext>
                  </a:extLst>
                </a:gridCol>
                <a:gridCol w="824901">
                  <a:extLst>
                    <a:ext uri="{9D8B030D-6E8A-4147-A177-3AD203B41FA5}">
                      <a16:colId xmlns:a16="http://schemas.microsoft.com/office/drawing/2014/main" val="1741410018"/>
                    </a:ext>
                  </a:extLst>
                </a:gridCol>
                <a:gridCol w="1452724">
                  <a:extLst>
                    <a:ext uri="{9D8B030D-6E8A-4147-A177-3AD203B41FA5}">
                      <a16:colId xmlns:a16="http://schemas.microsoft.com/office/drawing/2014/main" val="145744350"/>
                    </a:ext>
                  </a:extLst>
                </a:gridCol>
                <a:gridCol w="343224">
                  <a:extLst>
                    <a:ext uri="{9D8B030D-6E8A-4147-A177-3AD203B41FA5}">
                      <a16:colId xmlns:a16="http://schemas.microsoft.com/office/drawing/2014/main" val="77491742"/>
                    </a:ext>
                  </a:extLst>
                </a:gridCol>
                <a:gridCol w="707205">
                  <a:extLst>
                    <a:ext uri="{9D8B030D-6E8A-4147-A177-3AD203B41FA5}">
                      <a16:colId xmlns:a16="http://schemas.microsoft.com/office/drawing/2014/main" val="1752251819"/>
                    </a:ext>
                  </a:extLst>
                </a:gridCol>
                <a:gridCol w="714313">
                  <a:extLst>
                    <a:ext uri="{9D8B030D-6E8A-4147-A177-3AD203B41FA5}">
                      <a16:colId xmlns:a16="http://schemas.microsoft.com/office/drawing/2014/main" val="442271431"/>
                    </a:ext>
                  </a:extLst>
                </a:gridCol>
                <a:gridCol w="914970">
                  <a:extLst>
                    <a:ext uri="{9D8B030D-6E8A-4147-A177-3AD203B41FA5}">
                      <a16:colId xmlns:a16="http://schemas.microsoft.com/office/drawing/2014/main" val="2036911455"/>
                    </a:ext>
                  </a:extLst>
                </a:gridCol>
              </a:tblGrid>
              <a:tr h="128994">
                <a:tc rowSpan="2">
                  <a:txBody>
                    <a:bodyPr/>
                    <a:lstStyle/>
                    <a:p>
                      <a:pPr>
                        <a:lnSpc>
                          <a:spcPct val="107000"/>
                        </a:lnSpc>
                        <a:spcAft>
                          <a:spcPts val="800"/>
                        </a:spcAft>
                      </a:pPr>
                      <a:r>
                        <a:rPr lang="de-DE" sz="1100" dirty="0">
                          <a:effectLst/>
                        </a:rPr>
                        <a:t>Firmenname</a:t>
                      </a:r>
                      <a:endParaRPr lang="de-DE" sz="1100" dirty="0">
                        <a:effectLst/>
                        <a:latin typeface="Calibri" panose="020F0502020204030204" pitchFamily="34" charset="0"/>
                        <a:cs typeface="Times New Roman" panose="02020603050405020304" pitchFamily="18" charset="0"/>
                      </a:endParaRPr>
                    </a:p>
                  </a:txBody>
                  <a:tcPr marL="68580" marR="68580" marT="0" marB="0">
                    <a:solidFill>
                      <a:schemeClr val="accent2"/>
                    </a:solidFill>
                  </a:tcPr>
                </a:tc>
                <a:tc gridSpan="5">
                  <a:txBody>
                    <a:bodyPr/>
                    <a:lstStyle/>
                    <a:p>
                      <a:pPr>
                        <a:lnSpc>
                          <a:spcPct val="107000"/>
                        </a:lnSpc>
                        <a:spcAft>
                          <a:spcPts val="800"/>
                        </a:spcAft>
                      </a:pPr>
                      <a:r>
                        <a:rPr lang="de-DE" sz="1100" dirty="0">
                          <a:effectLst/>
                        </a:rPr>
                        <a:t>Firmenadresse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de-DE"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de-DE" sz="1100" dirty="0">
                          <a:effectLst/>
                        </a:rPr>
                        <a:t>Impfstoff Name</a:t>
                      </a:r>
                      <a:endParaRPr lang="de-DE" sz="1100" dirty="0">
                        <a:effectLst/>
                        <a:latin typeface="Calibri" panose="020F0502020204030204" pitchFamily="34" charset="0"/>
                        <a:cs typeface="Times New Roman" panose="02020603050405020304" pitchFamily="18" charset="0"/>
                      </a:endParaRPr>
                    </a:p>
                  </a:txBody>
                  <a:tcPr marL="68580" marR="68580" marT="0" marB="0">
                    <a:solidFill>
                      <a:schemeClr val="accent2"/>
                    </a:solidFill>
                  </a:tcPr>
                </a:tc>
                <a:tc rowSpan="2">
                  <a:txBody>
                    <a:bodyPr/>
                    <a:lstStyle/>
                    <a:p>
                      <a:pPr>
                        <a:lnSpc>
                          <a:spcPct val="107000"/>
                        </a:lnSpc>
                        <a:spcAft>
                          <a:spcPts val="800"/>
                        </a:spcAft>
                      </a:pPr>
                      <a:r>
                        <a:rPr lang="de-DE" sz="1100" dirty="0">
                          <a:effectLst/>
                        </a:rPr>
                        <a:t>Wirkungsgrad</a:t>
                      </a:r>
                      <a:endParaRPr lang="de-DE" sz="1100" dirty="0">
                        <a:effectLst/>
                        <a:latin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de-DE" sz="1100" dirty="0">
                          <a:effectLst/>
                        </a:rPr>
                        <a:t>Impfstoff Erstzulassung</a:t>
                      </a:r>
                      <a:endParaRPr lang="de-DE" sz="1100" dirty="0">
                        <a:effectLst/>
                        <a:latin typeface="Calibri" panose="020F0502020204030204" pitchFamily="34" charset="0"/>
                        <a:cs typeface="Times New Roman" panose="02020603050405020304" pitchFamily="18" charset="0"/>
                      </a:endParaRPr>
                    </a:p>
                  </a:txBody>
                  <a:tcPr marL="68580" marR="68580" marT="0" marB="0"/>
                </a:tc>
                <a:tc gridSpan="5">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dirty="0">
                          <a:effectLst/>
                        </a:rPr>
                        <a:t>Forschungsstandort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9270481"/>
                  </a:ext>
                </a:extLst>
              </a:tr>
              <a:tr h="134967">
                <a:tc vMerge="1">
                  <a:txBody>
                    <a:bodyPr/>
                    <a:lstStyle/>
                    <a:p>
                      <a:pPr>
                        <a:lnSpc>
                          <a:spcPct val="107000"/>
                        </a:lnSpc>
                        <a:spcAft>
                          <a:spcPts val="800"/>
                        </a:spcAft>
                      </a:pPr>
                      <a:r>
                        <a:rPr lang="de-DE" sz="1100" dirty="0">
                          <a:effectLst/>
                        </a:rPr>
                        <a:t>Firmenname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Aft>
                          <a:spcPts val="800"/>
                        </a:spcAft>
                      </a:pPr>
                      <a:r>
                        <a:rPr lang="de-DE" sz="1100" b="0" dirty="0">
                          <a:effectLst/>
                        </a:rPr>
                        <a:t>Straße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err="1">
                          <a:effectLst/>
                        </a:rPr>
                        <a:t>Nr</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b="0" dirty="0">
                          <a:effectLst/>
                        </a:rPr>
                        <a:t>PLZ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b="0" dirty="0">
                          <a:effectLst/>
                        </a:rPr>
                        <a:t>Ort</a:t>
                      </a:r>
                      <a:endParaRPr lang="de-DE"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b="0" dirty="0">
                          <a:effectLst/>
                          <a:latin typeface="Calibri" panose="020F0502020204030204" pitchFamily="34" charset="0"/>
                          <a:ea typeface="Calibri" panose="020F0502020204030204" pitchFamily="34" charset="0"/>
                          <a:cs typeface="Times New Roman" panose="02020603050405020304" pitchFamily="18" charset="0"/>
                        </a:rPr>
                        <a:t>Land</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a:lnSpc>
                          <a:spcPct val="107000"/>
                        </a:lnSpc>
                        <a:spcAft>
                          <a:spcPts val="800"/>
                        </a:spcAft>
                      </a:pPr>
                      <a:r>
                        <a:rPr lang="de-DE" sz="1100" dirty="0">
                          <a:effectLst/>
                        </a:rPr>
                        <a:t>Impfstoff Name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vMerge="1">
                  <a:txBody>
                    <a:bodyPr/>
                    <a:lstStyle/>
                    <a:p>
                      <a:pPr>
                        <a:lnSpc>
                          <a:spcPct val="107000"/>
                        </a:lnSpc>
                        <a:spcAft>
                          <a:spcPts val="800"/>
                        </a:spcAft>
                      </a:pPr>
                      <a:r>
                        <a:rPr lang="de-DE" sz="1100" dirty="0">
                          <a:effectLst/>
                        </a:rPr>
                        <a:t>Wirkungsgrad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a:lnSpc>
                          <a:spcPct val="107000"/>
                        </a:lnSpc>
                        <a:spcAft>
                          <a:spcPts val="800"/>
                        </a:spcAft>
                      </a:pPr>
                      <a:r>
                        <a:rPr lang="de-DE" sz="1100" dirty="0">
                          <a:effectLst/>
                        </a:rPr>
                        <a:t>Impfstoff Erstzulassung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Straße</a:t>
                      </a:r>
                    </a:p>
                  </a:txBody>
                  <a:tcPr marL="68580" marR="68580" marT="0" marB="0"/>
                </a:tc>
                <a:tc>
                  <a:txBody>
                    <a:bodyPr/>
                    <a:lstStyle/>
                    <a:p>
                      <a:pPr>
                        <a:lnSpc>
                          <a:spcPct val="107000"/>
                        </a:lnSpc>
                        <a:spcAft>
                          <a:spcPts val="800"/>
                        </a:spcAft>
                      </a:pPr>
                      <a:r>
                        <a:rPr lang="de-DE" sz="1100" dirty="0" err="1">
                          <a:effectLst/>
                          <a:latin typeface="Calibri" panose="020F0502020204030204" pitchFamily="34" charset="0"/>
                          <a:ea typeface="Calibri" panose="020F0502020204030204" pitchFamily="34" charset="0"/>
                          <a:cs typeface="Times New Roman" panose="02020603050405020304" pitchFamily="18" charset="0"/>
                        </a:rPr>
                        <a:t>Nr</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PLZ</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Ort</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Land</a:t>
                      </a:r>
                    </a:p>
                  </a:txBody>
                  <a:tcPr marL="68580" marR="68580" marT="0" marB="0"/>
                </a:tc>
                <a:extLst>
                  <a:ext uri="{0D108BD9-81ED-4DB2-BD59-A6C34878D82A}">
                    <a16:rowId xmlns:a16="http://schemas.microsoft.com/office/drawing/2014/main" val="2691635317"/>
                  </a:ext>
                </a:extLst>
              </a:tr>
              <a:tr h="263961">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55131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tc>
                  <a:txBody>
                    <a:bodyPr/>
                    <a:lstStyle/>
                    <a:p>
                      <a:pPr>
                        <a:lnSpc>
                          <a:spcPct val="107000"/>
                        </a:lnSpc>
                        <a:spcAft>
                          <a:spcPts val="800"/>
                        </a:spcAft>
                      </a:pPr>
                      <a:r>
                        <a:rPr lang="de-DE" sz="1100">
                          <a:effectLst/>
                        </a:rPr>
                        <a:t>BNT162b2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95%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12/2020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53131</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Mainz</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3474422249"/>
                  </a:ext>
                </a:extLst>
              </a:tr>
              <a:tr h="263961">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55131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tc>
                  <a:txBody>
                    <a:bodyPr/>
                    <a:lstStyle/>
                    <a:p>
                      <a:pPr>
                        <a:lnSpc>
                          <a:spcPct val="107000"/>
                        </a:lnSpc>
                        <a:spcAft>
                          <a:spcPts val="800"/>
                        </a:spcAft>
                      </a:pPr>
                      <a:r>
                        <a:rPr lang="de-DE" sz="1100" dirty="0">
                          <a:effectLst/>
                        </a:rPr>
                        <a:t>BNT162b2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95%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12/2020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Lil-</a:t>
                      </a:r>
                      <a:r>
                        <a:rPr lang="de-DE" sz="1100" dirty="0" err="1">
                          <a:effectLst/>
                          <a:latin typeface="Calibri" panose="020F0502020204030204" pitchFamily="34" charset="0"/>
                          <a:ea typeface="Calibri" panose="020F0502020204030204" pitchFamily="34" charset="0"/>
                          <a:cs typeface="Times New Roman" panose="02020603050405020304" pitchFamily="18" charset="0"/>
                        </a:rPr>
                        <a:t>Dagover</a:t>
                      </a:r>
                      <a:r>
                        <a:rPr lang="de-DE" sz="1100" dirty="0">
                          <a:effectLst/>
                          <a:latin typeface="Calibri" panose="020F0502020204030204" pitchFamily="34" charset="0"/>
                          <a:ea typeface="Calibri" panose="020F0502020204030204" pitchFamily="34" charset="0"/>
                          <a:cs typeface="Times New Roman" panose="02020603050405020304" pitchFamily="18" charset="0"/>
                        </a:rPr>
                        <a:t>-Rin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82031</a:t>
                      </a:r>
                    </a:p>
                  </a:txBody>
                  <a:tcPr marL="68580" marR="68580" marT="0" marB="0"/>
                </a:tc>
                <a:tc>
                  <a:txBody>
                    <a:bodyPr/>
                    <a:lstStyle/>
                    <a:p>
                      <a:pPr>
                        <a:lnSpc>
                          <a:spcPct val="107000"/>
                        </a:lnSpc>
                        <a:spcAft>
                          <a:spcPts val="800"/>
                        </a:spcAft>
                      </a:pPr>
                      <a:r>
                        <a:rPr lang="de-DE" sz="1100" dirty="0" err="1">
                          <a:effectLst/>
                          <a:latin typeface="Calibri" panose="020F0502020204030204" pitchFamily="34" charset="0"/>
                          <a:ea typeface="Calibri" panose="020F0502020204030204" pitchFamily="34" charset="0"/>
                          <a:cs typeface="Times New Roman" panose="02020603050405020304" pitchFamily="18" charset="0"/>
                        </a:rPr>
                        <a:t>Gründwald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332725506"/>
                  </a:ext>
                </a:extLst>
              </a:tr>
              <a:tr h="263961">
                <a:tc>
                  <a:txBody>
                    <a:bodyPr/>
                    <a:lstStyle/>
                    <a:p>
                      <a:pPr>
                        <a:lnSpc>
                          <a:spcPct val="107000"/>
                        </a:lnSpc>
                        <a:spcAft>
                          <a:spcPts val="800"/>
                        </a:spcAft>
                      </a:pPr>
                      <a:r>
                        <a:rPr lang="de-DE" sz="1100">
                          <a:effectLst/>
                        </a:rPr>
                        <a:t>Biontech / Pfizer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55131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tc>
                  <a:txBody>
                    <a:bodyPr/>
                    <a:lstStyle/>
                    <a:p>
                      <a:pPr>
                        <a:lnSpc>
                          <a:spcPct val="107000"/>
                        </a:lnSpc>
                        <a:spcAft>
                          <a:spcPts val="800"/>
                        </a:spcAft>
                      </a:pPr>
                      <a:r>
                        <a:rPr lang="de-DE" sz="1100">
                          <a:effectLst/>
                        </a:rPr>
                        <a:t>BNT162b2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95%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12/2020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Langes Feld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13</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31789</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Hameln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445315151"/>
                  </a:ext>
                </a:extLst>
              </a:tr>
              <a:tr h="263961">
                <a:tc>
                  <a:txBody>
                    <a:bodyPr/>
                    <a:lstStyle/>
                    <a:p>
                      <a:pPr>
                        <a:lnSpc>
                          <a:spcPct val="107000"/>
                        </a:lnSpc>
                        <a:spcAft>
                          <a:spcPts val="800"/>
                        </a:spcAft>
                      </a:pPr>
                      <a:r>
                        <a:rPr lang="de-DE" sz="1100">
                          <a:effectLst/>
                        </a:rPr>
                        <a:t>CureVac</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Friedrich-Miescher-Str</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15</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72076</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Tübingen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tc>
                  <a:txBody>
                    <a:bodyPr/>
                    <a:lstStyle/>
                    <a:p>
                      <a:pPr>
                        <a:lnSpc>
                          <a:spcPct val="107000"/>
                        </a:lnSpc>
                        <a:spcAft>
                          <a:spcPts val="800"/>
                        </a:spcAft>
                      </a:pPr>
                      <a:r>
                        <a:rPr lang="de-DE" sz="1100">
                          <a:effectLst/>
                        </a:rPr>
                        <a:t>CVnCoV</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Friedrich-Miescher-Str. </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15</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72076</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Tübingen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743883388"/>
                  </a:ext>
                </a:extLst>
              </a:tr>
              <a:tr h="263961">
                <a:tc>
                  <a:txBody>
                    <a:bodyPr/>
                    <a:lstStyle/>
                    <a:p>
                      <a:pPr>
                        <a:lnSpc>
                          <a:spcPct val="107000"/>
                        </a:lnSpc>
                        <a:spcAft>
                          <a:spcPts val="800"/>
                        </a:spcAft>
                      </a:pPr>
                      <a:r>
                        <a:rPr lang="de-DE" sz="1100" dirty="0">
                          <a:effectLst/>
                        </a:rPr>
                        <a:t>AstraZeneca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183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22880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Wedel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tc>
                  <a:txBody>
                    <a:bodyPr/>
                    <a:lstStyle/>
                    <a:p>
                      <a:pPr>
                        <a:lnSpc>
                          <a:spcPct val="107000"/>
                        </a:lnSpc>
                        <a:spcAft>
                          <a:spcPts val="800"/>
                        </a:spcAft>
                      </a:pPr>
                      <a:r>
                        <a:rPr lang="de-DE" sz="1100" dirty="0">
                          <a:effectLst/>
                        </a:rPr>
                        <a:t>ChAdOx1 nCoV-19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183</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22880</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Wedel</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522043388"/>
                  </a:ext>
                </a:extLst>
              </a:tr>
              <a:tr h="263961">
                <a:tc>
                  <a:txBody>
                    <a:bodyPr/>
                    <a:lstStyle/>
                    <a:p>
                      <a:pPr>
                        <a:lnSpc>
                          <a:spcPct val="107000"/>
                        </a:lnSpc>
                        <a:spcAft>
                          <a:spcPts val="800"/>
                        </a:spcAft>
                      </a:pPr>
                      <a:r>
                        <a:rPr lang="de-DE" sz="1100">
                          <a:effectLst/>
                        </a:rPr>
                        <a:t>AstraZeneca</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183</a:t>
                      </a: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22880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Wedel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tc>
                  <a:txBody>
                    <a:bodyPr/>
                    <a:lstStyle/>
                    <a:p>
                      <a:pPr>
                        <a:lnSpc>
                          <a:spcPct val="107000"/>
                        </a:lnSpc>
                        <a:spcAft>
                          <a:spcPts val="800"/>
                        </a:spcAft>
                      </a:pPr>
                      <a:r>
                        <a:rPr lang="de-DE" sz="1100">
                          <a:effectLst/>
                        </a:rPr>
                        <a:t>ChAdOx1 nCoV-19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Heinrich-Mack-Straße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35</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89257</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Illertissen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546969806"/>
                  </a:ext>
                </a:extLst>
              </a:tr>
              <a:tr h="263961">
                <a:tc>
                  <a:txBody>
                    <a:bodyPr/>
                    <a:lstStyle/>
                    <a:p>
                      <a:pPr>
                        <a:lnSpc>
                          <a:spcPct val="107000"/>
                        </a:lnSpc>
                        <a:spcAft>
                          <a:spcPts val="800"/>
                        </a:spcAft>
                      </a:pPr>
                      <a:r>
                        <a:rPr lang="de-DE" sz="1100" dirty="0" err="1">
                          <a:effectLst/>
                        </a:rPr>
                        <a:t>Moderna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One Upland Rd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MA  02062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Norwood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USA</a:t>
                      </a:r>
                    </a:p>
                  </a:txBody>
                  <a:tcPr marL="68580" marR="68580" marT="0" marB="0"/>
                </a:tc>
                <a:tc>
                  <a:txBody>
                    <a:bodyPr/>
                    <a:lstStyle/>
                    <a:p>
                      <a:pPr>
                        <a:lnSpc>
                          <a:spcPct val="107000"/>
                        </a:lnSpc>
                        <a:spcAft>
                          <a:spcPts val="800"/>
                        </a:spcAft>
                      </a:pPr>
                      <a:r>
                        <a:rPr lang="de-DE" sz="1100" dirty="0">
                          <a:effectLst/>
                        </a:rPr>
                        <a:t>mRNA-1273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70%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01/2021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One Upland Rd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MA  02062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Norwood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USA</a:t>
                      </a:r>
                    </a:p>
                  </a:txBody>
                  <a:tcPr marL="68580" marR="68580" marT="0" marB="0"/>
                </a:tc>
                <a:extLst>
                  <a:ext uri="{0D108BD9-81ED-4DB2-BD59-A6C34878D82A}">
                    <a16:rowId xmlns:a16="http://schemas.microsoft.com/office/drawing/2014/main" val="2885999107"/>
                  </a:ext>
                </a:extLst>
              </a:tr>
            </a:tbl>
          </a:graphicData>
        </a:graphic>
      </p:graphicFrame>
      <p:sp>
        <p:nvSpPr>
          <p:cNvPr id="2" name="Ellipse 1">
            <a:extLst>
              <a:ext uri="{FF2B5EF4-FFF2-40B4-BE49-F238E27FC236}">
                <a16:creationId xmlns:a16="http://schemas.microsoft.com/office/drawing/2014/main" id="{4B633926-1052-45E3-83B7-57D4B023F066}"/>
              </a:ext>
            </a:extLst>
          </p:cNvPr>
          <p:cNvSpPr/>
          <p:nvPr/>
        </p:nvSpPr>
        <p:spPr>
          <a:xfrm>
            <a:off x="1" y="1057013"/>
            <a:ext cx="5402510" cy="4949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BBC77EB9-0412-4A62-9727-430749E101D4}"/>
              </a:ext>
            </a:extLst>
          </p:cNvPr>
          <p:cNvSpPr txBox="1"/>
          <p:nvPr/>
        </p:nvSpPr>
        <p:spPr>
          <a:xfrm>
            <a:off x="480920" y="1658955"/>
            <a:ext cx="852977"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de-DE" sz="1200" dirty="0"/>
              <a:t>Impfstoff</a:t>
            </a:r>
          </a:p>
        </p:txBody>
      </p:sp>
      <p:sp>
        <p:nvSpPr>
          <p:cNvPr id="7" name="Ellipse 6">
            <a:extLst>
              <a:ext uri="{FF2B5EF4-FFF2-40B4-BE49-F238E27FC236}">
                <a16:creationId xmlns:a16="http://schemas.microsoft.com/office/drawing/2014/main" id="{2D865540-D633-454F-8726-8F04929E57AD}"/>
              </a:ext>
            </a:extLst>
          </p:cNvPr>
          <p:cNvSpPr/>
          <p:nvPr/>
        </p:nvSpPr>
        <p:spPr>
          <a:xfrm>
            <a:off x="4388841" y="1658955"/>
            <a:ext cx="3530366" cy="35254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09404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le 5">
            <a:extLst>
              <a:ext uri="{FF2B5EF4-FFF2-40B4-BE49-F238E27FC236}">
                <a16:creationId xmlns:a16="http://schemas.microsoft.com/office/drawing/2014/main" id="{1C715D6E-D4DD-4DAC-8C2B-6F4E51645D40}"/>
              </a:ext>
            </a:extLst>
          </p:cNvPr>
          <p:cNvGraphicFramePr>
            <a:graphicFrameLocks noGrp="1"/>
          </p:cNvGraphicFramePr>
          <p:nvPr>
            <p:extLst>
              <p:ext uri="{D42A27DB-BD31-4B8C-83A1-F6EECF244321}">
                <p14:modId xmlns:p14="http://schemas.microsoft.com/office/powerpoint/2010/main" val="559828474"/>
              </p:ext>
            </p:extLst>
          </p:nvPr>
        </p:nvGraphicFramePr>
        <p:xfrm>
          <a:off x="338307" y="1222889"/>
          <a:ext cx="7062659" cy="2098116"/>
        </p:xfrm>
        <a:graphic>
          <a:graphicData uri="http://schemas.openxmlformats.org/drawingml/2006/table">
            <a:tbl>
              <a:tblPr firstRow="1" firstCol="1" bandRow="1">
                <a:tableStyleId>{5C22544A-7EE6-4342-B048-85BDC9FD1C3A}</a:tableStyleId>
              </a:tblPr>
              <a:tblGrid>
                <a:gridCol w="1367478">
                  <a:extLst>
                    <a:ext uri="{9D8B030D-6E8A-4147-A177-3AD203B41FA5}">
                      <a16:colId xmlns:a16="http://schemas.microsoft.com/office/drawing/2014/main" val="2768184708"/>
                    </a:ext>
                  </a:extLst>
                </a:gridCol>
                <a:gridCol w="2002093">
                  <a:extLst>
                    <a:ext uri="{9D8B030D-6E8A-4147-A177-3AD203B41FA5}">
                      <a16:colId xmlns:a16="http://schemas.microsoft.com/office/drawing/2014/main" val="145744350"/>
                    </a:ext>
                  </a:extLst>
                </a:gridCol>
                <a:gridCol w="473022">
                  <a:extLst>
                    <a:ext uri="{9D8B030D-6E8A-4147-A177-3AD203B41FA5}">
                      <a16:colId xmlns:a16="http://schemas.microsoft.com/office/drawing/2014/main" val="77491742"/>
                    </a:ext>
                  </a:extLst>
                </a:gridCol>
                <a:gridCol w="974645">
                  <a:extLst>
                    <a:ext uri="{9D8B030D-6E8A-4147-A177-3AD203B41FA5}">
                      <a16:colId xmlns:a16="http://schemas.microsoft.com/office/drawing/2014/main" val="1752251819"/>
                    </a:ext>
                  </a:extLst>
                </a:gridCol>
                <a:gridCol w="984442">
                  <a:extLst>
                    <a:ext uri="{9D8B030D-6E8A-4147-A177-3AD203B41FA5}">
                      <a16:colId xmlns:a16="http://schemas.microsoft.com/office/drawing/2014/main" val="442271431"/>
                    </a:ext>
                  </a:extLst>
                </a:gridCol>
                <a:gridCol w="1260979">
                  <a:extLst>
                    <a:ext uri="{9D8B030D-6E8A-4147-A177-3AD203B41FA5}">
                      <a16:colId xmlns:a16="http://schemas.microsoft.com/office/drawing/2014/main" val="2036911455"/>
                    </a:ext>
                  </a:extLst>
                </a:gridCol>
              </a:tblGrid>
              <a:tr h="128994">
                <a:tc rowSpan="2">
                  <a:txBody>
                    <a:bodyPr/>
                    <a:lstStyle/>
                    <a:p>
                      <a:pPr>
                        <a:lnSpc>
                          <a:spcPct val="107000"/>
                        </a:lnSpc>
                        <a:spcAft>
                          <a:spcPts val="800"/>
                        </a:spcAft>
                      </a:pPr>
                      <a:r>
                        <a:rPr lang="de-DE" sz="1100" dirty="0">
                          <a:effectLst/>
                        </a:rPr>
                        <a:t>Impfstoff Name</a:t>
                      </a:r>
                      <a:endParaRPr lang="de-DE" sz="1100" dirty="0">
                        <a:effectLst/>
                        <a:latin typeface="Calibri" panose="020F0502020204030204" pitchFamily="34" charset="0"/>
                        <a:cs typeface="Times New Roman" panose="02020603050405020304" pitchFamily="18" charset="0"/>
                      </a:endParaRPr>
                    </a:p>
                  </a:txBody>
                  <a:tcPr marL="68580" marR="68580" marT="0" marB="0">
                    <a:solidFill>
                      <a:schemeClr val="accent6"/>
                    </a:solidFill>
                  </a:tcPr>
                </a:tc>
                <a:tc gridSpan="5">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dirty="0">
                          <a:effectLst/>
                        </a:rPr>
                        <a:t>Forschungsstandort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9270481"/>
                  </a:ext>
                </a:extLst>
              </a:tr>
              <a:tr h="134967">
                <a:tc vMerge="1">
                  <a:txBody>
                    <a:bodyPr/>
                    <a:lstStyle/>
                    <a:p>
                      <a:pPr>
                        <a:lnSpc>
                          <a:spcPct val="107000"/>
                        </a:lnSpc>
                        <a:spcAft>
                          <a:spcPts val="800"/>
                        </a:spcAft>
                      </a:pPr>
                      <a:r>
                        <a:rPr lang="de-DE" sz="1100" dirty="0">
                          <a:effectLst/>
                        </a:rPr>
                        <a:t>Impfstoff Name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Straße</a:t>
                      </a:r>
                    </a:p>
                  </a:txBody>
                  <a:tcPr marL="68580" marR="68580" marT="0" marB="0"/>
                </a:tc>
                <a:tc>
                  <a:txBody>
                    <a:bodyPr/>
                    <a:lstStyle/>
                    <a:p>
                      <a:pPr>
                        <a:lnSpc>
                          <a:spcPct val="107000"/>
                        </a:lnSpc>
                        <a:spcAft>
                          <a:spcPts val="800"/>
                        </a:spcAft>
                      </a:pPr>
                      <a:r>
                        <a:rPr lang="de-DE" sz="1100" dirty="0" err="1">
                          <a:effectLst/>
                          <a:latin typeface="Calibri" panose="020F0502020204030204" pitchFamily="34" charset="0"/>
                          <a:ea typeface="Calibri" panose="020F0502020204030204" pitchFamily="34" charset="0"/>
                          <a:cs typeface="Times New Roman" panose="02020603050405020304" pitchFamily="18" charset="0"/>
                        </a:rPr>
                        <a:t>Nr</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PLZ</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Ort</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Land</a:t>
                      </a:r>
                    </a:p>
                  </a:txBody>
                  <a:tcPr marL="68580" marR="68580" marT="0" marB="0"/>
                </a:tc>
                <a:extLst>
                  <a:ext uri="{0D108BD9-81ED-4DB2-BD59-A6C34878D82A}">
                    <a16:rowId xmlns:a16="http://schemas.microsoft.com/office/drawing/2014/main" val="2691635317"/>
                  </a:ext>
                </a:extLst>
              </a:tr>
              <a:tr h="263961">
                <a:tc>
                  <a:txBody>
                    <a:bodyPr/>
                    <a:lstStyle/>
                    <a:p>
                      <a:pPr>
                        <a:lnSpc>
                          <a:spcPct val="107000"/>
                        </a:lnSpc>
                        <a:spcAft>
                          <a:spcPts val="800"/>
                        </a:spcAft>
                      </a:pPr>
                      <a:r>
                        <a:rPr lang="de-DE" sz="1100" dirty="0">
                          <a:effectLst/>
                        </a:rPr>
                        <a:t>BNT162b2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53131</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Mainz</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3474422249"/>
                  </a:ext>
                </a:extLst>
              </a:tr>
              <a:tr h="263961">
                <a:tc>
                  <a:txBody>
                    <a:bodyPr/>
                    <a:lstStyle/>
                    <a:p>
                      <a:pPr>
                        <a:lnSpc>
                          <a:spcPct val="107000"/>
                        </a:lnSpc>
                        <a:spcAft>
                          <a:spcPts val="800"/>
                        </a:spcAft>
                      </a:pPr>
                      <a:r>
                        <a:rPr lang="de-DE" sz="1100" dirty="0">
                          <a:effectLst/>
                        </a:rPr>
                        <a:t>BNT162b2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Lil-</a:t>
                      </a:r>
                      <a:r>
                        <a:rPr lang="de-DE" sz="1100" dirty="0" err="1">
                          <a:effectLst/>
                          <a:latin typeface="Calibri" panose="020F0502020204030204" pitchFamily="34" charset="0"/>
                          <a:ea typeface="Calibri" panose="020F0502020204030204" pitchFamily="34" charset="0"/>
                          <a:cs typeface="Times New Roman" panose="02020603050405020304" pitchFamily="18" charset="0"/>
                        </a:rPr>
                        <a:t>Dagover</a:t>
                      </a:r>
                      <a:r>
                        <a:rPr lang="de-DE" sz="1100" dirty="0">
                          <a:effectLst/>
                          <a:latin typeface="Calibri" panose="020F0502020204030204" pitchFamily="34" charset="0"/>
                          <a:ea typeface="Calibri" panose="020F0502020204030204" pitchFamily="34" charset="0"/>
                          <a:cs typeface="Times New Roman" panose="02020603050405020304" pitchFamily="18" charset="0"/>
                        </a:rPr>
                        <a:t>-Rin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82031</a:t>
                      </a:r>
                    </a:p>
                  </a:txBody>
                  <a:tcPr marL="68580" marR="68580" marT="0" marB="0"/>
                </a:tc>
                <a:tc>
                  <a:txBody>
                    <a:bodyPr/>
                    <a:lstStyle/>
                    <a:p>
                      <a:pPr>
                        <a:lnSpc>
                          <a:spcPct val="107000"/>
                        </a:lnSpc>
                        <a:spcAft>
                          <a:spcPts val="800"/>
                        </a:spcAft>
                      </a:pPr>
                      <a:r>
                        <a:rPr lang="de-DE" sz="1100" dirty="0" err="1">
                          <a:effectLst/>
                          <a:latin typeface="Calibri" panose="020F0502020204030204" pitchFamily="34" charset="0"/>
                          <a:ea typeface="Calibri" panose="020F0502020204030204" pitchFamily="34" charset="0"/>
                          <a:cs typeface="Times New Roman" panose="02020603050405020304" pitchFamily="18" charset="0"/>
                        </a:rPr>
                        <a:t>Gründwald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332725506"/>
                  </a:ext>
                </a:extLst>
              </a:tr>
              <a:tr h="263961">
                <a:tc>
                  <a:txBody>
                    <a:bodyPr/>
                    <a:lstStyle/>
                    <a:p>
                      <a:pPr>
                        <a:lnSpc>
                          <a:spcPct val="107000"/>
                        </a:lnSpc>
                        <a:spcAft>
                          <a:spcPts val="800"/>
                        </a:spcAft>
                      </a:pPr>
                      <a:r>
                        <a:rPr lang="de-DE" sz="1100" dirty="0">
                          <a:effectLst/>
                        </a:rPr>
                        <a:t>BNT162b2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Langes Feld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13</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31789</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Hameln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445315151"/>
                  </a:ext>
                </a:extLst>
              </a:tr>
              <a:tr h="263961">
                <a:tc>
                  <a:txBody>
                    <a:bodyPr/>
                    <a:lstStyle/>
                    <a:p>
                      <a:pPr>
                        <a:lnSpc>
                          <a:spcPct val="107000"/>
                        </a:lnSpc>
                        <a:spcAft>
                          <a:spcPts val="800"/>
                        </a:spcAft>
                      </a:pPr>
                      <a:r>
                        <a:rPr lang="de-DE" sz="1100">
                          <a:effectLst/>
                        </a:rPr>
                        <a:t>CVnCoV</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Friedrich-Miescher-Str. </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15</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72076</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Tübingen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743883388"/>
                  </a:ext>
                </a:extLst>
              </a:tr>
              <a:tr h="263961">
                <a:tc>
                  <a:txBody>
                    <a:bodyPr/>
                    <a:lstStyle/>
                    <a:p>
                      <a:pPr>
                        <a:lnSpc>
                          <a:spcPct val="107000"/>
                        </a:lnSpc>
                        <a:spcAft>
                          <a:spcPts val="800"/>
                        </a:spcAft>
                      </a:pPr>
                      <a:r>
                        <a:rPr lang="de-DE" sz="1100" dirty="0">
                          <a:effectLst/>
                        </a:rPr>
                        <a:t>ChAdOx1 nCoV-19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183</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22880</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Wedel</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2522043388"/>
                  </a:ext>
                </a:extLst>
              </a:tr>
              <a:tr h="263961">
                <a:tc>
                  <a:txBody>
                    <a:bodyPr/>
                    <a:lstStyle/>
                    <a:p>
                      <a:pPr>
                        <a:lnSpc>
                          <a:spcPct val="107000"/>
                        </a:lnSpc>
                        <a:spcAft>
                          <a:spcPts val="800"/>
                        </a:spcAft>
                      </a:pPr>
                      <a:r>
                        <a:rPr lang="de-DE" sz="1100">
                          <a:effectLst/>
                        </a:rPr>
                        <a:t>ChAdOx1 nCoV-19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Heinrich-Mack-Straße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35</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89257</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Illertissen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546969806"/>
                  </a:ext>
                </a:extLst>
              </a:tr>
              <a:tr h="130540">
                <a:tc>
                  <a:txBody>
                    <a:bodyPr/>
                    <a:lstStyle/>
                    <a:p>
                      <a:pPr>
                        <a:lnSpc>
                          <a:spcPct val="107000"/>
                        </a:lnSpc>
                        <a:spcAft>
                          <a:spcPts val="800"/>
                        </a:spcAft>
                      </a:pPr>
                      <a:r>
                        <a:rPr lang="de-DE" sz="1100" dirty="0">
                          <a:effectLst/>
                        </a:rPr>
                        <a:t>mRNA-1273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One Upland Rd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MA  02062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Norwood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USA</a:t>
                      </a:r>
                    </a:p>
                  </a:txBody>
                  <a:tcPr marL="68580" marR="68580" marT="0" marB="0"/>
                </a:tc>
                <a:extLst>
                  <a:ext uri="{0D108BD9-81ED-4DB2-BD59-A6C34878D82A}">
                    <a16:rowId xmlns:a16="http://schemas.microsoft.com/office/drawing/2014/main" val="2885999107"/>
                  </a:ext>
                </a:extLst>
              </a:tr>
            </a:tbl>
          </a:graphicData>
        </a:graphic>
      </p:graphicFrame>
      <p:graphicFrame>
        <p:nvGraphicFramePr>
          <p:cNvPr id="2" name="Tabelle 1">
            <a:extLst>
              <a:ext uri="{FF2B5EF4-FFF2-40B4-BE49-F238E27FC236}">
                <a16:creationId xmlns:a16="http://schemas.microsoft.com/office/drawing/2014/main" id="{B2311BEE-E51A-4B16-B094-A4953CB92847}"/>
              </a:ext>
            </a:extLst>
          </p:cNvPr>
          <p:cNvGraphicFramePr>
            <a:graphicFrameLocks noGrp="1"/>
          </p:cNvGraphicFramePr>
          <p:nvPr/>
        </p:nvGraphicFramePr>
        <p:xfrm>
          <a:off x="338307" y="4568825"/>
          <a:ext cx="6065939" cy="1227294"/>
        </p:xfrm>
        <a:graphic>
          <a:graphicData uri="http://schemas.openxmlformats.org/drawingml/2006/table">
            <a:tbl>
              <a:tblPr firstRow="1" firstCol="1" bandRow="1">
                <a:tableStyleId>{5C22544A-7EE6-4342-B048-85BDC9FD1C3A}</a:tableStyleId>
              </a:tblPr>
              <a:tblGrid>
                <a:gridCol w="1249530">
                  <a:extLst>
                    <a:ext uri="{9D8B030D-6E8A-4147-A177-3AD203B41FA5}">
                      <a16:colId xmlns:a16="http://schemas.microsoft.com/office/drawing/2014/main" val="707714535"/>
                    </a:ext>
                  </a:extLst>
                </a:gridCol>
                <a:gridCol w="1583133">
                  <a:extLst>
                    <a:ext uri="{9D8B030D-6E8A-4147-A177-3AD203B41FA5}">
                      <a16:colId xmlns:a16="http://schemas.microsoft.com/office/drawing/2014/main" val="1687725344"/>
                    </a:ext>
                  </a:extLst>
                </a:gridCol>
                <a:gridCol w="469104">
                  <a:extLst>
                    <a:ext uri="{9D8B030D-6E8A-4147-A177-3AD203B41FA5}">
                      <a16:colId xmlns:a16="http://schemas.microsoft.com/office/drawing/2014/main" val="3185900772"/>
                    </a:ext>
                  </a:extLst>
                </a:gridCol>
                <a:gridCol w="770956">
                  <a:extLst>
                    <a:ext uri="{9D8B030D-6E8A-4147-A177-3AD203B41FA5}">
                      <a16:colId xmlns:a16="http://schemas.microsoft.com/office/drawing/2014/main" val="2677290534"/>
                    </a:ext>
                  </a:extLst>
                </a:gridCol>
                <a:gridCol w="941622">
                  <a:extLst>
                    <a:ext uri="{9D8B030D-6E8A-4147-A177-3AD203B41FA5}">
                      <a16:colId xmlns:a16="http://schemas.microsoft.com/office/drawing/2014/main" val="493687474"/>
                    </a:ext>
                  </a:extLst>
                </a:gridCol>
                <a:gridCol w="1051594">
                  <a:extLst>
                    <a:ext uri="{9D8B030D-6E8A-4147-A177-3AD203B41FA5}">
                      <a16:colId xmlns:a16="http://schemas.microsoft.com/office/drawing/2014/main" val="3794194676"/>
                    </a:ext>
                  </a:extLst>
                </a:gridCol>
              </a:tblGrid>
              <a:tr h="134967">
                <a:tc>
                  <a:txBody>
                    <a:bodyPr/>
                    <a:lstStyle/>
                    <a:p>
                      <a:pPr>
                        <a:lnSpc>
                          <a:spcPct val="107000"/>
                        </a:lnSpc>
                        <a:spcAft>
                          <a:spcPts val="800"/>
                        </a:spcAft>
                      </a:pPr>
                      <a:r>
                        <a:rPr lang="de-DE" sz="1100" b="1" dirty="0">
                          <a:effectLst/>
                        </a:rPr>
                        <a:t>Firmenname</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Aft>
                          <a:spcPts val="800"/>
                        </a:spcAft>
                      </a:pPr>
                      <a:r>
                        <a:rPr lang="de-DE" sz="1100" b="1" dirty="0">
                          <a:effectLst/>
                        </a:rPr>
                        <a:t>Straße</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b="1" dirty="0" err="1">
                          <a:effectLst/>
                        </a:rPr>
                        <a:t>Nr</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b="1" dirty="0">
                          <a:effectLst/>
                        </a:rPr>
                        <a:t>PLZ</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b="1" dirty="0">
                          <a:effectLst/>
                        </a:rPr>
                        <a:t>Ort</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b="1" dirty="0">
                          <a:effectLst/>
                          <a:latin typeface="Calibri" panose="020F0502020204030204" pitchFamily="34" charset="0"/>
                          <a:ea typeface="Calibri" panose="020F0502020204030204" pitchFamily="34" charset="0"/>
                          <a:cs typeface="Times New Roman" panose="02020603050405020304" pitchFamily="18" charset="0"/>
                        </a:rPr>
                        <a:t>Land</a:t>
                      </a:r>
                    </a:p>
                  </a:txBody>
                  <a:tcPr marL="68580" marR="68580" marT="0" marB="0"/>
                </a:tc>
                <a:extLst>
                  <a:ext uri="{0D108BD9-81ED-4DB2-BD59-A6C34878D82A}">
                    <a16:rowId xmlns:a16="http://schemas.microsoft.com/office/drawing/2014/main" val="1310210284"/>
                  </a:ext>
                </a:extLst>
              </a:tr>
              <a:tr h="263961">
                <a:tc>
                  <a:txBody>
                    <a:bodyPr/>
                    <a:lstStyle/>
                    <a:p>
                      <a:pPr>
                        <a:lnSpc>
                          <a:spcPct val="107000"/>
                        </a:lnSpc>
                        <a:spcAft>
                          <a:spcPts val="800"/>
                        </a:spcAft>
                      </a:pPr>
                      <a:r>
                        <a:rPr lang="de-DE" sz="1100" dirty="0" err="1">
                          <a:effectLst/>
                        </a:rPr>
                        <a:t>Biontech</a:t>
                      </a:r>
                      <a:r>
                        <a:rPr lang="de-DE" sz="1100" dirty="0">
                          <a:effectLst/>
                        </a:rPr>
                        <a:t> / Pfizer</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An der Goldgrube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55131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t>Mainz</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1231820176"/>
                  </a:ext>
                </a:extLst>
              </a:tr>
              <a:tr h="263961">
                <a:tc>
                  <a:txBody>
                    <a:bodyPr/>
                    <a:lstStyle/>
                    <a:p>
                      <a:pPr>
                        <a:lnSpc>
                          <a:spcPct val="107000"/>
                        </a:lnSpc>
                        <a:spcAft>
                          <a:spcPts val="800"/>
                        </a:spcAft>
                      </a:pPr>
                      <a:r>
                        <a:rPr lang="de-DE" sz="1100" dirty="0" err="1">
                          <a:effectLst/>
                        </a:rPr>
                        <a:t>CureVac</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Friedrich-Miescher-Str</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15</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72076</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Tübingen</a:t>
                      </a: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741248070"/>
                  </a:ext>
                </a:extLst>
              </a:tr>
              <a:tr h="263961">
                <a:tc>
                  <a:txBody>
                    <a:bodyPr/>
                    <a:lstStyle/>
                    <a:p>
                      <a:pPr>
                        <a:lnSpc>
                          <a:spcPct val="107000"/>
                        </a:lnSpc>
                        <a:spcAft>
                          <a:spcPts val="800"/>
                        </a:spcAft>
                      </a:pPr>
                      <a:r>
                        <a:rPr lang="de-DE" sz="1100" dirty="0">
                          <a:effectLst/>
                        </a:rPr>
                        <a:t>AstraZeneca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Tinsdaler Weg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183</a:t>
                      </a: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22880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dirty="0">
                          <a:effectLst/>
                          <a:latin typeface="Calibri" panose="020F0502020204030204" pitchFamily="34" charset="0"/>
                          <a:ea typeface="Calibri" panose="020F0502020204030204" pitchFamily="34" charset="0"/>
                          <a:cs typeface="Times New Roman" panose="02020603050405020304" pitchFamily="18" charset="0"/>
                        </a:rPr>
                        <a:t>Wedel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Deutschland</a:t>
                      </a:r>
                    </a:p>
                  </a:txBody>
                  <a:tcPr marL="68580" marR="68580" marT="0" marB="0"/>
                </a:tc>
                <a:extLst>
                  <a:ext uri="{0D108BD9-81ED-4DB2-BD59-A6C34878D82A}">
                    <a16:rowId xmlns:a16="http://schemas.microsoft.com/office/drawing/2014/main" val="109608649"/>
                  </a:ext>
                </a:extLst>
              </a:tr>
              <a:tr h="263961">
                <a:tc>
                  <a:txBody>
                    <a:bodyPr/>
                    <a:lstStyle/>
                    <a:p>
                      <a:pPr>
                        <a:lnSpc>
                          <a:spcPct val="107000"/>
                        </a:lnSpc>
                        <a:spcAft>
                          <a:spcPts val="800"/>
                        </a:spcAft>
                      </a:pPr>
                      <a:r>
                        <a:rPr lang="de-DE" sz="1100" dirty="0" err="1">
                          <a:effectLst/>
                        </a:rPr>
                        <a:t>Moderna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One Upland Rd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MA  02062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rPr>
                        <a:t>Norwood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latin typeface="Calibri" panose="020F0502020204030204" pitchFamily="34" charset="0"/>
                          <a:ea typeface="Calibri" panose="020F0502020204030204" pitchFamily="34" charset="0"/>
                          <a:cs typeface="Times New Roman" panose="02020603050405020304" pitchFamily="18" charset="0"/>
                        </a:rPr>
                        <a:t>USA</a:t>
                      </a:r>
                    </a:p>
                  </a:txBody>
                  <a:tcPr marL="68580" marR="68580" marT="0" marB="0"/>
                </a:tc>
                <a:extLst>
                  <a:ext uri="{0D108BD9-81ED-4DB2-BD59-A6C34878D82A}">
                    <a16:rowId xmlns:a16="http://schemas.microsoft.com/office/drawing/2014/main" val="3650549056"/>
                  </a:ext>
                </a:extLst>
              </a:tr>
            </a:tbl>
          </a:graphicData>
        </a:graphic>
      </p:graphicFrame>
      <p:graphicFrame>
        <p:nvGraphicFramePr>
          <p:cNvPr id="3" name="Tabelle 2">
            <a:extLst>
              <a:ext uri="{FF2B5EF4-FFF2-40B4-BE49-F238E27FC236}">
                <a16:creationId xmlns:a16="http://schemas.microsoft.com/office/drawing/2014/main" id="{963B822B-8654-4FB2-B78D-AC723F1BBCB1}"/>
              </a:ext>
            </a:extLst>
          </p:cNvPr>
          <p:cNvGraphicFramePr>
            <a:graphicFrameLocks noGrp="1"/>
          </p:cNvGraphicFramePr>
          <p:nvPr>
            <p:extLst>
              <p:ext uri="{D42A27DB-BD31-4B8C-83A1-F6EECF244321}">
                <p14:modId xmlns:p14="http://schemas.microsoft.com/office/powerpoint/2010/main" val="3430410339"/>
              </p:ext>
            </p:extLst>
          </p:nvPr>
        </p:nvGraphicFramePr>
        <p:xfrm>
          <a:off x="6559492" y="4568825"/>
          <a:ext cx="4975370" cy="1159851"/>
        </p:xfrm>
        <a:graphic>
          <a:graphicData uri="http://schemas.openxmlformats.org/drawingml/2006/table">
            <a:tbl>
              <a:tblPr firstRow="1" firstCol="1" bandRow="1">
                <a:tableStyleId>{5C22544A-7EE6-4342-B048-85BDC9FD1C3A}</a:tableStyleId>
              </a:tblPr>
              <a:tblGrid>
                <a:gridCol w="1383978">
                  <a:extLst>
                    <a:ext uri="{9D8B030D-6E8A-4147-A177-3AD203B41FA5}">
                      <a16:colId xmlns:a16="http://schemas.microsoft.com/office/drawing/2014/main" val="2140908929"/>
                    </a:ext>
                  </a:extLst>
                </a:gridCol>
                <a:gridCol w="1220413">
                  <a:extLst>
                    <a:ext uri="{9D8B030D-6E8A-4147-A177-3AD203B41FA5}">
                      <a16:colId xmlns:a16="http://schemas.microsoft.com/office/drawing/2014/main" val="3136791951"/>
                    </a:ext>
                  </a:extLst>
                </a:gridCol>
                <a:gridCol w="1220413">
                  <a:extLst>
                    <a:ext uri="{9D8B030D-6E8A-4147-A177-3AD203B41FA5}">
                      <a16:colId xmlns:a16="http://schemas.microsoft.com/office/drawing/2014/main" val="254418342"/>
                    </a:ext>
                  </a:extLst>
                </a:gridCol>
                <a:gridCol w="1150566">
                  <a:extLst>
                    <a:ext uri="{9D8B030D-6E8A-4147-A177-3AD203B41FA5}">
                      <a16:colId xmlns:a16="http://schemas.microsoft.com/office/drawing/2014/main" val="2636706898"/>
                    </a:ext>
                  </a:extLst>
                </a:gridCol>
              </a:tblGrid>
              <a:tr h="293076">
                <a:tc>
                  <a:txBody>
                    <a:bodyPr/>
                    <a:lstStyle/>
                    <a:p>
                      <a:pPr>
                        <a:lnSpc>
                          <a:spcPct val="107000"/>
                        </a:lnSpc>
                        <a:spcAft>
                          <a:spcPts val="800"/>
                        </a:spcAft>
                      </a:pPr>
                      <a:r>
                        <a:rPr lang="de-DE" sz="1100" dirty="0">
                          <a:effectLst/>
                        </a:rPr>
                        <a:t>Impfstoff Name</a:t>
                      </a:r>
                      <a:endParaRPr lang="de-DE" sz="1100" dirty="0">
                        <a:effectLst/>
                        <a:latin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nSpc>
                          <a:spcPct val="107000"/>
                        </a:lnSpc>
                        <a:spcAft>
                          <a:spcPts val="800"/>
                        </a:spcAft>
                      </a:pPr>
                      <a:r>
                        <a:rPr lang="de-DE" sz="1100" dirty="0">
                          <a:effectLst/>
                          <a:latin typeface="Calibri" panose="020F0502020204030204" pitchFamily="34" charset="0"/>
                          <a:cs typeface="Times New Roman" panose="02020603050405020304" pitchFamily="18" charset="0"/>
                        </a:rPr>
                        <a:t>Firmenname</a:t>
                      </a:r>
                    </a:p>
                  </a:txBody>
                  <a:tcPr marL="68580" marR="68580" marT="0" marB="0">
                    <a:solidFill>
                      <a:schemeClr val="accent6"/>
                    </a:solidFill>
                  </a:tcPr>
                </a:tc>
                <a:tc>
                  <a:txBody>
                    <a:bodyPr/>
                    <a:lstStyle/>
                    <a:p>
                      <a:pPr>
                        <a:lnSpc>
                          <a:spcPct val="107000"/>
                        </a:lnSpc>
                        <a:spcAft>
                          <a:spcPts val="800"/>
                        </a:spcAft>
                      </a:pPr>
                      <a:r>
                        <a:rPr lang="de-DE" sz="1100" dirty="0">
                          <a:effectLst/>
                        </a:rPr>
                        <a:t>Wirkungsgrad</a:t>
                      </a:r>
                      <a:endParaRPr lang="de-DE" sz="1100" dirty="0">
                        <a:effectLst/>
                        <a:latin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Impfstoff Erstzulassung</a:t>
                      </a:r>
                      <a:endParaRPr lang="de-DE"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4775074"/>
                  </a:ext>
                </a:extLst>
              </a:tr>
              <a:tr h="140912">
                <a:tc>
                  <a:txBody>
                    <a:bodyPr/>
                    <a:lstStyle/>
                    <a:p>
                      <a:pPr>
                        <a:lnSpc>
                          <a:spcPct val="107000"/>
                        </a:lnSpc>
                        <a:spcAft>
                          <a:spcPts val="800"/>
                        </a:spcAft>
                      </a:pPr>
                      <a:r>
                        <a:rPr lang="de-DE" sz="1100" dirty="0">
                          <a:effectLst/>
                        </a:rPr>
                        <a:t>BNT162b2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dirty="0" err="1">
                          <a:effectLst/>
                        </a:rPr>
                        <a:t>Biontech</a:t>
                      </a:r>
                      <a:r>
                        <a:rPr lang="de-DE" sz="1100" dirty="0">
                          <a:effectLst/>
                        </a:rPr>
                        <a:t> / Pfizer</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95%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12/2020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0489582"/>
                  </a:ext>
                </a:extLst>
              </a:tr>
              <a:tr h="140912">
                <a:tc>
                  <a:txBody>
                    <a:bodyPr/>
                    <a:lstStyle/>
                    <a:p>
                      <a:pPr>
                        <a:lnSpc>
                          <a:spcPct val="107000"/>
                        </a:lnSpc>
                        <a:spcAft>
                          <a:spcPts val="800"/>
                        </a:spcAft>
                      </a:pPr>
                      <a:r>
                        <a:rPr lang="de-DE" sz="1100" dirty="0" err="1">
                          <a:effectLst/>
                        </a:rPr>
                        <a:t>CVnCoV</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dirty="0" err="1">
                          <a:effectLst/>
                        </a:rPr>
                        <a:t>CureVac</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3926998"/>
                  </a:ext>
                </a:extLst>
              </a:tr>
              <a:tr h="294663">
                <a:tc>
                  <a:txBody>
                    <a:bodyPr/>
                    <a:lstStyle/>
                    <a:p>
                      <a:pPr>
                        <a:lnSpc>
                          <a:spcPct val="107000"/>
                        </a:lnSpc>
                        <a:spcAft>
                          <a:spcPts val="800"/>
                        </a:spcAft>
                      </a:pPr>
                      <a:r>
                        <a:rPr lang="de-DE" sz="1100" dirty="0">
                          <a:effectLst/>
                        </a:rPr>
                        <a:t>ChAdOx1 nCoV-19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dirty="0">
                          <a:effectLst/>
                        </a:rPr>
                        <a:t>AstraZeneca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2846193"/>
                  </a:ext>
                </a:extLst>
              </a:tr>
              <a:tr h="140912">
                <a:tc>
                  <a:txBody>
                    <a:bodyPr/>
                    <a:lstStyle/>
                    <a:p>
                      <a:pPr>
                        <a:lnSpc>
                          <a:spcPct val="107000"/>
                        </a:lnSpc>
                        <a:spcAft>
                          <a:spcPts val="800"/>
                        </a:spcAft>
                      </a:pPr>
                      <a:r>
                        <a:rPr lang="de-DE" sz="1100" dirty="0">
                          <a:effectLst/>
                        </a:rPr>
                        <a:t>mRNA-1273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100" dirty="0" err="1">
                          <a:effectLst/>
                        </a:rPr>
                        <a:t>Moderna</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70%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01/2021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5829418"/>
                  </a:ext>
                </a:extLst>
              </a:tr>
            </a:tbl>
          </a:graphicData>
        </a:graphic>
      </p:graphicFrame>
      <p:sp>
        <p:nvSpPr>
          <p:cNvPr id="5" name="Textfeld 4">
            <a:extLst>
              <a:ext uri="{FF2B5EF4-FFF2-40B4-BE49-F238E27FC236}">
                <a16:creationId xmlns:a16="http://schemas.microsoft.com/office/drawing/2014/main" id="{17BB4B6D-866E-4855-A5C4-D82693C36E83}"/>
              </a:ext>
            </a:extLst>
          </p:cNvPr>
          <p:cNvSpPr txBox="1"/>
          <p:nvPr/>
        </p:nvSpPr>
        <p:spPr>
          <a:xfrm>
            <a:off x="338307" y="945890"/>
            <a:ext cx="1423381"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de-DE" sz="1200" dirty="0"/>
              <a:t>Forschungszentrum</a:t>
            </a:r>
          </a:p>
        </p:txBody>
      </p:sp>
      <p:sp>
        <p:nvSpPr>
          <p:cNvPr id="7" name="Textfeld 6">
            <a:extLst>
              <a:ext uri="{FF2B5EF4-FFF2-40B4-BE49-F238E27FC236}">
                <a16:creationId xmlns:a16="http://schemas.microsoft.com/office/drawing/2014/main" id="{14A9AA07-E501-44A9-B5C1-088821205C6D}"/>
              </a:ext>
            </a:extLst>
          </p:cNvPr>
          <p:cNvSpPr txBox="1"/>
          <p:nvPr/>
        </p:nvSpPr>
        <p:spPr>
          <a:xfrm>
            <a:off x="338307" y="4291826"/>
            <a:ext cx="1347880"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de-DE" sz="1200" dirty="0"/>
              <a:t>Impfstoffhersteller</a:t>
            </a:r>
          </a:p>
        </p:txBody>
      </p:sp>
      <p:sp>
        <p:nvSpPr>
          <p:cNvPr id="8" name="Textfeld 7">
            <a:extLst>
              <a:ext uri="{FF2B5EF4-FFF2-40B4-BE49-F238E27FC236}">
                <a16:creationId xmlns:a16="http://schemas.microsoft.com/office/drawing/2014/main" id="{0A97D460-2DA9-4176-97BF-0AD5E8159FF7}"/>
              </a:ext>
            </a:extLst>
          </p:cNvPr>
          <p:cNvSpPr txBox="1"/>
          <p:nvPr/>
        </p:nvSpPr>
        <p:spPr>
          <a:xfrm>
            <a:off x="6559492" y="4290049"/>
            <a:ext cx="831209"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de-DE" sz="1200" dirty="0"/>
              <a:t>Impfstoffe</a:t>
            </a:r>
          </a:p>
        </p:txBody>
      </p:sp>
    </p:spTree>
    <p:extLst>
      <p:ext uri="{BB962C8B-B14F-4D97-AF65-F5344CB8AC3E}">
        <p14:creationId xmlns:p14="http://schemas.microsoft.com/office/powerpoint/2010/main" val="1769688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7DDA0B1C-BDA0-4AD2-8F04-3C7A51CCA91F}"/>
              </a:ext>
            </a:extLst>
          </p:cNvPr>
          <p:cNvSpPr/>
          <p:nvPr/>
        </p:nvSpPr>
        <p:spPr>
          <a:xfrm>
            <a:off x="3474097" y="2211355"/>
            <a:ext cx="5243805" cy="2435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3200" dirty="0"/>
              <a:t>Datenbanken</a:t>
            </a:r>
          </a:p>
        </p:txBody>
      </p:sp>
      <p:sp>
        <p:nvSpPr>
          <p:cNvPr id="3" name="Rechteck 2">
            <a:extLst>
              <a:ext uri="{FF2B5EF4-FFF2-40B4-BE49-F238E27FC236}">
                <a16:creationId xmlns:a16="http://schemas.microsoft.com/office/drawing/2014/main" id="{9CAD338B-A677-405C-81AC-9F44A7030192}"/>
              </a:ext>
            </a:extLst>
          </p:cNvPr>
          <p:cNvSpPr/>
          <p:nvPr/>
        </p:nvSpPr>
        <p:spPr>
          <a:xfrm>
            <a:off x="562061" y="578839"/>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ER-Diagramm</a:t>
            </a:r>
            <a:br>
              <a:rPr lang="de-DE" dirty="0"/>
            </a:br>
            <a:r>
              <a:rPr lang="de-DE" dirty="0"/>
              <a:t>Relationales Modell</a:t>
            </a:r>
          </a:p>
        </p:txBody>
      </p:sp>
      <p:sp>
        <p:nvSpPr>
          <p:cNvPr id="4" name="Rechteck 3">
            <a:extLst>
              <a:ext uri="{FF2B5EF4-FFF2-40B4-BE49-F238E27FC236}">
                <a16:creationId xmlns:a16="http://schemas.microsoft.com/office/drawing/2014/main" id="{F9ED8C6D-7B91-4957-AD7D-D1D821702B47}"/>
              </a:ext>
            </a:extLst>
          </p:cNvPr>
          <p:cNvSpPr/>
          <p:nvPr/>
        </p:nvSpPr>
        <p:spPr>
          <a:xfrm>
            <a:off x="8458900" y="578839"/>
            <a:ext cx="3171039" cy="99828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a:t>Normalform</a:t>
            </a:r>
          </a:p>
        </p:txBody>
      </p:sp>
      <p:sp>
        <p:nvSpPr>
          <p:cNvPr id="5" name="Rechteck 4">
            <a:extLst>
              <a:ext uri="{FF2B5EF4-FFF2-40B4-BE49-F238E27FC236}">
                <a16:creationId xmlns:a16="http://schemas.microsoft.com/office/drawing/2014/main" id="{6B9F4DB0-0E9B-4A17-BA6B-44F2755827CC}"/>
              </a:ext>
            </a:extLst>
          </p:cNvPr>
          <p:cNvSpPr/>
          <p:nvPr/>
        </p:nvSpPr>
        <p:spPr>
          <a:xfrm>
            <a:off x="8458899" y="5280872"/>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SQL Anfrage formulieren</a:t>
            </a:r>
          </a:p>
        </p:txBody>
      </p:sp>
      <p:sp>
        <p:nvSpPr>
          <p:cNvPr id="6" name="Rechteck 5">
            <a:extLst>
              <a:ext uri="{FF2B5EF4-FFF2-40B4-BE49-F238E27FC236}">
                <a16:creationId xmlns:a16="http://schemas.microsoft.com/office/drawing/2014/main" id="{0E27D49A-282F-4CA4-884A-6EE44CC5E89C}"/>
              </a:ext>
            </a:extLst>
          </p:cNvPr>
          <p:cNvSpPr/>
          <p:nvPr/>
        </p:nvSpPr>
        <p:spPr>
          <a:xfrm>
            <a:off x="562060" y="5280871"/>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Anfragen erproben</a:t>
            </a:r>
          </a:p>
        </p:txBody>
      </p:sp>
      <p:cxnSp>
        <p:nvCxnSpPr>
          <p:cNvPr id="8" name="Gerader Verbinder 7">
            <a:extLst>
              <a:ext uri="{FF2B5EF4-FFF2-40B4-BE49-F238E27FC236}">
                <a16:creationId xmlns:a16="http://schemas.microsoft.com/office/drawing/2014/main" id="{A0F1C3DB-DF01-43C9-A265-031B985E6370}"/>
              </a:ext>
            </a:extLst>
          </p:cNvPr>
          <p:cNvCxnSpPr>
            <a:stCxn id="3" idx="3"/>
            <a:endCxn id="2" idx="1"/>
          </p:cNvCxnSpPr>
          <p:nvPr/>
        </p:nvCxnSpPr>
        <p:spPr>
          <a:xfrm>
            <a:off x="3733100" y="1077984"/>
            <a:ext cx="508934"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Gerader Verbinder 9">
            <a:extLst>
              <a:ext uri="{FF2B5EF4-FFF2-40B4-BE49-F238E27FC236}">
                <a16:creationId xmlns:a16="http://schemas.microsoft.com/office/drawing/2014/main" id="{172FBE7E-F530-49C7-8EE0-96974A6F351A}"/>
              </a:ext>
            </a:extLst>
          </p:cNvPr>
          <p:cNvCxnSpPr>
            <a:stCxn id="4" idx="1"/>
            <a:endCxn id="2" idx="7"/>
          </p:cNvCxnSpPr>
          <p:nvPr/>
        </p:nvCxnSpPr>
        <p:spPr>
          <a:xfrm flipH="1">
            <a:off x="7949965" y="1077984"/>
            <a:ext cx="508935"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Gerader Verbinder 11">
            <a:extLst>
              <a:ext uri="{FF2B5EF4-FFF2-40B4-BE49-F238E27FC236}">
                <a16:creationId xmlns:a16="http://schemas.microsoft.com/office/drawing/2014/main" id="{7CE57F30-EA30-45D8-B3C4-C7D317182349}"/>
              </a:ext>
            </a:extLst>
          </p:cNvPr>
          <p:cNvCxnSpPr>
            <a:stCxn id="6" idx="3"/>
            <a:endCxn id="2" idx="3"/>
          </p:cNvCxnSpPr>
          <p:nvPr/>
        </p:nvCxnSpPr>
        <p:spPr>
          <a:xfrm flipV="1">
            <a:off x="3733099" y="4290005"/>
            <a:ext cx="508935"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Gerader Verbinder 13">
            <a:extLst>
              <a:ext uri="{FF2B5EF4-FFF2-40B4-BE49-F238E27FC236}">
                <a16:creationId xmlns:a16="http://schemas.microsoft.com/office/drawing/2014/main" id="{146E988D-D4FA-4134-A3C0-BBC11E4672B5}"/>
              </a:ext>
            </a:extLst>
          </p:cNvPr>
          <p:cNvCxnSpPr>
            <a:stCxn id="5" idx="1"/>
            <a:endCxn id="2" idx="5"/>
          </p:cNvCxnSpPr>
          <p:nvPr/>
        </p:nvCxnSpPr>
        <p:spPr>
          <a:xfrm flipH="1" flipV="1">
            <a:off x="7949965" y="4290005"/>
            <a:ext cx="508934" cy="1490012"/>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Gerade Verbindung mit Pfeil 15">
            <a:extLst>
              <a:ext uri="{FF2B5EF4-FFF2-40B4-BE49-F238E27FC236}">
                <a16:creationId xmlns:a16="http://schemas.microsoft.com/office/drawing/2014/main" id="{0C516D10-82F4-49C5-ACF3-437E404AEB1C}"/>
              </a:ext>
            </a:extLst>
          </p:cNvPr>
          <p:cNvCxnSpPr>
            <a:stCxn id="3" idx="3"/>
            <a:endCxn id="4" idx="1"/>
          </p:cNvCxnSpPr>
          <p:nvPr/>
        </p:nvCxnSpPr>
        <p:spPr>
          <a:xfrm>
            <a:off x="3733100" y="1077984"/>
            <a:ext cx="4725800" cy="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7" name="Gerade Verbindung mit Pfeil 16">
            <a:extLst>
              <a:ext uri="{FF2B5EF4-FFF2-40B4-BE49-F238E27FC236}">
                <a16:creationId xmlns:a16="http://schemas.microsoft.com/office/drawing/2014/main" id="{8852E817-BF76-4F76-BDAF-390607912918}"/>
              </a:ext>
            </a:extLst>
          </p:cNvPr>
          <p:cNvCxnSpPr>
            <a:cxnSpLocks/>
            <a:stCxn id="4" idx="2"/>
            <a:endCxn id="5" idx="0"/>
          </p:cNvCxnSpPr>
          <p:nvPr/>
        </p:nvCxnSpPr>
        <p:spPr>
          <a:xfrm flipH="1">
            <a:off x="10044419" y="1577128"/>
            <a:ext cx="1" cy="3703744"/>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0" name="Gerade Verbindung mit Pfeil 19">
            <a:extLst>
              <a:ext uri="{FF2B5EF4-FFF2-40B4-BE49-F238E27FC236}">
                <a16:creationId xmlns:a16="http://schemas.microsoft.com/office/drawing/2014/main" id="{B6698900-BD55-4F5C-AE7E-7671466F3AD5}"/>
              </a:ext>
            </a:extLst>
          </p:cNvPr>
          <p:cNvCxnSpPr>
            <a:cxnSpLocks/>
            <a:stCxn id="5" idx="1"/>
            <a:endCxn id="6" idx="3"/>
          </p:cNvCxnSpPr>
          <p:nvPr/>
        </p:nvCxnSpPr>
        <p:spPr>
          <a:xfrm flipH="1" flipV="1">
            <a:off x="3733099" y="5780016"/>
            <a:ext cx="4725800" cy="1"/>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42131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7DDA0B1C-BDA0-4AD2-8F04-3C7A51CCA91F}"/>
              </a:ext>
            </a:extLst>
          </p:cNvPr>
          <p:cNvSpPr/>
          <p:nvPr/>
        </p:nvSpPr>
        <p:spPr>
          <a:xfrm>
            <a:off x="3474097" y="2211355"/>
            <a:ext cx="5243805" cy="2435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3200" dirty="0"/>
              <a:t>Datenbanken</a:t>
            </a:r>
          </a:p>
        </p:txBody>
      </p:sp>
      <p:sp>
        <p:nvSpPr>
          <p:cNvPr id="3" name="Rechteck 2">
            <a:extLst>
              <a:ext uri="{FF2B5EF4-FFF2-40B4-BE49-F238E27FC236}">
                <a16:creationId xmlns:a16="http://schemas.microsoft.com/office/drawing/2014/main" id="{9CAD338B-A677-405C-81AC-9F44A7030192}"/>
              </a:ext>
            </a:extLst>
          </p:cNvPr>
          <p:cNvSpPr/>
          <p:nvPr/>
        </p:nvSpPr>
        <p:spPr>
          <a:xfrm>
            <a:off x="562061" y="578839"/>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ER-Diagramm</a:t>
            </a:r>
            <a:br>
              <a:rPr lang="de-DE" dirty="0"/>
            </a:br>
            <a:r>
              <a:rPr lang="de-DE" dirty="0"/>
              <a:t>Relationales Modell</a:t>
            </a:r>
          </a:p>
        </p:txBody>
      </p:sp>
      <p:sp>
        <p:nvSpPr>
          <p:cNvPr id="4" name="Rechteck 3">
            <a:extLst>
              <a:ext uri="{FF2B5EF4-FFF2-40B4-BE49-F238E27FC236}">
                <a16:creationId xmlns:a16="http://schemas.microsoft.com/office/drawing/2014/main" id="{F9ED8C6D-7B91-4957-AD7D-D1D821702B47}"/>
              </a:ext>
            </a:extLst>
          </p:cNvPr>
          <p:cNvSpPr/>
          <p:nvPr/>
        </p:nvSpPr>
        <p:spPr>
          <a:xfrm>
            <a:off x="8458900" y="578839"/>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Normalform</a:t>
            </a:r>
          </a:p>
        </p:txBody>
      </p:sp>
      <p:sp>
        <p:nvSpPr>
          <p:cNvPr id="5" name="Rechteck 4">
            <a:extLst>
              <a:ext uri="{FF2B5EF4-FFF2-40B4-BE49-F238E27FC236}">
                <a16:creationId xmlns:a16="http://schemas.microsoft.com/office/drawing/2014/main" id="{6B9F4DB0-0E9B-4A17-BA6B-44F2755827CC}"/>
              </a:ext>
            </a:extLst>
          </p:cNvPr>
          <p:cNvSpPr/>
          <p:nvPr/>
        </p:nvSpPr>
        <p:spPr>
          <a:xfrm>
            <a:off x="8458899" y="5280872"/>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SQL Anfrage formulieren</a:t>
            </a:r>
          </a:p>
        </p:txBody>
      </p:sp>
      <p:sp>
        <p:nvSpPr>
          <p:cNvPr id="6" name="Rechteck 5">
            <a:extLst>
              <a:ext uri="{FF2B5EF4-FFF2-40B4-BE49-F238E27FC236}">
                <a16:creationId xmlns:a16="http://schemas.microsoft.com/office/drawing/2014/main" id="{0E27D49A-282F-4CA4-884A-6EE44CC5E89C}"/>
              </a:ext>
            </a:extLst>
          </p:cNvPr>
          <p:cNvSpPr/>
          <p:nvPr/>
        </p:nvSpPr>
        <p:spPr>
          <a:xfrm>
            <a:off x="562060" y="5280871"/>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Anfragen erproben</a:t>
            </a:r>
          </a:p>
        </p:txBody>
      </p:sp>
      <p:cxnSp>
        <p:nvCxnSpPr>
          <p:cNvPr id="8" name="Gerader Verbinder 7">
            <a:extLst>
              <a:ext uri="{FF2B5EF4-FFF2-40B4-BE49-F238E27FC236}">
                <a16:creationId xmlns:a16="http://schemas.microsoft.com/office/drawing/2014/main" id="{A0F1C3DB-DF01-43C9-A265-031B985E6370}"/>
              </a:ext>
            </a:extLst>
          </p:cNvPr>
          <p:cNvCxnSpPr>
            <a:stCxn id="3" idx="3"/>
            <a:endCxn id="2" idx="1"/>
          </p:cNvCxnSpPr>
          <p:nvPr/>
        </p:nvCxnSpPr>
        <p:spPr>
          <a:xfrm>
            <a:off x="3733100" y="1077984"/>
            <a:ext cx="508934"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Gerader Verbinder 9">
            <a:extLst>
              <a:ext uri="{FF2B5EF4-FFF2-40B4-BE49-F238E27FC236}">
                <a16:creationId xmlns:a16="http://schemas.microsoft.com/office/drawing/2014/main" id="{172FBE7E-F530-49C7-8EE0-96974A6F351A}"/>
              </a:ext>
            </a:extLst>
          </p:cNvPr>
          <p:cNvCxnSpPr>
            <a:stCxn id="4" idx="1"/>
            <a:endCxn id="2" idx="7"/>
          </p:cNvCxnSpPr>
          <p:nvPr/>
        </p:nvCxnSpPr>
        <p:spPr>
          <a:xfrm flipH="1">
            <a:off x="7949965" y="1077984"/>
            <a:ext cx="508935"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Gerader Verbinder 11">
            <a:extLst>
              <a:ext uri="{FF2B5EF4-FFF2-40B4-BE49-F238E27FC236}">
                <a16:creationId xmlns:a16="http://schemas.microsoft.com/office/drawing/2014/main" id="{7CE57F30-EA30-45D8-B3C4-C7D317182349}"/>
              </a:ext>
            </a:extLst>
          </p:cNvPr>
          <p:cNvCxnSpPr>
            <a:stCxn id="6" idx="3"/>
            <a:endCxn id="2" idx="3"/>
          </p:cNvCxnSpPr>
          <p:nvPr/>
        </p:nvCxnSpPr>
        <p:spPr>
          <a:xfrm flipV="1">
            <a:off x="3733099" y="4290005"/>
            <a:ext cx="508935"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Gerader Verbinder 13">
            <a:extLst>
              <a:ext uri="{FF2B5EF4-FFF2-40B4-BE49-F238E27FC236}">
                <a16:creationId xmlns:a16="http://schemas.microsoft.com/office/drawing/2014/main" id="{146E988D-D4FA-4134-A3C0-BBC11E4672B5}"/>
              </a:ext>
            </a:extLst>
          </p:cNvPr>
          <p:cNvCxnSpPr>
            <a:stCxn id="5" idx="1"/>
            <a:endCxn id="2" idx="5"/>
          </p:cNvCxnSpPr>
          <p:nvPr/>
        </p:nvCxnSpPr>
        <p:spPr>
          <a:xfrm flipH="1" flipV="1">
            <a:off x="7949965" y="4290005"/>
            <a:ext cx="508934" cy="1490012"/>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Gerade Verbindung mit Pfeil 15">
            <a:extLst>
              <a:ext uri="{FF2B5EF4-FFF2-40B4-BE49-F238E27FC236}">
                <a16:creationId xmlns:a16="http://schemas.microsoft.com/office/drawing/2014/main" id="{0C516D10-82F4-49C5-ACF3-437E404AEB1C}"/>
              </a:ext>
            </a:extLst>
          </p:cNvPr>
          <p:cNvCxnSpPr>
            <a:stCxn id="3" idx="3"/>
            <a:endCxn id="4" idx="1"/>
          </p:cNvCxnSpPr>
          <p:nvPr/>
        </p:nvCxnSpPr>
        <p:spPr>
          <a:xfrm>
            <a:off x="3733100" y="1077984"/>
            <a:ext cx="4725800" cy="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7" name="Gerade Verbindung mit Pfeil 16">
            <a:extLst>
              <a:ext uri="{FF2B5EF4-FFF2-40B4-BE49-F238E27FC236}">
                <a16:creationId xmlns:a16="http://schemas.microsoft.com/office/drawing/2014/main" id="{8852E817-BF76-4F76-BDAF-390607912918}"/>
              </a:ext>
            </a:extLst>
          </p:cNvPr>
          <p:cNvCxnSpPr>
            <a:cxnSpLocks/>
            <a:stCxn id="4" idx="2"/>
            <a:endCxn id="5" idx="0"/>
          </p:cNvCxnSpPr>
          <p:nvPr/>
        </p:nvCxnSpPr>
        <p:spPr>
          <a:xfrm flipH="1">
            <a:off x="10044419" y="1577128"/>
            <a:ext cx="1" cy="3703744"/>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0" name="Gerade Verbindung mit Pfeil 19">
            <a:extLst>
              <a:ext uri="{FF2B5EF4-FFF2-40B4-BE49-F238E27FC236}">
                <a16:creationId xmlns:a16="http://schemas.microsoft.com/office/drawing/2014/main" id="{B6698900-BD55-4F5C-AE7E-7671466F3AD5}"/>
              </a:ext>
            </a:extLst>
          </p:cNvPr>
          <p:cNvCxnSpPr>
            <a:cxnSpLocks/>
            <a:stCxn id="5" idx="1"/>
            <a:endCxn id="6" idx="3"/>
          </p:cNvCxnSpPr>
          <p:nvPr/>
        </p:nvCxnSpPr>
        <p:spPr>
          <a:xfrm flipH="1" flipV="1">
            <a:off x="3733099" y="5780016"/>
            <a:ext cx="4725800" cy="1"/>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39602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7DDA0B1C-BDA0-4AD2-8F04-3C7A51CCA91F}"/>
              </a:ext>
            </a:extLst>
          </p:cNvPr>
          <p:cNvSpPr/>
          <p:nvPr/>
        </p:nvSpPr>
        <p:spPr>
          <a:xfrm>
            <a:off x="3474097" y="2211355"/>
            <a:ext cx="5243805" cy="2435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3200" dirty="0"/>
              <a:t>Datenbanken</a:t>
            </a:r>
          </a:p>
        </p:txBody>
      </p:sp>
      <p:sp>
        <p:nvSpPr>
          <p:cNvPr id="3" name="Rechteck 2">
            <a:extLst>
              <a:ext uri="{FF2B5EF4-FFF2-40B4-BE49-F238E27FC236}">
                <a16:creationId xmlns:a16="http://schemas.microsoft.com/office/drawing/2014/main" id="{9CAD338B-A677-405C-81AC-9F44A7030192}"/>
              </a:ext>
            </a:extLst>
          </p:cNvPr>
          <p:cNvSpPr/>
          <p:nvPr/>
        </p:nvSpPr>
        <p:spPr>
          <a:xfrm>
            <a:off x="562061" y="578839"/>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ER-Diagramm</a:t>
            </a:r>
            <a:br>
              <a:rPr lang="de-DE" dirty="0"/>
            </a:br>
            <a:r>
              <a:rPr lang="de-DE" dirty="0"/>
              <a:t>Relationales Modell</a:t>
            </a:r>
          </a:p>
        </p:txBody>
      </p:sp>
      <p:sp>
        <p:nvSpPr>
          <p:cNvPr id="4" name="Rechteck 3">
            <a:extLst>
              <a:ext uri="{FF2B5EF4-FFF2-40B4-BE49-F238E27FC236}">
                <a16:creationId xmlns:a16="http://schemas.microsoft.com/office/drawing/2014/main" id="{F9ED8C6D-7B91-4957-AD7D-D1D821702B47}"/>
              </a:ext>
            </a:extLst>
          </p:cNvPr>
          <p:cNvSpPr/>
          <p:nvPr/>
        </p:nvSpPr>
        <p:spPr>
          <a:xfrm>
            <a:off x="8458900" y="578839"/>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Normalform</a:t>
            </a:r>
          </a:p>
        </p:txBody>
      </p:sp>
      <p:sp>
        <p:nvSpPr>
          <p:cNvPr id="5" name="Rechteck 4">
            <a:extLst>
              <a:ext uri="{FF2B5EF4-FFF2-40B4-BE49-F238E27FC236}">
                <a16:creationId xmlns:a16="http://schemas.microsoft.com/office/drawing/2014/main" id="{6B9F4DB0-0E9B-4A17-BA6B-44F2755827CC}"/>
              </a:ext>
            </a:extLst>
          </p:cNvPr>
          <p:cNvSpPr/>
          <p:nvPr/>
        </p:nvSpPr>
        <p:spPr>
          <a:xfrm>
            <a:off x="8458899" y="5280872"/>
            <a:ext cx="3171039" cy="99828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a:t>SQL Anfrage formulieren</a:t>
            </a:r>
          </a:p>
        </p:txBody>
      </p:sp>
      <p:sp>
        <p:nvSpPr>
          <p:cNvPr id="6" name="Rechteck 5">
            <a:extLst>
              <a:ext uri="{FF2B5EF4-FFF2-40B4-BE49-F238E27FC236}">
                <a16:creationId xmlns:a16="http://schemas.microsoft.com/office/drawing/2014/main" id="{0E27D49A-282F-4CA4-884A-6EE44CC5E89C}"/>
              </a:ext>
            </a:extLst>
          </p:cNvPr>
          <p:cNvSpPr/>
          <p:nvPr/>
        </p:nvSpPr>
        <p:spPr>
          <a:xfrm>
            <a:off x="562060" y="5280871"/>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Anfragen erproben</a:t>
            </a:r>
          </a:p>
        </p:txBody>
      </p:sp>
      <p:cxnSp>
        <p:nvCxnSpPr>
          <p:cNvPr id="8" name="Gerader Verbinder 7">
            <a:extLst>
              <a:ext uri="{FF2B5EF4-FFF2-40B4-BE49-F238E27FC236}">
                <a16:creationId xmlns:a16="http://schemas.microsoft.com/office/drawing/2014/main" id="{A0F1C3DB-DF01-43C9-A265-031B985E6370}"/>
              </a:ext>
            </a:extLst>
          </p:cNvPr>
          <p:cNvCxnSpPr>
            <a:stCxn id="3" idx="3"/>
            <a:endCxn id="2" idx="1"/>
          </p:cNvCxnSpPr>
          <p:nvPr/>
        </p:nvCxnSpPr>
        <p:spPr>
          <a:xfrm>
            <a:off x="3733100" y="1077984"/>
            <a:ext cx="508934"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Gerader Verbinder 9">
            <a:extLst>
              <a:ext uri="{FF2B5EF4-FFF2-40B4-BE49-F238E27FC236}">
                <a16:creationId xmlns:a16="http://schemas.microsoft.com/office/drawing/2014/main" id="{172FBE7E-F530-49C7-8EE0-96974A6F351A}"/>
              </a:ext>
            </a:extLst>
          </p:cNvPr>
          <p:cNvCxnSpPr>
            <a:stCxn id="4" idx="1"/>
            <a:endCxn id="2" idx="7"/>
          </p:cNvCxnSpPr>
          <p:nvPr/>
        </p:nvCxnSpPr>
        <p:spPr>
          <a:xfrm flipH="1">
            <a:off x="7949965" y="1077984"/>
            <a:ext cx="508935"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Gerader Verbinder 11">
            <a:extLst>
              <a:ext uri="{FF2B5EF4-FFF2-40B4-BE49-F238E27FC236}">
                <a16:creationId xmlns:a16="http://schemas.microsoft.com/office/drawing/2014/main" id="{7CE57F30-EA30-45D8-B3C4-C7D317182349}"/>
              </a:ext>
            </a:extLst>
          </p:cNvPr>
          <p:cNvCxnSpPr>
            <a:stCxn id="6" idx="3"/>
            <a:endCxn id="2" idx="3"/>
          </p:cNvCxnSpPr>
          <p:nvPr/>
        </p:nvCxnSpPr>
        <p:spPr>
          <a:xfrm flipV="1">
            <a:off x="3733099" y="4290005"/>
            <a:ext cx="508935"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Gerader Verbinder 13">
            <a:extLst>
              <a:ext uri="{FF2B5EF4-FFF2-40B4-BE49-F238E27FC236}">
                <a16:creationId xmlns:a16="http://schemas.microsoft.com/office/drawing/2014/main" id="{146E988D-D4FA-4134-A3C0-BBC11E4672B5}"/>
              </a:ext>
            </a:extLst>
          </p:cNvPr>
          <p:cNvCxnSpPr>
            <a:stCxn id="5" idx="1"/>
            <a:endCxn id="2" idx="5"/>
          </p:cNvCxnSpPr>
          <p:nvPr/>
        </p:nvCxnSpPr>
        <p:spPr>
          <a:xfrm flipH="1" flipV="1">
            <a:off x="7949965" y="4290005"/>
            <a:ext cx="508934" cy="1490012"/>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Gerade Verbindung mit Pfeil 15">
            <a:extLst>
              <a:ext uri="{FF2B5EF4-FFF2-40B4-BE49-F238E27FC236}">
                <a16:creationId xmlns:a16="http://schemas.microsoft.com/office/drawing/2014/main" id="{0C516D10-82F4-49C5-ACF3-437E404AEB1C}"/>
              </a:ext>
            </a:extLst>
          </p:cNvPr>
          <p:cNvCxnSpPr>
            <a:stCxn id="3" idx="3"/>
            <a:endCxn id="4" idx="1"/>
          </p:cNvCxnSpPr>
          <p:nvPr/>
        </p:nvCxnSpPr>
        <p:spPr>
          <a:xfrm>
            <a:off x="3733100" y="1077984"/>
            <a:ext cx="4725800" cy="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7" name="Gerade Verbindung mit Pfeil 16">
            <a:extLst>
              <a:ext uri="{FF2B5EF4-FFF2-40B4-BE49-F238E27FC236}">
                <a16:creationId xmlns:a16="http://schemas.microsoft.com/office/drawing/2014/main" id="{8852E817-BF76-4F76-BDAF-390607912918}"/>
              </a:ext>
            </a:extLst>
          </p:cNvPr>
          <p:cNvCxnSpPr>
            <a:cxnSpLocks/>
            <a:stCxn id="4" idx="2"/>
            <a:endCxn id="5" idx="0"/>
          </p:cNvCxnSpPr>
          <p:nvPr/>
        </p:nvCxnSpPr>
        <p:spPr>
          <a:xfrm flipH="1">
            <a:off x="10044419" y="1577128"/>
            <a:ext cx="1" cy="3703744"/>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0" name="Gerade Verbindung mit Pfeil 19">
            <a:extLst>
              <a:ext uri="{FF2B5EF4-FFF2-40B4-BE49-F238E27FC236}">
                <a16:creationId xmlns:a16="http://schemas.microsoft.com/office/drawing/2014/main" id="{B6698900-BD55-4F5C-AE7E-7671466F3AD5}"/>
              </a:ext>
            </a:extLst>
          </p:cNvPr>
          <p:cNvCxnSpPr>
            <a:cxnSpLocks/>
            <a:stCxn id="5" idx="1"/>
            <a:endCxn id="6" idx="3"/>
          </p:cNvCxnSpPr>
          <p:nvPr/>
        </p:nvCxnSpPr>
        <p:spPr>
          <a:xfrm flipH="1" flipV="1">
            <a:off x="3733099" y="5780016"/>
            <a:ext cx="4725800" cy="1"/>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94635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7DDA0B1C-BDA0-4AD2-8F04-3C7A51CCA91F}"/>
              </a:ext>
            </a:extLst>
          </p:cNvPr>
          <p:cNvSpPr/>
          <p:nvPr/>
        </p:nvSpPr>
        <p:spPr>
          <a:xfrm>
            <a:off x="3474097" y="2211355"/>
            <a:ext cx="5243805" cy="2435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3200" dirty="0"/>
              <a:t>Datenbanken</a:t>
            </a:r>
          </a:p>
        </p:txBody>
      </p:sp>
      <p:sp>
        <p:nvSpPr>
          <p:cNvPr id="3" name="Rechteck 2">
            <a:extLst>
              <a:ext uri="{FF2B5EF4-FFF2-40B4-BE49-F238E27FC236}">
                <a16:creationId xmlns:a16="http://schemas.microsoft.com/office/drawing/2014/main" id="{9CAD338B-A677-405C-81AC-9F44A7030192}"/>
              </a:ext>
            </a:extLst>
          </p:cNvPr>
          <p:cNvSpPr/>
          <p:nvPr/>
        </p:nvSpPr>
        <p:spPr>
          <a:xfrm>
            <a:off x="562061" y="578839"/>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ER-Diagramm</a:t>
            </a:r>
            <a:br>
              <a:rPr lang="de-DE" dirty="0"/>
            </a:br>
            <a:r>
              <a:rPr lang="de-DE" dirty="0"/>
              <a:t>Relationales Modell</a:t>
            </a:r>
          </a:p>
        </p:txBody>
      </p:sp>
      <p:sp>
        <p:nvSpPr>
          <p:cNvPr id="4" name="Rechteck 3">
            <a:extLst>
              <a:ext uri="{FF2B5EF4-FFF2-40B4-BE49-F238E27FC236}">
                <a16:creationId xmlns:a16="http://schemas.microsoft.com/office/drawing/2014/main" id="{F9ED8C6D-7B91-4957-AD7D-D1D821702B47}"/>
              </a:ext>
            </a:extLst>
          </p:cNvPr>
          <p:cNvSpPr/>
          <p:nvPr/>
        </p:nvSpPr>
        <p:spPr>
          <a:xfrm>
            <a:off x="8458900" y="578839"/>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Normalform</a:t>
            </a:r>
          </a:p>
        </p:txBody>
      </p:sp>
      <p:sp>
        <p:nvSpPr>
          <p:cNvPr id="5" name="Rechteck 4">
            <a:extLst>
              <a:ext uri="{FF2B5EF4-FFF2-40B4-BE49-F238E27FC236}">
                <a16:creationId xmlns:a16="http://schemas.microsoft.com/office/drawing/2014/main" id="{6B9F4DB0-0E9B-4A17-BA6B-44F2755827CC}"/>
              </a:ext>
            </a:extLst>
          </p:cNvPr>
          <p:cNvSpPr/>
          <p:nvPr/>
        </p:nvSpPr>
        <p:spPr>
          <a:xfrm>
            <a:off x="8458899" y="5280872"/>
            <a:ext cx="3171039" cy="99828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a:t>SQL Anfrage formulieren</a:t>
            </a:r>
          </a:p>
        </p:txBody>
      </p:sp>
      <p:sp>
        <p:nvSpPr>
          <p:cNvPr id="6" name="Rechteck 5">
            <a:extLst>
              <a:ext uri="{FF2B5EF4-FFF2-40B4-BE49-F238E27FC236}">
                <a16:creationId xmlns:a16="http://schemas.microsoft.com/office/drawing/2014/main" id="{0E27D49A-282F-4CA4-884A-6EE44CC5E89C}"/>
              </a:ext>
            </a:extLst>
          </p:cNvPr>
          <p:cNvSpPr/>
          <p:nvPr/>
        </p:nvSpPr>
        <p:spPr>
          <a:xfrm>
            <a:off x="562060" y="5280871"/>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Anfragen erproben</a:t>
            </a:r>
          </a:p>
        </p:txBody>
      </p:sp>
      <p:cxnSp>
        <p:nvCxnSpPr>
          <p:cNvPr id="8" name="Gerader Verbinder 7">
            <a:extLst>
              <a:ext uri="{FF2B5EF4-FFF2-40B4-BE49-F238E27FC236}">
                <a16:creationId xmlns:a16="http://schemas.microsoft.com/office/drawing/2014/main" id="{A0F1C3DB-DF01-43C9-A265-031B985E6370}"/>
              </a:ext>
            </a:extLst>
          </p:cNvPr>
          <p:cNvCxnSpPr>
            <a:stCxn id="3" idx="3"/>
            <a:endCxn id="2" idx="1"/>
          </p:cNvCxnSpPr>
          <p:nvPr/>
        </p:nvCxnSpPr>
        <p:spPr>
          <a:xfrm>
            <a:off x="3733100" y="1077984"/>
            <a:ext cx="508934"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Gerader Verbinder 9">
            <a:extLst>
              <a:ext uri="{FF2B5EF4-FFF2-40B4-BE49-F238E27FC236}">
                <a16:creationId xmlns:a16="http://schemas.microsoft.com/office/drawing/2014/main" id="{172FBE7E-F530-49C7-8EE0-96974A6F351A}"/>
              </a:ext>
            </a:extLst>
          </p:cNvPr>
          <p:cNvCxnSpPr>
            <a:stCxn id="4" idx="1"/>
            <a:endCxn id="2" idx="7"/>
          </p:cNvCxnSpPr>
          <p:nvPr/>
        </p:nvCxnSpPr>
        <p:spPr>
          <a:xfrm flipH="1">
            <a:off x="7949965" y="1077984"/>
            <a:ext cx="508935"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Gerader Verbinder 11">
            <a:extLst>
              <a:ext uri="{FF2B5EF4-FFF2-40B4-BE49-F238E27FC236}">
                <a16:creationId xmlns:a16="http://schemas.microsoft.com/office/drawing/2014/main" id="{7CE57F30-EA30-45D8-B3C4-C7D317182349}"/>
              </a:ext>
            </a:extLst>
          </p:cNvPr>
          <p:cNvCxnSpPr>
            <a:stCxn id="6" idx="3"/>
            <a:endCxn id="2" idx="3"/>
          </p:cNvCxnSpPr>
          <p:nvPr/>
        </p:nvCxnSpPr>
        <p:spPr>
          <a:xfrm flipV="1">
            <a:off x="3733099" y="4290005"/>
            <a:ext cx="508935"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Gerader Verbinder 13">
            <a:extLst>
              <a:ext uri="{FF2B5EF4-FFF2-40B4-BE49-F238E27FC236}">
                <a16:creationId xmlns:a16="http://schemas.microsoft.com/office/drawing/2014/main" id="{146E988D-D4FA-4134-A3C0-BBC11E4672B5}"/>
              </a:ext>
            </a:extLst>
          </p:cNvPr>
          <p:cNvCxnSpPr>
            <a:stCxn id="5" idx="1"/>
            <a:endCxn id="2" idx="5"/>
          </p:cNvCxnSpPr>
          <p:nvPr/>
        </p:nvCxnSpPr>
        <p:spPr>
          <a:xfrm flipH="1" flipV="1">
            <a:off x="7949965" y="4290005"/>
            <a:ext cx="508934" cy="1490012"/>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Gerade Verbindung mit Pfeil 15">
            <a:extLst>
              <a:ext uri="{FF2B5EF4-FFF2-40B4-BE49-F238E27FC236}">
                <a16:creationId xmlns:a16="http://schemas.microsoft.com/office/drawing/2014/main" id="{0C516D10-82F4-49C5-ACF3-437E404AEB1C}"/>
              </a:ext>
            </a:extLst>
          </p:cNvPr>
          <p:cNvCxnSpPr>
            <a:stCxn id="3" idx="3"/>
            <a:endCxn id="4" idx="1"/>
          </p:cNvCxnSpPr>
          <p:nvPr/>
        </p:nvCxnSpPr>
        <p:spPr>
          <a:xfrm>
            <a:off x="3733100" y="1077984"/>
            <a:ext cx="4725800" cy="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7" name="Gerade Verbindung mit Pfeil 16">
            <a:extLst>
              <a:ext uri="{FF2B5EF4-FFF2-40B4-BE49-F238E27FC236}">
                <a16:creationId xmlns:a16="http://schemas.microsoft.com/office/drawing/2014/main" id="{8852E817-BF76-4F76-BDAF-390607912918}"/>
              </a:ext>
            </a:extLst>
          </p:cNvPr>
          <p:cNvCxnSpPr>
            <a:cxnSpLocks/>
            <a:stCxn id="4" idx="2"/>
            <a:endCxn id="5" idx="0"/>
          </p:cNvCxnSpPr>
          <p:nvPr/>
        </p:nvCxnSpPr>
        <p:spPr>
          <a:xfrm flipH="1">
            <a:off x="10044419" y="1577128"/>
            <a:ext cx="1" cy="3703744"/>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0" name="Gerade Verbindung mit Pfeil 19">
            <a:extLst>
              <a:ext uri="{FF2B5EF4-FFF2-40B4-BE49-F238E27FC236}">
                <a16:creationId xmlns:a16="http://schemas.microsoft.com/office/drawing/2014/main" id="{B6698900-BD55-4F5C-AE7E-7671466F3AD5}"/>
              </a:ext>
            </a:extLst>
          </p:cNvPr>
          <p:cNvCxnSpPr>
            <a:cxnSpLocks/>
            <a:stCxn id="5" idx="1"/>
            <a:endCxn id="6" idx="3"/>
          </p:cNvCxnSpPr>
          <p:nvPr/>
        </p:nvCxnSpPr>
        <p:spPr>
          <a:xfrm flipH="1" flipV="1">
            <a:off x="3733099" y="5780016"/>
            <a:ext cx="4725800" cy="1"/>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9" name="Gerader Verbinder 8">
            <a:extLst>
              <a:ext uri="{FF2B5EF4-FFF2-40B4-BE49-F238E27FC236}">
                <a16:creationId xmlns:a16="http://schemas.microsoft.com/office/drawing/2014/main" id="{6C0A42FB-40D3-4599-B485-22E0610524C0}"/>
              </a:ext>
            </a:extLst>
          </p:cNvPr>
          <p:cNvCxnSpPr>
            <a:cxnSpLocks/>
          </p:cNvCxnSpPr>
          <p:nvPr/>
        </p:nvCxnSpPr>
        <p:spPr>
          <a:xfrm>
            <a:off x="8246378" y="5209563"/>
            <a:ext cx="3573710" cy="113251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231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7DDA0B1C-BDA0-4AD2-8F04-3C7A51CCA91F}"/>
              </a:ext>
            </a:extLst>
          </p:cNvPr>
          <p:cNvSpPr/>
          <p:nvPr/>
        </p:nvSpPr>
        <p:spPr>
          <a:xfrm>
            <a:off x="3474097" y="2211355"/>
            <a:ext cx="5243805" cy="2435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3200" dirty="0"/>
              <a:t>Datenbanken</a:t>
            </a:r>
          </a:p>
        </p:txBody>
      </p:sp>
      <p:sp>
        <p:nvSpPr>
          <p:cNvPr id="3" name="Rechteck 2">
            <a:extLst>
              <a:ext uri="{FF2B5EF4-FFF2-40B4-BE49-F238E27FC236}">
                <a16:creationId xmlns:a16="http://schemas.microsoft.com/office/drawing/2014/main" id="{9CAD338B-A677-405C-81AC-9F44A7030192}"/>
              </a:ext>
            </a:extLst>
          </p:cNvPr>
          <p:cNvSpPr/>
          <p:nvPr/>
        </p:nvSpPr>
        <p:spPr>
          <a:xfrm>
            <a:off x="562061" y="578839"/>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ER-Diagramm</a:t>
            </a:r>
            <a:br>
              <a:rPr lang="de-DE" dirty="0"/>
            </a:br>
            <a:r>
              <a:rPr lang="de-DE" dirty="0"/>
              <a:t>Relationales Modell</a:t>
            </a:r>
          </a:p>
        </p:txBody>
      </p:sp>
      <p:sp>
        <p:nvSpPr>
          <p:cNvPr id="4" name="Rechteck 3">
            <a:extLst>
              <a:ext uri="{FF2B5EF4-FFF2-40B4-BE49-F238E27FC236}">
                <a16:creationId xmlns:a16="http://schemas.microsoft.com/office/drawing/2014/main" id="{F9ED8C6D-7B91-4957-AD7D-D1D821702B47}"/>
              </a:ext>
            </a:extLst>
          </p:cNvPr>
          <p:cNvSpPr/>
          <p:nvPr/>
        </p:nvSpPr>
        <p:spPr>
          <a:xfrm>
            <a:off x="8458900" y="578839"/>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Normalform</a:t>
            </a:r>
          </a:p>
        </p:txBody>
      </p:sp>
      <p:sp>
        <p:nvSpPr>
          <p:cNvPr id="5" name="Rechteck 4">
            <a:extLst>
              <a:ext uri="{FF2B5EF4-FFF2-40B4-BE49-F238E27FC236}">
                <a16:creationId xmlns:a16="http://schemas.microsoft.com/office/drawing/2014/main" id="{6B9F4DB0-0E9B-4A17-BA6B-44F2755827CC}"/>
              </a:ext>
            </a:extLst>
          </p:cNvPr>
          <p:cNvSpPr/>
          <p:nvPr/>
        </p:nvSpPr>
        <p:spPr>
          <a:xfrm>
            <a:off x="8458899" y="5280872"/>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SQL Anfrage formulieren</a:t>
            </a:r>
          </a:p>
        </p:txBody>
      </p:sp>
      <p:sp>
        <p:nvSpPr>
          <p:cNvPr id="6" name="Rechteck 5">
            <a:extLst>
              <a:ext uri="{FF2B5EF4-FFF2-40B4-BE49-F238E27FC236}">
                <a16:creationId xmlns:a16="http://schemas.microsoft.com/office/drawing/2014/main" id="{0E27D49A-282F-4CA4-884A-6EE44CC5E89C}"/>
              </a:ext>
            </a:extLst>
          </p:cNvPr>
          <p:cNvSpPr/>
          <p:nvPr/>
        </p:nvSpPr>
        <p:spPr>
          <a:xfrm>
            <a:off x="562060" y="5280871"/>
            <a:ext cx="3171039" cy="99828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a:t>Anfragen erproben</a:t>
            </a:r>
          </a:p>
        </p:txBody>
      </p:sp>
      <p:cxnSp>
        <p:nvCxnSpPr>
          <p:cNvPr id="8" name="Gerader Verbinder 7">
            <a:extLst>
              <a:ext uri="{FF2B5EF4-FFF2-40B4-BE49-F238E27FC236}">
                <a16:creationId xmlns:a16="http://schemas.microsoft.com/office/drawing/2014/main" id="{A0F1C3DB-DF01-43C9-A265-031B985E6370}"/>
              </a:ext>
            </a:extLst>
          </p:cNvPr>
          <p:cNvCxnSpPr>
            <a:stCxn id="3" idx="3"/>
            <a:endCxn id="2" idx="1"/>
          </p:cNvCxnSpPr>
          <p:nvPr/>
        </p:nvCxnSpPr>
        <p:spPr>
          <a:xfrm>
            <a:off x="3733100" y="1077984"/>
            <a:ext cx="508934"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Gerader Verbinder 9">
            <a:extLst>
              <a:ext uri="{FF2B5EF4-FFF2-40B4-BE49-F238E27FC236}">
                <a16:creationId xmlns:a16="http://schemas.microsoft.com/office/drawing/2014/main" id="{172FBE7E-F530-49C7-8EE0-96974A6F351A}"/>
              </a:ext>
            </a:extLst>
          </p:cNvPr>
          <p:cNvCxnSpPr>
            <a:stCxn id="4" idx="1"/>
            <a:endCxn id="2" idx="7"/>
          </p:cNvCxnSpPr>
          <p:nvPr/>
        </p:nvCxnSpPr>
        <p:spPr>
          <a:xfrm flipH="1">
            <a:off x="7949965" y="1077984"/>
            <a:ext cx="508935"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Gerader Verbinder 11">
            <a:extLst>
              <a:ext uri="{FF2B5EF4-FFF2-40B4-BE49-F238E27FC236}">
                <a16:creationId xmlns:a16="http://schemas.microsoft.com/office/drawing/2014/main" id="{7CE57F30-EA30-45D8-B3C4-C7D317182349}"/>
              </a:ext>
            </a:extLst>
          </p:cNvPr>
          <p:cNvCxnSpPr>
            <a:stCxn id="6" idx="3"/>
            <a:endCxn id="2" idx="3"/>
          </p:cNvCxnSpPr>
          <p:nvPr/>
        </p:nvCxnSpPr>
        <p:spPr>
          <a:xfrm flipV="1">
            <a:off x="3733099" y="4290005"/>
            <a:ext cx="508935"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Gerader Verbinder 13">
            <a:extLst>
              <a:ext uri="{FF2B5EF4-FFF2-40B4-BE49-F238E27FC236}">
                <a16:creationId xmlns:a16="http://schemas.microsoft.com/office/drawing/2014/main" id="{146E988D-D4FA-4134-A3C0-BBC11E4672B5}"/>
              </a:ext>
            </a:extLst>
          </p:cNvPr>
          <p:cNvCxnSpPr>
            <a:stCxn id="5" idx="1"/>
            <a:endCxn id="2" idx="5"/>
          </p:cNvCxnSpPr>
          <p:nvPr/>
        </p:nvCxnSpPr>
        <p:spPr>
          <a:xfrm flipH="1" flipV="1">
            <a:off x="7949965" y="4290005"/>
            <a:ext cx="508934" cy="1490012"/>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Gerade Verbindung mit Pfeil 15">
            <a:extLst>
              <a:ext uri="{FF2B5EF4-FFF2-40B4-BE49-F238E27FC236}">
                <a16:creationId xmlns:a16="http://schemas.microsoft.com/office/drawing/2014/main" id="{0C516D10-82F4-49C5-ACF3-437E404AEB1C}"/>
              </a:ext>
            </a:extLst>
          </p:cNvPr>
          <p:cNvCxnSpPr>
            <a:stCxn id="3" idx="3"/>
            <a:endCxn id="4" idx="1"/>
          </p:cNvCxnSpPr>
          <p:nvPr/>
        </p:nvCxnSpPr>
        <p:spPr>
          <a:xfrm>
            <a:off x="3733100" y="1077984"/>
            <a:ext cx="4725800" cy="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7" name="Gerade Verbindung mit Pfeil 16">
            <a:extLst>
              <a:ext uri="{FF2B5EF4-FFF2-40B4-BE49-F238E27FC236}">
                <a16:creationId xmlns:a16="http://schemas.microsoft.com/office/drawing/2014/main" id="{8852E817-BF76-4F76-BDAF-390607912918}"/>
              </a:ext>
            </a:extLst>
          </p:cNvPr>
          <p:cNvCxnSpPr>
            <a:cxnSpLocks/>
            <a:stCxn id="4" idx="2"/>
            <a:endCxn id="5" idx="0"/>
          </p:cNvCxnSpPr>
          <p:nvPr/>
        </p:nvCxnSpPr>
        <p:spPr>
          <a:xfrm flipH="1">
            <a:off x="10044419" y="1577128"/>
            <a:ext cx="1" cy="3703744"/>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0" name="Gerade Verbindung mit Pfeil 19">
            <a:extLst>
              <a:ext uri="{FF2B5EF4-FFF2-40B4-BE49-F238E27FC236}">
                <a16:creationId xmlns:a16="http://schemas.microsoft.com/office/drawing/2014/main" id="{B6698900-BD55-4F5C-AE7E-7671466F3AD5}"/>
              </a:ext>
            </a:extLst>
          </p:cNvPr>
          <p:cNvCxnSpPr>
            <a:cxnSpLocks/>
            <a:stCxn id="5" idx="1"/>
            <a:endCxn id="6" idx="3"/>
          </p:cNvCxnSpPr>
          <p:nvPr/>
        </p:nvCxnSpPr>
        <p:spPr>
          <a:xfrm flipH="1" flipV="1">
            <a:off x="3733099" y="5780016"/>
            <a:ext cx="4725800" cy="1"/>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11922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17D650A-117A-4CB0-A8C7-4CE69F02E5ED}"/>
              </a:ext>
            </a:extLst>
          </p:cNvPr>
          <p:cNvSpPr txBox="1"/>
          <p:nvPr/>
        </p:nvSpPr>
        <p:spPr>
          <a:xfrm>
            <a:off x="858470" y="3768427"/>
            <a:ext cx="3241646" cy="369332"/>
          </a:xfrm>
          <a:prstGeom prst="rect">
            <a:avLst/>
          </a:prstGeom>
          <a:noFill/>
        </p:spPr>
        <p:txBody>
          <a:bodyPr wrap="square">
            <a:spAutoFit/>
          </a:bodyPr>
          <a:lstStyle/>
          <a:p>
            <a:pPr algn="l" rtl="0" fontAlgn="base"/>
            <a:r>
              <a:rPr lang="de-DE" sz="1800" b="0" i="0" dirty="0" err="1">
                <a:solidFill>
                  <a:srgbClr val="000000"/>
                </a:solidFill>
                <a:effectLst/>
                <a:latin typeface="Calibri" panose="020F0502020204030204" pitchFamily="34" charset="0"/>
              </a:rPr>
              <a:t>firma</a:t>
            </a:r>
            <a:r>
              <a:rPr lang="de-DE" sz="1800" b="0" i="0" dirty="0">
                <a:solidFill>
                  <a:srgbClr val="000000"/>
                </a:solidFill>
                <a:effectLst/>
                <a:latin typeface="Calibri" panose="020F0502020204030204" pitchFamily="34" charset="0"/>
              </a:rPr>
              <a:t>(</a:t>
            </a:r>
            <a:r>
              <a:rPr lang="de-DE" u="sng" dirty="0" err="1">
                <a:solidFill>
                  <a:srgbClr val="000000"/>
                </a:solidFill>
                <a:latin typeface="Calibri" panose="020F0502020204030204" pitchFamily="34" charset="0"/>
              </a:rPr>
              <a:t>n</a:t>
            </a:r>
            <a:r>
              <a:rPr lang="de-DE" sz="1800" b="0" i="0" u="sng" dirty="0" err="1">
                <a:solidFill>
                  <a:srgbClr val="000000"/>
                </a:solidFill>
                <a:effectLst/>
                <a:latin typeface="Calibri" panose="020F0502020204030204" pitchFamily="34" charset="0"/>
              </a:rPr>
              <a:t>ame</a:t>
            </a:r>
            <a:r>
              <a:rPr lang="de-DE" sz="1800" b="0" i="0" dirty="0">
                <a:solidFill>
                  <a:srgbClr val="000000"/>
                </a:solidFill>
                <a:effectLst/>
                <a:latin typeface="Calibri" panose="020F0502020204030204" pitchFamily="34" charset="0"/>
              </a:rPr>
              <a:t>, </a:t>
            </a:r>
            <a:r>
              <a:rPr lang="de-DE" sz="1800" b="0" i="0" dirty="0" err="1">
                <a:solidFill>
                  <a:srgbClr val="000000"/>
                </a:solidFill>
                <a:effectLst/>
                <a:latin typeface="Calibri" panose="020F0502020204030204" pitchFamily="34" charset="0"/>
              </a:rPr>
              <a:t>strasse</a:t>
            </a:r>
            <a:r>
              <a:rPr lang="de-DE" sz="1800" b="0" i="0" dirty="0">
                <a:solidFill>
                  <a:srgbClr val="000000"/>
                </a:solidFill>
                <a:effectLst/>
                <a:latin typeface="Calibri" panose="020F0502020204030204" pitchFamily="34" charset="0"/>
              </a:rPr>
              <a:t>, </a:t>
            </a:r>
            <a:r>
              <a:rPr lang="de-DE" sz="1800" b="0" i="0" dirty="0" err="1">
                <a:solidFill>
                  <a:srgbClr val="000000"/>
                </a:solidFill>
                <a:effectLst/>
                <a:latin typeface="Calibri" panose="020F0502020204030204" pitchFamily="34" charset="0"/>
              </a:rPr>
              <a:t>nr</a:t>
            </a:r>
            <a:r>
              <a:rPr lang="de-DE" sz="1800" b="0" i="0" dirty="0">
                <a:solidFill>
                  <a:srgbClr val="000000"/>
                </a:solidFill>
                <a:effectLst/>
                <a:latin typeface="Calibri" panose="020F0502020204030204" pitchFamily="34" charset="0"/>
              </a:rPr>
              <a:t>, </a:t>
            </a:r>
            <a:r>
              <a:rPr lang="de-DE" sz="1800" b="0" i="0" dirty="0" err="1">
                <a:solidFill>
                  <a:srgbClr val="000000"/>
                </a:solidFill>
                <a:effectLst/>
                <a:latin typeface="Calibri" panose="020F0502020204030204" pitchFamily="34" charset="0"/>
              </a:rPr>
              <a:t>plz</a:t>
            </a:r>
            <a:r>
              <a:rPr lang="de-DE" sz="1800" b="0" i="0" dirty="0">
                <a:solidFill>
                  <a:srgbClr val="000000"/>
                </a:solidFill>
                <a:effectLst/>
                <a:latin typeface="Calibri" panose="020F0502020204030204" pitchFamily="34" charset="0"/>
              </a:rPr>
              <a:t>, </a:t>
            </a:r>
            <a:r>
              <a:rPr lang="de-DE" sz="1800" b="0" i="0" dirty="0" err="1">
                <a:solidFill>
                  <a:srgbClr val="000000"/>
                </a:solidFill>
                <a:effectLst/>
                <a:latin typeface="Calibri" panose="020F0502020204030204" pitchFamily="34" charset="0"/>
              </a:rPr>
              <a:t>ort</a:t>
            </a:r>
            <a:r>
              <a:rPr lang="de-DE" sz="1800" b="0" i="0" dirty="0">
                <a:solidFill>
                  <a:srgbClr val="000000"/>
                </a:solidFill>
                <a:effectLst/>
                <a:latin typeface="Calibri" panose="020F0502020204030204" pitchFamily="34" charset="0"/>
              </a:rPr>
              <a:t>) </a:t>
            </a:r>
            <a:endParaRPr lang="de-DE" b="0" i="0" dirty="0">
              <a:solidFill>
                <a:srgbClr val="000000"/>
              </a:solidFill>
              <a:effectLst/>
              <a:latin typeface="Segoe UI" panose="020B0502040204020203" pitchFamily="34" charset="0"/>
            </a:endParaRPr>
          </a:p>
        </p:txBody>
      </p:sp>
      <p:sp>
        <p:nvSpPr>
          <p:cNvPr id="6" name="Textfeld 5">
            <a:extLst>
              <a:ext uri="{FF2B5EF4-FFF2-40B4-BE49-F238E27FC236}">
                <a16:creationId xmlns:a16="http://schemas.microsoft.com/office/drawing/2014/main" id="{40ECAB43-1896-43FB-8EC3-4AC2D046CF5E}"/>
              </a:ext>
            </a:extLst>
          </p:cNvPr>
          <p:cNvSpPr txBox="1"/>
          <p:nvPr/>
        </p:nvSpPr>
        <p:spPr>
          <a:xfrm>
            <a:off x="6432257" y="3429400"/>
            <a:ext cx="4645404" cy="369332"/>
          </a:xfrm>
          <a:prstGeom prst="rect">
            <a:avLst/>
          </a:prstGeom>
          <a:noFill/>
        </p:spPr>
        <p:txBody>
          <a:bodyPr wrap="square">
            <a:spAutoFit/>
          </a:bodyPr>
          <a:lstStyle/>
          <a:p>
            <a:pPr algn="l" rtl="0" fontAlgn="base"/>
            <a:r>
              <a:rPr lang="de-DE" dirty="0">
                <a:solidFill>
                  <a:srgbClr val="000000"/>
                </a:solidFill>
                <a:latin typeface="Calibri" panose="020F0502020204030204" pitchFamily="34" charset="0"/>
              </a:rPr>
              <a:t>i</a:t>
            </a:r>
            <a:r>
              <a:rPr lang="de-DE" sz="1800" b="0" i="0" dirty="0">
                <a:solidFill>
                  <a:srgbClr val="000000"/>
                </a:solidFill>
                <a:effectLst/>
                <a:latin typeface="Calibri" panose="020F0502020204030204" pitchFamily="34" charset="0"/>
              </a:rPr>
              <a:t>mpfen(</a:t>
            </a:r>
            <a:r>
              <a:rPr lang="de-DE" sz="1800" b="0" i="0" u="sng" dirty="0">
                <a:solidFill>
                  <a:srgbClr val="000000"/>
                </a:solidFill>
                <a:effectLst/>
                <a:latin typeface="Calibri" panose="020F0502020204030204" pitchFamily="34" charset="0"/>
              </a:rPr>
              <a:t>↑</a:t>
            </a:r>
            <a:r>
              <a:rPr lang="de-DE" u="sng" dirty="0" err="1">
                <a:solidFill>
                  <a:srgbClr val="000000"/>
                </a:solidFill>
                <a:latin typeface="Calibri" panose="020F0502020204030204" pitchFamily="34" charset="0"/>
              </a:rPr>
              <a:t>k</a:t>
            </a:r>
            <a:r>
              <a:rPr lang="de-DE" sz="1800" b="0" i="0" u="sng" dirty="0" err="1">
                <a:solidFill>
                  <a:srgbClr val="000000"/>
                </a:solidFill>
                <a:effectLst/>
                <a:latin typeface="Calibri" panose="020F0502020204030204" pitchFamily="34" charset="0"/>
              </a:rPr>
              <a:t>unden_id</a:t>
            </a:r>
            <a:r>
              <a:rPr lang="de-DE" sz="1800" b="0" i="0" dirty="0">
                <a:solidFill>
                  <a:srgbClr val="000000"/>
                </a:solidFill>
                <a:effectLst/>
                <a:latin typeface="Calibri" panose="020F0502020204030204" pitchFamily="34" charset="0"/>
              </a:rPr>
              <a:t>, </a:t>
            </a:r>
            <a:r>
              <a:rPr lang="de-DE" sz="1800" b="0" i="0" u="sng" dirty="0">
                <a:solidFill>
                  <a:srgbClr val="000000"/>
                </a:solidFill>
                <a:effectLst/>
                <a:latin typeface="Calibri" panose="020F0502020204030204" pitchFamily="34" charset="0"/>
              </a:rPr>
              <a:t>↑</a:t>
            </a:r>
            <a:r>
              <a:rPr lang="de-DE" sz="1800" b="0" i="0" u="sng" dirty="0" err="1">
                <a:solidFill>
                  <a:srgbClr val="000000"/>
                </a:solidFill>
                <a:effectLst/>
                <a:latin typeface="Calibri" panose="020F0502020204030204" pitchFamily="34" charset="0"/>
              </a:rPr>
              <a:t>zentrum_bezeichnung</a:t>
            </a:r>
            <a:r>
              <a:rPr lang="de-DE" sz="1800" b="0" i="0" dirty="0">
                <a:solidFill>
                  <a:srgbClr val="000000"/>
                </a:solidFill>
                <a:effectLst/>
                <a:latin typeface="Calibri" panose="020F0502020204030204" pitchFamily="34" charset="0"/>
              </a:rPr>
              <a:t>) </a:t>
            </a:r>
            <a:endParaRPr lang="de-DE" b="0" i="0" dirty="0">
              <a:solidFill>
                <a:srgbClr val="000000"/>
              </a:solidFill>
              <a:effectLst/>
              <a:latin typeface="Segoe UI" panose="020B0502040204020203" pitchFamily="34" charset="0"/>
            </a:endParaRPr>
          </a:p>
        </p:txBody>
      </p:sp>
      <p:sp>
        <p:nvSpPr>
          <p:cNvPr id="8" name="Textfeld 7">
            <a:extLst>
              <a:ext uri="{FF2B5EF4-FFF2-40B4-BE49-F238E27FC236}">
                <a16:creationId xmlns:a16="http://schemas.microsoft.com/office/drawing/2014/main" id="{3EB1D900-C552-4B47-B1DB-5CB03E1CE324}"/>
              </a:ext>
            </a:extLst>
          </p:cNvPr>
          <p:cNvSpPr txBox="1"/>
          <p:nvPr/>
        </p:nvSpPr>
        <p:spPr>
          <a:xfrm>
            <a:off x="7193557" y="4648198"/>
            <a:ext cx="3122804" cy="369332"/>
          </a:xfrm>
          <a:prstGeom prst="rect">
            <a:avLst/>
          </a:prstGeom>
          <a:noFill/>
        </p:spPr>
        <p:txBody>
          <a:bodyPr wrap="square">
            <a:spAutoFit/>
          </a:bodyPr>
          <a:lstStyle/>
          <a:p>
            <a:pPr algn="l" rtl="0" fontAlgn="base"/>
            <a:r>
              <a:rPr lang="de-DE" sz="1800" b="0" i="0" dirty="0" err="1">
                <a:solidFill>
                  <a:srgbClr val="000000"/>
                </a:solidFill>
                <a:effectLst/>
                <a:latin typeface="Calibri" panose="020F0502020204030204" pitchFamily="34" charset="0"/>
              </a:rPr>
              <a:t>kunde</a:t>
            </a:r>
            <a:r>
              <a:rPr lang="de-DE" sz="1800" b="0" i="0" dirty="0">
                <a:solidFill>
                  <a:srgbClr val="000000"/>
                </a:solidFill>
                <a:effectLst/>
                <a:latin typeface="Calibri" panose="020F0502020204030204" pitchFamily="34" charset="0"/>
              </a:rPr>
              <a:t>( </a:t>
            </a:r>
            <a:r>
              <a:rPr lang="de-DE" sz="1800" b="0" i="0" dirty="0" err="1">
                <a:solidFill>
                  <a:srgbClr val="000000"/>
                </a:solidFill>
                <a:effectLst/>
                <a:latin typeface="Calibri" panose="020F0502020204030204" pitchFamily="34" charset="0"/>
              </a:rPr>
              <a:t>i</a:t>
            </a:r>
            <a:r>
              <a:rPr lang="de-DE" sz="1800" b="0" i="0" u="sng" dirty="0" err="1">
                <a:solidFill>
                  <a:srgbClr val="000000"/>
                </a:solidFill>
                <a:effectLst/>
                <a:latin typeface="Calibri" panose="020F0502020204030204" pitchFamily="34" charset="0"/>
              </a:rPr>
              <a:t>d</a:t>
            </a:r>
            <a:r>
              <a:rPr lang="de-DE" sz="1800" b="0" i="0" dirty="0">
                <a:solidFill>
                  <a:srgbClr val="000000"/>
                </a:solidFill>
                <a:effectLst/>
                <a:latin typeface="Calibri" panose="020F0502020204030204" pitchFamily="34" charset="0"/>
              </a:rPr>
              <a:t>, </a:t>
            </a:r>
            <a:r>
              <a:rPr lang="de-DE" sz="1800" b="0" i="0" dirty="0" err="1">
                <a:solidFill>
                  <a:srgbClr val="000000"/>
                </a:solidFill>
                <a:effectLst/>
                <a:latin typeface="Calibri" panose="020F0502020204030204" pitchFamily="34" charset="0"/>
              </a:rPr>
              <a:t>impfprioritaet</a:t>
            </a:r>
            <a:r>
              <a:rPr lang="de-DE" sz="1800" b="0" i="0" dirty="0">
                <a:solidFill>
                  <a:srgbClr val="000000"/>
                </a:solidFill>
                <a:effectLst/>
                <a:latin typeface="Calibri" panose="020F0502020204030204" pitchFamily="34" charset="0"/>
              </a:rPr>
              <a:t>, alter)</a:t>
            </a:r>
            <a:endParaRPr lang="de-DE" b="0" i="0" dirty="0">
              <a:solidFill>
                <a:srgbClr val="000000"/>
              </a:solidFill>
              <a:effectLst/>
              <a:latin typeface="Segoe UI" panose="020B0502040204020203" pitchFamily="34" charset="0"/>
            </a:endParaRPr>
          </a:p>
        </p:txBody>
      </p:sp>
      <p:sp>
        <p:nvSpPr>
          <p:cNvPr id="10" name="Textfeld 9">
            <a:extLst>
              <a:ext uri="{FF2B5EF4-FFF2-40B4-BE49-F238E27FC236}">
                <a16:creationId xmlns:a16="http://schemas.microsoft.com/office/drawing/2014/main" id="{2BCA596D-DDE1-444E-985A-1FC1F25AEA14}"/>
              </a:ext>
            </a:extLst>
          </p:cNvPr>
          <p:cNvSpPr txBox="1"/>
          <p:nvPr/>
        </p:nvSpPr>
        <p:spPr>
          <a:xfrm>
            <a:off x="6178490" y="1216806"/>
            <a:ext cx="5152938" cy="369332"/>
          </a:xfrm>
          <a:prstGeom prst="rect">
            <a:avLst/>
          </a:prstGeom>
          <a:noFill/>
        </p:spPr>
        <p:txBody>
          <a:bodyPr wrap="square">
            <a:spAutoFit/>
          </a:bodyPr>
          <a:lstStyle/>
          <a:p>
            <a:pPr algn="l" rtl="0" fontAlgn="base"/>
            <a:r>
              <a:rPr lang="de-DE" sz="1800" b="0" i="0" dirty="0" err="1">
                <a:solidFill>
                  <a:srgbClr val="000000"/>
                </a:solidFill>
                <a:effectLst/>
                <a:latin typeface="Calibri" panose="020F0502020204030204" pitchFamily="34" charset="0"/>
              </a:rPr>
              <a:t>arbeitet_in</a:t>
            </a:r>
            <a:r>
              <a:rPr lang="de-DE" sz="1800" b="0" i="0" dirty="0">
                <a:solidFill>
                  <a:srgbClr val="000000"/>
                </a:solidFill>
                <a:effectLst/>
                <a:latin typeface="Calibri" panose="020F0502020204030204" pitchFamily="34" charset="0"/>
              </a:rPr>
              <a:t>(</a:t>
            </a:r>
            <a:r>
              <a:rPr lang="de-DE" sz="1800" b="0" i="0" u="sng" dirty="0">
                <a:solidFill>
                  <a:srgbClr val="000000"/>
                </a:solidFill>
                <a:effectLst/>
                <a:latin typeface="Calibri" panose="020F0502020204030204" pitchFamily="34" charset="0"/>
              </a:rPr>
              <a:t>↑</a:t>
            </a:r>
            <a:r>
              <a:rPr lang="de-DE" u="sng" dirty="0" err="1">
                <a:solidFill>
                  <a:srgbClr val="000000"/>
                </a:solidFill>
                <a:latin typeface="Calibri" panose="020F0502020204030204" pitchFamily="34" charset="0"/>
              </a:rPr>
              <a:t>f</a:t>
            </a:r>
            <a:r>
              <a:rPr lang="de-DE" sz="1800" b="0" i="0" u="sng" dirty="0" err="1">
                <a:solidFill>
                  <a:srgbClr val="000000"/>
                </a:solidFill>
                <a:effectLst/>
                <a:latin typeface="Calibri" panose="020F0502020204030204" pitchFamily="34" charset="0"/>
              </a:rPr>
              <a:t>achkraft_id</a:t>
            </a:r>
            <a:r>
              <a:rPr lang="de-DE" sz="1800" b="0" i="0" dirty="0">
                <a:solidFill>
                  <a:srgbClr val="000000"/>
                </a:solidFill>
                <a:effectLst/>
                <a:latin typeface="Calibri" panose="020F0502020204030204" pitchFamily="34" charset="0"/>
              </a:rPr>
              <a:t>, </a:t>
            </a:r>
            <a:r>
              <a:rPr lang="de-DE" sz="1800" b="0" i="0" u="sng" dirty="0">
                <a:solidFill>
                  <a:srgbClr val="000000"/>
                </a:solidFill>
                <a:effectLst/>
                <a:latin typeface="Calibri" panose="020F0502020204030204" pitchFamily="34" charset="0"/>
              </a:rPr>
              <a:t>↑</a:t>
            </a:r>
            <a:r>
              <a:rPr lang="de-DE" sz="1800" b="0" i="0" u="sng" dirty="0" err="1">
                <a:solidFill>
                  <a:srgbClr val="000000"/>
                </a:solidFill>
                <a:effectLst/>
                <a:latin typeface="Calibri" panose="020F0502020204030204" pitchFamily="34" charset="0"/>
              </a:rPr>
              <a:t>zentrum_bezeichnung</a:t>
            </a:r>
            <a:r>
              <a:rPr lang="de-DE" sz="1800" b="0" i="0" dirty="0">
                <a:solidFill>
                  <a:srgbClr val="000000"/>
                </a:solidFill>
                <a:effectLst/>
                <a:latin typeface="Calibri" panose="020F0502020204030204" pitchFamily="34" charset="0"/>
              </a:rPr>
              <a:t>) </a:t>
            </a:r>
            <a:endParaRPr lang="de-DE" b="0" i="0" dirty="0">
              <a:solidFill>
                <a:srgbClr val="000000"/>
              </a:solidFill>
              <a:effectLst/>
              <a:latin typeface="Segoe UI" panose="020B0502040204020203" pitchFamily="34" charset="0"/>
            </a:endParaRPr>
          </a:p>
        </p:txBody>
      </p:sp>
      <p:sp>
        <p:nvSpPr>
          <p:cNvPr id="12" name="Textfeld 11">
            <a:extLst>
              <a:ext uri="{FF2B5EF4-FFF2-40B4-BE49-F238E27FC236}">
                <a16:creationId xmlns:a16="http://schemas.microsoft.com/office/drawing/2014/main" id="{0338B2A5-3B74-4B2D-A027-ACE9EE484D2D}"/>
              </a:ext>
            </a:extLst>
          </p:cNvPr>
          <p:cNvSpPr txBox="1"/>
          <p:nvPr/>
        </p:nvSpPr>
        <p:spPr>
          <a:xfrm>
            <a:off x="7078209" y="442665"/>
            <a:ext cx="3353500" cy="369332"/>
          </a:xfrm>
          <a:prstGeom prst="rect">
            <a:avLst/>
          </a:prstGeom>
          <a:noFill/>
        </p:spPr>
        <p:txBody>
          <a:bodyPr wrap="square">
            <a:spAutoFit/>
          </a:bodyPr>
          <a:lstStyle/>
          <a:p>
            <a:pPr algn="l" rtl="0" fontAlgn="base"/>
            <a:r>
              <a:rPr lang="de-DE" sz="1800" b="0" i="0" dirty="0" err="1">
                <a:solidFill>
                  <a:srgbClr val="000000"/>
                </a:solidFill>
                <a:effectLst/>
                <a:latin typeface="Calibri" panose="020F0502020204030204" pitchFamily="34" charset="0"/>
              </a:rPr>
              <a:t>fachkraft</a:t>
            </a:r>
            <a:r>
              <a:rPr lang="de-DE" sz="1800" b="0" i="0" dirty="0">
                <a:solidFill>
                  <a:srgbClr val="000000"/>
                </a:solidFill>
                <a:effectLst/>
                <a:latin typeface="Calibri" panose="020F0502020204030204" pitchFamily="34" charset="0"/>
              </a:rPr>
              <a:t> (</a:t>
            </a:r>
            <a:r>
              <a:rPr lang="de-DE" sz="1800" b="0" i="0" u="sng" dirty="0" err="1">
                <a:solidFill>
                  <a:srgbClr val="000000"/>
                </a:solidFill>
                <a:effectLst/>
                <a:latin typeface="Calibri" panose="020F0502020204030204" pitchFamily="34" charset="0"/>
              </a:rPr>
              <a:t>id</a:t>
            </a:r>
            <a:r>
              <a:rPr lang="de-DE" sz="1800" b="0" i="0" dirty="0">
                <a:solidFill>
                  <a:srgbClr val="000000"/>
                </a:solidFill>
                <a:effectLst/>
                <a:latin typeface="Calibri" panose="020F0502020204030204" pitchFamily="34" charset="0"/>
              </a:rPr>
              <a:t>, </a:t>
            </a:r>
            <a:r>
              <a:rPr lang="de-DE" sz="1800" b="0" i="0" dirty="0" err="1">
                <a:solidFill>
                  <a:srgbClr val="000000"/>
                </a:solidFill>
                <a:effectLst/>
                <a:latin typeface="Calibri" panose="020F0502020204030204" pitchFamily="34" charset="0"/>
              </a:rPr>
              <a:t>honorar</a:t>
            </a:r>
            <a:r>
              <a:rPr lang="de-DE" sz="1800" b="0" i="0" dirty="0">
                <a:solidFill>
                  <a:srgbClr val="000000"/>
                </a:solidFill>
                <a:effectLst/>
                <a:latin typeface="Calibri" panose="020F0502020204030204" pitchFamily="34" charset="0"/>
              </a:rPr>
              <a:t>, </a:t>
            </a:r>
            <a:r>
              <a:rPr lang="de-DE" sz="1800" b="0" i="0" dirty="0" err="1">
                <a:solidFill>
                  <a:srgbClr val="000000"/>
                </a:solidFill>
                <a:effectLst/>
                <a:latin typeface="Calibri" panose="020F0502020204030204" pitchFamily="34" charset="0"/>
              </a:rPr>
              <a:t>profession</a:t>
            </a:r>
            <a:r>
              <a:rPr lang="de-DE" sz="1800" b="0" i="0" dirty="0">
                <a:solidFill>
                  <a:srgbClr val="000000"/>
                </a:solidFill>
                <a:effectLst/>
                <a:latin typeface="Calibri" panose="020F0502020204030204" pitchFamily="34" charset="0"/>
              </a:rPr>
              <a:t>) </a:t>
            </a:r>
            <a:endParaRPr lang="de-DE" b="0" i="0" dirty="0">
              <a:solidFill>
                <a:srgbClr val="000000"/>
              </a:solidFill>
              <a:effectLst/>
              <a:latin typeface="Segoe UI" panose="020B0502040204020203" pitchFamily="34" charset="0"/>
            </a:endParaRPr>
          </a:p>
        </p:txBody>
      </p:sp>
      <p:sp>
        <p:nvSpPr>
          <p:cNvPr id="14" name="Textfeld 13">
            <a:extLst>
              <a:ext uri="{FF2B5EF4-FFF2-40B4-BE49-F238E27FC236}">
                <a16:creationId xmlns:a16="http://schemas.microsoft.com/office/drawing/2014/main" id="{6925A14E-6CD5-4CF8-B2C8-94AA79DDB62B}"/>
              </a:ext>
            </a:extLst>
          </p:cNvPr>
          <p:cNvSpPr txBox="1"/>
          <p:nvPr/>
        </p:nvSpPr>
        <p:spPr>
          <a:xfrm>
            <a:off x="1857110" y="2258577"/>
            <a:ext cx="4486013" cy="646331"/>
          </a:xfrm>
          <a:prstGeom prst="rect">
            <a:avLst/>
          </a:prstGeom>
          <a:noFill/>
        </p:spPr>
        <p:txBody>
          <a:bodyPr wrap="square">
            <a:spAutoFit/>
          </a:bodyPr>
          <a:lstStyle/>
          <a:p>
            <a:r>
              <a:rPr lang="de-DE" sz="1800" b="0" i="0" dirty="0">
                <a:solidFill>
                  <a:srgbClr val="000000"/>
                </a:solidFill>
                <a:effectLst/>
                <a:latin typeface="Calibri" panose="020F0502020204030204" pitchFamily="34" charset="0"/>
              </a:rPr>
              <a:t>beliefern(</a:t>
            </a:r>
            <a:r>
              <a:rPr lang="de-DE" sz="1800" b="0" i="0" u="sng" dirty="0" err="1">
                <a:solidFill>
                  <a:srgbClr val="000000"/>
                </a:solidFill>
                <a:effectLst/>
                <a:latin typeface="Calibri" panose="020F0502020204030204" pitchFamily="34" charset="0"/>
              </a:rPr>
              <a:t>id</a:t>
            </a:r>
            <a:r>
              <a:rPr lang="de-DE" sz="1800" b="0" i="0" dirty="0">
                <a:solidFill>
                  <a:srgbClr val="000000"/>
                </a:solidFill>
                <a:effectLst/>
                <a:latin typeface="Calibri" panose="020F0502020204030204" pitchFamily="34" charset="0"/>
              </a:rPr>
              <a:t>, </a:t>
            </a:r>
            <a:r>
              <a:rPr lang="de-DE" sz="1800" b="0" i="0" u="sng" dirty="0">
                <a:solidFill>
                  <a:srgbClr val="000000"/>
                </a:solidFill>
                <a:effectLst/>
                <a:latin typeface="Calibri" panose="020F0502020204030204" pitchFamily="34" charset="0"/>
              </a:rPr>
              <a:t>↑</a:t>
            </a:r>
            <a:r>
              <a:rPr lang="de-DE" sz="1800" b="0" i="0" u="sng" dirty="0" err="1">
                <a:solidFill>
                  <a:srgbClr val="000000"/>
                </a:solidFill>
                <a:effectLst/>
                <a:latin typeface="Calibri" panose="020F0502020204030204" pitchFamily="34" charset="0"/>
              </a:rPr>
              <a:t>impfstoff_name</a:t>
            </a:r>
            <a:r>
              <a:rPr lang="de-DE" sz="1800" b="0" i="0" dirty="0">
                <a:solidFill>
                  <a:srgbClr val="000000"/>
                </a:solidFill>
                <a:effectLst/>
                <a:latin typeface="Calibri" panose="020F0502020204030204" pitchFamily="34" charset="0"/>
              </a:rPr>
              <a:t>, </a:t>
            </a:r>
            <a:r>
              <a:rPr lang="de-DE" sz="1800" b="0" i="0" u="sng" dirty="0">
                <a:solidFill>
                  <a:srgbClr val="000000"/>
                </a:solidFill>
                <a:effectLst/>
                <a:latin typeface="Calibri" panose="020F0502020204030204" pitchFamily="34" charset="0"/>
              </a:rPr>
              <a:t>↑</a:t>
            </a:r>
            <a:r>
              <a:rPr lang="de-DE" sz="1800" b="0" i="0" u="sng" dirty="0" err="1">
                <a:solidFill>
                  <a:srgbClr val="000000"/>
                </a:solidFill>
                <a:effectLst/>
                <a:latin typeface="Calibri" panose="020F0502020204030204" pitchFamily="34" charset="0"/>
              </a:rPr>
              <a:t>zentrum_bezeichnung</a:t>
            </a:r>
            <a:r>
              <a:rPr lang="de-DE" sz="1800" b="0" i="0" dirty="0">
                <a:solidFill>
                  <a:srgbClr val="000000"/>
                </a:solidFill>
                <a:effectLst/>
                <a:latin typeface="Calibri" panose="020F0502020204030204" pitchFamily="34" charset="0"/>
              </a:rPr>
              <a:t>, tag, preis, menge) </a:t>
            </a:r>
            <a:endParaRPr lang="de-DE" dirty="0"/>
          </a:p>
        </p:txBody>
      </p:sp>
      <p:sp>
        <p:nvSpPr>
          <p:cNvPr id="16" name="Textfeld 15">
            <a:extLst>
              <a:ext uri="{FF2B5EF4-FFF2-40B4-BE49-F238E27FC236}">
                <a16:creationId xmlns:a16="http://schemas.microsoft.com/office/drawing/2014/main" id="{2984EB2D-ED4B-41D4-AFD9-3AC403D846D7}"/>
              </a:ext>
            </a:extLst>
          </p:cNvPr>
          <p:cNvSpPr txBox="1"/>
          <p:nvPr/>
        </p:nvSpPr>
        <p:spPr>
          <a:xfrm>
            <a:off x="6432257" y="2415436"/>
            <a:ext cx="4645404" cy="369332"/>
          </a:xfrm>
          <a:prstGeom prst="rect">
            <a:avLst/>
          </a:prstGeom>
          <a:noFill/>
        </p:spPr>
        <p:txBody>
          <a:bodyPr wrap="square">
            <a:spAutoFit/>
          </a:bodyPr>
          <a:lstStyle/>
          <a:p>
            <a:pPr algn="l" rtl="0" fontAlgn="base"/>
            <a:r>
              <a:rPr lang="de-DE" dirty="0">
                <a:solidFill>
                  <a:srgbClr val="000000"/>
                </a:solidFill>
                <a:latin typeface="Calibri" panose="020F0502020204030204" pitchFamily="34" charset="0"/>
              </a:rPr>
              <a:t>i</a:t>
            </a:r>
            <a:r>
              <a:rPr lang="de-DE" sz="1800" b="0" i="0" dirty="0">
                <a:solidFill>
                  <a:srgbClr val="000000"/>
                </a:solidFill>
                <a:effectLst/>
                <a:latin typeface="Calibri" panose="020F0502020204030204" pitchFamily="34" charset="0"/>
              </a:rPr>
              <a:t>mpfzentrum(</a:t>
            </a:r>
            <a:r>
              <a:rPr lang="de-DE" sz="1800" b="0" i="0" u="sng" dirty="0" err="1">
                <a:solidFill>
                  <a:srgbClr val="000000"/>
                </a:solidFill>
                <a:effectLst/>
                <a:latin typeface="Calibri" panose="020F0502020204030204" pitchFamily="34" charset="0"/>
              </a:rPr>
              <a:t>bezeichnung</a:t>
            </a:r>
            <a:r>
              <a:rPr lang="de-DE" sz="1800" b="0" i="0" u="sng" dirty="0">
                <a:solidFill>
                  <a:srgbClr val="000000"/>
                </a:solidFill>
                <a:effectLst/>
                <a:latin typeface="Calibri" panose="020F0502020204030204" pitchFamily="34" charset="0"/>
              </a:rPr>
              <a:t>,</a:t>
            </a:r>
            <a:r>
              <a:rPr lang="de-DE" sz="1800" b="0" i="0" dirty="0">
                <a:solidFill>
                  <a:srgbClr val="000000"/>
                </a:solidFill>
                <a:effectLst/>
                <a:latin typeface="Calibri" panose="020F0502020204030204" pitchFamily="34" charset="0"/>
              </a:rPr>
              <a:t> </a:t>
            </a:r>
            <a:r>
              <a:rPr lang="de-DE" sz="1800" b="0" i="0" dirty="0" err="1">
                <a:solidFill>
                  <a:srgbClr val="000000"/>
                </a:solidFill>
                <a:effectLst/>
                <a:latin typeface="Calibri" panose="020F0502020204030204" pitchFamily="34" charset="0"/>
              </a:rPr>
              <a:t>adresse</a:t>
            </a:r>
            <a:r>
              <a:rPr lang="de-DE" sz="1800" b="0" i="0" dirty="0">
                <a:solidFill>
                  <a:srgbClr val="000000"/>
                </a:solidFill>
                <a:effectLst/>
                <a:latin typeface="Calibri" panose="020F0502020204030204" pitchFamily="34" charset="0"/>
              </a:rPr>
              <a:t>, </a:t>
            </a:r>
            <a:r>
              <a:rPr lang="de-DE" sz="1800" b="0" i="0" dirty="0" err="1">
                <a:solidFill>
                  <a:srgbClr val="000000"/>
                </a:solidFill>
                <a:effectLst/>
                <a:latin typeface="Calibri" panose="020F0502020204030204" pitchFamily="34" charset="0"/>
              </a:rPr>
              <a:t>kapazitaet</a:t>
            </a:r>
            <a:r>
              <a:rPr lang="de-DE" sz="1800" b="0" i="0" dirty="0">
                <a:solidFill>
                  <a:srgbClr val="000000"/>
                </a:solidFill>
                <a:effectLst/>
                <a:latin typeface="Calibri" panose="020F0502020204030204" pitchFamily="34" charset="0"/>
              </a:rPr>
              <a:t>)</a:t>
            </a:r>
            <a:r>
              <a:rPr lang="de-DE" sz="1800" b="0" i="0" dirty="0">
                <a:solidFill>
                  <a:srgbClr val="000000"/>
                </a:solidFill>
                <a:effectLst/>
                <a:latin typeface="WordVisiCarriageReturn_MSFontService"/>
              </a:rPr>
              <a:t> </a:t>
            </a:r>
            <a:endParaRPr lang="de-DE" b="0" i="0" dirty="0">
              <a:solidFill>
                <a:srgbClr val="000000"/>
              </a:solidFill>
              <a:effectLst/>
              <a:latin typeface="Segoe UI" panose="020B0502040204020203" pitchFamily="34" charset="0"/>
            </a:endParaRPr>
          </a:p>
        </p:txBody>
      </p:sp>
      <p:cxnSp>
        <p:nvCxnSpPr>
          <p:cNvPr id="18" name="Gerader Verbinder 17">
            <a:extLst>
              <a:ext uri="{FF2B5EF4-FFF2-40B4-BE49-F238E27FC236}">
                <a16:creationId xmlns:a16="http://schemas.microsoft.com/office/drawing/2014/main" id="{F5B1D8C3-71FE-47EA-A96D-3F443DD80551}"/>
              </a:ext>
            </a:extLst>
          </p:cNvPr>
          <p:cNvCxnSpPr/>
          <p:nvPr/>
        </p:nvCxnSpPr>
        <p:spPr>
          <a:xfrm flipH="1" flipV="1">
            <a:off x="7826928" y="3798732"/>
            <a:ext cx="226503" cy="849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C4718247-320A-4883-999F-B8A5C3CD777F}"/>
              </a:ext>
            </a:extLst>
          </p:cNvPr>
          <p:cNvCxnSpPr/>
          <p:nvPr/>
        </p:nvCxnSpPr>
        <p:spPr>
          <a:xfrm>
            <a:off x="8531604" y="2740630"/>
            <a:ext cx="595618" cy="687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E515510F-6CFE-4ACA-B8CC-B600CED60A8F}"/>
              </a:ext>
            </a:extLst>
          </p:cNvPr>
          <p:cNvCxnSpPr/>
          <p:nvPr/>
        </p:nvCxnSpPr>
        <p:spPr>
          <a:xfrm flipH="1">
            <a:off x="8053431" y="811997"/>
            <a:ext cx="196792" cy="404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EBCFD401-4754-489C-B1DA-B63BA10500C0}"/>
              </a:ext>
            </a:extLst>
          </p:cNvPr>
          <p:cNvCxnSpPr/>
          <p:nvPr/>
        </p:nvCxnSpPr>
        <p:spPr>
          <a:xfrm flipH="1">
            <a:off x="8640661" y="1586138"/>
            <a:ext cx="914400" cy="879922"/>
          </a:xfrm>
          <a:prstGeom prst="line">
            <a:avLst/>
          </a:prstGeom>
        </p:spPr>
        <p:style>
          <a:lnRef idx="1">
            <a:schemeClr val="accent1"/>
          </a:lnRef>
          <a:fillRef idx="0">
            <a:schemeClr val="accent1"/>
          </a:fillRef>
          <a:effectRef idx="0">
            <a:schemeClr val="accent1"/>
          </a:effectRef>
          <a:fontRef idx="minor">
            <a:schemeClr val="tx1"/>
          </a:fontRef>
        </p:style>
      </p:cxnSp>
      <p:sp>
        <p:nvSpPr>
          <p:cNvPr id="30" name="Bogen 29">
            <a:extLst>
              <a:ext uri="{FF2B5EF4-FFF2-40B4-BE49-F238E27FC236}">
                <a16:creationId xmlns:a16="http://schemas.microsoft.com/office/drawing/2014/main" id="{534E951F-983E-402E-911B-BBEA3AEAB599}"/>
              </a:ext>
            </a:extLst>
          </p:cNvPr>
          <p:cNvSpPr/>
          <p:nvPr/>
        </p:nvSpPr>
        <p:spPr>
          <a:xfrm flipV="1">
            <a:off x="2311166" y="2419273"/>
            <a:ext cx="5629013" cy="849431"/>
          </a:xfrm>
          <a:prstGeom prst="arc">
            <a:avLst>
              <a:gd name="adj1" fmla="val 10869919"/>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1" name="Textfeld 30">
            <a:extLst>
              <a:ext uri="{FF2B5EF4-FFF2-40B4-BE49-F238E27FC236}">
                <a16:creationId xmlns:a16="http://schemas.microsoft.com/office/drawing/2014/main" id="{F051C323-D3E5-440B-9900-E5F3BA5237C4}"/>
              </a:ext>
            </a:extLst>
          </p:cNvPr>
          <p:cNvSpPr txBox="1"/>
          <p:nvPr/>
        </p:nvSpPr>
        <p:spPr>
          <a:xfrm>
            <a:off x="197842" y="1378177"/>
            <a:ext cx="5898158" cy="369332"/>
          </a:xfrm>
          <a:prstGeom prst="rect">
            <a:avLst/>
          </a:prstGeom>
          <a:noFill/>
        </p:spPr>
        <p:txBody>
          <a:bodyPr wrap="square">
            <a:spAutoFit/>
          </a:bodyPr>
          <a:lstStyle/>
          <a:p>
            <a:pPr algn="l" rtl="0" fontAlgn="base"/>
            <a:r>
              <a:rPr lang="de-DE" sz="1800" b="0" i="0" dirty="0" err="1">
                <a:solidFill>
                  <a:srgbClr val="000000"/>
                </a:solidFill>
                <a:effectLst/>
                <a:latin typeface="Calibri" panose="020F0502020204030204" pitchFamily="34" charset="0"/>
              </a:rPr>
              <a:t>impfstoff</a:t>
            </a:r>
            <a:r>
              <a:rPr lang="de-DE" sz="1800" b="0" i="0" dirty="0">
                <a:solidFill>
                  <a:srgbClr val="000000"/>
                </a:solidFill>
                <a:effectLst/>
                <a:latin typeface="Calibri" panose="020F0502020204030204" pitchFamily="34" charset="0"/>
              </a:rPr>
              <a:t>(</a:t>
            </a:r>
            <a:r>
              <a:rPr lang="de-DE" sz="1800" b="0" i="0" u="sng" dirty="0">
                <a:solidFill>
                  <a:srgbClr val="000000"/>
                </a:solidFill>
                <a:effectLst/>
                <a:latin typeface="Calibri" panose="020F0502020204030204" pitchFamily="34" charset="0"/>
              </a:rPr>
              <a:t>↑</a:t>
            </a:r>
            <a:r>
              <a:rPr lang="de-DE" sz="1800" b="0" i="0" u="sng" dirty="0" err="1">
                <a:solidFill>
                  <a:srgbClr val="000000"/>
                </a:solidFill>
                <a:effectLst/>
                <a:latin typeface="Calibri" panose="020F0502020204030204" pitchFamily="34" charset="0"/>
              </a:rPr>
              <a:t>firma_name</a:t>
            </a:r>
            <a:r>
              <a:rPr lang="de-DE" sz="1800" b="0" i="0" dirty="0">
                <a:solidFill>
                  <a:srgbClr val="000000"/>
                </a:solidFill>
                <a:effectLst/>
                <a:latin typeface="Calibri" panose="020F0502020204030204" pitchFamily="34" charset="0"/>
              </a:rPr>
              <a:t>, </a:t>
            </a:r>
            <a:r>
              <a:rPr lang="de-DE" u="sng" dirty="0" err="1">
                <a:solidFill>
                  <a:srgbClr val="000000"/>
                </a:solidFill>
                <a:latin typeface="Calibri" panose="020F0502020204030204" pitchFamily="34" charset="0"/>
              </a:rPr>
              <a:t>name</a:t>
            </a:r>
            <a:r>
              <a:rPr lang="de-DE" dirty="0">
                <a:solidFill>
                  <a:srgbClr val="000000"/>
                </a:solidFill>
                <a:latin typeface="Calibri" panose="020F0502020204030204" pitchFamily="34" charset="0"/>
              </a:rPr>
              <a:t>, </a:t>
            </a:r>
            <a:r>
              <a:rPr lang="de-DE" dirty="0" err="1">
                <a:solidFill>
                  <a:srgbClr val="000000"/>
                </a:solidFill>
                <a:latin typeface="Calibri" panose="020F0502020204030204" pitchFamily="34" charset="0"/>
              </a:rPr>
              <a:t>erstzlassung</a:t>
            </a:r>
            <a:r>
              <a:rPr lang="de-DE" dirty="0">
                <a:solidFill>
                  <a:srgbClr val="000000"/>
                </a:solidFill>
                <a:latin typeface="Calibri" panose="020F0502020204030204" pitchFamily="34" charset="0"/>
              </a:rPr>
              <a:t>, </a:t>
            </a:r>
            <a:r>
              <a:rPr lang="de-DE" dirty="0" err="1">
                <a:solidFill>
                  <a:srgbClr val="000000"/>
                </a:solidFill>
                <a:latin typeface="Calibri" panose="020F0502020204030204" pitchFamily="34" charset="0"/>
              </a:rPr>
              <a:t>wirkungsgrad</a:t>
            </a:r>
            <a:r>
              <a:rPr lang="de-DE" sz="1800" b="0" i="0" dirty="0">
                <a:solidFill>
                  <a:srgbClr val="000000"/>
                </a:solidFill>
                <a:effectLst/>
                <a:latin typeface="Calibri" panose="020F0502020204030204" pitchFamily="34" charset="0"/>
              </a:rPr>
              <a:t>) </a:t>
            </a:r>
            <a:endParaRPr lang="de-DE" b="0" i="0" dirty="0">
              <a:solidFill>
                <a:srgbClr val="000000"/>
              </a:solidFill>
              <a:effectLst/>
              <a:latin typeface="Segoe UI" panose="020B0502040204020203" pitchFamily="34" charset="0"/>
            </a:endParaRPr>
          </a:p>
        </p:txBody>
      </p:sp>
      <p:cxnSp>
        <p:nvCxnSpPr>
          <p:cNvPr id="34" name="Gerader Verbinder 33">
            <a:extLst>
              <a:ext uri="{FF2B5EF4-FFF2-40B4-BE49-F238E27FC236}">
                <a16:creationId xmlns:a16="http://schemas.microsoft.com/office/drawing/2014/main" id="{935294F7-7E2E-479D-9740-1C850C2733DC}"/>
              </a:ext>
            </a:extLst>
          </p:cNvPr>
          <p:cNvCxnSpPr>
            <a:cxnSpLocks/>
          </p:cNvCxnSpPr>
          <p:nvPr/>
        </p:nvCxnSpPr>
        <p:spPr>
          <a:xfrm>
            <a:off x="2910980" y="1747509"/>
            <a:ext cx="604007" cy="524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7B9CD7C5-C3BB-4481-AAB5-F546FFDD7C9A}"/>
              </a:ext>
            </a:extLst>
          </p:cNvPr>
          <p:cNvCxnSpPr>
            <a:cxnSpLocks/>
          </p:cNvCxnSpPr>
          <p:nvPr/>
        </p:nvCxnSpPr>
        <p:spPr>
          <a:xfrm>
            <a:off x="1610684" y="1777858"/>
            <a:ext cx="157292" cy="20208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697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17D650A-117A-4CB0-A8C7-4CE69F02E5ED}"/>
              </a:ext>
            </a:extLst>
          </p:cNvPr>
          <p:cNvSpPr txBox="1"/>
          <p:nvPr/>
        </p:nvSpPr>
        <p:spPr>
          <a:xfrm>
            <a:off x="858470" y="3768427"/>
            <a:ext cx="3241646" cy="369332"/>
          </a:xfrm>
          <a:prstGeom prst="rect">
            <a:avLst/>
          </a:prstGeom>
          <a:noFill/>
        </p:spPr>
        <p:txBody>
          <a:bodyPr wrap="square">
            <a:spAutoFit/>
          </a:bodyPr>
          <a:lstStyle/>
          <a:p>
            <a:pPr algn="l" rtl="0" fontAlgn="base"/>
            <a:r>
              <a:rPr lang="de-DE" sz="1800" b="0" i="0" dirty="0" err="1">
                <a:solidFill>
                  <a:srgbClr val="000000"/>
                </a:solidFill>
                <a:effectLst/>
                <a:latin typeface="Calibri" panose="020F0502020204030204" pitchFamily="34" charset="0"/>
              </a:rPr>
              <a:t>firma</a:t>
            </a:r>
            <a:r>
              <a:rPr lang="de-DE" sz="1800" b="0" i="0" dirty="0">
                <a:solidFill>
                  <a:srgbClr val="000000"/>
                </a:solidFill>
                <a:effectLst/>
                <a:latin typeface="Calibri" panose="020F0502020204030204" pitchFamily="34" charset="0"/>
              </a:rPr>
              <a:t>(</a:t>
            </a:r>
            <a:r>
              <a:rPr lang="de-DE" u="sng" dirty="0" err="1">
                <a:solidFill>
                  <a:srgbClr val="000000"/>
                </a:solidFill>
                <a:highlight>
                  <a:srgbClr val="FFFF00"/>
                </a:highlight>
                <a:latin typeface="Calibri" panose="020F0502020204030204" pitchFamily="34" charset="0"/>
              </a:rPr>
              <a:t>n</a:t>
            </a:r>
            <a:r>
              <a:rPr lang="de-DE" sz="1800" b="0" i="0" u="sng" dirty="0" err="1">
                <a:solidFill>
                  <a:srgbClr val="000000"/>
                </a:solidFill>
                <a:effectLst/>
                <a:highlight>
                  <a:srgbClr val="FFFF00"/>
                </a:highlight>
                <a:latin typeface="Calibri" panose="020F0502020204030204" pitchFamily="34" charset="0"/>
              </a:rPr>
              <a:t>ame</a:t>
            </a:r>
            <a:r>
              <a:rPr lang="de-DE" sz="1800" b="0" i="0" dirty="0">
                <a:solidFill>
                  <a:srgbClr val="000000"/>
                </a:solidFill>
                <a:effectLst/>
                <a:highlight>
                  <a:srgbClr val="FFFF00"/>
                </a:highlight>
                <a:latin typeface="Calibri" panose="020F0502020204030204" pitchFamily="34" charset="0"/>
              </a:rPr>
              <a:t>, </a:t>
            </a:r>
            <a:r>
              <a:rPr lang="de-DE" sz="1800" b="0" i="0" dirty="0" err="1">
                <a:solidFill>
                  <a:srgbClr val="000000"/>
                </a:solidFill>
                <a:effectLst/>
                <a:highlight>
                  <a:srgbClr val="FFFF00"/>
                </a:highlight>
                <a:latin typeface="Calibri" panose="020F0502020204030204" pitchFamily="34" charset="0"/>
              </a:rPr>
              <a:t>strasse</a:t>
            </a:r>
            <a:r>
              <a:rPr lang="de-DE" sz="1800" b="0" i="0" dirty="0">
                <a:solidFill>
                  <a:srgbClr val="000000"/>
                </a:solidFill>
                <a:effectLst/>
                <a:highlight>
                  <a:srgbClr val="FFFF00"/>
                </a:highlight>
                <a:latin typeface="Calibri" panose="020F0502020204030204" pitchFamily="34" charset="0"/>
              </a:rPr>
              <a:t>, </a:t>
            </a:r>
            <a:r>
              <a:rPr lang="de-DE" sz="1800" b="0" i="0" dirty="0" err="1">
                <a:solidFill>
                  <a:srgbClr val="000000"/>
                </a:solidFill>
                <a:effectLst/>
                <a:highlight>
                  <a:srgbClr val="FFFF00"/>
                </a:highlight>
                <a:latin typeface="Calibri" panose="020F0502020204030204" pitchFamily="34" charset="0"/>
              </a:rPr>
              <a:t>nr</a:t>
            </a:r>
            <a:r>
              <a:rPr lang="de-DE" sz="1800" b="0" i="0" dirty="0">
                <a:solidFill>
                  <a:srgbClr val="000000"/>
                </a:solidFill>
                <a:effectLst/>
                <a:highlight>
                  <a:srgbClr val="FFFF00"/>
                </a:highlight>
                <a:latin typeface="Calibri" panose="020F0502020204030204" pitchFamily="34" charset="0"/>
              </a:rPr>
              <a:t>, </a:t>
            </a:r>
            <a:r>
              <a:rPr lang="de-DE" sz="1800" b="0" i="0" dirty="0" err="1">
                <a:solidFill>
                  <a:srgbClr val="000000"/>
                </a:solidFill>
                <a:effectLst/>
                <a:highlight>
                  <a:srgbClr val="FFFF00"/>
                </a:highlight>
                <a:latin typeface="Calibri" panose="020F0502020204030204" pitchFamily="34" charset="0"/>
              </a:rPr>
              <a:t>plz</a:t>
            </a:r>
            <a:r>
              <a:rPr lang="de-DE" sz="1800" b="0" i="0" dirty="0">
                <a:solidFill>
                  <a:srgbClr val="000000"/>
                </a:solidFill>
                <a:effectLst/>
                <a:highlight>
                  <a:srgbClr val="FFFF00"/>
                </a:highlight>
                <a:latin typeface="Calibri" panose="020F0502020204030204" pitchFamily="34" charset="0"/>
              </a:rPr>
              <a:t>, </a:t>
            </a:r>
            <a:r>
              <a:rPr lang="de-DE" sz="1800" b="0" i="0" dirty="0" err="1">
                <a:solidFill>
                  <a:srgbClr val="000000"/>
                </a:solidFill>
                <a:effectLst/>
                <a:highlight>
                  <a:srgbClr val="FFFF00"/>
                </a:highlight>
                <a:latin typeface="Calibri" panose="020F0502020204030204" pitchFamily="34" charset="0"/>
              </a:rPr>
              <a:t>ort</a:t>
            </a:r>
            <a:r>
              <a:rPr lang="de-DE" sz="1800" b="0" i="0" dirty="0">
                <a:solidFill>
                  <a:srgbClr val="000000"/>
                </a:solidFill>
                <a:effectLst/>
                <a:latin typeface="Calibri" panose="020F0502020204030204" pitchFamily="34" charset="0"/>
              </a:rPr>
              <a:t>) </a:t>
            </a:r>
            <a:endParaRPr lang="de-DE" b="0" i="0" dirty="0">
              <a:solidFill>
                <a:srgbClr val="000000"/>
              </a:solidFill>
              <a:effectLst/>
              <a:latin typeface="Segoe UI" panose="020B0502040204020203" pitchFamily="34" charset="0"/>
            </a:endParaRPr>
          </a:p>
        </p:txBody>
      </p:sp>
      <p:sp>
        <p:nvSpPr>
          <p:cNvPr id="8" name="Textfeld 7">
            <a:extLst>
              <a:ext uri="{FF2B5EF4-FFF2-40B4-BE49-F238E27FC236}">
                <a16:creationId xmlns:a16="http://schemas.microsoft.com/office/drawing/2014/main" id="{3EB1D900-C552-4B47-B1DB-5CB03E1CE324}"/>
              </a:ext>
            </a:extLst>
          </p:cNvPr>
          <p:cNvSpPr txBox="1"/>
          <p:nvPr/>
        </p:nvSpPr>
        <p:spPr>
          <a:xfrm>
            <a:off x="5494214" y="4648198"/>
            <a:ext cx="5509847" cy="369332"/>
          </a:xfrm>
          <a:prstGeom prst="rect">
            <a:avLst/>
          </a:prstGeom>
          <a:noFill/>
        </p:spPr>
        <p:txBody>
          <a:bodyPr wrap="square">
            <a:spAutoFit/>
          </a:bodyPr>
          <a:lstStyle/>
          <a:p>
            <a:pPr algn="l" rtl="0" fontAlgn="base"/>
            <a:r>
              <a:rPr lang="de-DE" sz="1800" b="0" i="0" dirty="0" err="1">
                <a:solidFill>
                  <a:srgbClr val="000000"/>
                </a:solidFill>
                <a:effectLst/>
                <a:latin typeface="Calibri" panose="020F0502020204030204" pitchFamily="34" charset="0"/>
              </a:rPr>
              <a:t>kunde</a:t>
            </a:r>
            <a:r>
              <a:rPr lang="de-DE" sz="1800" b="0" i="0" dirty="0">
                <a:solidFill>
                  <a:srgbClr val="000000"/>
                </a:solidFill>
                <a:effectLst/>
                <a:latin typeface="Calibri" panose="020F0502020204030204" pitchFamily="34" charset="0"/>
              </a:rPr>
              <a:t>(</a:t>
            </a:r>
            <a:r>
              <a:rPr lang="de-DE" sz="1800" b="0" i="0" dirty="0">
                <a:solidFill>
                  <a:srgbClr val="000000"/>
                </a:solidFill>
                <a:effectLst/>
                <a:highlight>
                  <a:srgbClr val="FFFF00"/>
                </a:highlight>
                <a:latin typeface="Calibri" panose="020F0502020204030204" pitchFamily="34" charset="0"/>
              </a:rPr>
              <a:t>↑</a:t>
            </a:r>
            <a:r>
              <a:rPr lang="de-DE" sz="1800" b="0" i="0" dirty="0" err="1">
                <a:solidFill>
                  <a:srgbClr val="000000"/>
                </a:solidFill>
                <a:effectLst/>
                <a:highlight>
                  <a:srgbClr val="FFFF00"/>
                </a:highlight>
                <a:latin typeface="Calibri" panose="020F0502020204030204" pitchFamily="34" charset="0"/>
              </a:rPr>
              <a:t>zentrum_bezeichnung</a:t>
            </a:r>
            <a:r>
              <a:rPr lang="de-DE" dirty="0">
                <a:solidFill>
                  <a:srgbClr val="000000"/>
                </a:solidFill>
                <a:latin typeface="Calibri" panose="020F0502020204030204" pitchFamily="34" charset="0"/>
              </a:rPr>
              <a:t>, </a:t>
            </a:r>
            <a:r>
              <a:rPr lang="de-DE" sz="1800" b="0" i="0" u="sng" dirty="0" err="1">
                <a:solidFill>
                  <a:srgbClr val="000000"/>
                </a:solidFill>
                <a:effectLst/>
                <a:highlight>
                  <a:srgbClr val="00FF00"/>
                </a:highlight>
                <a:latin typeface="Calibri" panose="020F0502020204030204" pitchFamily="34" charset="0"/>
              </a:rPr>
              <a:t>id</a:t>
            </a:r>
            <a:r>
              <a:rPr lang="de-DE" sz="1800" b="0" i="0" dirty="0">
                <a:solidFill>
                  <a:srgbClr val="000000"/>
                </a:solidFill>
                <a:effectLst/>
                <a:latin typeface="Calibri" panose="020F0502020204030204" pitchFamily="34" charset="0"/>
              </a:rPr>
              <a:t>, </a:t>
            </a:r>
            <a:r>
              <a:rPr lang="de-DE" sz="1800" b="0" i="0" dirty="0" err="1">
                <a:solidFill>
                  <a:srgbClr val="000000"/>
                </a:solidFill>
                <a:effectLst/>
                <a:highlight>
                  <a:srgbClr val="00FF00"/>
                </a:highlight>
                <a:latin typeface="Calibri" panose="020F0502020204030204" pitchFamily="34" charset="0"/>
              </a:rPr>
              <a:t>impfprioritaet</a:t>
            </a:r>
            <a:r>
              <a:rPr lang="de-DE" sz="1800" b="0" i="0" dirty="0">
                <a:solidFill>
                  <a:srgbClr val="000000"/>
                </a:solidFill>
                <a:effectLst/>
                <a:latin typeface="Calibri" panose="020F0502020204030204" pitchFamily="34" charset="0"/>
              </a:rPr>
              <a:t>, </a:t>
            </a:r>
            <a:r>
              <a:rPr lang="de-DE" sz="1800" b="0" i="0" dirty="0">
                <a:solidFill>
                  <a:srgbClr val="000000"/>
                </a:solidFill>
                <a:effectLst/>
                <a:highlight>
                  <a:srgbClr val="00FF00"/>
                </a:highlight>
                <a:latin typeface="Calibri" panose="020F0502020204030204" pitchFamily="34" charset="0"/>
              </a:rPr>
              <a:t>alter</a:t>
            </a:r>
            <a:r>
              <a:rPr lang="de-DE" sz="1800" b="0" i="0" dirty="0">
                <a:solidFill>
                  <a:srgbClr val="000000"/>
                </a:solidFill>
                <a:effectLst/>
                <a:latin typeface="Calibri" panose="020F0502020204030204" pitchFamily="34" charset="0"/>
              </a:rPr>
              <a:t>)</a:t>
            </a:r>
            <a:endParaRPr lang="de-DE" b="0" i="0" dirty="0">
              <a:solidFill>
                <a:srgbClr val="000000"/>
              </a:solidFill>
              <a:effectLst/>
              <a:latin typeface="Segoe UI" panose="020B0502040204020203" pitchFamily="34" charset="0"/>
            </a:endParaRPr>
          </a:p>
        </p:txBody>
      </p:sp>
      <p:sp>
        <p:nvSpPr>
          <p:cNvPr id="10" name="Textfeld 9">
            <a:extLst>
              <a:ext uri="{FF2B5EF4-FFF2-40B4-BE49-F238E27FC236}">
                <a16:creationId xmlns:a16="http://schemas.microsoft.com/office/drawing/2014/main" id="{2BCA596D-DDE1-444E-985A-1FC1F25AEA14}"/>
              </a:ext>
            </a:extLst>
          </p:cNvPr>
          <p:cNvSpPr txBox="1"/>
          <p:nvPr/>
        </p:nvSpPr>
        <p:spPr>
          <a:xfrm>
            <a:off x="6178490" y="1216806"/>
            <a:ext cx="5152938" cy="369332"/>
          </a:xfrm>
          <a:prstGeom prst="rect">
            <a:avLst/>
          </a:prstGeom>
          <a:noFill/>
        </p:spPr>
        <p:txBody>
          <a:bodyPr wrap="square">
            <a:spAutoFit/>
          </a:bodyPr>
          <a:lstStyle/>
          <a:p>
            <a:pPr algn="l" rtl="0" fontAlgn="base"/>
            <a:r>
              <a:rPr lang="de-DE" sz="1800" b="0" i="0" dirty="0" err="1">
                <a:solidFill>
                  <a:srgbClr val="000000"/>
                </a:solidFill>
                <a:effectLst/>
                <a:latin typeface="Calibri" panose="020F0502020204030204" pitchFamily="34" charset="0"/>
              </a:rPr>
              <a:t>arbeitet_in</a:t>
            </a:r>
            <a:r>
              <a:rPr lang="de-DE" sz="1800" b="0" i="0" dirty="0">
                <a:solidFill>
                  <a:srgbClr val="000000"/>
                </a:solidFill>
                <a:effectLst/>
                <a:latin typeface="Calibri" panose="020F0502020204030204" pitchFamily="34" charset="0"/>
              </a:rPr>
              <a:t>(</a:t>
            </a:r>
            <a:r>
              <a:rPr lang="de-DE" sz="1800" b="0" i="0" u="sng" dirty="0">
                <a:solidFill>
                  <a:srgbClr val="000000"/>
                </a:solidFill>
                <a:effectLst/>
                <a:highlight>
                  <a:srgbClr val="00FF00"/>
                </a:highlight>
                <a:latin typeface="Calibri" panose="020F0502020204030204" pitchFamily="34" charset="0"/>
              </a:rPr>
              <a:t>↑</a:t>
            </a:r>
            <a:r>
              <a:rPr lang="de-DE" u="sng" dirty="0" err="1">
                <a:solidFill>
                  <a:srgbClr val="000000"/>
                </a:solidFill>
                <a:highlight>
                  <a:srgbClr val="00FF00"/>
                </a:highlight>
                <a:latin typeface="Calibri" panose="020F0502020204030204" pitchFamily="34" charset="0"/>
              </a:rPr>
              <a:t>f</a:t>
            </a:r>
            <a:r>
              <a:rPr lang="de-DE" sz="1800" b="0" i="0" u="sng" dirty="0" err="1">
                <a:solidFill>
                  <a:srgbClr val="000000"/>
                </a:solidFill>
                <a:effectLst/>
                <a:highlight>
                  <a:srgbClr val="00FF00"/>
                </a:highlight>
                <a:latin typeface="Calibri" panose="020F0502020204030204" pitchFamily="34" charset="0"/>
              </a:rPr>
              <a:t>achkraft_id</a:t>
            </a:r>
            <a:r>
              <a:rPr lang="de-DE" sz="1800" b="0" i="0" dirty="0">
                <a:solidFill>
                  <a:srgbClr val="000000"/>
                </a:solidFill>
                <a:effectLst/>
                <a:latin typeface="Calibri" panose="020F0502020204030204" pitchFamily="34" charset="0"/>
              </a:rPr>
              <a:t>, </a:t>
            </a:r>
            <a:r>
              <a:rPr lang="de-DE" sz="1800" b="0" i="0" u="sng" dirty="0">
                <a:solidFill>
                  <a:srgbClr val="000000"/>
                </a:solidFill>
                <a:effectLst/>
                <a:highlight>
                  <a:srgbClr val="FFFF00"/>
                </a:highlight>
                <a:latin typeface="Calibri" panose="020F0502020204030204" pitchFamily="34" charset="0"/>
              </a:rPr>
              <a:t>↑</a:t>
            </a:r>
            <a:r>
              <a:rPr lang="de-DE" sz="1800" b="0" i="0" u="sng" dirty="0" err="1">
                <a:solidFill>
                  <a:srgbClr val="000000"/>
                </a:solidFill>
                <a:effectLst/>
                <a:highlight>
                  <a:srgbClr val="FFFF00"/>
                </a:highlight>
                <a:latin typeface="Calibri" panose="020F0502020204030204" pitchFamily="34" charset="0"/>
              </a:rPr>
              <a:t>zentrum_bezeichnung</a:t>
            </a:r>
            <a:r>
              <a:rPr lang="de-DE" sz="1800" b="0" i="0" dirty="0">
                <a:solidFill>
                  <a:srgbClr val="000000"/>
                </a:solidFill>
                <a:effectLst/>
                <a:latin typeface="Calibri" panose="020F0502020204030204" pitchFamily="34" charset="0"/>
              </a:rPr>
              <a:t>) </a:t>
            </a:r>
            <a:endParaRPr lang="de-DE" b="0" i="0" dirty="0">
              <a:solidFill>
                <a:srgbClr val="000000"/>
              </a:solidFill>
              <a:effectLst/>
              <a:latin typeface="Segoe UI" panose="020B0502040204020203" pitchFamily="34" charset="0"/>
            </a:endParaRPr>
          </a:p>
        </p:txBody>
      </p:sp>
      <p:sp>
        <p:nvSpPr>
          <p:cNvPr id="12" name="Textfeld 11">
            <a:extLst>
              <a:ext uri="{FF2B5EF4-FFF2-40B4-BE49-F238E27FC236}">
                <a16:creationId xmlns:a16="http://schemas.microsoft.com/office/drawing/2014/main" id="{0338B2A5-3B74-4B2D-A027-ACE9EE484D2D}"/>
              </a:ext>
            </a:extLst>
          </p:cNvPr>
          <p:cNvSpPr txBox="1"/>
          <p:nvPr/>
        </p:nvSpPr>
        <p:spPr>
          <a:xfrm>
            <a:off x="7078209" y="442665"/>
            <a:ext cx="3353500" cy="369332"/>
          </a:xfrm>
          <a:prstGeom prst="rect">
            <a:avLst/>
          </a:prstGeom>
          <a:noFill/>
        </p:spPr>
        <p:txBody>
          <a:bodyPr wrap="square">
            <a:spAutoFit/>
          </a:bodyPr>
          <a:lstStyle/>
          <a:p>
            <a:pPr algn="l" rtl="0" fontAlgn="base"/>
            <a:r>
              <a:rPr lang="de-DE" sz="1800" b="0" i="0" dirty="0" err="1">
                <a:solidFill>
                  <a:srgbClr val="000000"/>
                </a:solidFill>
                <a:effectLst/>
                <a:latin typeface="Calibri" panose="020F0502020204030204" pitchFamily="34" charset="0"/>
              </a:rPr>
              <a:t>fachkraft</a:t>
            </a:r>
            <a:r>
              <a:rPr lang="de-DE" sz="1800" b="0" i="0" dirty="0">
                <a:solidFill>
                  <a:srgbClr val="000000"/>
                </a:solidFill>
                <a:effectLst/>
                <a:latin typeface="Calibri" panose="020F0502020204030204" pitchFamily="34" charset="0"/>
              </a:rPr>
              <a:t> (</a:t>
            </a:r>
            <a:r>
              <a:rPr lang="de-DE" sz="1800" b="0" i="0" u="sng" dirty="0" err="1">
                <a:solidFill>
                  <a:srgbClr val="000000"/>
                </a:solidFill>
                <a:effectLst/>
                <a:highlight>
                  <a:srgbClr val="00FF00"/>
                </a:highlight>
                <a:latin typeface="Calibri" panose="020F0502020204030204" pitchFamily="34" charset="0"/>
              </a:rPr>
              <a:t>id</a:t>
            </a:r>
            <a:r>
              <a:rPr lang="de-DE" sz="1800" b="0" i="0" dirty="0">
                <a:solidFill>
                  <a:srgbClr val="000000"/>
                </a:solidFill>
                <a:effectLst/>
                <a:latin typeface="Calibri" panose="020F0502020204030204" pitchFamily="34" charset="0"/>
              </a:rPr>
              <a:t>, </a:t>
            </a:r>
            <a:r>
              <a:rPr lang="de-DE" sz="1800" b="0" i="0" dirty="0" err="1">
                <a:solidFill>
                  <a:srgbClr val="000000"/>
                </a:solidFill>
                <a:effectLst/>
                <a:highlight>
                  <a:srgbClr val="00FF00"/>
                </a:highlight>
                <a:latin typeface="Calibri" panose="020F0502020204030204" pitchFamily="34" charset="0"/>
              </a:rPr>
              <a:t>honorar</a:t>
            </a:r>
            <a:r>
              <a:rPr lang="de-DE" sz="1800" b="0" i="0" dirty="0">
                <a:solidFill>
                  <a:srgbClr val="000000"/>
                </a:solidFill>
                <a:effectLst/>
                <a:latin typeface="Calibri" panose="020F0502020204030204" pitchFamily="34" charset="0"/>
              </a:rPr>
              <a:t>, </a:t>
            </a:r>
            <a:r>
              <a:rPr lang="de-DE" sz="1800" b="0" i="0" dirty="0" err="1">
                <a:solidFill>
                  <a:srgbClr val="000000"/>
                </a:solidFill>
                <a:effectLst/>
                <a:highlight>
                  <a:srgbClr val="FFFF00"/>
                </a:highlight>
                <a:latin typeface="Calibri" panose="020F0502020204030204" pitchFamily="34" charset="0"/>
              </a:rPr>
              <a:t>profession</a:t>
            </a:r>
            <a:r>
              <a:rPr lang="de-DE" sz="1800" b="0" i="0" dirty="0">
                <a:solidFill>
                  <a:srgbClr val="000000"/>
                </a:solidFill>
                <a:effectLst/>
                <a:latin typeface="Calibri" panose="020F0502020204030204" pitchFamily="34" charset="0"/>
              </a:rPr>
              <a:t>) </a:t>
            </a:r>
            <a:endParaRPr lang="de-DE" b="0" i="0" dirty="0">
              <a:solidFill>
                <a:srgbClr val="000000"/>
              </a:solidFill>
              <a:effectLst/>
              <a:latin typeface="Segoe UI" panose="020B0502040204020203" pitchFamily="34" charset="0"/>
            </a:endParaRPr>
          </a:p>
        </p:txBody>
      </p:sp>
      <p:sp>
        <p:nvSpPr>
          <p:cNvPr id="14" name="Textfeld 13">
            <a:extLst>
              <a:ext uri="{FF2B5EF4-FFF2-40B4-BE49-F238E27FC236}">
                <a16:creationId xmlns:a16="http://schemas.microsoft.com/office/drawing/2014/main" id="{6925A14E-6CD5-4CF8-B2C8-94AA79DDB62B}"/>
              </a:ext>
            </a:extLst>
          </p:cNvPr>
          <p:cNvSpPr txBox="1"/>
          <p:nvPr/>
        </p:nvSpPr>
        <p:spPr>
          <a:xfrm>
            <a:off x="1683041" y="2179456"/>
            <a:ext cx="4486013" cy="923330"/>
          </a:xfrm>
          <a:prstGeom prst="rect">
            <a:avLst/>
          </a:prstGeom>
          <a:noFill/>
        </p:spPr>
        <p:txBody>
          <a:bodyPr wrap="square">
            <a:spAutoFit/>
          </a:bodyPr>
          <a:lstStyle/>
          <a:p>
            <a:r>
              <a:rPr lang="de-DE" sz="1800" b="0" i="0" dirty="0">
                <a:solidFill>
                  <a:srgbClr val="000000"/>
                </a:solidFill>
                <a:effectLst/>
                <a:latin typeface="Calibri" panose="020F0502020204030204" pitchFamily="34" charset="0"/>
              </a:rPr>
              <a:t>beliefern(</a:t>
            </a:r>
            <a:r>
              <a:rPr lang="de-DE" sz="1800" b="0" i="0" u="sng" dirty="0" err="1">
                <a:solidFill>
                  <a:srgbClr val="000000"/>
                </a:solidFill>
                <a:effectLst/>
                <a:highlight>
                  <a:srgbClr val="00FF00"/>
                </a:highlight>
                <a:latin typeface="Calibri" panose="020F0502020204030204" pitchFamily="34" charset="0"/>
              </a:rPr>
              <a:t>id</a:t>
            </a:r>
            <a:r>
              <a:rPr lang="de-DE" sz="1800" b="0" i="0" dirty="0">
                <a:solidFill>
                  <a:srgbClr val="000000"/>
                </a:solidFill>
                <a:effectLst/>
                <a:latin typeface="Calibri" panose="020F0502020204030204" pitchFamily="34" charset="0"/>
              </a:rPr>
              <a:t>, </a:t>
            </a:r>
            <a:r>
              <a:rPr lang="de-DE" sz="1800" b="0" i="0" dirty="0">
                <a:solidFill>
                  <a:srgbClr val="000000"/>
                </a:solidFill>
                <a:effectLst/>
                <a:highlight>
                  <a:srgbClr val="FFFF00"/>
                </a:highlight>
                <a:latin typeface="Calibri" panose="020F0502020204030204" pitchFamily="34" charset="0"/>
              </a:rPr>
              <a:t>↑</a:t>
            </a:r>
            <a:r>
              <a:rPr lang="de-DE" sz="1800" b="0" i="0" dirty="0" err="1">
                <a:solidFill>
                  <a:srgbClr val="000000"/>
                </a:solidFill>
                <a:effectLst/>
                <a:highlight>
                  <a:srgbClr val="FFFF00"/>
                </a:highlight>
                <a:latin typeface="Calibri" panose="020F0502020204030204" pitchFamily="34" charset="0"/>
              </a:rPr>
              <a:t>impfstoff_name</a:t>
            </a:r>
            <a:r>
              <a:rPr lang="de-DE" sz="1800" b="0" i="0" dirty="0">
                <a:solidFill>
                  <a:srgbClr val="000000"/>
                </a:solidFill>
                <a:effectLst/>
                <a:highlight>
                  <a:srgbClr val="FFFF00"/>
                </a:highlight>
                <a:latin typeface="Calibri" panose="020F0502020204030204" pitchFamily="34" charset="0"/>
              </a:rPr>
              <a:t>, ↑</a:t>
            </a:r>
            <a:r>
              <a:rPr lang="de-DE" sz="1800" b="0" i="0" dirty="0" err="1">
                <a:solidFill>
                  <a:srgbClr val="000000"/>
                </a:solidFill>
                <a:effectLst/>
                <a:highlight>
                  <a:srgbClr val="FFFF00"/>
                </a:highlight>
                <a:latin typeface="Calibri" panose="020F0502020204030204" pitchFamily="34" charset="0"/>
              </a:rPr>
              <a:t>zentrum_bezeichnung</a:t>
            </a:r>
            <a:r>
              <a:rPr lang="de-DE" sz="1800" b="0" i="0" dirty="0">
                <a:solidFill>
                  <a:srgbClr val="000000"/>
                </a:solidFill>
                <a:effectLst/>
                <a:latin typeface="Calibri" panose="020F0502020204030204" pitchFamily="34" charset="0"/>
              </a:rPr>
              <a:t>, </a:t>
            </a:r>
            <a:r>
              <a:rPr lang="de-DE" sz="1800" b="0" i="0" dirty="0" err="1">
                <a:solidFill>
                  <a:srgbClr val="000000"/>
                </a:solidFill>
                <a:effectLst/>
                <a:highlight>
                  <a:srgbClr val="FFFF00"/>
                </a:highlight>
                <a:latin typeface="Calibri" panose="020F0502020204030204" pitchFamily="34" charset="0"/>
              </a:rPr>
              <a:t>datum</a:t>
            </a:r>
            <a:r>
              <a:rPr lang="de-DE" sz="1800" b="0" i="0" dirty="0">
                <a:solidFill>
                  <a:srgbClr val="000000"/>
                </a:solidFill>
                <a:effectLst/>
                <a:latin typeface="Calibri" panose="020F0502020204030204" pitchFamily="34" charset="0"/>
              </a:rPr>
              <a:t>, </a:t>
            </a:r>
            <a:r>
              <a:rPr lang="de-DE" sz="1800" b="0" i="0" dirty="0">
                <a:solidFill>
                  <a:srgbClr val="000000"/>
                </a:solidFill>
                <a:effectLst/>
                <a:highlight>
                  <a:srgbClr val="FF00FF"/>
                </a:highlight>
                <a:latin typeface="Calibri" panose="020F0502020204030204" pitchFamily="34" charset="0"/>
              </a:rPr>
              <a:t>preis, </a:t>
            </a:r>
            <a:r>
              <a:rPr lang="de-DE" sz="1800" b="0" i="0" dirty="0">
                <a:solidFill>
                  <a:srgbClr val="000000"/>
                </a:solidFill>
                <a:effectLst/>
                <a:highlight>
                  <a:srgbClr val="00FF00"/>
                </a:highlight>
                <a:latin typeface="Calibri" panose="020F0502020204030204" pitchFamily="34" charset="0"/>
              </a:rPr>
              <a:t>menge</a:t>
            </a:r>
            <a:r>
              <a:rPr lang="de-DE" sz="1800" b="0" i="0" dirty="0">
                <a:solidFill>
                  <a:srgbClr val="000000"/>
                </a:solidFill>
                <a:effectLst/>
                <a:latin typeface="Calibri" panose="020F0502020204030204" pitchFamily="34" charset="0"/>
              </a:rPr>
              <a:t>) </a:t>
            </a:r>
            <a:endParaRPr lang="de-DE" dirty="0"/>
          </a:p>
        </p:txBody>
      </p:sp>
      <p:sp>
        <p:nvSpPr>
          <p:cNvPr id="16" name="Textfeld 15">
            <a:extLst>
              <a:ext uri="{FF2B5EF4-FFF2-40B4-BE49-F238E27FC236}">
                <a16:creationId xmlns:a16="http://schemas.microsoft.com/office/drawing/2014/main" id="{2984EB2D-ED4B-41D4-AFD9-3AC403D846D7}"/>
              </a:ext>
            </a:extLst>
          </p:cNvPr>
          <p:cNvSpPr txBox="1"/>
          <p:nvPr/>
        </p:nvSpPr>
        <p:spPr>
          <a:xfrm>
            <a:off x="6432256" y="2415436"/>
            <a:ext cx="5629013" cy="369332"/>
          </a:xfrm>
          <a:prstGeom prst="rect">
            <a:avLst/>
          </a:prstGeom>
          <a:noFill/>
        </p:spPr>
        <p:txBody>
          <a:bodyPr wrap="square">
            <a:spAutoFit/>
          </a:bodyPr>
          <a:lstStyle/>
          <a:p>
            <a:pPr algn="l" rtl="0" fontAlgn="base"/>
            <a:r>
              <a:rPr lang="de-DE" dirty="0">
                <a:solidFill>
                  <a:srgbClr val="000000"/>
                </a:solidFill>
                <a:latin typeface="Calibri" panose="020F0502020204030204" pitchFamily="34" charset="0"/>
              </a:rPr>
              <a:t>i</a:t>
            </a:r>
            <a:r>
              <a:rPr lang="de-DE" sz="1800" b="0" i="0" dirty="0">
                <a:solidFill>
                  <a:srgbClr val="000000"/>
                </a:solidFill>
                <a:effectLst/>
                <a:latin typeface="Calibri" panose="020F0502020204030204" pitchFamily="34" charset="0"/>
              </a:rPr>
              <a:t>mpfzentrum(</a:t>
            </a:r>
            <a:r>
              <a:rPr lang="de-DE" sz="1800" b="0" i="0" u="sng" dirty="0" err="1">
                <a:solidFill>
                  <a:srgbClr val="000000"/>
                </a:solidFill>
                <a:effectLst/>
                <a:highlight>
                  <a:srgbClr val="FFFF00"/>
                </a:highlight>
                <a:latin typeface="Calibri" panose="020F0502020204030204" pitchFamily="34" charset="0"/>
              </a:rPr>
              <a:t>bezeichnung</a:t>
            </a:r>
            <a:r>
              <a:rPr lang="de-DE" sz="1800" b="0" i="0" u="sng" dirty="0">
                <a:solidFill>
                  <a:srgbClr val="000000"/>
                </a:solidFill>
                <a:effectLst/>
                <a:latin typeface="Calibri" panose="020F0502020204030204" pitchFamily="34" charset="0"/>
              </a:rPr>
              <a:t>,</a:t>
            </a:r>
            <a:r>
              <a:rPr lang="de-DE" sz="1800" b="0" i="0" dirty="0">
                <a:solidFill>
                  <a:srgbClr val="000000"/>
                </a:solidFill>
                <a:effectLst/>
                <a:latin typeface="Calibri" panose="020F0502020204030204" pitchFamily="34" charset="0"/>
              </a:rPr>
              <a:t> </a:t>
            </a:r>
            <a:r>
              <a:rPr lang="de-DE" sz="1800" b="0" i="0" dirty="0" err="1">
                <a:solidFill>
                  <a:srgbClr val="000000"/>
                </a:solidFill>
                <a:effectLst/>
                <a:highlight>
                  <a:srgbClr val="FFFF00"/>
                </a:highlight>
                <a:latin typeface="Calibri" panose="020F0502020204030204" pitchFamily="34" charset="0"/>
              </a:rPr>
              <a:t>strasse</a:t>
            </a:r>
            <a:r>
              <a:rPr lang="de-DE" sz="1800" b="0" i="0" dirty="0">
                <a:solidFill>
                  <a:srgbClr val="000000"/>
                </a:solidFill>
                <a:effectLst/>
                <a:highlight>
                  <a:srgbClr val="FFFF00"/>
                </a:highlight>
                <a:latin typeface="Calibri" panose="020F0502020204030204" pitchFamily="34" charset="0"/>
              </a:rPr>
              <a:t>, </a:t>
            </a:r>
            <a:r>
              <a:rPr lang="de-DE" sz="1800" b="0" i="0" dirty="0" err="1">
                <a:solidFill>
                  <a:srgbClr val="000000"/>
                </a:solidFill>
                <a:effectLst/>
                <a:highlight>
                  <a:srgbClr val="FFFF00"/>
                </a:highlight>
                <a:latin typeface="Calibri" panose="020F0502020204030204" pitchFamily="34" charset="0"/>
              </a:rPr>
              <a:t>nr</a:t>
            </a:r>
            <a:r>
              <a:rPr lang="de-DE" sz="1800" b="0" i="0" dirty="0">
                <a:solidFill>
                  <a:srgbClr val="000000"/>
                </a:solidFill>
                <a:effectLst/>
                <a:highlight>
                  <a:srgbClr val="FFFF00"/>
                </a:highlight>
                <a:latin typeface="Calibri" panose="020F0502020204030204" pitchFamily="34" charset="0"/>
              </a:rPr>
              <a:t>, </a:t>
            </a:r>
            <a:r>
              <a:rPr lang="de-DE" sz="1800" b="0" i="0" dirty="0" err="1">
                <a:solidFill>
                  <a:srgbClr val="000000"/>
                </a:solidFill>
                <a:effectLst/>
                <a:highlight>
                  <a:srgbClr val="FFFF00"/>
                </a:highlight>
                <a:latin typeface="Calibri" panose="020F0502020204030204" pitchFamily="34" charset="0"/>
              </a:rPr>
              <a:t>ort</a:t>
            </a:r>
            <a:r>
              <a:rPr lang="de-DE" sz="1800" b="0" i="0" dirty="0">
                <a:solidFill>
                  <a:srgbClr val="000000"/>
                </a:solidFill>
                <a:effectLst/>
                <a:highlight>
                  <a:srgbClr val="FFFF00"/>
                </a:highlight>
                <a:latin typeface="Calibri" panose="020F0502020204030204" pitchFamily="34" charset="0"/>
              </a:rPr>
              <a:t>, </a:t>
            </a:r>
            <a:r>
              <a:rPr lang="de-DE" sz="1800" b="0" i="0" dirty="0" err="1">
                <a:solidFill>
                  <a:srgbClr val="000000"/>
                </a:solidFill>
                <a:effectLst/>
                <a:highlight>
                  <a:srgbClr val="FFFF00"/>
                </a:highlight>
                <a:latin typeface="Calibri" panose="020F0502020204030204" pitchFamily="34" charset="0"/>
              </a:rPr>
              <a:t>plz</a:t>
            </a:r>
            <a:r>
              <a:rPr lang="de-DE" sz="1800" b="0" i="0" dirty="0">
                <a:solidFill>
                  <a:srgbClr val="000000"/>
                </a:solidFill>
                <a:effectLst/>
                <a:latin typeface="Calibri" panose="020F0502020204030204" pitchFamily="34" charset="0"/>
              </a:rPr>
              <a:t>, </a:t>
            </a:r>
            <a:r>
              <a:rPr lang="de-DE" sz="1800" b="0" i="0" dirty="0" err="1">
                <a:solidFill>
                  <a:srgbClr val="000000"/>
                </a:solidFill>
                <a:effectLst/>
                <a:highlight>
                  <a:srgbClr val="00FF00"/>
                </a:highlight>
                <a:latin typeface="Calibri" panose="020F0502020204030204" pitchFamily="34" charset="0"/>
              </a:rPr>
              <a:t>kapazitaet</a:t>
            </a:r>
            <a:r>
              <a:rPr lang="de-DE" sz="1800" b="0" i="0" dirty="0">
                <a:solidFill>
                  <a:srgbClr val="000000"/>
                </a:solidFill>
                <a:effectLst/>
                <a:latin typeface="Calibri" panose="020F0502020204030204" pitchFamily="34" charset="0"/>
              </a:rPr>
              <a:t>)</a:t>
            </a:r>
            <a:r>
              <a:rPr lang="de-DE" sz="1800" b="0" i="0" dirty="0">
                <a:solidFill>
                  <a:srgbClr val="000000"/>
                </a:solidFill>
                <a:effectLst/>
                <a:latin typeface="WordVisiCarriageReturn_MSFontService"/>
              </a:rPr>
              <a:t> </a:t>
            </a:r>
            <a:endParaRPr lang="de-DE" b="0" i="0" dirty="0">
              <a:solidFill>
                <a:srgbClr val="000000"/>
              </a:solidFill>
              <a:effectLst/>
              <a:latin typeface="Segoe UI" panose="020B0502040204020203" pitchFamily="34" charset="0"/>
            </a:endParaRPr>
          </a:p>
        </p:txBody>
      </p:sp>
      <p:cxnSp>
        <p:nvCxnSpPr>
          <p:cNvPr id="20" name="Gerader Verbinder 19">
            <a:extLst>
              <a:ext uri="{FF2B5EF4-FFF2-40B4-BE49-F238E27FC236}">
                <a16:creationId xmlns:a16="http://schemas.microsoft.com/office/drawing/2014/main" id="{C4718247-320A-4883-999F-B8A5C3CD777F}"/>
              </a:ext>
            </a:extLst>
          </p:cNvPr>
          <p:cNvCxnSpPr>
            <a:cxnSpLocks/>
          </p:cNvCxnSpPr>
          <p:nvPr/>
        </p:nvCxnSpPr>
        <p:spPr>
          <a:xfrm flipH="1">
            <a:off x="7745046" y="2740630"/>
            <a:ext cx="786558" cy="1847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E515510F-6CFE-4ACA-B8CC-B600CED60A8F}"/>
              </a:ext>
            </a:extLst>
          </p:cNvPr>
          <p:cNvCxnSpPr/>
          <p:nvPr/>
        </p:nvCxnSpPr>
        <p:spPr>
          <a:xfrm flipH="1">
            <a:off x="8053431" y="811997"/>
            <a:ext cx="196792" cy="404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EBCFD401-4754-489C-B1DA-B63BA10500C0}"/>
              </a:ext>
            </a:extLst>
          </p:cNvPr>
          <p:cNvCxnSpPr/>
          <p:nvPr/>
        </p:nvCxnSpPr>
        <p:spPr>
          <a:xfrm flipH="1">
            <a:off x="8640661" y="1586138"/>
            <a:ext cx="914400" cy="879922"/>
          </a:xfrm>
          <a:prstGeom prst="line">
            <a:avLst/>
          </a:prstGeom>
        </p:spPr>
        <p:style>
          <a:lnRef idx="1">
            <a:schemeClr val="accent1"/>
          </a:lnRef>
          <a:fillRef idx="0">
            <a:schemeClr val="accent1"/>
          </a:fillRef>
          <a:effectRef idx="0">
            <a:schemeClr val="accent1"/>
          </a:effectRef>
          <a:fontRef idx="minor">
            <a:schemeClr val="tx1"/>
          </a:fontRef>
        </p:style>
      </p:cxnSp>
      <p:sp>
        <p:nvSpPr>
          <p:cNvPr id="30" name="Bogen 29">
            <a:extLst>
              <a:ext uri="{FF2B5EF4-FFF2-40B4-BE49-F238E27FC236}">
                <a16:creationId xmlns:a16="http://schemas.microsoft.com/office/drawing/2014/main" id="{534E951F-983E-402E-911B-BBEA3AEAB599}"/>
              </a:ext>
            </a:extLst>
          </p:cNvPr>
          <p:cNvSpPr/>
          <p:nvPr/>
        </p:nvSpPr>
        <p:spPr>
          <a:xfrm flipV="1">
            <a:off x="2311166" y="2419273"/>
            <a:ext cx="5629013" cy="849431"/>
          </a:xfrm>
          <a:prstGeom prst="arc">
            <a:avLst>
              <a:gd name="adj1" fmla="val 10869919"/>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1" name="Textfeld 30">
            <a:extLst>
              <a:ext uri="{FF2B5EF4-FFF2-40B4-BE49-F238E27FC236}">
                <a16:creationId xmlns:a16="http://schemas.microsoft.com/office/drawing/2014/main" id="{F051C323-D3E5-440B-9900-E5F3BA5237C4}"/>
              </a:ext>
            </a:extLst>
          </p:cNvPr>
          <p:cNvSpPr txBox="1"/>
          <p:nvPr/>
        </p:nvSpPr>
        <p:spPr>
          <a:xfrm>
            <a:off x="197842" y="1378177"/>
            <a:ext cx="5898158" cy="369332"/>
          </a:xfrm>
          <a:prstGeom prst="rect">
            <a:avLst/>
          </a:prstGeom>
          <a:noFill/>
        </p:spPr>
        <p:txBody>
          <a:bodyPr wrap="square">
            <a:spAutoFit/>
          </a:bodyPr>
          <a:lstStyle/>
          <a:p>
            <a:pPr algn="l" rtl="0" fontAlgn="base"/>
            <a:r>
              <a:rPr lang="de-DE" sz="1800" b="0" i="0" dirty="0" err="1">
                <a:solidFill>
                  <a:srgbClr val="000000"/>
                </a:solidFill>
                <a:effectLst/>
                <a:latin typeface="Calibri" panose="020F0502020204030204" pitchFamily="34" charset="0"/>
              </a:rPr>
              <a:t>impfstoff</a:t>
            </a:r>
            <a:r>
              <a:rPr lang="de-DE" sz="1800" b="0" i="0" dirty="0">
                <a:solidFill>
                  <a:srgbClr val="000000"/>
                </a:solidFill>
                <a:effectLst/>
                <a:latin typeface="Calibri" panose="020F0502020204030204" pitchFamily="34" charset="0"/>
              </a:rPr>
              <a:t>(</a:t>
            </a:r>
            <a:r>
              <a:rPr lang="de-DE" sz="1800" b="0" i="0" dirty="0">
                <a:solidFill>
                  <a:srgbClr val="000000"/>
                </a:solidFill>
                <a:effectLst/>
                <a:highlight>
                  <a:srgbClr val="FFFF00"/>
                </a:highlight>
                <a:latin typeface="Calibri" panose="020F0502020204030204" pitchFamily="34" charset="0"/>
              </a:rPr>
              <a:t>↑</a:t>
            </a:r>
            <a:r>
              <a:rPr lang="de-DE" sz="1800" b="0" i="0" dirty="0" err="1">
                <a:solidFill>
                  <a:srgbClr val="000000"/>
                </a:solidFill>
                <a:effectLst/>
                <a:highlight>
                  <a:srgbClr val="FFFF00"/>
                </a:highlight>
                <a:latin typeface="Calibri" panose="020F0502020204030204" pitchFamily="34" charset="0"/>
              </a:rPr>
              <a:t>firma_name</a:t>
            </a:r>
            <a:r>
              <a:rPr lang="de-DE" sz="1800" b="0" i="0" dirty="0">
                <a:solidFill>
                  <a:srgbClr val="000000"/>
                </a:solidFill>
                <a:effectLst/>
                <a:highlight>
                  <a:srgbClr val="FFFF00"/>
                </a:highlight>
                <a:latin typeface="Calibri" panose="020F0502020204030204" pitchFamily="34" charset="0"/>
              </a:rPr>
              <a:t>, </a:t>
            </a:r>
            <a:r>
              <a:rPr lang="de-DE" u="sng" dirty="0" err="1">
                <a:solidFill>
                  <a:srgbClr val="000000"/>
                </a:solidFill>
                <a:highlight>
                  <a:srgbClr val="FFFF00"/>
                </a:highlight>
                <a:latin typeface="Calibri" panose="020F0502020204030204" pitchFamily="34" charset="0"/>
              </a:rPr>
              <a:t>name</a:t>
            </a:r>
            <a:r>
              <a:rPr lang="de-DE" dirty="0">
                <a:solidFill>
                  <a:srgbClr val="000000"/>
                </a:solidFill>
                <a:highlight>
                  <a:srgbClr val="FFFF00"/>
                </a:highlight>
                <a:latin typeface="Calibri" panose="020F0502020204030204" pitchFamily="34" charset="0"/>
              </a:rPr>
              <a:t>, </a:t>
            </a:r>
            <a:r>
              <a:rPr lang="de-DE" dirty="0" err="1">
                <a:solidFill>
                  <a:srgbClr val="000000"/>
                </a:solidFill>
                <a:highlight>
                  <a:srgbClr val="FFFF00"/>
                </a:highlight>
                <a:latin typeface="Calibri" panose="020F0502020204030204" pitchFamily="34" charset="0"/>
              </a:rPr>
              <a:t>erstzlassung</a:t>
            </a:r>
            <a:r>
              <a:rPr lang="de-DE" dirty="0">
                <a:solidFill>
                  <a:srgbClr val="000000"/>
                </a:solidFill>
                <a:highlight>
                  <a:srgbClr val="FF00FF"/>
                </a:highlight>
                <a:latin typeface="Calibri" panose="020F0502020204030204" pitchFamily="34" charset="0"/>
              </a:rPr>
              <a:t>, </a:t>
            </a:r>
            <a:r>
              <a:rPr lang="de-DE" dirty="0" err="1">
                <a:solidFill>
                  <a:srgbClr val="000000"/>
                </a:solidFill>
                <a:highlight>
                  <a:srgbClr val="FF00FF"/>
                </a:highlight>
                <a:latin typeface="Calibri" panose="020F0502020204030204" pitchFamily="34" charset="0"/>
              </a:rPr>
              <a:t>wirkungsgrad</a:t>
            </a:r>
            <a:r>
              <a:rPr lang="de-DE" sz="1800" b="0" i="0" dirty="0">
                <a:solidFill>
                  <a:srgbClr val="000000"/>
                </a:solidFill>
                <a:effectLst/>
                <a:latin typeface="Calibri" panose="020F0502020204030204" pitchFamily="34" charset="0"/>
              </a:rPr>
              <a:t>) </a:t>
            </a:r>
            <a:endParaRPr lang="de-DE" b="0" i="0" dirty="0">
              <a:solidFill>
                <a:srgbClr val="000000"/>
              </a:solidFill>
              <a:effectLst/>
              <a:latin typeface="Segoe UI" panose="020B0502040204020203" pitchFamily="34" charset="0"/>
            </a:endParaRPr>
          </a:p>
        </p:txBody>
      </p:sp>
      <p:cxnSp>
        <p:nvCxnSpPr>
          <p:cNvPr id="34" name="Gerader Verbinder 33">
            <a:extLst>
              <a:ext uri="{FF2B5EF4-FFF2-40B4-BE49-F238E27FC236}">
                <a16:creationId xmlns:a16="http://schemas.microsoft.com/office/drawing/2014/main" id="{935294F7-7E2E-479D-9740-1C850C2733DC}"/>
              </a:ext>
            </a:extLst>
          </p:cNvPr>
          <p:cNvCxnSpPr>
            <a:cxnSpLocks/>
          </p:cNvCxnSpPr>
          <p:nvPr/>
        </p:nvCxnSpPr>
        <p:spPr>
          <a:xfrm>
            <a:off x="2910980" y="1747509"/>
            <a:ext cx="604007" cy="524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7B9CD7C5-C3BB-4481-AAB5-F546FFDD7C9A}"/>
              </a:ext>
            </a:extLst>
          </p:cNvPr>
          <p:cNvCxnSpPr>
            <a:cxnSpLocks/>
          </p:cNvCxnSpPr>
          <p:nvPr/>
        </p:nvCxnSpPr>
        <p:spPr>
          <a:xfrm>
            <a:off x="1610684" y="1777858"/>
            <a:ext cx="157292" cy="2020874"/>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hteck 16">
            <a:extLst>
              <a:ext uri="{FF2B5EF4-FFF2-40B4-BE49-F238E27FC236}">
                <a16:creationId xmlns:a16="http://schemas.microsoft.com/office/drawing/2014/main" id="{EA0AF150-419F-49E9-9C00-1E152B23ACAB}"/>
              </a:ext>
            </a:extLst>
          </p:cNvPr>
          <p:cNvSpPr/>
          <p:nvPr/>
        </p:nvSpPr>
        <p:spPr>
          <a:xfrm>
            <a:off x="144014" y="6283355"/>
            <a:ext cx="1186341"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err="1"/>
              <a:t>varchar</a:t>
            </a:r>
            <a:endParaRPr lang="de-DE" dirty="0"/>
          </a:p>
        </p:txBody>
      </p:sp>
      <p:sp>
        <p:nvSpPr>
          <p:cNvPr id="19" name="Rechteck 18">
            <a:extLst>
              <a:ext uri="{FF2B5EF4-FFF2-40B4-BE49-F238E27FC236}">
                <a16:creationId xmlns:a16="http://schemas.microsoft.com/office/drawing/2014/main" id="{D0146EC2-6237-45FC-9850-010101861A46}"/>
              </a:ext>
            </a:extLst>
          </p:cNvPr>
          <p:cNvSpPr/>
          <p:nvPr/>
        </p:nvSpPr>
        <p:spPr>
          <a:xfrm>
            <a:off x="1402008" y="6283355"/>
            <a:ext cx="1077285"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err="1"/>
              <a:t>int</a:t>
            </a:r>
            <a:endParaRPr lang="de-DE" dirty="0"/>
          </a:p>
        </p:txBody>
      </p:sp>
      <p:sp>
        <p:nvSpPr>
          <p:cNvPr id="21" name="Rechteck 20">
            <a:extLst>
              <a:ext uri="{FF2B5EF4-FFF2-40B4-BE49-F238E27FC236}">
                <a16:creationId xmlns:a16="http://schemas.microsoft.com/office/drawing/2014/main" id="{1277066F-C675-4FB7-9E81-B62C3B627851}"/>
              </a:ext>
            </a:extLst>
          </p:cNvPr>
          <p:cNvSpPr/>
          <p:nvPr/>
        </p:nvSpPr>
        <p:spPr>
          <a:xfrm>
            <a:off x="2550946" y="6283355"/>
            <a:ext cx="1077285"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err="1"/>
              <a:t>float</a:t>
            </a:r>
            <a:endParaRPr lang="de-DE" dirty="0"/>
          </a:p>
        </p:txBody>
      </p:sp>
    </p:spTree>
    <p:extLst>
      <p:ext uri="{BB962C8B-B14F-4D97-AF65-F5344CB8AC3E}">
        <p14:creationId xmlns:p14="http://schemas.microsoft.com/office/powerpoint/2010/main" val="67070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7DDA0B1C-BDA0-4AD2-8F04-3C7A51CCA91F}"/>
              </a:ext>
            </a:extLst>
          </p:cNvPr>
          <p:cNvSpPr/>
          <p:nvPr/>
        </p:nvSpPr>
        <p:spPr>
          <a:xfrm>
            <a:off x="3474097" y="2211355"/>
            <a:ext cx="5243805" cy="2435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3200" dirty="0"/>
              <a:t>Datenbanken</a:t>
            </a:r>
          </a:p>
        </p:txBody>
      </p:sp>
      <p:sp>
        <p:nvSpPr>
          <p:cNvPr id="3" name="Rechteck 2">
            <a:extLst>
              <a:ext uri="{FF2B5EF4-FFF2-40B4-BE49-F238E27FC236}">
                <a16:creationId xmlns:a16="http://schemas.microsoft.com/office/drawing/2014/main" id="{9CAD338B-A677-405C-81AC-9F44A7030192}"/>
              </a:ext>
            </a:extLst>
          </p:cNvPr>
          <p:cNvSpPr/>
          <p:nvPr/>
        </p:nvSpPr>
        <p:spPr>
          <a:xfrm>
            <a:off x="562061" y="578839"/>
            <a:ext cx="3171039" cy="99828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a:t>ER-Diagramm</a:t>
            </a:r>
            <a:br>
              <a:rPr lang="de-DE" dirty="0"/>
            </a:br>
            <a:r>
              <a:rPr lang="de-DE" dirty="0"/>
              <a:t>Relationales Modell</a:t>
            </a:r>
          </a:p>
        </p:txBody>
      </p:sp>
      <p:sp>
        <p:nvSpPr>
          <p:cNvPr id="4" name="Rechteck 3">
            <a:extLst>
              <a:ext uri="{FF2B5EF4-FFF2-40B4-BE49-F238E27FC236}">
                <a16:creationId xmlns:a16="http://schemas.microsoft.com/office/drawing/2014/main" id="{F9ED8C6D-7B91-4957-AD7D-D1D821702B47}"/>
              </a:ext>
            </a:extLst>
          </p:cNvPr>
          <p:cNvSpPr/>
          <p:nvPr/>
        </p:nvSpPr>
        <p:spPr>
          <a:xfrm>
            <a:off x="8458900" y="578839"/>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Normalform</a:t>
            </a:r>
          </a:p>
        </p:txBody>
      </p:sp>
      <p:sp>
        <p:nvSpPr>
          <p:cNvPr id="5" name="Rechteck 4">
            <a:extLst>
              <a:ext uri="{FF2B5EF4-FFF2-40B4-BE49-F238E27FC236}">
                <a16:creationId xmlns:a16="http://schemas.microsoft.com/office/drawing/2014/main" id="{6B9F4DB0-0E9B-4A17-BA6B-44F2755827CC}"/>
              </a:ext>
            </a:extLst>
          </p:cNvPr>
          <p:cNvSpPr/>
          <p:nvPr/>
        </p:nvSpPr>
        <p:spPr>
          <a:xfrm>
            <a:off x="8458899" y="5280872"/>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SQL Anfrage formulieren</a:t>
            </a:r>
          </a:p>
        </p:txBody>
      </p:sp>
      <p:sp>
        <p:nvSpPr>
          <p:cNvPr id="6" name="Rechteck 5">
            <a:extLst>
              <a:ext uri="{FF2B5EF4-FFF2-40B4-BE49-F238E27FC236}">
                <a16:creationId xmlns:a16="http://schemas.microsoft.com/office/drawing/2014/main" id="{0E27D49A-282F-4CA4-884A-6EE44CC5E89C}"/>
              </a:ext>
            </a:extLst>
          </p:cNvPr>
          <p:cNvSpPr/>
          <p:nvPr/>
        </p:nvSpPr>
        <p:spPr>
          <a:xfrm>
            <a:off x="562060" y="5280871"/>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Anfragen erproben</a:t>
            </a:r>
          </a:p>
        </p:txBody>
      </p:sp>
      <p:cxnSp>
        <p:nvCxnSpPr>
          <p:cNvPr id="8" name="Gerader Verbinder 7">
            <a:extLst>
              <a:ext uri="{FF2B5EF4-FFF2-40B4-BE49-F238E27FC236}">
                <a16:creationId xmlns:a16="http://schemas.microsoft.com/office/drawing/2014/main" id="{A0F1C3DB-DF01-43C9-A265-031B985E6370}"/>
              </a:ext>
            </a:extLst>
          </p:cNvPr>
          <p:cNvCxnSpPr>
            <a:stCxn id="3" idx="3"/>
            <a:endCxn id="2" idx="1"/>
          </p:cNvCxnSpPr>
          <p:nvPr/>
        </p:nvCxnSpPr>
        <p:spPr>
          <a:xfrm>
            <a:off x="3733100" y="1077984"/>
            <a:ext cx="508934"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Gerader Verbinder 9">
            <a:extLst>
              <a:ext uri="{FF2B5EF4-FFF2-40B4-BE49-F238E27FC236}">
                <a16:creationId xmlns:a16="http://schemas.microsoft.com/office/drawing/2014/main" id="{172FBE7E-F530-49C7-8EE0-96974A6F351A}"/>
              </a:ext>
            </a:extLst>
          </p:cNvPr>
          <p:cNvCxnSpPr>
            <a:stCxn id="4" idx="1"/>
            <a:endCxn id="2" idx="7"/>
          </p:cNvCxnSpPr>
          <p:nvPr/>
        </p:nvCxnSpPr>
        <p:spPr>
          <a:xfrm flipH="1">
            <a:off x="7949965" y="1077984"/>
            <a:ext cx="508935"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Gerader Verbinder 11">
            <a:extLst>
              <a:ext uri="{FF2B5EF4-FFF2-40B4-BE49-F238E27FC236}">
                <a16:creationId xmlns:a16="http://schemas.microsoft.com/office/drawing/2014/main" id="{7CE57F30-EA30-45D8-B3C4-C7D317182349}"/>
              </a:ext>
            </a:extLst>
          </p:cNvPr>
          <p:cNvCxnSpPr>
            <a:stCxn id="6" idx="3"/>
            <a:endCxn id="2" idx="3"/>
          </p:cNvCxnSpPr>
          <p:nvPr/>
        </p:nvCxnSpPr>
        <p:spPr>
          <a:xfrm flipV="1">
            <a:off x="3733099" y="4290005"/>
            <a:ext cx="508935"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Gerader Verbinder 13">
            <a:extLst>
              <a:ext uri="{FF2B5EF4-FFF2-40B4-BE49-F238E27FC236}">
                <a16:creationId xmlns:a16="http://schemas.microsoft.com/office/drawing/2014/main" id="{146E988D-D4FA-4134-A3C0-BBC11E4672B5}"/>
              </a:ext>
            </a:extLst>
          </p:cNvPr>
          <p:cNvCxnSpPr>
            <a:stCxn id="5" idx="1"/>
            <a:endCxn id="2" idx="5"/>
          </p:cNvCxnSpPr>
          <p:nvPr/>
        </p:nvCxnSpPr>
        <p:spPr>
          <a:xfrm flipH="1" flipV="1">
            <a:off x="7949965" y="4290005"/>
            <a:ext cx="508934" cy="1490012"/>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Gerade Verbindung mit Pfeil 15">
            <a:extLst>
              <a:ext uri="{FF2B5EF4-FFF2-40B4-BE49-F238E27FC236}">
                <a16:creationId xmlns:a16="http://schemas.microsoft.com/office/drawing/2014/main" id="{0C516D10-82F4-49C5-ACF3-437E404AEB1C}"/>
              </a:ext>
            </a:extLst>
          </p:cNvPr>
          <p:cNvCxnSpPr>
            <a:stCxn id="3" idx="3"/>
            <a:endCxn id="4" idx="1"/>
          </p:cNvCxnSpPr>
          <p:nvPr/>
        </p:nvCxnSpPr>
        <p:spPr>
          <a:xfrm>
            <a:off x="3733100" y="1077984"/>
            <a:ext cx="4725800" cy="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7" name="Gerade Verbindung mit Pfeil 16">
            <a:extLst>
              <a:ext uri="{FF2B5EF4-FFF2-40B4-BE49-F238E27FC236}">
                <a16:creationId xmlns:a16="http://schemas.microsoft.com/office/drawing/2014/main" id="{8852E817-BF76-4F76-BDAF-390607912918}"/>
              </a:ext>
            </a:extLst>
          </p:cNvPr>
          <p:cNvCxnSpPr>
            <a:cxnSpLocks/>
            <a:stCxn id="4" idx="2"/>
            <a:endCxn id="5" idx="0"/>
          </p:cNvCxnSpPr>
          <p:nvPr/>
        </p:nvCxnSpPr>
        <p:spPr>
          <a:xfrm flipH="1">
            <a:off x="10044419" y="1577128"/>
            <a:ext cx="1" cy="3703744"/>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0" name="Gerade Verbindung mit Pfeil 19">
            <a:extLst>
              <a:ext uri="{FF2B5EF4-FFF2-40B4-BE49-F238E27FC236}">
                <a16:creationId xmlns:a16="http://schemas.microsoft.com/office/drawing/2014/main" id="{B6698900-BD55-4F5C-AE7E-7671466F3AD5}"/>
              </a:ext>
            </a:extLst>
          </p:cNvPr>
          <p:cNvCxnSpPr>
            <a:cxnSpLocks/>
            <a:stCxn id="5" idx="1"/>
            <a:endCxn id="6" idx="3"/>
          </p:cNvCxnSpPr>
          <p:nvPr/>
        </p:nvCxnSpPr>
        <p:spPr>
          <a:xfrm flipH="1" flipV="1">
            <a:off x="3733099" y="5780016"/>
            <a:ext cx="4725800" cy="1"/>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42234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9069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14217D-DDBA-481D-81C2-5E4A118816B3}"/>
              </a:ext>
            </a:extLst>
          </p:cNvPr>
          <p:cNvSpPr>
            <a:spLocks noGrp="1"/>
          </p:cNvSpPr>
          <p:nvPr>
            <p:ph type="title"/>
          </p:nvPr>
        </p:nvSpPr>
        <p:spPr/>
        <p:txBody>
          <a:bodyPr/>
          <a:lstStyle/>
          <a:p>
            <a:r>
              <a:rPr lang="de-DE" dirty="0"/>
              <a:t>Einfügen, Bearbeiten, Löschen</a:t>
            </a:r>
          </a:p>
        </p:txBody>
      </p:sp>
      <p:sp>
        <p:nvSpPr>
          <p:cNvPr id="3" name="Inhaltsplatzhalter 2">
            <a:extLst>
              <a:ext uri="{FF2B5EF4-FFF2-40B4-BE49-F238E27FC236}">
                <a16:creationId xmlns:a16="http://schemas.microsoft.com/office/drawing/2014/main" id="{17559033-C372-4902-A24E-D6D3E1C97110}"/>
              </a:ext>
            </a:extLst>
          </p:cNvPr>
          <p:cNvSpPr>
            <a:spLocks noGrp="1"/>
          </p:cNvSpPr>
          <p:nvPr>
            <p:ph idx="1"/>
          </p:nvPr>
        </p:nvSpPr>
        <p:spPr/>
        <p:txBody>
          <a:bodyPr/>
          <a:lstStyle/>
          <a:p>
            <a:pPr marL="0" indent="0">
              <a:buNone/>
            </a:pPr>
            <a:r>
              <a:rPr lang="de-DE" b="1" dirty="0"/>
              <a:t>Einfügen:</a:t>
            </a:r>
          </a:p>
          <a:p>
            <a:pPr marL="0" indent="0">
              <a:buNone/>
            </a:pPr>
            <a:r>
              <a:rPr lang="de-DE" dirty="0"/>
              <a:t>INSERT INTO {</a:t>
            </a:r>
            <a:r>
              <a:rPr lang="de-DE" dirty="0" err="1"/>
              <a:t>table</a:t>
            </a:r>
            <a:r>
              <a:rPr lang="de-DE" dirty="0"/>
              <a:t>} ({row1}, {row2}, …) VALUES ({wert1}, {wert2}, …);</a:t>
            </a:r>
          </a:p>
          <a:p>
            <a:pPr marL="0" indent="0">
              <a:buNone/>
            </a:pPr>
            <a:endParaRPr lang="de-DE" dirty="0"/>
          </a:p>
          <a:p>
            <a:pPr marL="0" indent="0">
              <a:buNone/>
            </a:pPr>
            <a:r>
              <a:rPr lang="de-DE" b="1" dirty="0"/>
              <a:t>Bearbeiten:</a:t>
            </a:r>
          </a:p>
          <a:p>
            <a:pPr marL="0" indent="0">
              <a:buNone/>
            </a:pPr>
            <a:r>
              <a:rPr lang="de-DE" dirty="0"/>
              <a:t>UPDATE {</a:t>
            </a:r>
            <a:r>
              <a:rPr lang="de-DE" dirty="0" err="1"/>
              <a:t>table</a:t>
            </a:r>
            <a:r>
              <a:rPr lang="de-DE" dirty="0"/>
              <a:t>} SET {</a:t>
            </a:r>
            <a:r>
              <a:rPr lang="de-DE" dirty="0" err="1"/>
              <a:t>row</a:t>
            </a:r>
            <a:r>
              <a:rPr lang="de-DE" dirty="0"/>
              <a:t>}={</a:t>
            </a:r>
            <a:r>
              <a:rPr lang="de-DE" dirty="0" err="1"/>
              <a:t>value</a:t>
            </a:r>
            <a:r>
              <a:rPr lang="de-DE" dirty="0"/>
              <a:t>} [WHERE {</a:t>
            </a:r>
            <a:r>
              <a:rPr lang="de-DE" dirty="0" err="1"/>
              <a:t>condition</a:t>
            </a:r>
            <a:r>
              <a:rPr lang="de-DE" dirty="0"/>
              <a:t>}];</a:t>
            </a:r>
          </a:p>
          <a:p>
            <a:pPr marL="0" indent="0">
              <a:buNone/>
            </a:pPr>
            <a:endParaRPr lang="de-DE" dirty="0"/>
          </a:p>
          <a:p>
            <a:pPr marL="0" indent="0">
              <a:buNone/>
            </a:pPr>
            <a:r>
              <a:rPr lang="de-DE" b="1" dirty="0"/>
              <a:t>Löschen:</a:t>
            </a:r>
          </a:p>
          <a:p>
            <a:pPr marL="0" indent="0">
              <a:buNone/>
            </a:pPr>
            <a:r>
              <a:rPr lang="de-DE" dirty="0"/>
              <a:t>DELETE FROM {</a:t>
            </a:r>
            <a:r>
              <a:rPr lang="de-DE" dirty="0" err="1"/>
              <a:t>table</a:t>
            </a:r>
            <a:r>
              <a:rPr lang="de-DE" dirty="0"/>
              <a:t>} [WHERE {</a:t>
            </a:r>
            <a:r>
              <a:rPr lang="de-DE" dirty="0" err="1"/>
              <a:t>condition</a:t>
            </a:r>
            <a:r>
              <a:rPr lang="de-DE" dirty="0"/>
              <a:t>}]</a:t>
            </a:r>
          </a:p>
        </p:txBody>
      </p:sp>
    </p:spTree>
    <p:extLst>
      <p:ext uri="{BB962C8B-B14F-4D97-AF65-F5344CB8AC3E}">
        <p14:creationId xmlns:p14="http://schemas.microsoft.com/office/powerpoint/2010/main" val="3543296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46B5F5-3921-4E4D-9BCE-09CEB5CF96BD}"/>
              </a:ext>
            </a:extLst>
          </p:cNvPr>
          <p:cNvSpPr>
            <a:spLocks noGrp="1"/>
          </p:cNvSpPr>
          <p:nvPr>
            <p:ph type="title"/>
          </p:nvPr>
        </p:nvSpPr>
        <p:spPr/>
        <p:txBody>
          <a:bodyPr/>
          <a:lstStyle/>
          <a:p>
            <a:r>
              <a:rPr lang="de-DE" dirty="0"/>
              <a:t>Anfragen</a:t>
            </a:r>
          </a:p>
        </p:txBody>
      </p:sp>
      <p:sp>
        <p:nvSpPr>
          <p:cNvPr id="3" name="Inhaltsplatzhalter 2">
            <a:extLst>
              <a:ext uri="{FF2B5EF4-FFF2-40B4-BE49-F238E27FC236}">
                <a16:creationId xmlns:a16="http://schemas.microsoft.com/office/drawing/2014/main" id="{5574465A-B288-4C54-B270-132452D2BDE8}"/>
              </a:ext>
            </a:extLst>
          </p:cNvPr>
          <p:cNvSpPr>
            <a:spLocks noGrp="1"/>
          </p:cNvSpPr>
          <p:nvPr>
            <p:ph idx="1"/>
          </p:nvPr>
        </p:nvSpPr>
        <p:spPr/>
        <p:txBody>
          <a:bodyPr>
            <a:normAutofit fontScale="77500" lnSpcReduction="20000"/>
          </a:bodyPr>
          <a:lstStyle/>
          <a:p>
            <a:r>
              <a:rPr lang="de-DE" b="1" dirty="0"/>
              <a:t>Einfache Anfragen</a:t>
            </a:r>
          </a:p>
          <a:p>
            <a:pPr lvl="1"/>
            <a:r>
              <a:rPr lang="de-DE" dirty="0"/>
              <a:t>SELECT * FROM …</a:t>
            </a:r>
          </a:p>
          <a:p>
            <a:pPr lvl="1"/>
            <a:r>
              <a:rPr lang="de-DE" dirty="0"/>
              <a:t>ORDER BY</a:t>
            </a:r>
          </a:p>
          <a:p>
            <a:pPr lvl="1"/>
            <a:r>
              <a:rPr lang="de-DE" dirty="0"/>
              <a:t>GROUP BY</a:t>
            </a:r>
          </a:p>
          <a:p>
            <a:r>
              <a:rPr lang="de-DE" b="1" dirty="0"/>
              <a:t>Anfragen mit Bedingungen</a:t>
            </a:r>
          </a:p>
          <a:p>
            <a:pPr lvl="1"/>
            <a:r>
              <a:rPr lang="de-DE" dirty="0"/>
              <a:t>WHERE</a:t>
            </a:r>
          </a:p>
          <a:p>
            <a:pPr lvl="2"/>
            <a:r>
              <a:rPr lang="de-DE" dirty="0"/>
              <a:t>AND, OR, IN, NOT, LIKE (</a:t>
            </a:r>
            <a:r>
              <a:rPr lang="de-DE" dirty="0" err="1"/>
              <a:t>name</a:t>
            </a:r>
            <a:r>
              <a:rPr lang="de-DE" dirty="0"/>
              <a:t> = ‚Hans%‘)</a:t>
            </a:r>
          </a:p>
          <a:p>
            <a:r>
              <a:rPr lang="de-DE" b="1" dirty="0"/>
              <a:t>Verknüpfungen von Tabellen</a:t>
            </a:r>
          </a:p>
          <a:p>
            <a:pPr lvl="1"/>
            <a:r>
              <a:rPr lang="de-DE" dirty="0"/>
              <a:t>JOIN</a:t>
            </a:r>
          </a:p>
          <a:p>
            <a:pPr lvl="1"/>
            <a:r>
              <a:rPr lang="de-DE" dirty="0"/>
              <a:t>UNION</a:t>
            </a:r>
          </a:p>
          <a:p>
            <a:r>
              <a:rPr lang="de-DE" b="1" dirty="0"/>
              <a:t>Aggregatfunktionen</a:t>
            </a:r>
          </a:p>
          <a:p>
            <a:pPr lvl="1"/>
            <a:r>
              <a:rPr lang="de-DE" dirty="0"/>
              <a:t>SUM, COUNT, AVG, MIN, MAX</a:t>
            </a:r>
          </a:p>
          <a:p>
            <a:r>
              <a:rPr lang="de-DE" b="1" dirty="0"/>
              <a:t>Umbenennungen</a:t>
            </a:r>
          </a:p>
          <a:p>
            <a:pPr lvl="1"/>
            <a:r>
              <a:rPr lang="de-DE" dirty="0"/>
              <a:t>AS für Ergebnisfelder und Tabellen</a:t>
            </a:r>
          </a:p>
        </p:txBody>
      </p:sp>
    </p:spTree>
    <p:extLst>
      <p:ext uri="{BB962C8B-B14F-4D97-AF65-F5344CB8AC3E}">
        <p14:creationId xmlns:p14="http://schemas.microsoft.com/office/powerpoint/2010/main" val="1394932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EBE5D-C3FA-48F5-A53A-6B0EF9C70C06}"/>
              </a:ext>
            </a:extLst>
          </p:cNvPr>
          <p:cNvSpPr>
            <a:spLocks noGrp="1"/>
          </p:cNvSpPr>
          <p:nvPr>
            <p:ph type="title"/>
          </p:nvPr>
        </p:nvSpPr>
        <p:spPr/>
        <p:txBody>
          <a:bodyPr/>
          <a:lstStyle/>
          <a:p>
            <a:r>
              <a:rPr lang="de-DE" dirty="0" err="1"/>
              <a:t>Joins</a:t>
            </a:r>
            <a:endParaRPr lang="de-DE" dirty="0"/>
          </a:p>
        </p:txBody>
      </p:sp>
      <p:grpSp>
        <p:nvGrpSpPr>
          <p:cNvPr id="8" name="Gruppieren 7">
            <a:extLst>
              <a:ext uri="{FF2B5EF4-FFF2-40B4-BE49-F238E27FC236}">
                <a16:creationId xmlns:a16="http://schemas.microsoft.com/office/drawing/2014/main" id="{E2091A08-E541-4DE1-89DF-8B638D3ED336}"/>
              </a:ext>
            </a:extLst>
          </p:cNvPr>
          <p:cNvGrpSpPr/>
          <p:nvPr/>
        </p:nvGrpSpPr>
        <p:grpSpPr>
          <a:xfrm>
            <a:off x="838200" y="1486867"/>
            <a:ext cx="6841173" cy="3300564"/>
            <a:chOff x="625151" y="1385267"/>
            <a:chExt cx="6841173" cy="3300564"/>
          </a:xfrm>
        </p:grpSpPr>
        <p:pic>
          <p:nvPicPr>
            <p:cNvPr id="5" name="Grafik 4">
              <a:extLst>
                <a:ext uri="{FF2B5EF4-FFF2-40B4-BE49-F238E27FC236}">
                  <a16:creationId xmlns:a16="http://schemas.microsoft.com/office/drawing/2014/main" id="{FAFC5FC0-66B7-4709-8E80-AF951B5ADD9E}"/>
                </a:ext>
              </a:extLst>
            </p:cNvPr>
            <p:cNvPicPr>
              <a:picLocks noChangeAspect="1"/>
            </p:cNvPicPr>
            <p:nvPr/>
          </p:nvPicPr>
          <p:blipFill rotWithShape="1">
            <a:blip r:embed="rId2">
              <a:extLst>
                <a:ext uri="{28A0092B-C50C-407E-A947-70E740481C1C}">
                  <a14:useLocalDpi xmlns:a14="http://schemas.microsoft.com/office/drawing/2010/main" val="0"/>
                </a:ext>
              </a:extLst>
            </a:blip>
            <a:srcRect b="38156"/>
            <a:stretch/>
          </p:blipFill>
          <p:spPr>
            <a:xfrm>
              <a:off x="838200" y="1385267"/>
              <a:ext cx="6492040" cy="3158742"/>
            </a:xfrm>
            <a:prstGeom prst="rect">
              <a:avLst/>
            </a:prstGeom>
          </p:spPr>
        </p:pic>
        <p:sp>
          <p:nvSpPr>
            <p:cNvPr id="6" name="Rechteck 5">
              <a:extLst>
                <a:ext uri="{FF2B5EF4-FFF2-40B4-BE49-F238E27FC236}">
                  <a16:creationId xmlns:a16="http://schemas.microsoft.com/office/drawing/2014/main" id="{D73F5257-7CFB-48FA-87E3-E5EFFDEE8934}"/>
                </a:ext>
              </a:extLst>
            </p:cNvPr>
            <p:cNvSpPr/>
            <p:nvPr/>
          </p:nvSpPr>
          <p:spPr>
            <a:xfrm>
              <a:off x="625151" y="3349690"/>
              <a:ext cx="2062065" cy="132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a:extLst>
                <a:ext uri="{FF2B5EF4-FFF2-40B4-BE49-F238E27FC236}">
                  <a16:creationId xmlns:a16="http://schemas.microsoft.com/office/drawing/2014/main" id="{414D6DDD-B237-4B68-9264-968F8A63D453}"/>
                </a:ext>
              </a:extLst>
            </p:cNvPr>
            <p:cNvSpPr/>
            <p:nvPr/>
          </p:nvSpPr>
          <p:spPr>
            <a:xfrm>
              <a:off x="5404259" y="3360268"/>
              <a:ext cx="2062065" cy="132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7109369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EBE5D-C3FA-48F5-A53A-6B0EF9C70C06}"/>
              </a:ext>
            </a:extLst>
          </p:cNvPr>
          <p:cNvSpPr>
            <a:spLocks noGrp="1"/>
          </p:cNvSpPr>
          <p:nvPr>
            <p:ph type="title"/>
          </p:nvPr>
        </p:nvSpPr>
        <p:spPr/>
        <p:txBody>
          <a:bodyPr/>
          <a:lstStyle/>
          <a:p>
            <a:r>
              <a:rPr lang="de-DE" dirty="0" err="1"/>
              <a:t>Joins</a:t>
            </a:r>
            <a:endParaRPr lang="de-DE" dirty="0"/>
          </a:p>
        </p:txBody>
      </p:sp>
      <p:grpSp>
        <p:nvGrpSpPr>
          <p:cNvPr id="8" name="Gruppieren 7">
            <a:extLst>
              <a:ext uri="{FF2B5EF4-FFF2-40B4-BE49-F238E27FC236}">
                <a16:creationId xmlns:a16="http://schemas.microsoft.com/office/drawing/2014/main" id="{E2091A08-E541-4DE1-89DF-8B638D3ED336}"/>
              </a:ext>
            </a:extLst>
          </p:cNvPr>
          <p:cNvGrpSpPr/>
          <p:nvPr/>
        </p:nvGrpSpPr>
        <p:grpSpPr>
          <a:xfrm>
            <a:off x="838200" y="1486867"/>
            <a:ext cx="6841173" cy="3300564"/>
            <a:chOff x="625151" y="1385267"/>
            <a:chExt cx="6841173" cy="3300564"/>
          </a:xfrm>
        </p:grpSpPr>
        <p:pic>
          <p:nvPicPr>
            <p:cNvPr id="5" name="Grafik 4">
              <a:extLst>
                <a:ext uri="{FF2B5EF4-FFF2-40B4-BE49-F238E27FC236}">
                  <a16:creationId xmlns:a16="http://schemas.microsoft.com/office/drawing/2014/main" id="{FAFC5FC0-66B7-4709-8E80-AF951B5ADD9E}"/>
                </a:ext>
              </a:extLst>
            </p:cNvPr>
            <p:cNvPicPr>
              <a:picLocks noChangeAspect="1"/>
            </p:cNvPicPr>
            <p:nvPr/>
          </p:nvPicPr>
          <p:blipFill rotWithShape="1">
            <a:blip r:embed="rId2">
              <a:extLst>
                <a:ext uri="{28A0092B-C50C-407E-A947-70E740481C1C}">
                  <a14:useLocalDpi xmlns:a14="http://schemas.microsoft.com/office/drawing/2010/main" val="0"/>
                </a:ext>
              </a:extLst>
            </a:blip>
            <a:srcRect b="38156"/>
            <a:stretch/>
          </p:blipFill>
          <p:spPr>
            <a:xfrm>
              <a:off x="838200" y="1385267"/>
              <a:ext cx="6492040" cy="3158742"/>
            </a:xfrm>
            <a:prstGeom prst="rect">
              <a:avLst/>
            </a:prstGeom>
          </p:spPr>
        </p:pic>
        <p:sp>
          <p:nvSpPr>
            <p:cNvPr id="6" name="Rechteck 5">
              <a:extLst>
                <a:ext uri="{FF2B5EF4-FFF2-40B4-BE49-F238E27FC236}">
                  <a16:creationId xmlns:a16="http://schemas.microsoft.com/office/drawing/2014/main" id="{D73F5257-7CFB-48FA-87E3-E5EFFDEE8934}"/>
                </a:ext>
              </a:extLst>
            </p:cNvPr>
            <p:cNvSpPr/>
            <p:nvPr/>
          </p:nvSpPr>
          <p:spPr>
            <a:xfrm>
              <a:off x="625151" y="3349690"/>
              <a:ext cx="2062065" cy="132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a:extLst>
                <a:ext uri="{FF2B5EF4-FFF2-40B4-BE49-F238E27FC236}">
                  <a16:creationId xmlns:a16="http://schemas.microsoft.com/office/drawing/2014/main" id="{414D6DDD-B237-4B68-9264-968F8A63D453}"/>
                </a:ext>
              </a:extLst>
            </p:cNvPr>
            <p:cNvSpPr/>
            <p:nvPr/>
          </p:nvSpPr>
          <p:spPr>
            <a:xfrm>
              <a:off x="5404259" y="3360268"/>
              <a:ext cx="2062065" cy="132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 name="Textfeld 2">
            <a:extLst>
              <a:ext uri="{FF2B5EF4-FFF2-40B4-BE49-F238E27FC236}">
                <a16:creationId xmlns:a16="http://schemas.microsoft.com/office/drawing/2014/main" id="{6C742107-A596-4E47-B146-FAA1CA0BFE23}"/>
              </a:ext>
            </a:extLst>
          </p:cNvPr>
          <p:cNvSpPr txBox="1"/>
          <p:nvPr/>
        </p:nvSpPr>
        <p:spPr>
          <a:xfrm>
            <a:off x="838200" y="5371133"/>
            <a:ext cx="5536474" cy="646331"/>
          </a:xfrm>
          <a:prstGeom prst="rect">
            <a:avLst/>
          </a:prstGeom>
          <a:noFill/>
        </p:spPr>
        <p:txBody>
          <a:bodyPr wrap="square" rtlCol="0">
            <a:spAutoFit/>
          </a:bodyPr>
          <a:lstStyle/>
          <a:p>
            <a:r>
              <a:rPr lang="de-DE" dirty="0"/>
              <a:t>SELECT * </a:t>
            </a:r>
            <a:br>
              <a:rPr lang="de-DE" dirty="0"/>
            </a:br>
            <a:r>
              <a:rPr lang="de-DE" dirty="0"/>
              <a:t>FROM tabelle1, tabelle2</a:t>
            </a:r>
          </a:p>
        </p:txBody>
      </p:sp>
    </p:spTree>
    <p:extLst>
      <p:ext uri="{BB962C8B-B14F-4D97-AF65-F5344CB8AC3E}">
        <p14:creationId xmlns:p14="http://schemas.microsoft.com/office/powerpoint/2010/main" val="3629453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FDA190E-F132-4D49-99ED-5E0887D625BD}"/>
              </a:ext>
            </a:extLst>
          </p:cNvPr>
          <p:cNvSpPr txBox="1"/>
          <p:nvPr/>
        </p:nvSpPr>
        <p:spPr>
          <a:xfrm>
            <a:off x="4672666" y="751344"/>
            <a:ext cx="6960765" cy="5632311"/>
          </a:xfrm>
          <a:prstGeom prst="rect">
            <a:avLst/>
          </a:prstGeom>
          <a:noFill/>
        </p:spPr>
        <p:txBody>
          <a:bodyPr wrap="square">
            <a:spAutoFit/>
          </a:bodyPr>
          <a:lstStyle/>
          <a:p>
            <a:pPr algn="l" rtl="0" fontAlgn="base"/>
            <a:r>
              <a:rPr lang="de-DE" sz="1800" b="0" i="0" dirty="0">
                <a:effectLst/>
                <a:latin typeface="Calibri" panose="020F0502020204030204" pitchFamily="34" charset="0"/>
              </a:rPr>
              <a:t>Zur Organisation der Impfungen soll ein Datenbanksystem erstellt werden. Bei unserem Wirklichkeitsausschnitt werden nicht alle denkbaren Bestandteile beschrieben. </a:t>
            </a:r>
          </a:p>
          <a:p>
            <a:pPr algn="l" rtl="0" fontAlgn="base"/>
            <a:endParaRPr lang="de-DE" dirty="0">
              <a:latin typeface="Calibri" panose="020F0502020204030204" pitchFamily="34" charset="0"/>
            </a:endParaRPr>
          </a:p>
          <a:p>
            <a:pPr algn="l" rtl="0" fontAlgn="base"/>
            <a:r>
              <a:rPr lang="de-DE" sz="1800" b="0" i="0" dirty="0">
                <a:effectLst/>
                <a:latin typeface="Calibri" panose="020F0502020204030204" pitchFamily="34" charset="0"/>
              </a:rPr>
              <a:t>Es gibt mehrere Impfstoffe, dessen eindeutige ID dem Namen des Impfstoffs entspricht. Gespeichert werden die prozentuale Wirkkraft und der Zeitpunkt der Erstzulassung. Impfstoffe werden an Impfzentren geliefert. Bei Belieferung wird gespeichert welcher Impfstoff</a:t>
            </a:r>
            <a:r>
              <a:rPr lang="de-DE" dirty="0">
                <a:latin typeface="Calibri" panose="020F0502020204030204" pitchFamily="34" charset="0"/>
              </a:rPr>
              <a:t> in welcher Menge zu welchem </a:t>
            </a:r>
            <a:r>
              <a:rPr lang="de-DE" sz="1800" b="0" i="0" dirty="0">
                <a:effectLst/>
                <a:latin typeface="Calibri" panose="020F0502020204030204" pitchFamily="34" charset="0"/>
              </a:rPr>
              <a:t>Impfzentrum an welchem Tag und zu welchem Preis geliefert wurde. In den Impfzentren arbeiten Fachkräfte deren eindeutige </a:t>
            </a:r>
            <a:r>
              <a:rPr lang="de-DE" sz="1800" b="0" i="0" dirty="0" err="1">
                <a:effectLst/>
                <a:latin typeface="Calibri" panose="020F0502020204030204" pitchFamily="34" charset="0"/>
              </a:rPr>
              <a:t>FachkraftID</a:t>
            </a:r>
            <a:r>
              <a:rPr lang="de-DE" sz="1800" b="0" i="0" dirty="0">
                <a:effectLst/>
                <a:latin typeface="Calibri" panose="020F0502020204030204" pitchFamily="34" charset="0"/>
              </a:rPr>
              <a:t> und die Kosten pro verabreichter Impfung gespeichert werden. Zudem wird die eigentliche Profession der Fachkraft gespeichert z.B. Arzt oder Pflegekraft. Hinsichtlich der Impfzentren muss die Adresse und die theoretische Kapazität pro Tag gespeichert werden. Jedes Impfzentrum hat eine eindeutige Bezeichnung z.B. Bonn1. </a:t>
            </a:r>
          </a:p>
          <a:p>
            <a:pPr algn="l" rtl="0" fontAlgn="base"/>
            <a:endParaRPr lang="de-DE" dirty="0">
              <a:latin typeface="Calibri" panose="020F0502020204030204" pitchFamily="34" charset="0"/>
            </a:endParaRPr>
          </a:p>
          <a:p>
            <a:pPr algn="l" rtl="0" fontAlgn="base"/>
            <a:r>
              <a:rPr lang="de-DE" sz="1800" b="0" i="0" dirty="0">
                <a:effectLst/>
                <a:latin typeface="Calibri" panose="020F0502020204030204" pitchFamily="34" charset="0"/>
              </a:rPr>
              <a:t>Die Kunden, also die Personen, die geimpft werden wollen erhalten ihre Impfung in genau einem Impfzentrum. Natürlich können in einem Impfzentrum mehrere Kunden geimpft werden. Die Kunden haben eine ID, ein Alter und numerische Impfpriorität. </a:t>
            </a:r>
            <a:endParaRPr lang="de-DE" b="0" i="0" dirty="0">
              <a:effectLst/>
            </a:endParaRPr>
          </a:p>
        </p:txBody>
      </p:sp>
      <p:sp>
        <p:nvSpPr>
          <p:cNvPr id="5" name="Rechteck 4">
            <a:extLst>
              <a:ext uri="{FF2B5EF4-FFF2-40B4-BE49-F238E27FC236}">
                <a16:creationId xmlns:a16="http://schemas.microsoft.com/office/drawing/2014/main" id="{9BAEC3CA-2127-4000-BFAA-A67B2DA72F8A}"/>
              </a:ext>
            </a:extLst>
          </p:cNvPr>
          <p:cNvSpPr/>
          <p:nvPr/>
        </p:nvSpPr>
        <p:spPr>
          <a:xfrm>
            <a:off x="558569" y="1687584"/>
            <a:ext cx="3171039" cy="254046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l" rtl="0" fontAlgn="base"/>
            <a:r>
              <a:rPr lang="de-DE" sz="2400" b="1" dirty="0"/>
              <a:t>Aufgabe 1</a:t>
            </a:r>
          </a:p>
          <a:p>
            <a:pPr marL="342900" indent="-342900" algn="l" rtl="0" fontAlgn="base">
              <a:buFont typeface="+mj-lt"/>
              <a:buAutoNum type="alphaLcParenR"/>
            </a:pPr>
            <a:r>
              <a:rPr lang="de-DE" sz="1800" b="0" i="0" dirty="0">
                <a:effectLst/>
                <a:latin typeface="Calibri" panose="020F0502020204030204" pitchFamily="34" charset="0"/>
              </a:rPr>
              <a:t>Übersetzen Sie den folgenden Text in ein ER-Diagramm. Identifizieren Sie dabei Entitäten, Relationen und Attribute. </a:t>
            </a:r>
          </a:p>
          <a:p>
            <a:pPr marL="342900" indent="-342900" algn="l" rtl="0" fontAlgn="base">
              <a:buFont typeface="+mj-lt"/>
              <a:buAutoNum type="alphaLcParenR"/>
            </a:pPr>
            <a:r>
              <a:rPr lang="de-DE" sz="1800" b="0" i="0" dirty="0">
                <a:effectLst/>
                <a:latin typeface="Calibri" panose="020F0502020204030204" pitchFamily="34" charset="0"/>
              </a:rPr>
              <a:t>Begründen Sie die Wahl der Kardinalitäten. </a:t>
            </a:r>
          </a:p>
          <a:p>
            <a:pPr algn="ctr"/>
            <a:endParaRPr lang="de-DE" b="1" dirty="0"/>
          </a:p>
        </p:txBody>
      </p:sp>
      <p:sp>
        <p:nvSpPr>
          <p:cNvPr id="6" name="Rechteck 5">
            <a:extLst>
              <a:ext uri="{FF2B5EF4-FFF2-40B4-BE49-F238E27FC236}">
                <a16:creationId xmlns:a16="http://schemas.microsoft.com/office/drawing/2014/main" id="{589CC1A4-7B8E-4C81-9CC7-D18C8AEB525A}"/>
              </a:ext>
            </a:extLst>
          </p:cNvPr>
          <p:cNvSpPr/>
          <p:nvPr/>
        </p:nvSpPr>
        <p:spPr>
          <a:xfrm>
            <a:off x="558568" y="4338507"/>
            <a:ext cx="3171039" cy="213586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l" rtl="0" fontAlgn="base"/>
            <a:r>
              <a:rPr lang="de-DE" sz="2400" b="1" dirty="0"/>
              <a:t>Aufgabe 2</a:t>
            </a:r>
          </a:p>
          <a:p>
            <a:pPr fontAlgn="base"/>
            <a:r>
              <a:rPr lang="de-DE" sz="1800" b="0" i="0" dirty="0">
                <a:effectLst/>
                <a:latin typeface="Calibri" panose="020F0502020204030204" pitchFamily="34" charset="0"/>
              </a:rPr>
              <a:t>Übersetzen Sie ihr ER-Diagramm in das relationale Modell. Achten Sie auf die Schreibweise und auf die korrekte Übersetzung der Relationen. </a:t>
            </a:r>
            <a:endParaRPr lang="de-DE" b="0" i="0" dirty="0">
              <a:effectLst/>
            </a:endParaRPr>
          </a:p>
        </p:txBody>
      </p:sp>
      <p:sp>
        <p:nvSpPr>
          <p:cNvPr id="7" name="Rechteck 6">
            <a:extLst>
              <a:ext uri="{FF2B5EF4-FFF2-40B4-BE49-F238E27FC236}">
                <a16:creationId xmlns:a16="http://schemas.microsoft.com/office/drawing/2014/main" id="{EAF0C575-D5B4-44C1-B817-76E26D63B190}"/>
              </a:ext>
            </a:extLst>
          </p:cNvPr>
          <p:cNvSpPr/>
          <p:nvPr/>
        </p:nvSpPr>
        <p:spPr>
          <a:xfrm>
            <a:off x="562061" y="578839"/>
            <a:ext cx="3171039" cy="99828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a:t>ER-Diagramm</a:t>
            </a:r>
            <a:br>
              <a:rPr lang="de-DE" dirty="0"/>
            </a:br>
            <a:r>
              <a:rPr lang="de-DE" dirty="0"/>
              <a:t>Relationales Modell</a:t>
            </a:r>
          </a:p>
        </p:txBody>
      </p:sp>
    </p:spTree>
    <p:extLst>
      <p:ext uri="{BB962C8B-B14F-4D97-AF65-F5344CB8AC3E}">
        <p14:creationId xmlns:p14="http://schemas.microsoft.com/office/powerpoint/2010/main" val="547612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378BD27-5582-4F2D-B651-AE60CB3FDB74}"/>
              </a:ext>
            </a:extLst>
          </p:cNvPr>
          <p:cNvPicPr>
            <a:picLocks noChangeAspect="1"/>
          </p:cNvPicPr>
          <p:nvPr/>
        </p:nvPicPr>
        <p:blipFill rotWithShape="1">
          <a:blip r:embed="rId2">
            <a:extLst>
              <a:ext uri="{28A0092B-C50C-407E-A947-70E740481C1C}">
                <a14:useLocalDpi xmlns:a14="http://schemas.microsoft.com/office/drawing/2010/main" val="0"/>
              </a:ext>
            </a:extLst>
          </a:blip>
          <a:srcRect l="7357" t="11292" r="10151" b="11428"/>
          <a:stretch/>
        </p:blipFill>
        <p:spPr>
          <a:xfrm>
            <a:off x="4192947" y="205274"/>
            <a:ext cx="7766696" cy="4189444"/>
          </a:xfrm>
          <a:prstGeom prst="rect">
            <a:avLst/>
          </a:prstGeom>
        </p:spPr>
      </p:pic>
      <p:pic>
        <p:nvPicPr>
          <p:cNvPr id="2050" name="Picture 2">
            <a:extLst>
              <a:ext uri="{FF2B5EF4-FFF2-40B4-BE49-F238E27FC236}">
                <a16:creationId xmlns:a16="http://schemas.microsoft.com/office/drawing/2014/main" id="{AB778BFF-7006-442B-BB66-1E73458BE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98" y="2397182"/>
            <a:ext cx="5946202" cy="4255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697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AA758BD-EC8F-41B7-9BEE-DBC5B087F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688" y="1171575"/>
            <a:ext cx="5000625"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932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10E23CBB-6F7D-4A44-A37B-02A44571D06C}"/>
              </a:ext>
            </a:extLst>
          </p:cNvPr>
          <p:cNvPicPr>
            <a:picLocks noChangeAspect="1"/>
          </p:cNvPicPr>
          <p:nvPr/>
        </p:nvPicPr>
        <p:blipFill rotWithShape="1">
          <a:blip r:embed="rId2">
            <a:extLst>
              <a:ext uri="{28A0092B-C50C-407E-A947-70E740481C1C}">
                <a14:useLocalDpi xmlns:a14="http://schemas.microsoft.com/office/drawing/2010/main" val="0"/>
              </a:ext>
            </a:extLst>
          </a:blip>
          <a:srcRect l="7357" t="11292" r="10151" b="11428"/>
          <a:stretch/>
        </p:blipFill>
        <p:spPr>
          <a:xfrm>
            <a:off x="379039" y="141729"/>
            <a:ext cx="7766696" cy="4189444"/>
          </a:xfrm>
          <a:prstGeom prst="rect">
            <a:avLst/>
          </a:prstGeom>
        </p:spPr>
      </p:pic>
      <p:sp>
        <p:nvSpPr>
          <p:cNvPr id="2" name="Textfeld 1">
            <a:extLst>
              <a:ext uri="{FF2B5EF4-FFF2-40B4-BE49-F238E27FC236}">
                <a16:creationId xmlns:a16="http://schemas.microsoft.com/office/drawing/2014/main" id="{D576A163-91E1-4E66-A464-9521C888C54C}"/>
              </a:ext>
            </a:extLst>
          </p:cNvPr>
          <p:cNvSpPr txBox="1"/>
          <p:nvPr/>
        </p:nvSpPr>
        <p:spPr>
          <a:xfrm>
            <a:off x="4418564" y="4331173"/>
            <a:ext cx="6929375" cy="2308324"/>
          </a:xfrm>
          <a:prstGeom prst="rect">
            <a:avLst/>
          </a:prstGeom>
          <a:noFill/>
        </p:spPr>
        <p:txBody>
          <a:bodyPr wrap="square" rtlCol="0">
            <a:spAutoFit/>
          </a:bodyPr>
          <a:lstStyle/>
          <a:p>
            <a:pPr algn="l" rtl="0" fontAlgn="base"/>
            <a:r>
              <a:rPr lang="de-DE" sz="1800" b="0" i="0" dirty="0">
                <a:solidFill>
                  <a:srgbClr val="000000"/>
                </a:solidFill>
                <a:effectLst/>
                <a:latin typeface="Calibri" panose="020F0502020204030204" pitchFamily="34" charset="0"/>
              </a:rPr>
              <a:t>Impfstoff( </a:t>
            </a:r>
            <a:r>
              <a:rPr lang="de-DE" sz="1800" b="0" i="0" u="sng" dirty="0">
                <a:solidFill>
                  <a:srgbClr val="000000"/>
                </a:solidFill>
                <a:effectLst/>
                <a:latin typeface="Calibri" panose="020F0502020204030204" pitchFamily="34" charset="0"/>
              </a:rPr>
              <a:t>Name</a:t>
            </a:r>
            <a:r>
              <a:rPr lang="de-DE" sz="1800" b="0" i="0" dirty="0">
                <a:solidFill>
                  <a:srgbClr val="000000"/>
                </a:solidFill>
                <a:effectLst/>
                <a:latin typeface="Calibri" panose="020F0502020204030204" pitchFamily="34" charset="0"/>
              </a:rPr>
              <a:t>, Wirkkraft, Erstzulassung) </a:t>
            </a:r>
            <a:endParaRPr lang="de-DE" b="0" i="0" dirty="0">
              <a:solidFill>
                <a:srgbClr val="000000"/>
              </a:solidFill>
              <a:effectLst/>
              <a:latin typeface="Segoe UI" panose="020B0502040204020203" pitchFamily="34" charset="0"/>
            </a:endParaRPr>
          </a:p>
          <a:p>
            <a:pPr algn="l" rtl="0" fontAlgn="base"/>
            <a:r>
              <a:rPr lang="de-DE" sz="1800" b="0" i="0" dirty="0">
                <a:solidFill>
                  <a:srgbClr val="000000"/>
                </a:solidFill>
                <a:effectLst/>
                <a:latin typeface="Calibri" panose="020F0502020204030204" pitchFamily="34" charset="0"/>
              </a:rPr>
              <a:t>Impfzentrum( </a:t>
            </a:r>
            <a:r>
              <a:rPr lang="de-DE" sz="1800" b="0" i="0" u="sng" dirty="0">
                <a:solidFill>
                  <a:srgbClr val="000000"/>
                </a:solidFill>
                <a:effectLst/>
                <a:latin typeface="Calibri" panose="020F0502020204030204" pitchFamily="34" charset="0"/>
              </a:rPr>
              <a:t>Bezeichnung,</a:t>
            </a:r>
            <a:r>
              <a:rPr lang="de-DE" sz="1800" b="0" i="0" dirty="0">
                <a:solidFill>
                  <a:srgbClr val="000000"/>
                </a:solidFill>
                <a:effectLst/>
                <a:latin typeface="Calibri" panose="020F0502020204030204" pitchFamily="34" charset="0"/>
              </a:rPr>
              <a:t> Adresse, …)</a:t>
            </a:r>
            <a:r>
              <a:rPr lang="de-DE" sz="1800" b="0" i="0" dirty="0">
                <a:solidFill>
                  <a:srgbClr val="000000"/>
                </a:solidFill>
                <a:effectLst/>
                <a:latin typeface="WordVisiCarriageReturn_MSFontService"/>
              </a:rPr>
              <a:t> </a:t>
            </a:r>
            <a:br>
              <a:rPr lang="de-DE" sz="1800" b="0" i="0" dirty="0">
                <a:solidFill>
                  <a:srgbClr val="000000"/>
                </a:solidFill>
                <a:effectLst/>
                <a:latin typeface="WordVisiCarriageReturn_MSFontService"/>
              </a:rPr>
            </a:br>
            <a:r>
              <a:rPr lang="de-DE" sz="1800" b="0" i="0" dirty="0">
                <a:solidFill>
                  <a:srgbClr val="000000"/>
                </a:solidFill>
                <a:effectLst/>
                <a:latin typeface="WordVisiCarriageReturn_MSFontService"/>
              </a:rPr>
              <a:t> </a:t>
            </a:r>
            <a:br>
              <a:rPr lang="de-DE" sz="1800" b="0" i="0" dirty="0">
                <a:solidFill>
                  <a:srgbClr val="000000"/>
                </a:solidFill>
                <a:effectLst/>
                <a:latin typeface="WordVisiCarriageReturn_MSFontService"/>
              </a:rPr>
            </a:br>
            <a:r>
              <a:rPr lang="de-DE" sz="1800" b="0" i="0" dirty="0">
                <a:solidFill>
                  <a:srgbClr val="000000"/>
                </a:solidFill>
                <a:effectLst/>
                <a:latin typeface="Calibri" panose="020F0502020204030204" pitchFamily="34" charset="0"/>
              </a:rPr>
              <a:t>beliefern( ↑</a:t>
            </a:r>
            <a:r>
              <a:rPr lang="de-DE" sz="1800" b="0" i="0" u="sng" dirty="0">
                <a:solidFill>
                  <a:srgbClr val="000000"/>
                </a:solidFill>
                <a:effectLst/>
                <a:latin typeface="Calibri" panose="020F0502020204030204" pitchFamily="34" charset="0"/>
              </a:rPr>
              <a:t>Name,↑ Bezeichnung, Tag</a:t>
            </a:r>
            <a:r>
              <a:rPr lang="de-DE" sz="1800" b="0" i="0" dirty="0">
                <a:solidFill>
                  <a:srgbClr val="000000"/>
                </a:solidFill>
                <a:effectLst/>
                <a:latin typeface="Calibri" panose="020F0502020204030204" pitchFamily="34" charset="0"/>
              </a:rPr>
              <a:t>, Preis, Menge) </a:t>
            </a:r>
            <a:endParaRPr lang="de-DE" b="0" i="0" dirty="0">
              <a:solidFill>
                <a:srgbClr val="000000"/>
              </a:solidFill>
              <a:effectLst/>
              <a:latin typeface="Segoe UI" panose="020B0502040204020203" pitchFamily="34" charset="0"/>
            </a:endParaRPr>
          </a:p>
          <a:p>
            <a:pPr algn="l" rtl="0" fontAlgn="base"/>
            <a:r>
              <a:rPr lang="de-DE" sz="1800" b="0" i="0" dirty="0">
                <a:solidFill>
                  <a:srgbClr val="000000"/>
                </a:solidFill>
                <a:effectLst/>
                <a:latin typeface="Calibri" panose="020F0502020204030204" pitchFamily="34" charset="0"/>
              </a:rPr>
              <a:t>Fachkraft ( </a:t>
            </a:r>
            <a:r>
              <a:rPr lang="de-DE" sz="1800" b="0" i="0" u="sng" dirty="0" err="1">
                <a:solidFill>
                  <a:srgbClr val="000000"/>
                </a:solidFill>
                <a:effectLst/>
                <a:latin typeface="Calibri" panose="020F0502020204030204" pitchFamily="34" charset="0"/>
              </a:rPr>
              <a:t>FachkraftId</a:t>
            </a:r>
            <a:r>
              <a:rPr lang="de-DE" sz="1800" b="0" i="0" dirty="0">
                <a:solidFill>
                  <a:srgbClr val="000000"/>
                </a:solidFill>
                <a:effectLst/>
                <a:latin typeface="Calibri" panose="020F0502020204030204" pitchFamily="34" charset="0"/>
              </a:rPr>
              <a:t>, Honorar, Profession) </a:t>
            </a:r>
            <a:endParaRPr lang="de-DE" b="0" i="0" dirty="0">
              <a:solidFill>
                <a:srgbClr val="000000"/>
              </a:solidFill>
              <a:effectLst/>
              <a:latin typeface="Segoe UI" panose="020B0502040204020203" pitchFamily="34" charset="0"/>
            </a:endParaRPr>
          </a:p>
          <a:p>
            <a:pPr algn="l" rtl="0" fontAlgn="base"/>
            <a:r>
              <a:rPr lang="de-DE" sz="1800" b="0" i="0" dirty="0" err="1">
                <a:solidFill>
                  <a:srgbClr val="000000"/>
                </a:solidFill>
                <a:effectLst/>
                <a:latin typeface="Calibri" panose="020F0502020204030204" pitchFamily="34" charset="0"/>
              </a:rPr>
              <a:t>ArbeitetIn</a:t>
            </a:r>
            <a:r>
              <a:rPr lang="de-DE" sz="1800" b="0" i="0" dirty="0">
                <a:solidFill>
                  <a:srgbClr val="000000"/>
                </a:solidFill>
                <a:effectLst/>
                <a:latin typeface="Calibri" panose="020F0502020204030204" pitchFamily="34" charset="0"/>
              </a:rPr>
              <a:t>(</a:t>
            </a:r>
            <a:r>
              <a:rPr lang="de-DE" sz="1800" b="0" i="0" u="sng" dirty="0">
                <a:solidFill>
                  <a:srgbClr val="000000"/>
                </a:solidFill>
                <a:effectLst/>
                <a:latin typeface="Calibri" panose="020F0502020204030204" pitchFamily="34" charset="0"/>
              </a:rPr>
              <a:t>↑</a:t>
            </a:r>
            <a:r>
              <a:rPr lang="de-DE" sz="1800" b="0" i="0" u="sng" dirty="0" err="1">
                <a:solidFill>
                  <a:srgbClr val="000000"/>
                </a:solidFill>
                <a:effectLst/>
                <a:latin typeface="Calibri" panose="020F0502020204030204" pitchFamily="34" charset="0"/>
              </a:rPr>
              <a:t>FachkraftID</a:t>
            </a:r>
            <a:r>
              <a:rPr lang="de-DE" sz="1800" b="0" i="0" u="sng" dirty="0">
                <a:solidFill>
                  <a:srgbClr val="000000"/>
                </a:solidFill>
                <a:effectLst/>
                <a:latin typeface="Calibri" panose="020F0502020204030204" pitchFamily="34" charset="0"/>
              </a:rPr>
              <a:t>, ↑Bezeichnung</a:t>
            </a:r>
            <a:r>
              <a:rPr lang="de-DE" sz="1800" b="0" i="0" dirty="0">
                <a:solidFill>
                  <a:srgbClr val="000000"/>
                </a:solidFill>
                <a:effectLst/>
                <a:latin typeface="Calibri" panose="020F0502020204030204" pitchFamily="34" charset="0"/>
              </a:rPr>
              <a:t>) </a:t>
            </a:r>
            <a:endParaRPr lang="de-DE" b="0" i="0" dirty="0">
              <a:solidFill>
                <a:srgbClr val="000000"/>
              </a:solidFill>
              <a:effectLst/>
              <a:latin typeface="Segoe UI" panose="020B0502040204020203" pitchFamily="34" charset="0"/>
            </a:endParaRPr>
          </a:p>
          <a:p>
            <a:pPr algn="l" rtl="0" fontAlgn="base"/>
            <a:r>
              <a:rPr lang="de-DE" sz="1800" b="0" i="0" dirty="0">
                <a:solidFill>
                  <a:srgbClr val="000000"/>
                </a:solidFill>
                <a:effectLst/>
                <a:latin typeface="Calibri" panose="020F0502020204030204" pitchFamily="34" charset="0"/>
              </a:rPr>
              <a:t>Kunde( </a:t>
            </a:r>
            <a:r>
              <a:rPr lang="de-DE" sz="1800" b="0" i="0" u="sng" dirty="0" err="1">
                <a:solidFill>
                  <a:srgbClr val="000000"/>
                </a:solidFill>
                <a:effectLst/>
                <a:latin typeface="Calibri" panose="020F0502020204030204" pitchFamily="34" charset="0"/>
              </a:rPr>
              <a:t>Id</a:t>
            </a:r>
            <a:r>
              <a:rPr lang="de-DE" sz="1800" b="0" i="0" dirty="0">
                <a:solidFill>
                  <a:srgbClr val="000000"/>
                </a:solidFill>
                <a:effectLst/>
                <a:latin typeface="Calibri" panose="020F0502020204030204" pitchFamily="34" charset="0"/>
              </a:rPr>
              <a:t>, Impfpriorität, Alter) </a:t>
            </a:r>
            <a:endParaRPr lang="de-DE" b="0" i="0" dirty="0">
              <a:solidFill>
                <a:srgbClr val="000000"/>
              </a:solidFill>
              <a:effectLst/>
              <a:latin typeface="Segoe UI" panose="020B0502040204020203" pitchFamily="34" charset="0"/>
            </a:endParaRPr>
          </a:p>
          <a:p>
            <a:pPr algn="l" rtl="0" fontAlgn="base"/>
            <a:r>
              <a:rPr lang="de-DE" sz="1800" b="0" i="0" dirty="0">
                <a:solidFill>
                  <a:srgbClr val="000000"/>
                </a:solidFill>
                <a:effectLst/>
                <a:latin typeface="Calibri" panose="020F0502020204030204" pitchFamily="34" charset="0"/>
              </a:rPr>
              <a:t>Impfen( </a:t>
            </a:r>
            <a:r>
              <a:rPr lang="de-DE" sz="1800" b="0" i="0" u="sng" dirty="0">
                <a:solidFill>
                  <a:srgbClr val="000000"/>
                </a:solidFill>
                <a:effectLst/>
                <a:latin typeface="Calibri" panose="020F0502020204030204" pitchFamily="34" charset="0"/>
              </a:rPr>
              <a:t>↑</a:t>
            </a:r>
            <a:r>
              <a:rPr lang="de-DE" sz="1800" b="0" i="0" u="sng" dirty="0" err="1">
                <a:solidFill>
                  <a:srgbClr val="000000"/>
                </a:solidFill>
                <a:effectLst/>
                <a:latin typeface="Calibri" panose="020F0502020204030204" pitchFamily="34" charset="0"/>
              </a:rPr>
              <a:t>KundenId</a:t>
            </a:r>
            <a:r>
              <a:rPr lang="de-DE" sz="1800" b="0" i="0" u="sng" dirty="0">
                <a:solidFill>
                  <a:srgbClr val="000000"/>
                </a:solidFill>
                <a:effectLst/>
                <a:latin typeface="Calibri" panose="020F0502020204030204" pitchFamily="34" charset="0"/>
              </a:rPr>
              <a:t>, ↑Bezeichnung</a:t>
            </a:r>
            <a:r>
              <a:rPr lang="de-DE" sz="1800" b="0" i="0" dirty="0">
                <a:solidFill>
                  <a:srgbClr val="000000"/>
                </a:solidFill>
                <a:effectLst/>
                <a:latin typeface="Calibri" panose="020F0502020204030204" pitchFamily="34" charset="0"/>
              </a:rPr>
              <a:t>) </a:t>
            </a:r>
            <a:endParaRPr lang="de-DE"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95241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7DDA0B1C-BDA0-4AD2-8F04-3C7A51CCA91F}"/>
              </a:ext>
            </a:extLst>
          </p:cNvPr>
          <p:cNvSpPr/>
          <p:nvPr/>
        </p:nvSpPr>
        <p:spPr>
          <a:xfrm>
            <a:off x="3474097" y="2211355"/>
            <a:ext cx="5243805" cy="2435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3200" dirty="0"/>
              <a:t>Datenbanken</a:t>
            </a:r>
          </a:p>
        </p:txBody>
      </p:sp>
      <p:sp>
        <p:nvSpPr>
          <p:cNvPr id="3" name="Rechteck 2">
            <a:extLst>
              <a:ext uri="{FF2B5EF4-FFF2-40B4-BE49-F238E27FC236}">
                <a16:creationId xmlns:a16="http://schemas.microsoft.com/office/drawing/2014/main" id="{9CAD338B-A677-405C-81AC-9F44A7030192}"/>
              </a:ext>
            </a:extLst>
          </p:cNvPr>
          <p:cNvSpPr/>
          <p:nvPr/>
        </p:nvSpPr>
        <p:spPr>
          <a:xfrm>
            <a:off x="562061" y="578839"/>
            <a:ext cx="3171039" cy="99828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a:t>ER-Diagramm</a:t>
            </a:r>
            <a:br>
              <a:rPr lang="de-DE" dirty="0"/>
            </a:br>
            <a:r>
              <a:rPr lang="de-DE" dirty="0"/>
              <a:t>Relationales Modell</a:t>
            </a:r>
          </a:p>
        </p:txBody>
      </p:sp>
      <p:sp>
        <p:nvSpPr>
          <p:cNvPr id="4" name="Rechteck 3">
            <a:extLst>
              <a:ext uri="{FF2B5EF4-FFF2-40B4-BE49-F238E27FC236}">
                <a16:creationId xmlns:a16="http://schemas.microsoft.com/office/drawing/2014/main" id="{F9ED8C6D-7B91-4957-AD7D-D1D821702B47}"/>
              </a:ext>
            </a:extLst>
          </p:cNvPr>
          <p:cNvSpPr/>
          <p:nvPr/>
        </p:nvSpPr>
        <p:spPr>
          <a:xfrm>
            <a:off x="8458900" y="578839"/>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Normalform</a:t>
            </a:r>
          </a:p>
        </p:txBody>
      </p:sp>
      <p:sp>
        <p:nvSpPr>
          <p:cNvPr id="5" name="Rechteck 4">
            <a:extLst>
              <a:ext uri="{FF2B5EF4-FFF2-40B4-BE49-F238E27FC236}">
                <a16:creationId xmlns:a16="http://schemas.microsoft.com/office/drawing/2014/main" id="{6B9F4DB0-0E9B-4A17-BA6B-44F2755827CC}"/>
              </a:ext>
            </a:extLst>
          </p:cNvPr>
          <p:cNvSpPr/>
          <p:nvPr/>
        </p:nvSpPr>
        <p:spPr>
          <a:xfrm>
            <a:off x="8458899" y="5280872"/>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SQL Anfrage formulieren</a:t>
            </a:r>
          </a:p>
        </p:txBody>
      </p:sp>
      <p:sp>
        <p:nvSpPr>
          <p:cNvPr id="6" name="Rechteck 5">
            <a:extLst>
              <a:ext uri="{FF2B5EF4-FFF2-40B4-BE49-F238E27FC236}">
                <a16:creationId xmlns:a16="http://schemas.microsoft.com/office/drawing/2014/main" id="{0E27D49A-282F-4CA4-884A-6EE44CC5E89C}"/>
              </a:ext>
            </a:extLst>
          </p:cNvPr>
          <p:cNvSpPr/>
          <p:nvPr/>
        </p:nvSpPr>
        <p:spPr>
          <a:xfrm>
            <a:off x="562060" y="5280871"/>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Anfragen erproben</a:t>
            </a:r>
          </a:p>
        </p:txBody>
      </p:sp>
      <p:cxnSp>
        <p:nvCxnSpPr>
          <p:cNvPr id="8" name="Gerader Verbinder 7">
            <a:extLst>
              <a:ext uri="{FF2B5EF4-FFF2-40B4-BE49-F238E27FC236}">
                <a16:creationId xmlns:a16="http://schemas.microsoft.com/office/drawing/2014/main" id="{A0F1C3DB-DF01-43C9-A265-031B985E6370}"/>
              </a:ext>
            </a:extLst>
          </p:cNvPr>
          <p:cNvCxnSpPr>
            <a:stCxn id="3" idx="3"/>
            <a:endCxn id="2" idx="1"/>
          </p:cNvCxnSpPr>
          <p:nvPr/>
        </p:nvCxnSpPr>
        <p:spPr>
          <a:xfrm>
            <a:off x="3733100" y="1077984"/>
            <a:ext cx="508934"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Gerader Verbinder 9">
            <a:extLst>
              <a:ext uri="{FF2B5EF4-FFF2-40B4-BE49-F238E27FC236}">
                <a16:creationId xmlns:a16="http://schemas.microsoft.com/office/drawing/2014/main" id="{172FBE7E-F530-49C7-8EE0-96974A6F351A}"/>
              </a:ext>
            </a:extLst>
          </p:cNvPr>
          <p:cNvCxnSpPr>
            <a:stCxn id="4" idx="1"/>
            <a:endCxn id="2" idx="7"/>
          </p:cNvCxnSpPr>
          <p:nvPr/>
        </p:nvCxnSpPr>
        <p:spPr>
          <a:xfrm flipH="1">
            <a:off x="7949965" y="1077984"/>
            <a:ext cx="508935"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Gerader Verbinder 11">
            <a:extLst>
              <a:ext uri="{FF2B5EF4-FFF2-40B4-BE49-F238E27FC236}">
                <a16:creationId xmlns:a16="http://schemas.microsoft.com/office/drawing/2014/main" id="{7CE57F30-EA30-45D8-B3C4-C7D317182349}"/>
              </a:ext>
            </a:extLst>
          </p:cNvPr>
          <p:cNvCxnSpPr>
            <a:stCxn id="6" idx="3"/>
            <a:endCxn id="2" idx="3"/>
          </p:cNvCxnSpPr>
          <p:nvPr/>
        </p:nvCxnSpPr>
        <p:spPr>
          <a:xfrm flipV="1">
            <a:off x="3733099" y="4290005"/>
            <a:ext cx="508935"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Gerader Verbinder 13">
            <a:extLst>
              <a:ext uri="{FF2B5EF4-FFF2-40B4-BE49-F238E27FC236}">
                <a16:creationId xmlns:a16="http://schemas.microsoft.com/office/drawing/2014/main" id="{146E988D-D4FA-4134-A3C0-BBC11E4672B5}"/>
              </a:ext>
            </a:extLst>
          </p:cNvPr>
          <p:cNvCxnSpPr>
            <a:stCxn id="5" idx="1"/>
            <a:endCxn id="2" idx="5"/>
          </p:cNvCxnSpPr>
          <p:nvPr/>
        </p:nvCxnSpPr>
        <p:spPr>
          <a:xfrm flipH="1" flipV="1">
            <a:off x="7949965" y="4290005"/>
            <a:ext cx="508934" cy="1490012"/>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Gerade Verbindung mit Pfeil 15">
            <a:extLst>
              <a:ext uri="{FF2B5EF4-FFF2-40B4-BE49-F238E27FC236}">
                <a16:creationId xmlns:a16="http://schemas.microsoft.com/office/drawing/2014/main" id="{0C516D10-82F4-49C5-ACF3-437E404AEB1C}"/>
              </a:ext>
            </a:extLst>
          </p:cNvPr>
          <p:cNvCxnSpPr>
            <a:stCxn id="3" idx="3"/>
            <a:endCxn id="4" idx="1"/>
          </p:cNvCxnSpPr>
          <p:nvPr/>
        </p:nvCxnSpPr>
        <p:spPr>
          <a:xfrm>
            <a:off x="3733100" y="1077984"/>
            <a:ext cx="4725800" cy="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7" name="Gerade Verbindung mit Pfeil 16">
            <a:extLst>
              <a:ext uri="{FF2B5EF4-FFF2-40B4-BE49-F238E27FC236}">
                <a16:creationId xmlns:a16="http://schemas.microsoft.com/office/drawing/2014/main" id="{8852E817-BF76-4F76-BDAF-390607912918}"/>
              </a:ext>
            </a:extLst>
          </p:cNvPr>
          <p:cNvCxnSpPr>
            <a:cxnSpLocks/>
            <a:stCxn id="4" idx="2"/>
            <a:endCxn id="5" idx="0"/>
          </p:cNvCxnSpPr>
          <p:nvPr/>
        </p:nvCxnSpPr>
        <p:spPr>
          <a:xfrm flipH="1">
            <a:off x="10044419" y="1577128"/>
            <a:ext cx="1" cy="3703744"/>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0" name="Gerade Verbindung mit Pfeil 19">
            <a:extLst>
              <a:ext uri="{FF2B5EF4-FFF2-40B4-BE49-F238E27FC236}">
                <a16:creationId xmlns:a16="http://schemas.microsoft.com/office/drawing/2014/main" id="{B6698900-BD55-4F5C-AE7E-7671466F3AD5}"/>
              </a:ext>
            </a:extLst>
          </p:cNvPr>
          <p:cNvCxnSpPr>
            <a:cxnSpLocks/>
            <a:stCxn id="5" idx="1"/>
            <a:endCxn id="6" idx="3"/>
          </p:cNvCxnSpPr>
          <p:nvPr/>
        </p:nvCxnSpPr>
        <p:spPr>
          <a:xfrm flipH="1" flipV="1">
            <a:off x="3733099" y="5780016"/>
            <a:ext cx="4725800" cy="1"/>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69218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7DDA0B1C-BDA0-4AD2-8F04-3C7A51CCA91F}"/>
              </a:ext>
            </a:extLst>
          </p:cNvPr>
          <p:cNvSpPr/>
          <p:nvPr/>
        </p:nvSpPr>
        <p:spPr>
          <a:xfrm>
            <a:off x="3474097" y="2211355"/>
            <a:ext cx="5243805" cy="243529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3200" dirty="0"/>
              <a:t>Datenbanken</a:t>
            </a:r>
          </a:p>
        </p:txBody>
      </p:sp>
      <p:sp>
        <p:nvSpPr>
          <p:cNvPr id="3" name="Rechteck 2">
            <a:extLst>
              <a:ext uri="{FF2B5EF4-FFF2-40B4-BE49-F238E27FC236}">
                <a16:creationId xmlns:a16="http://schemas.microsoft.com/office/drawing/2014/main" id="{9CAD338B-A677-405C-81AC-9F44A7030192}"/>
              </a:ext>
            </a:extLst>
          </p:cNvPr>
          <p:cNvSpPr/>
          <p:nvPr/>
        </p:nvSpPr>
        <p:spPr>
          <a:xfrm>
            <a:off x="562061" y="578839"/>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ER-Diagramm</a:t>
            </a:r>
            <a:br>
              <a:rPr lang="de-DE" dirty="0"/>
            </a:br>
            <a:r>
              <a:rPr lang="de-DE" dirty="0"/>
              <a:t>Relationales Modell</a:t>
            </a:r>
          </a:p>
        </p:txBody>
      </p:sp>
      <p:sp>
        <p:nvSpPr>
          <p:cNvPr id="4" name="Rechteck 3">
            <a:extLst>
              <a:ext uri="{FF2B5EF4-FFF2-40B4-BE49-F238E27FC236}">
                <a16:creationId xmlns:a16="http://schemas.microsoft.com/office/drawing/2014/main" id="{F9ED8C6D-7B91-4957-AD7D-D1D821702B47}"/>
              </a:ext>
            </a:extLst>
          </p:cNvPr>
          <p:cNvSpPr/>
          <p:nvPr/>
        </p:nvSpPr>
        <p:spPr>
          <a:xfrm>
            <a:off x="8458900" y="578839"/>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Normalform</a:t>
            </a:r>
          </a:p>
        </p:txBody>
      </p:sp>
      <p:sp>
        <p:nvSpPr>
          <p:cNvPr id="5" name="Rechteck 4">
            <a:extLst>
              <a:ext uri="{FF2B5EF4-FFF2-40B4-BE49-F238E27FC236}">
                <a16:creationId xmlns:a16="http://schemas.microsoft.com/office/drawing/2014/main" id="{6B9F4DB0-0E9B-4A17-BA6B-44F2755827CC}"/>
              </a:ext>
            </a:extLst>
          </p:cNvPr>
          <p:cNvSpPr/>
          <p:nvPr/>
        </p:nvSpPr>
        <p:spPr>
          <a:xfrm>
            <a:off x="8458899" y="5280872"/>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SQL Anfrage formulieren</a:t>
            </a:r>
          </a:p>
        </p:txBody>
      </p:sp>
      <p:sp>
        <p:nvSpPr>
          <p:cNvPr id="6" name="Rechteck 5">
            <a:extLst>
              <a:ext uri="{FF2B5EF4-FFF2-40B4-BE49-F238E27FC236}">
                <a16:creationId xmlns:a16="http://schemas.microsoft.com/office/drawing/2014/main" id="{0E27D49A-282F-4CA4-884A-6EE44CC5E89C}"/>
              </a:ext>
            </a:extLst>
          </p:cNvPr>
          <p:cNvSpPr/>
          <p:nvPr/>
        </p:nvSpPr>
        <p:spPr>
          <a:xfrm>
            <a:off x="562060" y="5280871"/>
            <a:ext cx="3171039" cy="9982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Anfragen erproben</a:t>
            </a:r>
          </a:p>
        </p:txBody>
      </p:sp>
      <p:cxnSp>
        <p:nvCxnSpPr>
          <p:cNvPr id="8" name="Gerader Verbinder 7">
            <a:extLst>
              <a:ext uri="{FF2B5EF4-FFF2-40B4-BE49-F238E27FC236}">
                <a16:creationId xmlns:a16="http://schemas.microsoft.com/office/drawing/2014/main" id="{A0F1C3DB-DF01-43C9-A265-031B985E6370}"/>
              </a:ext>
            </a:extLst>
          </p:cNvPr>
          <p:cNvCxnSpPr>
            <a:stCxn id="3" idx="3"/>
            <a:endCxn id="2" idx="1"/>
          </p:cNvCxnSpPr>
          <p:nvPr/>
        </p:nvCxnSpPr>
        <p:spPr>
          <a:xfrm>
            <a:off x="3733100" y="1077984"/>
            <a:ext cx="508934"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Gerader Verbinder 9">
            <a:extLst>
              <a:ext uri="{FF2B5EF4-FFF2-40B4-BE49-F238E27FC236}">
                <a16:creationId xmlns:a16="http://schemas.microsoft.com/office/drawing/2014/main" id="{172FBE7E-F530-49C7-8EE0-96974A6F351A}"/>
              </a:ext>
            </a:extLst>
          </p:cNvPr>
          <p:cNvCxnSpPr>
            <a:stCxn id="4" idx="1"/>
            <a:endCxn id="2" idx="7"/>
          </p:cNvCxnSpPr>
          <p:nvPr/>
        </p:nvCxnSpPr>
        <p:spPr>
          <a:xfrm flipH="1">
            <a:off x="7949965" y="1077984"/>
            <a:ext cx="508935"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Gerader Verbinder 11">
            <a:extLst>
              <a:ext uri="{FF2B5EF4-FFF2-40B4-BE49-F238E27FC236}">
                <a16:creationId xmlns:a16="http://schemas.microsoft.com/office/drawing/2014/main" id="{7CE57F30-EA30-45D8-B3C4-C7D317182349}"/>
              </a:ext>
            </a:extLst>
          </p:cNvPr>
          <p:cNvCxnSpPr>
            <a:stCxn id="6" idx="3"/>
            <a:endCxn id="2" idx="3"/>
          </p:cNvCxnSpPr>
          <p:nvPr/>
        </p:nvCxnSpPr>
        <p:spPr>
          <a:xfrm flipV="1">
            <a:off x="3733099" y="4290005"/>
            <a:ext cx="508935" cy="1490011"/>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Gerader Verbinder 13">
            <a:extLst>
              <a:ext uri="{FF2B5EF4-FFF2-40B4-BE49-F238E27FC236}">
                <a16:creationId xmlns:a16="http://schemas.microsoft.com/office/drawing/2014/main" id="{146E988D-D4FA-4134-A3C0-BBC11E4672B5}"/>
              </a:ext>
            </a:extLst>
          </p:cNvPr>
          <p:cNvCxnSpPr>
            <a:stCxn id="5" idx="1"/>
            <a:endCxn id="2" idx="5"/>
          </p:cNvCxnSpPr>
          <p:nvPr/>
        </p:nvCxnSpPr>
        <p:spPr>
          <a:xfrm flipH="1" flipV="1">
            <a:off x="7949965" y="4290005"/>
            <a:ext cx="508934" cy="1490012"/>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Gerade Verbindung mit Pfeil 15">
            <a:extLst>
              <a:ext uri="{FF2B5EF4-FFF2-40B4-BE49-F238E27FC236}">
                <a16:creationId xmlns:a16="http://schemas.microsoft.com/office/drawing/2014/main" id="{0C516D10-82F4-49C5-ACF3-437E404AEB1C}"/>
              </a:ext>
            </a:extLst>
          </p:cNvPr>
          <p:cNvCxnSpPr>
            <a:stCxn id="3" idx="3"/>
            <a:endCxn id="4" idx="1"/>
          </p:cNvCxnSpPr>
          <p:nvPr/>
        </p:nvCxnSpPr>
        <p:spPr>
          <a:xfrm>
            <a:off x="3733100" y="1077984"/>
            <a:ext cx="4725800" cy="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7" name="Gerade Verbindung mit Pfeil 16">
            <a:extLst>
              <a:ext uri="{FF2B5EF4-FFF2-40B4-BE49-F238E27FC236}">
                <a16:creationId xmlns:a16="http://schemas.microsoft.com/office/drawing/2014/main" id="{8852E817-BF76-4F76-BDAF-390607912918}"/>
              </a:ext>
            </a:extLst>
          </p:cNvPr>
          <p:cNvCxnSpPr>
            <a:cxnSpLocks/>
            <a:stCxn id="4" idx="2"/>
            <a:endCxn id="5" idx="0"/>
          </p:cNvCxnSpPr>
          <p:nvPr/>
        </p:nvCxnSpPr>
        <p:spPr>
          <a:xfrm flipH="1">
            <a:off x="10044419" y="1577128"/>
            <a:ext cx="1" cy="3703744"/>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0" name="Gerade Verbindung mit Pfeil 19">
            <a:extLst>
              <a:ext uri="{FF2B5EF4-FFF2-40B4-BE49-F238E27FC236}">
                <a16:creationId xmlns:a16="http://schemas.microsoft.com/office/drawing/2014/main" id="{B6698900-BD55-4F5C-AE7E-7671466F3AD5}"/>
              </a:ext>
            </a:extLst>
          </p:cNvPr>
          <p:cNvCxnSpPr>
            <a:cxnSpLocks/>
            <a:stCxn id="5" idx="1"/>
            <a:endCxn id="6" idx="3"/>
          </p:cNvCxnSpPr>
          <p:nvPr/>
        </p:nvCxnSpPr>
        <p:spPr>
          <a:xfrm flipH="1" flipV="1">
            <a:off x="3733099" y="5780016"/>
            <a:ext cx="4725800" cy="1"/>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2770844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2460</Words>
  <Application>Microsoft Office PowerPoint</Application>
  <PresentationFormat>Breitbild</PresentationFormat>
  <Paragraphs>1194</Paragraphs>
  <Slides>34</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34</vt:i4>
      </vt:variant>
    </vt:vector>
  </HeadingPairs>
  <TitlesOfParts>
    <vt:vector size="40" baseType="lpstr">
      <vt:lpstr>Arial</vt:lpstr>
      <vt:lpstr>Calibri</vt:lpstr>
      <vt:lpstr>Calibri Light</vt:lpstr>
      <vt:lpstr>Segoe UI</vt:lpstr>
      <vt:lpstr>WordVisiCarriageReturn_MSFontService</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Einfügen, Bearbeiten, Löschen</vt:lpstr>
      <vt:lpstr>Anfragen</vt:lpstr>
      <vt:lpstr>Joins</vt:lpstr>
      <vt:lpstr>Joins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Yannik Börgener</dc:creator>
  <cp:lastModifiedBy>Yannik Börgener</cp:lastModifiedBy>
  <cp:revision>23</cp:revision>
  <dcterms:created xsi:type="dcterms:W3CDTF">2021-01-13T12:16:02Z</dcterms:created>
  <dcterms:modified xsi:type="dcterms:W3CDTF">2021-01-20T13:55:20Z</dcterms:modified>
</cp:coreProperties>
</file>