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lvl1pPr defTabSz="584200">
      <a:defRPr sz="2000">
        <a:latin typeface="+mn-lt"/>
        <a:ea typeface="+mn-ea"/>
        <a:cs typeface="+mn-cs"/>
        <a:sym typeface="Helvetica Neue"/>
      </a:defRPr>
    </a:lvl1pPr>
    <a:lvl2pPr indent="342900" defTabSz="584200">
      <a:defRPr sz="2000">
        <a:latin typeface="+mn-lt"/>
        <a:ea typeface="+mn-ea"/>
        <a:cs typeface="+mn-cs"/>
        <a:sym typeface="Helvetica Neue"/>
      </a:defRPr>
    </a:lvl2pPr>
    <a:lvl3pPr indent="685800" defTabSz="584200">
      <a:defRPr sz="2000">
        <a:latin typeface="+mn-lt"/>
        <a:ea typeface="+mn-ea"/>
        <a:cs typeface="+mn-cs"/>
        <a:sym typeface="Helvetica Neue"/>
      </a:defRPr>
    </a:lvl3pPr>
    <a:lvl4pPr indent="1028700" defTabSz="584200">
      <a:defRPr sz="2000">
        <a:latin typeface="+mn-lt"/>
        <a:ea typeface="+mn-ea"/>
        <a:cs typeface="+mn-cs"/>
        <a:sym typeface="Helvetica Neue"/>
      </a:defRPr>
    </a:lvl4pPr>
    <a:lvl5pPr indent="1371600" defTabSz="584200">
      <a:defRPr sz="2000">
        <a:latin typeface="+mn-lt"/>
        <a:ea typeface="+mn-ea"/>
        <a:cs typeface="+mn-cs"/>
        <a:sym typeface="Helvetica Neue"/>
      </a:defRPr>
    </a:lvl5pPr>
    <a:lvl6pPr indent="1714500" defTabSz="584200">
      <a:defRPr sz="2000">
        <a:latin typeface="+mn-lt"/>
        <a:ea typeface="+mn-ea"/>
        <a:cs typeface="+mn-cs"/>
        <a:sym typeface="Helvetica Neue"/>
      </a:defRPr>
    </a:lvl6pPr>
    <a:lvl7pPr indent="2057400" defTabSz="584200">
      <a:defRPr sz="2000">
        <a:latin typeface="+mn-lt"/>
        <a:ea typeface="+mn-ea"/>
        <a:cs typeface="+mn-cs"/>
        <a:sym typeface="Helvetica Neue"/>
      </a:defRPr>
    </a:lvl7pPr>
    <a:lvl8pPr indent="2400300" defTabSz="584200">
      <a:defRPr sz="2000">
        <a:latin typeface="+mn-lt"/>
        <a:ea typeface="+mn-ea"/>
        <a:cs typeface="+mn-cs"/>
        <a:sym typeface="Helvetica Neue"/>
      </a:defRPr>
    </a:lvl8pPr>
    <a:lvl9pPr indent="2743200" defTabSz="584200">
      <a:defRPr sz="2000"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DADADA"/>
              </a:solidFill>
              <a:prstDash val="solid"/>
              <a:miter lim="400000"/>
            </a:ln>
          </a:left>
          <a:right>
            <a:ln w="12700" cap="flat">
              <a:solidFill>
                <a:srgbClr val="DADADA"/>
              </a:solidFill>
              <a:prstDash val="solid"/>
              <a:miter lim="400000"/>
            </a:ln>
          </a:right>
          <a:top>
            <a:ln w="12700" cap="flat">
              <a:solidFill>
                <a:srgbClr val="DADADA"/>
              </a:solidFill>
              <a:prstDash val="solid"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12700" cap="flat">
              <a:solidFill>
                <a:srgbClr val="DADADA"/>
              </a:solidFill>
              <a:prstDash val="solid"/>
              <a:miter lim="400000"/>
            </a:ln>
          </a:insideH>
          <a:insideV>
            <a:ln w="12700" cap="flat">
              <a:solidFill>
                <a:srgbClr val="DADAD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12700" cap="flat">
              <a:solidFill>
                <a:srgbClr val="DADADA"/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DADADA"/>
              </a:solidFill>
              <a:prstDash val="solid"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solidFill>
                <a:srgbClr val="DADADA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5000"/>
            </a:srgbClr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15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571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1625595"/>
            <a:ext cx="12191997" cy="5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0566400" y="9194800"/>
            <a:ext cx="2032000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800"/>
            </a:lvl1pPr>
          </a:lstStyle>
          <a:p>
            <a:pPr lvl="0">
              <a:defRPr sz="1800"/>
            </a:pPr>
            <a:r>
              <a:rPr sz="800" dirty="0"/>
              <a:t>(C) 201</a:t>
            </a:r>
            <a:r>
              <a:rPr lang="fr-CH" sz="800" dirty="0"/>
              <a:t>8</a:t>
            </a:r>
            <a:r>
              <a:rPr sz="800" dirty="0"/>
              <a:t> </a:t>
            </a:r>
            <a:r>
              <a:rPr lang="fr-CH" sz="800" dirty="0"/>
              <a:t>Yannis Ansermoz</a:t>
            </a:r>
            <a:endParaRPr sz="800" dirty="0"/>
          </a:p>
        </p:txBody>
      </p:sp>
      <p:sp>
        <p:nvSpPr>
          <p:cNvPr id="13" name="Shape 13"/>
          <p:cNvSpPr/>
          <p:nvPr/>
        </p:nvSpPr>
        <p:spPr>
          <a:xfrm>
            <a:off x="406400" y="1289100"/>
            <a:ext cx="9334500" cy="27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800"/>
            </a:lvl1pPr>
          </a:lstStyle>
          <a:p>
            <a:pPr lvl="0"/>
            <a:r>
              <a:t>HEIG-VD  |  TIC – Technologies de l’Information et de la Communication</a:t>
            </a:r>
          </a:p>
        </p:txBody>
      </p:sp>
      <p:pic>
        <p:nvPicPr>
          <p:cNvPr id="14" name="GBL_019.jpg"/>
          <p:cNvPicPr/>
          <p:nvPr/>
        </p:nvPicPr>
        <p:blipFill>
          <a:blip r:embed="rId2">
            <a:extLst/>
          </a:blip>
          <a:srcRect l="26561" t="3122" r="16306" b="3122"/>
          <a:stretch>
            <a:fillRect/>
          </a:stretch>
        </p:blipFill>
        <p:spPr>
          <a:xfrm>
            <a:off x="9626600" y="4876800"/>
            <a:ext cx="2971800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CBF_018.jpg"/>
          <p:cNvPicPr/>
          <p:nvPr/>
        </p:nvPicPr>
        <p:blipFill>
          <a:blip r:embed="rId3">
            <a:extLst/>
          </a:blip>
          <a:srcRect l="19531" t="117" r="19531"/>
          <a:stretch>
            <a:fillRect/>
          </a:stretch>
        </p:blipFill>
        <p:spPr>
          <a:xfrm>
            <a:off x="406400" y="4876800"/>
            <a:ext cx="2971800" cy="3247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-413590-galleryV9-pehw.jpg"/>
          <p:cNvPicPr/>
          <p:nvPr/>
        </p:nvPicPr>
        <p:blipFill>
          <a:blip r:embed="rId4">
            <a:extLst/>
          </a:blip>
          <a:srcRect l="19620" t="65" r="19620"/>
          <a:stretch>
            <a:fillRect/>
          </a:stretch>
        </p:blipFill>
        <p:spPr>
          <a:xfrm>
            <a:off x="3479800" y="4876800"/>
            <a:ext cx="2971800" cy="3249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-datacenter-people-14.jpg"/>
          <p:cNvPicPr/>
          <p:nvPr/>
        </p:nvPicPr>
        <p:blipFill>
          <a:blip r:embed="rId5">
            <a:extLst/>
          </a:blip>
          <a:srcRect t="13532" r="95" b="13532"/>
          <a:stretch>
            <a:fillRect/>
          </a:stretch>
        </p:blipFill>
        <p:spPr>
          <a:xfrm>
            <a:off x="6556043" y="4876800"/>
            <a:ext cx="2968957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06400" y="1625600"/>
            <a:ext cx="12192000" cy="32512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06400" y="9144000"/>
            <a:ext cx="12192000" cy="495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1800"/>
            </a:lvl1pPr>
            <a:lvl2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2pPr>
            <a:lvl3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3pPr>
            <a:lvl4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4pPr>
            <a:lvl5pPr marL="0" indent="0">
              <a:spcBef>
                <a:spcPts val="0"/>
              </a:spcBef>
              <a:buClr>
                <a:srgbClr val="449799"/>
              </a:buClr>
              <a:buSzTx/>
              <a:buNone/>
              <a:defRPr sz="2000"/>
            </a:lvl5pPr>
          </a:lstStyle>
          <a:p>
            <a:pPr lvl="0"/>
            <a:r>
              <a:rPr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>
              <a:defRPr sz="1800"/>
            </a:pPr>
            <a:r>
              <a:rPr sz="2000" dirty="0"/>
              <a:t>Body Level Three</a:t>
            </a:r>
          </a:p>
          <a:p>
            <a:pPr lvl="3">
              <a:defRPr sz="1800"/>
            </a:pPr>
            <a:r>
              <a:rPr sz="2000" dirty="0"/>
              <a:t>Body Level Four</a:t>
            </a:r>
          </a:p>
          <a:p>
            <a:pPr lvl="4">
              <a:defRPr sz="1800"/>
            </a:pPr>
            <a:r>
              <a:rPr sz="2000" dirty="0"/>
              <a:t>Body Level Five</a:t>
            </a:r>
          </a:p>
        </p:txBody>
      </p:sp>
      <p:pic>
        <p:nvPicPr>
          <p:cNvPr id="20" name="HEIG-VD Logo 83x25 RVB ROUGE crop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406400"/>
            <a:ext cx="406400" cy="836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406400" y="2438400"/>
            <a:ext cx="6096000" cy="6705600"/>
          </a:xfrm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502400" y="2438400"/>
            <a:ext cx="6096000" cy="6705600"/>
          </a:xfrm>
          <a:prstGeom prst="rect">
            <a:avLst/>
          </a:prstGeom>
        </p:spPr>
        <p:txBody>
          <a:bodyPr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812722"/>
            <a:ext cx="12192002" cy="79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06400" y="9144000"/>
            <a:ext cx="12191999" cy="2"/>
          </a:xfrm>
          <a:prstGeom prst="line">
            <a:avLst/>
          </a:prstGeom>
          <a:ln w="12700">
            <a:solidFill>
              <a:srgbClr val="E1E1E1"/>
            </a:solidFill>
            <a:miter lim="400000"/>
          </a:ln>
        </p:spPr>
        <p:txBody>
          <a:bodyPr lIns="0" tIns="0" rIns="0" bIns="0" anchor="ctr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419100" y="571499"/>
            <a:ext cx="93345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 dirty="0"/>
              <a:t>HEIG-VD  |  TIC – Technologies de </a:t>
            </a:r>
            <a:r>
              <a:rPr sz="1200" dirty="0" err="1"/>
              <a:t>l’Information</a:t>
            </a:r>
            <a:r>
              <a:rPr sz="1200" dirty="0"/>
              <a:t> et de la Communication</a:t>
            </a:r>
          </a:p>
        </p:txBody>
      </p:sp>
      <p:sp>
        <p:nvSpPr>
          <p:cNvPr id="5" name="Shape 5"/>
          <p:cNvSpPr/>
          <p:nvPr/>
        </p:nvSpPr>
        <p:spPr>
          <a:xfrm>
            <a:off x="2032000" y="9194800"/>
            <a:ext cx="933450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200" dirty="0"/>
              <a:t>Administration IT  |  </a:t>
            </a:r>
            <a:r>
              <a:rPr sz="1200" b="1" dirty="0" err="1"/>
              <a:t>Sujet</a:t>
            </a:r>
            <a:r>
              <a:rPr sz="1200" dirty="0"/>
              <a:t>  |  </a:t>
            </a:r>
            <a:r>
              <a:rPr sz="1200" dirty="0" err="1"/>
              <a:t>Année</a:t>
            </a:r>
            <a:r>
              <a:rPr sz="1200" dirty="0"/>
              <a:t> </a:t>
            </a:r>
            <a:r>
              <a:rPr sz="1200" dirty="0" err="1"/>
              <a:t>académique</a:t>
            </a:r>
            <a:r>
              <a:rPr sz="1200" dirty="0"/>
              <a:t> 201</a:t>
            </a:r>
            <a:r>
              <a:rPr lang="fr-CH" sz="1200" dirty="0"/>
              <a:t>8</a:t>
            </a:r>
            <a:r>
              <a:rPr sz="1200" dirty="0"/>
              <a:t>/1</a:t>
            </a:r>
            <a:r>
              <a:rPr lang="fr-CH" sz="1200" dirty="0"/>
              <a:t>9</a:t>
            </a:r>
            <a:endParaRPr sz="1200" dirty="0"/>
          </a:p>
        </p:txBody>
      </p:sp>
      <p:sp>
        <p:nvSpPr>
          <p:cNvPr id="6" name="Shape 6"/>
          <p:cNvSpPr/>
          <p:nvPr/>
        </p:nvSpPr>
        <p:spPr>
          <a:xfrm>
            <a:off x="10566400" y="9194800"/>
            <a:ext cx="2032000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800"/>
            </a:lvl1pPr>
          </a:lstStyle>
          <a:p>
            <a:pPr lvl="0">
              <a:defRPr sz="1800"/>
            </a:pPr>
            <a:r>
              <a:rPr sz="800" dirty="0"/>
              <a:t>(C) 201</a:t>
            </a:r>
            <a:r>
              <a:rPr lang="fr-CH" sz="800" dirty="0"/>
              <a:t>8</a:t>
            </a:r>
            <a:r>
              <a:rPr sz="800" dirty="0"/>
              <a:t> </a:t>
            </a:r>
            <a:r>
              <a:rPr lang="fr-CH" sz="800" dirty="0"/>
              <a:t>Yannis Ansermoz</a:t>
            </a:r>
            <a:endParaRPr sz="800" dirty="0"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06400" y="812800"/>
            <a:ext cx="121920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885FF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06400" y="2438400"/>
            <a:ext cx="121920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584200" indent="-177800">
              <a:defRPr sz="2000"/>
            </a:lvl2pPr>
            <a:lvl3pPr marL="990600" indent="-177800">
              <a:defRPr sz="1800"/>
            </a:lvl3pPr>
            <a:lvl4pPr marL="1397000" indent="-177800">
              <a:defRPr sz="1800"/>
            </a:lvl4pPr>
            <a:lvl5pPr marL="1803400" indent="-177800">
              <a:defRPr sz="1800"/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423265" y="9194800"/>
            <a:ext cx="182170" cy="1860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200" b="1"/>
            </a:lvl1pPr>
          </a:lstStyle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1pPr>
      <a:lvl2pPr indent="2286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2pPr>
      <a:lvl3pPr indent="4572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3pPr>
      <a:lvl4pPr indent="6858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4pPr>
      <a:lvl5pPr indent="9144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5pPr>
      <a:lvl6pPr indent="11430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6pPr>
      <a:lvl7pPr indent="13716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7pPr>
      <a:lvl8pPr indent="16002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8pPr>
      <a:lvl9pPr indent="1828800" defTabSz="584200">
        <a:defRPr sz="3200">
          <a:solidFill>
            <a:srgbClr val="7885FF"/>
          </a:solidFill>
          <a:latin typeface="+mn-lt"/>
          <a:ea typeface="+mn-ea"/>
          <a:cs typeface="+mn-cs"/>
          <a:sym typeface="Helvetica Neue"/>
        </a:defRPr>
      </a:lvl9pPr>
    </p:titleStyle>
    <p:bodyStyle>
      <a:lvl1pPr marL="177800" indent="-177800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1pPr>
      <a:lvl2pPr marL="601980" indent="-195580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2pPr>
      <a:lvl3pPr marL="10301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3pPr>
      <a:lvl4pPr marL="14365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4pPr>
      <a:lvl5pPr marL="18429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5pPr>
      <a:lvl6pPr marL="22493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6pPr>
      <a:lvl7pPr marL="26557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7pPr>
      <a:lvl8pPr marL="30621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8pPr>
      <a:lvl9pPr marL="3468511" indent="-217311" defTabSz="584200">
        <a:spcBef>
          <a:spcPts val="1000"/>
        </a:spcBef>
        <a:buClr>
          <a:srgbClr val="10999A"/>
        </a:buClr>
        <a:buSzPct val="90000"/>
        <a:buChar char="■"/>
        <a:defRPr sz="2200">
          <a:latin typeface="+mn-lt"/>
          <a:ea typeface="+mn-ea"/>
          <a:cs typeface="+mn-cs"/>
          <a:sym typeface="Helvetica Neue"/>
        </a:defRPr>
      </a:lvl9pPr>
    </p:bodyStyle>
    <p:otherStyle>
      <a:lvl1pPr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2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7885FF"/>
                </a:solidFill>
              </a:rPr>
              <a:t>Administration IT — </a:t>
            </a:r>
            <a:r>
              <a:rPr lang="fr-FR" sz="3600" dirty="0" err="1"/>
              <a:t>Database</a:t>
            </a:r>
            <a:r>
              <a:rPr lang="fr-FR" sz="3600" dirty="0"/>
              <a:t> </a:t>
            </a:r>
            <a:r>
              <a:rPr lang="fr-FR" sz="3600" dirty="0" err="1"/>
              <a:t>caching</a:t>
            </a:r>
            <a:r>
              <a:rPr lang="fr-FR" sz="3600" dirty="0"/>
              <a:t>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Memcached</a:t>
            </a:r>
            <a:endParaRPr sz="3600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dirty="0"/>
              <a:t>Auteur: </a:t>
            </a:r>
            <a:r>
              <a:rPr lang="fr-CH" dirty="0"/>
              <a:t>Yannis Ansermoz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423265" y="9194800"/>
            <a:ext cx="182170" cy="190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 b="0"/>
            </a:pPr>
            <a:fld id="{86CB4B4D-7CA3-9044-876B-883B54F8677D}" type="slidenum">
              <a:rPr sz="1200" b="1"/>
              <a:t>2</a:t>
            </a:fld>
            <a:endParaRPr sz="1200" b="1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Personnalisé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Helvetica</vt:lpstr>
      <vt:lpstr>Helvetica Neue</vt:lpstr>
      <vt:lpstr>Lucida Grande</vt:lpstr>
      <vt:lpstr>White</vt:lpstr>
      <vt:lpstr>Administration IT — Database caching with Memcached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IT — Database caching with Memcached</dc:title>
  <cp:lastModifiedBy>Yannis Ansermoz</cp:lastModifiedBy>
  <cp:revision>2</cp:revision>
  <dcterms:modified xsi:type="dcterms:W3CDTF">2018-12-27T12:13:20Z</dcterms:modified>
</cp:coreProperties>
</file>