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Inter SemiBold"/>
      <p:regular r:id="rId11"/>
      <p:bold r:id="rId12"/>
      <p:italic r:id="rId13"/>
      <p:boldItalic r:id="rId14"/>
    </p:embeddedFont>
    <p:embeddedFont>
      <p:font typeface="Inter Light"/>
      <p:regular r:id="rId15"/>
      <p:bold r:id="rId16"/>
      <p:italic r:id="rId17"/>
      <p:boldItalic r:id="rId18"/>
    </p:embeddedFont>
    <p:embeddedFont>
      <p:font typeface="Inter"/>
      <p:regular r:id="rId19"/>
      <p:bold r:id="rId20"/>
      <p:italic r:id="rId21"/>
      <p:boldItalic r:id="rId22"/>
    </p:embeddedFont>
    <p:embeddedFont>
      <p:font typeface="Inter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Inter-boldItalic.fntdata"/><Relationship Id="rId21" Type="http://schemas.openxmlformats.org/officeDocument/2006/relationships/font" Target="fonts/Inter-italic.fntdata"/><Relationship Id="rId24" Type="http://schemas.openxmlformats.org/officeDocument/2006/relationships/font" Target="fonts/InterExtraBold-boldItalic.fntdata"/><Relationship Id="rId23" Type="http://schemas.openxmlformats.org/officeDocument/2006/relationships/font" Target="fonts/InterExtra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font" Target="fonts/InterSemiBold-regular.fntdata"/><Relationship Id="rId10" Type="http://schemas.openxmlformats.org/officeDocument/2006/relationships/slide" Target="slides/slide4.xml"/><Relationship Id="rId13" Type="http://schemas.openxmlformats.org/officeDocument/2006/relationships/font" Target="fonts/InterSemiBold-italic.fntdata"/><Relationship Id="rId12" Type="http://schemas.openxmlformats.org/officeDocument/2006/relationships/font" Target="fonts/InterSemiBold-bold.fntdata"/><Relationship Id="rId15" Type="http://schemas.openxmlformats.org/officeDocument/2006/relationships/font" Target="fonts/InterLight-regular.fntdata"/><Relationship Id="rId14" Type="http://schemas.openxmlformats.org/officeDocument/2006/relationships/font" Target="fonts/InterSemiBold-boldItalic.fntdata"/><Relationship Id="rId17" Type="http://schemas.openxmlformats.org/officeDocument/2006/relationships/font" Target="fonts/InterLight-italic.fntdata"/><Relationship Id="rId16" Type="http://schemas.openxmlformats.org/officeDocument/2006/relationships/font" Target="fonts/InterLight-bold.fntdata"/><Relationship Id="rId19" Type="http://schemas.openxmlformats.org/officeDocument/2006/relationships/font" Target="fonts/Inter-regular.fntdata"/><Relationship Id="rId18" Type="http://schemas.openxmlformats.org/officeDocument/2006/relationships/font" Target="fonts/Inter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aaff9d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aaff9d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Hello, everyone.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My name is Yannis and I would like to introduce you to Group 10’s project, “NYC Dining Destinations Perfectly Suited to Your Taste”. We developed a map to help someone wanting to visit New York City and find the best dining options that suit their needs.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aaff9df6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aaff9df6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main goal was to create an interactive map interface with user-friendly drop-down menus. These menus will allow users to filter restaurants based on various criteria such as rating, price, transaction types, and types of cuisine. Additionally, our platform will feature graphical data displays to effectively present detailed restaurant information.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achieve this, we are sourcing our NYC restaurant data from the Yelp API, ensuring we have accurate and up-to-date information.</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Next Shalini will take over and introduce you to our map view.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aaff9df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aaff9df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wrap up, let's summarize our project and its future direction.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platform aims to provide an easy-to-use tool for finding dining options in New York City, personalized to user preferences. In addition to offering a comprehensive restaurant search, it will display detailed data about NYC restaurants.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However, we've encountered some challenges along the way. Pulling data from Yelp had a lot of restrictions when using the free version, and displaying a limited number of results at a time can be restrictive. We also faced issues with too many categories and missing data.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Looking ahead, we have exciting plans for future work. We intend to add a feature that allows users to set a starting point to find places closer to a specific location. We aim to expand our dataset to include more restaurants and relevant information. Additionally, we'll incorporate more features, such as nearby bus and metro stations, Michelin star ratings, and health and safety ratings.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ab59f20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ab59f20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Thank you for your attention. I'm happy to answer any questions you may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p:nvPr/>
        </p:nvSpPr>
        <p:spPr>
          <a:xfrm>
            <a:off x="528325" y="4646250"/>
            <a:ext cx="1962600" cy="372900"/>
          </a:xfrm>
          <a:prstGeom prst="rect">
            <a:avLst/>
          </a:prstGeom>
          <a:solidFill>
            <a:srgbClr val="1A36B4"/>
          </a:solidFill>
          <a:ln cap="flat" cmpd="sng" w="9525">
            <a:solidFill>
              <a:srgbClr val="1A36B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1A36B4"/>
              </a:highlight>
              <a:latin typeface="Inter"/>
              <a:ea typeface="Inter"/>
              <a:cs typeface="Inter"/>
              <a:sym typeface="Inter"/>
            </a:endParaRPr>
          </a:p>
        </p:txBody>
      </p:sp>
      <p:sp>
        <p:nvSpPr>
          <p:cNvPr id="385" name="Google Shape;385;p53"/>
          <p:cNvSpPr txBox="1"/>
          <p:nvPr>
            <p:ph type="title"/>
          </p:nvPr>
        </p:nvSpPr>
        <p:spPr>
          <a:xfrm>
            <a:off x="420875" y="7109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NYC Dining Destinations Perfectly Suited to Your Taste</a:t>
            </a:r>
            <a:endParaRPr sz="3300"/>
          </a:p>
        </p:txBody>
      </p:sp>
      <p:sp>
        <p:nvSpPr>
          <p:cNvPr id="386" name="Google Shape;386;p53"/>
          <p:cNvSpPr txBox="1"/>
          <p:nvPr>
            <p:ph idx="2" type="title"/>
          </p:nvPr>
        </p:nvSpPr>
        <p:spPr>
          <a:xfrm>
            <a:off x="467300" y="3038963"/>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Inter"/>
                <a:ea typeface="Inter"/>
                <a:cs typeface="Inter"/>
                <a:sym typeface="Inter"/>
              </a:rPr>
              <a:t>Team Members:</a:t>
            </a:r>
            <a:r>
              <a:rPr lang="en" sz="1300"/>
              <a:t> </a:t>
            </a:r>
            <a:endParaRPr sz="1300"/>
          </a:p>
          <a:p>
            <a:pPr indent="0" lvl="0" marL="0" rtl="0" algn="l">
              <a:spcBef>
                <a:spcPts val="0"/>
              </a:spcBef>
              <a:spcAft>
                <a:spcPts val="0"/>
              </a:spcAft>
              <a:buNone/>
            </a:pPr>
            <a:r>
              <a:rPr lang="en" sz="1300"/>
              <a:t>Yannis Papadopoulos, Zoey Quach, Saloum Bouchaaya, Shalini Pampati</a:t>
            </a:r>
            <a:endParaRPr sz="1300"/>
          </a:p>
        </p:txBody>
      </p:sp>
      <p:pic>
        <p:nvPicPr>
          <p:cNvPr descr="Abstract image of blue ribbons on a black background." id="387" name="Google Shape;387;p53"/>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88" name="Google Shape;388;p53"/>
          <p:cNvSpPr/>
          <p:nvPr/>
        </p:nvSpPr>
        <p:spPr>
          <a:xfrm>
            <a:off x="420875" y="1968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Team 10</a:t>
            </a:r>
            <a:endParaRPr>
              <a:solidFill>
                <a:schemeClr val="lt1"/>
              </a:solidFill>
              <a:latin typeface="Inter ExtraBold"/>
              <a:ea typeface="Inter ExtraBold"/>
              <a:cs typeface="Inter ExtraBold"/>
              <a:sym typeface="Inter ExtraBold"/>
            </a:endParaRPr>
          </a:p>
        </p:txBody>
      </p:sp>
      <p:sp>
        <p:nvSpPr>
          <p:cNvPr id="389" name="Google Shape;389;p53"/>
          <p:cNvSpPr txBox="1"/>
          <p:nvPr/>
        </p:nvSpPr>
        <p:spPr>
          <a:xfrm>
            <a:off x="467300" y="2330850"/>
            <a:ext cx="2975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Inter"/>
                <a:ea typeface="Inter"/>
                <a:cs typeface="Inter"/>
                <a:sym typeface="Inter"/>
              </a:rPr>
              <a:t>A Comprehensive Restaurant Finder for Visitors</a:t>
            </a:r>
            <a:endParaRPr sz="1200">
              <a:solidFill>
                <a:srgbClr val="FFFFFF"/>
              </a:solidFill>
              <a:latin typeface="Inter"/>
              <a:ea typeface="Inter"/>
              <a:cs typeface="Inter"/>
              <a:sym typeface="Inter"/>
            </a:endParaRPr>
          </a:p>
        </p:txBody>
      </p:sp>
      <p:sp>
        <p:nvSpPr>
          <p:cNvPr id="390" name="Google Shape;390;p53"/>
          <p:cNvSpPr txBox="1"/>
          <p:nvPr/>
        </p:nvSpPr>
        <p:spPr>
          <a:xfrm>
            <a:off x="467300" y="3931450"/>
            <a:ext cx="17715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Inter SemiBold"/>
                <a:ea typeface="Inter SemiBold"/>
                <a:cs typeface="Inter SemiBold"/>
                <a:sym typeface="Inter SemiBold"/>
              </a:rPr>
              <a:t>Date: 12/2/2024</a:t>
            </a:r>
            <a:endParaRPr sz="1200">
              <a:solidFill>
                <a:schemeClr val="dk2"/>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type="title"/>
          </p:nvPr>
        </p:nvSpPr>
        <p:spPr>
          <a:xfrm>
            <a:off x="452575" y="330075"/>
            <a:ext cx="4418100" cy="7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descr="Office workers collaborating around a table." id="396" name="Google Shape;396;p54"/>
          <p:cNvPicPr preferRelativeResize="0"/>
          <p:nvPr>
            <p:ph idx="2" type="pic"/>
          </p:nvPr>
        </p:nvPicPr>
        <p:blipFill rotWithShape="1">
          <a:blip r:embed="rId3">
            <a:alphaModFix/>
          </a:blip>
          <a:srcRect b="0" l="33534" r="11625" t="0"/>
          <a:stretch/>
        </p:blipFill>
        <p:spPr>
          <a:xfrm>
            <a:off x="5039775" y="196800"/>
            <a:ext cx="3905400" cy="4749900"/>
          </a:xfrm>
          <a:prstGeom prst="roundRect">
            <a:avLst>
              <a:gd fmla="val 16667" name="adj"/>
            </a:avLst>
          </a:prstGeom>
        </p:spPr>
      </p:pic>
      <p:pic>
        <p:nvPicPr>
          <p:cNvPr id="397" name="Google Shape;397;p54"/>
          <p:cNvPicPr preferRelativeResize="0"/>
          <p:nvPr/>
        </p:nvPicPr>
        <p:blipFill>
          <a:blip r:embed="rId4">
            <a:alphaModFix/>
          </a:blip>
          <a:stretch>
            <a:fillRect/>
          </a:stretch>
        </p:blipFill>
        <p:spPr>
          <a:xfrm>
            <a:off x="558775" y="4663225"/>
            <a:ext cx="1966800" cy="393600"/>
          </a:xfrm>
          <a:prstGeom prst="rect">
            <a:avLst/>
          </a:prstGeom>
          <a:noFill/>
          <a:ln>
            <a:noFill/>
          </a:ln>
        </p:spPr>
      </p:pic>
      <p:sp>
        <p:nvSpPr>
          <p:cNvPr id="398" name="Google Shape;398;p54"/>
          <p:cNvSpPr txBox="1"/>
          <p:nvPr>
            <p:ph idx="1" type="body"/>
          </p:nvPr>
        </p:nvSpPr>
        <p:spPr>
          <a:xfrm>
            <a:off x="452575" y="933425"/>
            <a:ext cx="3717900" cy="3378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u="sng">
                <a:solidFill>
                  <a:srgbClr val="000000"/>
                </a:solidFill>
                <a:latin typeface="Arial"/>
                <a:ea typeface="Arial"/>
                <a:cs typeface="Arial"/>
                <a:sym typeface="Arial"/>
              </a:rPr>
              <a:t>Overview:</a:t>
            </a:r>
            <a:endParaRPr b="1" u="sng">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Interactive platform to help visitors find NYC dining options tailored to their tastes.</a:t>
            </a:r>
            <a:endParaRPr sz="11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u="sng">
                <a:solidFill>
                  <a:srgbClr val="000000"/>
                </a:solidFill>
                <a:latin typeface="Arial"/>
                <a:ea typeface="Arial"/>
                <a:cs typeface="Arial"/>
                <a:sym typeface="Arial"/>
              </a:rPr>
              <a:t>Objective:</a:t>
            </a:r>
            <a:endParaRPr b="1" u="sng">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Intuitive map interface with drop-down menus.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Filters: rating, price, transaction types, types of cuisine.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Graphical data displays for restaurant information.</a:t>
            </a:r>
            <a:endParaRPr sz="11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u="sng">
                <a:solidFill>
                  <a:srgbClr val="000000"/>
                </a:solidFill>
                <a:latin typeface="Arial"/>
                <a:ea typeface="Arial"/>
                <a:cs typeface="Arial"/>
                <a:sym typeface="Arial"/>
              </a:rPr>
              <a:t>Data:</a:t>
            </a:r>
            <a:endParaRPr b="1" u="sng">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NYC restaurant data sourced from the </a:t>
            </a:r>
            <a:r>
              <a:rPr b="1" lang="en" sz="1100">
                <a:solidFill>
                  <a:srgbClr val="000000"/>
                </a:solidFill>
                <a:latin typeface="Arial"/>
                <a:ea typeface="Arial"/>
                <a:cs typeface="Arial"/>
                <a:sym typeface="Arial"/>
              </a:rPr>
              <a:t>Yelp API</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u="sng">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descr="Person working on a laptop while holding a smartphone." id="403" name="Google Shape;403;p55"/>
          <p:cNvPicPr preferRelativeResize="0"/>
          <p:nvPr>
            <p:ph idx="2" type="pic"/>
          </p:nvPr>
        </p:nvPicPr>
        <p:blipFill rotWithShape="1">
          <a:blip r:embed="rId3">
            <a:alphaModFix/>
          </a:blip>
          <a:srcRect b="5877" l="0" r="0" t="5877"/>
          <a:stretch/>
        </p:blipFill>
        <p:spPr>
          <a:xfrm>
            <a:off x="5039775" y="203250"/>
            <a:ext cx="3905400" cy="2298600"/>
          </a:xfrm>
          <a:prstGeom prst="roundRect">
            <a:avLst>
              <a:gd fmla="val 16667" name="adj"/>
            </a:avLst>
          </a:prstGeom>
        </p:spPr>
      </p:pic>
      <p:pic>
        <p:nvPicPr>
          <p:cNvPr descr="Office workers collaborating around a computer." id="404" name="Google Shape;404;p55"/>
          <p:cNvPicPr preferRelativeResize="0"/>
          <p:nvPr>
            <p:ph idx="3" type="pic"/>
          </p:nvPr>
        </p:nvPicPr>
        <p:blipFill rotWithShape="1">
          <a:blip r:embed="rId4">
            <a:alphaModFix/>
          </a:blip>
          <a:srcRect b="3531" l="0" r="0" t="3531"/>
          <a:stretch/>
        </p:blipFill>
        <p:spPr>
          <a:xfrm>
            <a:off x="5039775" y="2624675"/>
            <a:ext cx="3905400" cy="2298600"/>
          </a:xfrm>
          <a:prstGeom prst="roundRect">
            <a:avLst>
              <a:gd fmla="val 16667" name="adj"/>
            </a:avLst>
          </a:prstGeom>
        </p:spPr>
      </p:pic>
      <p:sp>
        <p:nvSpPr>
          <p:cNvPr id="405" name="Google Shape;405;p55"/>
          <p:cNvSpPr txBox="1"/>
          <p:nvPr>
            <p:ph type="title"/>
          </p:nvPr>
        </p:nvSpPr>
        <p:spPr>
          <a:xfrm>
            <a:off x="380425" y="253950"/>
            <a:ext cx="42636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Conclusion</a:t>
            </a:r>
            <a:endParaRPr/>
          </a:p>
        </p:txBody>
      </p:sp>
      <p:pic>
        <p:nvPicPr>
          <p:cNvPr id="406" name="Google Shape;406;p55"/>
          <p:cNvPicPr preferRelativeResize="0"/>
          <p:nvPr/>
        </p:nvPicPr>
        <p:blipFill>
          <a:blip r:embed="rId5">
            <a:alphaModFix/>
          </a:blip>
          <a:stretch>
            <a:fillRect/>
          </a:stretch>
        </p:blipFill>
        <p:spPr>
          <a:xfrm>
            <a:off x="558775" y="4663225"/>
            <a:ext cx="1966800" cy="393600"/>
          </a:xfrm>
          <a:prstGeom prst="rect">
            <a:avLst/>
          </a:prstGeom>
          <a:noFill/>
          <a:ln>
            <a:noFill/>
          </a:ln>
        </p:spPr>
      </p:pic>
      <p:sp>
        <p:nvSpPr>
          <p:cNvPr id="407" name="Google Shape;407;p55"/>
          <p:cNvSpPr txBox="1"/>
          <p:nvPr>
            <p:ph idx="1" type="body"/>
          </p:nvPr>
        </p:nvSpPr>
        <p:spPr>
          <a:xfrm>
            <a:off x="452575" y="945600"/>
            <a:ext cx="4119300" cy="3889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solidFill>
                  <a:srgbClr val="000000"/>
                </a:solidFill>
                <a:latin typeface="Arial"/>
                <a:ea typeface="Arial"/>
                <a:cs typeface="Arial"/>
                <a:sym typeface="Arial"/>
              </a:rPr>
              <a:t>Summary:</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Our platform will provide an easy-to-use tool for finding dining options in NYC, personalized to user preferences. As well as display data about NYC restaurants.</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u="sng">
                <a:solidFill>
                  <a:srgbClr val="000000"/>
                </a:solidFill>
                <a:latin typeface="Arial"/>
                <a:ea typeface="Arial"/>
                <a:cs typeface="Arial"/>
                <a:sym typeface="Arial"/>
              </a:rPr>
              <a:t>Difficulties</a:t>
            </a:r>
            <a:r>
              <a:rPr b="1" lang="en" u="sng">
                <a:solidFill>
                  <a:srgbClr val="000000"/>
                </a:solidFill>
                <a:latin typeface="Arial"/>
                <a:ea typeface="Arial"/>
                <a:cs typeface="Arial"/>
                <a:sym typeface="Arial"/>
              </a:rPr>
              <a:t>:</a:t>
            </a:r>
            <a:endParaRPr b="1" u="sng">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Pulling Data from Yelp</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Displaying a limited number of results at a time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 many categories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Missing Data</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u="sng">
                <a:solidFill>
                  <a:srgbClr val="000000"/>
                </a:solidFill>
                <a:latin typeface="Arial"/>
                <a:ea typeface="Arial"/>
                <a:cs typeface="Arial"/>
                <a:sym typeface="Arial"/>
              </a:rPr>
              <a:t>Future Work:</a:t>
            </a:r>
            <a:endParaRPr sz="1100" u="sng">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Add a starting point if you want to see places closer to a given location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Get more Data (</a:t>
            </a:r>
            <a:r>
              <a:rPr lang="en" sz="1100">
                <a:solidFill>
                  <a:srgbClr val="000000"/>
                </a:solidFill>
                <a:latin typeface="Arial"/>
                <a:ea typeface="Arial"/>
                <a:cs typeface="Arial"/>
                <a:sym typeface="Arial"/>
              </a:rPr>
              <a:t>more </a:t>
            </a:r>
            <a:r>
              <a:rPr lang="en" sz="1100">
                <a:solidFill>
                  <a:srgbClr val="000000"/>
                </a:solidFill>
                <a:latin typeface="Arial"/>
                <a:ea typeface="Arial"/>
                <a:cs typeface="Arial"/>
                <a:sym typeface="Arial"/>
              </a:rPr>
              <a:t>Restaurants + </a:t>
            </a:r>
            <a:r>
              <a:rPr lang="en" sz="1100">
                <a:solidFill>
                  <a:srgbClr val="000000"/>
                </a:solidFill>
                <a:latin typeface="Arial"/>
                <a:ea typeface="Arial"/>
                <a:cs typeface="Arial"/>
                <a:sym typeface="Arial"/>
              </a:rPr>
              <a:t>relevant</a:t>
            </a:r>
            <a:r>
              <a:rPr lang="en" sz="1100">
                <a:solidFill>
                  <a:srgbClr val="000000"/>
                </a:solidFill>
                <a:latin typeface="Arial"/>
                <a:ea typeface="Arial"/>
                <a:cs typeface="Arial"/>
                <a:sym typeface="Arial"/>
              </a:rPr>
              <a:t> data)</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Add more features such as n</a:t>
            </a:r>
            <a:r>
              <a:rPr lang="en" sz="1100">
                <a:solidFill>
                  <a:srgbClr val="000000"/>
                </a:solidFill>
                <a:latin typeface="Arial"/>
                <a:ea typeface="Arial"/>
                <a:cs typeface="Arial"/>
                <a:sym typeface="Arial"/>
              </a:rPr>
              <a:t>earby</a:t>
            </a:r>
            <a:r>
              <a:rPr lang="en" sz="1100">
                <a:solidFill>
                  <a:srgbClr val="000000"/>
                </a:solidFill>
                <a:latin typeface="Arial"/>
                <a:ea typeface="Arial"/>
                <a:cs typeface="Arial"/>
                <a:sym typeface="Arial"/>
              </a:rPr>
              <a:t> Bus/Metro Stations, </a:t>
            </a:r>
            <a:r>
              <a:rPr lang="en" sz="1100">
                <a:solidFill>
                  <a:srgbClr val="000000"/>
                </a:solidFill>
                <a:latin typeface="Arial"/>
                <a:ea typeface="Arial"/>
                <a:cs typeface="Arial"/>
                <a:sym typeface="Arial"/>
              </a:rPr>
              <a:t>Michelin</a:t>
            </a:r>
            <a:r>
              <a:rPr lang="en" sz="1100">
                <a:solidFill>
                  <a:srgbClr val="000000"/>
                </a:solidFill>
                <a:latin typeface="Arial"/>
                <a:ea typeface="Arial"/>
                <a:cs typeface="Arial"/>
                <a:sym typeface="Arial"/>
              </a:rPr>
              <a:t> Star, and Health and </a:t>
            </a:r>
            <a:r>
              <a:rPr lang="en" sz="1100">
                <a:solidFill>
                  <a:srgbClr val="000000"/>
                </a:solidFill>
                <a:latin typeface="Arial"/>
                <a:ea typeface="Arial"/>
                <a:cs typeface="Arial"/>
                <a:sym typeface="Arial"/>
              </a:rPr>
              <a:t>Safety</a:t>
            </a:r>
            <a:r>
              <a:rPr lang="en" sz="1100">
                <a:solidFill>
                  <a:srgbClr val="000000"/>
                </a:solidFill>
                <a:latin typeface="Arial"/>
                <a:ea typeface="Arial"/>
                <a:cs typeface="Arial"/>
                <a:sym typeface="Arial"/>
              </a:rPr>
              <a:t> Rating.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6"/>
          <p:cNvPicPr preferRelativeResize="0"/>
          <p:nvPr>
            <p:ph idx="2" type="pic"/>
          </p:nvPr>
        </p:nvPicPr>
        <p:blipFill rotWithShape="1">
          <a:blip r:embed="rId3">
            <a:alphaModFix/>
          </a:blip>
          <a:srcRect b="5862" l="0" r="0" t="5853"/>
          <a:stretch/>
        </p:blipFill>
        <p:spPr>
          <a:xfrm>
            <a:off x="5039775" y="203250"/>
            <a:ext cx="3905400" cy="2298600"/>
          </a:xfrm>
          <a:prstGeom prst="roundRect">
            <a:avLst>
              <a:gd fmla="val 16667" name="adj"/>
            </a:avLst>
          </a:prstGeom>
        </p:spPr>
      </p:pic>
      <p:sp>
        <p:nvSpPr>
          <p:cNvPr id="413" name="Google Shape;413;p56"/>
          <p:cNvSpPr txBox="1"/>
          <p:nvPr>
            <p:ph idx="1" type="body"/>
          </p:nvPr>
        </p:nvSpPr>
        <p:spPr>
          <a:xfrm>
            <a:off x="452575" y="1853525"/>
            <a:ext cx="33078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Thank you for listening.</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We welcome any questions or feedback.</a:t>
            </a:r>
            <a:endParaRPr b="1"/>
          </a:p>
        </p:txBody>
      </p:sp>
      <p:pic>
        <p:nvPicPr>
          <p:cNvPr id="414" name="Google Shape;414;p56"/>
          <p:cNvPicPr preferRelativeResize="0"/>
          <p:nvPr>
            <p:ph idx="3" type="pic"/>
          </p:nvPr>
        </p:nvPicPr>
        <p:blipFill rotWithShape="1">
          <a:blip r:embed="rId4">
            <a:alphaModFix/>
          </a:blip>
          <a:srcRect b="2981" l="0" r="0" t="2971"/>
          <a:stretch/>
        </p:blipFill>
        <p:spPr>
          <a:xfrm>
            <a:off x="5039775" y="2624675"/>
            <a:ext cx="3905400" cy="2298600"/>
          </a:xfrm>
          <a:prstGeom prst="roundRect">
            <a:avLst>
              <a:gd fmla="val 16667" name="adj"/>
            </a:avLst>
          </a:prstGeom>
        </p:spPr>
      </p:pic>
      <p:sp>
        <p:nvSpPr>
          <p:cNvPr id="415" name="Google Shape;415;p56"/>
          <p:cNvSpPr txBox="1"/>
          <p:nvPr>
            <p:ph type="title"/>
          </p:nvPr>
        </p:nvSpPr>
        <p:spPr>
          <a:xfrm>
            <a:off x="452575" y="35595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Answers</a:t>
            </a:r>
            <a:endParaRPr/>
          </a:p>
        </p:txBody>
      </p:sp>
      <p:pic>
        <p:nvPicPr>
          <p:cNvPr id="416" name="Google Shape;416;p56"/>
          <p:cNvPicPr preferRelativeResize="0"/>
          <p:nvPr/>
        </p:nvPicPr>
        <p:blipFill>
          <a:blip r:embed="rId5">
            <a:alphaModFix/>
          </a:blip>
          <a:stretch>
            <a:fillRect/>
          </a:stretch>
        </p:blipFill>
        <p:spPr>
          <a:xfrm>
            <a:off x="558775" y="4663225"/>
            <a:ext cx="1966800"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