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57" r:id="rId3"/>
    <p:sldId id="258" r:id="rId4"/>
    <p:sldId id="259" r:id="rId5"/>
    <p:sldId id="261" r:id="rId6"/>
    <p:sldId id="262" r:id="rId7"/>
    <p:sldId id="283" r:id="rId8"/>
    <p:sldId id="265" r:id="rId9"/>
    <p:sldId id="267" r:id="rId10"/>
    <p:sldId id="284" r:id="rId11"/>
    <p:sldId id="285" r:id="rId12"/>
    <p:sldId id="286" r:id="rId13"/>
    <p:sldId id="287" r:id="rId14"/>
    <p:sldId id="288" r:id="rId15"/>
    <p:sldId id="289" r:id="rId16"/>
    <p:sldId id="271" r:id="rId17"/>
    <p:sldId id="290" r:id="rId18"/>
    <p:sldId id="293" r:id="rId19"/>
    <p:sldId id="291" r:id="rId20"/>
    <p:sldId id="292" r:id="rId21"/>
    <p:sldId id="282"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B19"/>
    <a:srgbClr val="0CB630"/>
    <a:srgbClr val="00B5C8"/>
    <a:srgbClr val="2600A0"/>
    <a:srgbClr val="EE00B9"/>
    <a:srgbClr val="7ABC32"/>
    <a:srgbClr val="00E4FF"/>
    <a:srgbClr val="D68F00"/>
    <a:srgbClr val="FFEA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4"/>
  </p:normalViewPr>
  <p:slideViewPr>
    <p:cSldViewPr>
      <p:cViewPr varScale="1">
        <p:scale>
          <a:sx n="149" d="100"/>
          <a:sy n="149" d="100"/>
        </p:scale>
        <p:origin x="664" y="176"/>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CBF3C-CF50-49A4-A16B-3D679B59BAD6}"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DFEDD-0F18-49D1-8AD2-82DCC6C1A484}" type="slidenum">
              <a:rPr lang="zh-CN" altLang="en-US" smtClean="0"/>
              <a:t>‹#›</a:t>
            </a:fld>
            <a:endParaRPr lang="zh-CN" altLang="en-US"/>
          </a:p>
        </p:txBody>
      </p:sp>
    </p:spTree>
    <p:extLst>
      <p:ext uri="{BB962C8B-B14F-4D97-AF65-F5344CB8AC3E}">
        <p14:creationId xmlns:p14="http://schemas.microsoft.com/office/powerpoint/2010/main" val="123371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328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847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23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011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27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934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916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319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386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012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201851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039175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365720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0"/>
            <a:ext cx="9143244" cy="792414"/>
          </a:xfrm>
          <a:prstGeom prst="rect">
            <a:avLst/>
          </a:prstGeom>
        </p:spPr>
      </p:pic>
      <p:pic>
        <p:nvPicPr>
          <p:cNvPr id="5" name="图片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04248" y="195486"/>
            <a:ext cx="2101130" cy="837841"/>
          </a:xfrm>
          <a:prstGeom prst="rect">
            <a:avLst/>
          </a:prstGeom>
        </p:spPr>
      </p:pic>
    </p:spTree>
    <p:extLst>
      <p:ext uri="{BB962C8B-B14F-4D97-AF65-F5344CB8AC3E}">
        <p14:creationId xmlns:p14="http://schemas.microsoft.com/office/powerpoint/2010/main" val="41792547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61821503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14248975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77454480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55385347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63077198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562578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319458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3791120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68446577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页脚占位符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24174005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9151326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矩形 8"/>
          <p:cNvSpPr/>
          <p:nvPr userDrawn="1"/>
        </p:nvSpPr>
        <p:spPr>
          <a:xfrm>
            <a:off x="7164288" y="484580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63982081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5122560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29198538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61" r:id="rId20"/>
    <p:sldLayoutId id="2147483662" r:id="rId21"/>
  </p:sldLayoutIdLst>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39752" y="843558"/>
            <a:ext cx="6203615" cy="2192908"/>
          </a:xfrm>
          <a:prstGeom prst="rect">
            <a:avLst/>
          </a:prstGeom>
          <a:noFill/>
        </p:spPr>
        <p:txBody>
          <a:bodyPr wrap="square" rtlCol="0">
            <a:spAutoFit/>
          </a:bodyPr>
          <a:lstStyle/>
          <a:p>
            <a:pPr>
              <a:lnSpc>
                <a:spcPct val="150000"/>
              </a:lnSpc>
            </a:pPr>
            <a:r>
              <a:rPr lang="en-US" altLang="zh-CN" sz="1100" dirty="0">
                <a:solidFill>
                  <a:srgbClr val="FF0000"/>
                </a:solidFill>
                <a:latin typeface="+mj-ea"/>
              </a:rPr>
              <a:t>     INFO5100 Final Project</a:t>
            </a:r>
          </a:p>
          <a:p>
            <a:pPr>
              <a:lnSpc>
                <a:spcPct val="150000"/>
              </a:lnSpc>
            </a:pPr>
            <a:r>
              <a:rPr lang="en-US" altLang="zh-CN" sz="4400" b="1" dirty="0">
                <a:solidFill>
                  <a:srgbClr val="FF0000"/>
                </a:solidFill>
                <a:latin typeface="+mj-ea"/>
                <a:ea typeface="+mj-ea"/>
              </a:rPr>
              <a:t>Orphan Sweet Home</a:t>
            </a:r>
            <a:endParaRPr lang="en-US" altLang="zh-CN" sz="1400" dirty="0">
              <a:solidFill>
                <a:srgbClr val="FF0000"/>
              </a:solidFill>
              <a:latin typeface="+mj-ea"/>
              <a:ea typeface="+mj-ea"/>
            </a:endParaRPr>
          </a:p>
          <a:p>
            <a:pPr>
              <a:lnSpc>
                <a:spcPct val="150000"/>
              </a:lnSpc>
            </a:pPr>
            <a:r>
              <a:rPr lang="en-US" altLang="zh-CN" sz="1200" dirty="0">
                <a:solidFill>
                  <a:srgbClr val="FF0000"/>
                </a:solidFill>
                <a:latin typeface="+mj-ea"/>
                <a:ea typeface="+mj-ea"/>
              </a:rPr>
              <a:t>   </a:t>
            </a: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Yanqi</a:t>
            </a:r>
            <a:r>
              <a:rPr lang="en-US" altLang="zh-CN" sz="1200" dirty="0">
                <a:solidFill>
                  <a:schemeClr val="bg2">
                    <a:lumMod val="25000"/>
                  </a:schemeClr>
                </a:solidFill>
                <a:latin typeface="+mj-ea"/>
                <a:ea typeface="+mj-ea"/>
              </a:rPr>
              <a:t> Ma:   002774114</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Zihao</a:t>
            </a:r>
            <a:r>
              <a:rPr lang="en-US" altLang="zh-CN" sz="1200" dirty="0">
                <a:solidFill>
                  <a:schemeClr val="bg2">
                    <a:lumMod val="25000"/>
                  </a:schemeClr>
                </a:solidFill>
                <a:latin typeface="+mj-ea"/>
                <a:ea typeface="+mj-ea"/>
              </a:rPr>
              <a:t> Liu</a:t>
            </a:r>
            <a:r>
              <a:rPr lang="zh-CN" altLang="en-US" sz="1200" dirty="0">
                <a:solidFill>
                  <a:schemeClr val="bg2">
                    <a:lumMod val="25000"/>
                  </a:schemeClr>
                </a:solidFill>
                <a:latin typeface="+mj-ea"/>
                <a:ea typeface="+mj-ea"/>
              </a:rPr>
              <a:t>：</a:t>
            </a:r>
            <a:r>
              <a:rPr lang="en-US" altLang="zh-CN" sz="1200" dirty="0">
                <a:solidFill>
                  <a:schemeClr val="bg2">
                    <a:lumMod val="25000"/>
                  </a:schemeClr>
                </a:solidFill>
                <a:latin typeface="+mj-ea"/>
                <a:ea typeface="+mj-ea"/>
              </a:rPr>
              <a:t>001567668</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Wentian</a:t>
            </a:r>
            <a:r>
              <a:rPr lang="en-US" altLang="zh-CN" sz="1200" dirty="0">
                <a:solidFill>
                  <a:schemeClr val="bg2">
                    <a:lumMod val="25000"/>
                  </a:schemeClr>
                </a:solidFill>
                <a:latin typeface="+mj-ea"/>
                <a:ea typeface="+mj-ea"/>
              </a:rPr>
              <a:t> Zhang: 002738592</a:t>
            </a: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0261" y="285412"/>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3721" y="1247665"/>
            <a:ext cx="3053843" cy="3876735"/>
          </a:xfrm>
          <a:prstGeom prst="rect">
            <a:avLst/>
          </a:prstGeom>
        </p:spPr>
      </p:pic>
    </p:spTree>
    <p:extLst>
      <p:ext uri="{BB962C8B-B14F-4D97-AF65-F5344CB8AC3E}">
        <p14:creationId xmlns:p14="http://schemas.microsoft.com/office/powerpoint/2010/main" val="3602141256"/>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39056"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System</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4" name="矩形 3"/>
          <p:cNvSpPr/>
          <p:nvPr/>
        </p:nvSpPr>
        <p:spPr>
          <a:xfrm>
            <a:off x="446766" y="1635647"/>
            <a:ext cx="3045114" cy="3693319"/>
          </a:xfrm>
          <a:prstGeom prst="rect">
            <a:avLst/>
          </a:prstGeom>
        </p:spPr>
        <p:txBody>
          <a:bodyPr wrap="square">
            <a:spAutoFit/>
          </a:bodyPr>
          <a:lstStyle/>
          <a:p>
            <a:r>
              <a:rPr lang="en-US" altLang="zh-CN" spc="-126" dirty="0">
                <a:solidFill>
                  <a:schemeClr val="accent1"/>
                </a:solidFill>
                <a:latin typeface="+mj-ea"/>
              </a:rPr>
              <a:t>Manage Network</a:t>
            </a:r>
          </a:p>
          <a:p>
            <a:endParaRPr lang="en-US" altLang="zh-CN" spc="-126" dirty="0">
              <a:solidFill>
                <a:schemeClr val="accent1"/>
              </a:solidFill>
              <a:latin typeface="+mj-ea"/>
            </a:endParaRPr>
          </a:p>
          <a:p>
            <a:r>
              <a:rPr lang="en-US" altLang="zh-CN" spc="-126" dirty="0">
                <a:solidFill>
                  <a:schemeClr val="accent1"/>
                </a:solidFill>
                <a:latin typeface="+mj-ea"/>
              </a:rPr>
              <a:t>Manage Enterprise</a:t>
            </a:r>
          </a:p>
          <a:p>
            <a:endParaRPr lang="en-US" altLang="zh-CN" spc="-126" dirty="0">
              <a:solidFill>
                <a:schemeClr val="accent1"/>
              </a:solidFill>
              <a:latin typeface="+mj-ea"/>
            </a:endParaRPr>
          </a:p>
          <a:p>
            <a:r>
              <a:rPr lang="en-US" altLang="zh-CN" spc="-126" dirty="0">
                <a:solidFill>
                  <a:schemeClr val="accent1"/>
                </a:solidFill>
                <a:latin typeface="+mj-ea"/>
              </a:rPr>
              <a:t>Manage Organizations</a:t>
            </a:r>
          </a:p>
          <a:p>
            <a:endParaRPr lang="en-US" altLang="zh-CN" spc="-126" dirty="0">
              <a:solidFill>
                <a:schemeClr val="accent1"/>
              </a:solidFill>
              <a:latin typeface="+mj-ea"/>
            </a:endParaRPr>
          </a:p>
          <a:p>
            <a:r>
              <a:rPr lang="en-US" altLang="zh-CN" spc="-126" dirty="0">
                <a:solidFill>
                  <a:schemeClr val="accent1"/>
                </a:solidFill>
                <a:latin typeface="+mj-ea"/>
              </a:rPr>
              <a:t>Manage</a:t>
            </a:r>
            <a:r>
              <a:rPr lang="zh-CN" altLang="en-US" spc="-126" dirty="0">
                <a:solidFill>
                  <a:schemeClr val="accent1"/>
                </a:solidFill>
                <a:latin typeface="+mj-ea"/>
              </a:rPr>
              <a:t> </a:t>
            </a:r>
            <a:r>
              <a:rPr lang="en-US" altLang="zh-CN" spc="-126" dirty="0">
                <a:solidFill>
                  <a:schemeClr val="accent1"/>
                </a:solidFill>
                <a:latin typeface="+mj-ea"/>
              </a:rPr>
              <a:t>Adopter Users</a:t>
            </a:r>
          </a:p>
          <a:p>
            <a:endParaRPr lang="en-US" altLang="zh-CN" spc="-126" dirty="0">
              <a:solidFill>
                <a:schemeClr val="accent1"/>
              </a:solidFill>
              <a:latin typeface="+mj-ea"/>
            </a:endParaRPr>
          </a:p>
          <a:p>
            <a:r>
              <a:rPr lang="en-US" altLang="zh-CN" spc="-126" dirty="0">
                <a:solidFill>
                  <a:schemeClr val="accent1"/>
                </a:solidFill>
                <a:latin typeface="+mj-ea"/>
              </a:rPr>
              <a:t>Manage Default Users</a:t>
            </a:r>
          </a:p>
          <a:p>
            <a:endParaRPr lang="en-US" altLang="zh-CN" spc="-126" dirty="0">
              <a:solidFill>
                <a:schemeClr val="accent1"/>
              </a:solidFill>
              <a:latin typeface="+mj-ea"/>
            </a:endParaRPr>
          </a:p>
          <a:p>
            <a:r>
              <a:rPr lang="en-US" altLang="zh-CN" spc="-126" dirty="0">
                <a:solidFill>
                  <a:schemeClr val="accent1"/>
                </a:solidFill>
                <a:latin typeface="+mj-ea"/>
              </a:rPr>
              <a:t>View Dashboard</a:t>
            </a:r>
          </a:p>
          <a:p>
            <a:endParaRPr lang="en-US" altLang="zh-CN" spc="-126" dirty="0">
              <a:solidFill>
                <a:schemeClr val="accent1"/>
              </a:solidFill>
              <a:latin typeface="+mj-ea"/>
            </a:endParaRPr>
          </a:p>
          <a:p>
            <a:endParaRPr lang="en-US" altLang="zh-CN" spc="-126" dirty="0">
              <a:solidFill>
                <a:schemeClr val="accent1"/>
              </a:solidFill>
              <a:latin typeface="+mj-ea"/>
            </a:endParaRPr>
          </a:p>
        </p:txBody>
      </p:sp>
      <p:sp>
        <p:nvSpPr>
          <p:cNvPr id="7" name="标题1"/>
          <p:cNvSpPr>
            <a:spLocks noChangeArrowheads="1"/>
          </p:cNvSpPr>
          <p:nvPr/>
        </p:nvSpPr>
        <p:spPr bwMode="gray">
          <a:xfrm>
            <a:off x="4139952"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Enterprise</a:t>
            </a:r>
            <a:r>
              <a:rPr lang="zh-CN" altLang="en-US" sz="1400" dirty="0">
                <a:solidFill>
                  <a:prstClr val="white"/>
                </a:solidFill>
                <a:latin typeface="微软雅黑" pitchFamily="34" charset="-122"/>
                <a:ea typeface="微软雅黑" pitchFamily="34" charset="-122"/>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8" name="矩形 7"/>
          <p:cNvSpPr/>
          <p:nvPr/>
        </p:nvSpPr>
        <p:spPr>
          <a:xfrm>
            <a:off x="4283968" y="1851670"/>
            <a:ext cx="2373342" cy="369332"/>
          </a:xfrm>
          <a:prstGeom prst="rect">
            <a:avLst/>
          </a:prstGeom>
        </p:spPr>
        <p:txBody>
          <a:bodyPr wrap="none">
            <a:spAutoFit/>
          </a:bodyPr>
          <a:lstStyle/>
          <a:p>
            <a:r>
              <a:rPr lang="en-US" altLang="zh-CN" spc="-126">
                <a:solidFill>
                  <a:schemeClr val="accent1"/>
                </a:solidFill>
                <a:latin typeface="+mj-ea"/>
              </a:rPr>
              <a:t>Manage Organizations</a:t>
            </a:r>
            <a:endParaRPr lang="en-US" altLang="zh-CN" spc="-126" dirty="0">
              <a:solidFill>
                <a:schemeClr val="accent1"/>
              </a:solidFill>
              <a:latin typeface="+mj-ea"/>
            </a:endParaRPr>
          </a:p>
        </p:txBody>
      </p:sp>
    </p:spTree>
    <p:extLst>
      <p:ext uri="{BB962C8B-B14F-4D97-AF65-F5344CB8AC3E}">
        <p14:creationId xmlns:p14="http://schemas.microsoft.com/office/powerpoint/2010/main" val="17910250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49"/>
          <p:cNvSpPr txBox="1"/>
          <p:nvPr/>
        </p:nvSpPr>
        <p:spPr>
          <a:xfrm>
            <a:off x="4891717" y="1619064"/>
            <a:ext cx="1604614" cy="345864"/>
          </a:xfrm>
          <a:prstGeom prst="rect">
            <a:avLst/>
          </a:prstGeom>
          <a:noFill/>
          <a:ln w="50800">
            <a:noFill/>
          </a:ln>
        </p:spPr>
        <p:txBody>
          <a:bodyPr wrap="square" rtlCol="0" anchor="ctr">
            <a:spAutoFit/>
          </a:bodyPr>
          <a:lstStyle/>
          <a:p>
            <a:pPr marL="0" marR="0" lvl="0" indent="0" algn="ctr" defTabSz="685800" rtl="0" eaLnBrk="1" fontAlgn="auto" latinLnBrk="0" hangingPunct="1">
              <a:lnSpc>
                <a:spcPct val="12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第三季度</a:t>
            </a:r>
            <a:endParaRPr kumimoji="0" lang="zh-CN" altLang="en-US" sz="1500" b="1" i="0" u="none" strike="noStrike" kern="1200" cap="none" spc="0" normalizeH="0" baseline="-300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endParaRPr>
          </a:p>
        </p:txBody>
      </p:sp>
      <p:sp>
        <p:nvSpPr>
          <p:cNvPr id="50" name="AutoShape 2"/>
          <p:cNvSpPr/>
          <p:nvPr/>
        </p:nvSpPr>
        <p:spPr>
          <a:xfrm>
            <a:off x="2993563" y="1080599"/>
            <a:ext cx="750970"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1" name="AutoShape 3"/>
          <p:cNvSpPr/>
          <p:nvPr/>
        </p:nvSpPr>
        <p:spPr>
          <a:xfrm>
            <a:off x="2993562" y="1964928"/>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2" name="AutoShape 4"/>
          <p:cNvSpPr/>
          <p:nvPr/>
        </p:nvSpPr>
        <p:spPr>
          <a:xfrm>
            <a:off x="3025748" y="2959394"/>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3" name="AutoShape 5"/>
          <p:cNvSpPr/>
          <p:nvPr/>
        </p:nvSpPr>
        <p:spPr>
          <a:xfrm rot="-5400000" flipV="1">
            <a:off x="1544818" y="2518304"/>
            <a:ext cx="2897489" cy="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8" name="Freeform 13"/>
          <p:cNvSpPr/>
          <p:nvPr/>
        </p:nvSpPr>
        <p:spPr>
          <a:xfrm>
            <a:off x="3662225" y="2665520"/>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7" name="AutoShape 15"/>
          <p:cNvSpPr/>
          <p:nvPr/>
        </p:nvSpPr>
        <p:spPr>
          <a:xfrm>
            <a:off x="2972768" y="3967049"/>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6" name="Freeform 17"/>
          <p:cNvSpPr/>
          <p:nvPr/>
        </p:nvSpPr>
        <p:spPr>
          <a:xfrm>
            <a:off x="3643153" y="3628186"/>
            <a:ext cx="2722088" cy="671256"/>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9" name="AutoShape 19"/>
          <p:cNvSpPr/>
          <p:nvPr/>
        </p:nvSpPr>
        <p:spPr>
          <a:xfrm rot="32115" flipV="1">
            <a:off x="2100576" y="2431578"/>
            <a:ext cx="892934" cy="1581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1" name="TextBox 22"/>
          <p:cNvSpPr txBox="1"/>
          <p:nvPr/>
        </p:nvSpPr>
        <p:spPr>
          <a:xfrm>
            <a:off x="311943" y="899850"/>
            <a:ext cx="2448272" cy="5647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269"/>
              </a:lnSpc>
            </a:pPr>
            <a:r>
              <a:rPr lang="en-US" b="1" spc="-126" dirty="0">
                <a:solidFill>
                  <a:schemeClr val="accent1"/>
                </a:solidFill>
                <a:latin typeface="+mj-ea"/>
                <a:ea typeface="+mj-ea"/>
              </a:rPr>
              <a:t>Enterprises</a:t>
            </a:r>
          </a:p>
        </p:txBody>
      </p:sp>
      <p:sp>
        <p:nvSpPr>
          <p:cNvPr id="63" name="TextBox 25"/>
          <p:cNvSpPr txBox="1"/>
          <p:nvPr/>
        </p:nvSpPr>
        <p:spPr>
          <a:xfrm>
            <a:off x="3785272" y="2695966"/>
            <a:ext cx="2493950"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    ADOPTION</a:t>
            </a:r>
          </a:p>
        </p:txBody>
      </p:sp>
      <p:sp>
        <p:nvSpPr>
          <p:cNvPr id="64" name="TextBox 26"/>
          <p:cNvSpPr txBox="1"/>
          <p:nvPr/>
        </p:nvSpPr>
        <p:spPr>
          <a:xfrm>
            <a:off x="4108508" y="3661047"/>
            <a:ext cx="252051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VOLUNTEER</a:t>
            </a:r>
          </a:p>
        </p:txBody>
      </p:sp>
      <p:sp>
        <p:nvSpPr>
          <p:cNvPr id="65" name="TextBox 24">
            <a:extLst>
              <a:ext uri="{FF2B5EF4-FFF2-40B4-BE49-F238E27FC236}">
                <a16:creationId xmlns:a16="http://schemas.microsoft.com/office/drawing/2014/main" id="{226B9D2E-D0C1-71B5-3AB7-BDB72450EA10}"/>
              </a:ext>
            </a:extLst>
          </p:cNvPr>
          <p:cNvSpPr txBox="1"/>
          <p:nvPr/>
        </p:nvSpPr>
        <p:spPr>
          <a:xfrm>
            <a:off x="4430878" y="-1125980"/>
            <a:ext cx="2299443"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3431" b="1" spc="-3" dirty="0">
                <a:solidFill>
                  <a:srgbClr val="FFFFFF"/>
                </a:solidFill>
                <a:latin typeface="思源黑体-超粗体 Bold"/>
              </a:rPr>
              <a:t>ENTERPRISE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07" y="1898481"/>
            <a:ext cx="836049" cy="110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20" y="2959394"/>
            <a:ext cx="1733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Freeform 13"/>
          <p:cNvSpPr/>
          <p:nvPr/>
        </p:nvSpPr>
        <p:spPr>
          <a:xfrm>
            <a:off x="3697555" y="1669993"/>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78" name="TextBox 25"/>
          <p:cNvSpPr txBox="1"/>
          <p:nvPr/>
        </p:nvSpPr>
        <p:spPr>
          <a:xfrm>
            <a:off x="3841554" y="1733868"/>
            <a:ext cx="249605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MEDICAL CARE</a:t>
            </a:r>
          </a:p>
        </p:txBody>
      </p:sp>
      <p:sp>
        <p:nvSpPr>
          <p:cNvPr id="80" name="Freeform 13"/>
          <p:cNvSpPr/>
          <p:nvPr/>
        </p:nvSpPr>
        <p:spPr>
          <a:xfrm>
            <a:off x="3697555" y="771051"/>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82" name="TextBox 25"/>
          <p:cNvSpPr txBox="1"/>
          <p:nvPr/>
        </p:nvSpPr>
        <p:spPr>
          <a:xfrm>
            <a:off x="3691553" y="813486"/>
            <a:ext cx="2692222"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ORPHAN SHELTER</a:t>
            </a:r>
          </a:p>
        </p:txBody>
      </p:sp>
    </p:spTree>
    <p:extLst>
      <p:ext uri="{BB962C8B-B14F-4D97-AF65-F5344CB8AC3E}">
        <p14:creationId xmlns:p14="http://schemas.microsoft.com/office/powerpoint/2010/main" val="113742144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Orphan Shelter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827584" y="3079953"/>
            <a:ext cx="2628119" cy="1359346"/>
          </a:xfrm>
          <a:prstGeom prst="rect">
            <a:avLst/>
          </a:prstGeom>
        </p:spPr>
        <p:txBody>
          <a:bodyPr wrap="square" lIns="0" tIns="0" rIns="0" bIns="0" rtlCol="0" anchor="t">
            <a:spAutoFit/>
          </a:bodyPr>
          <a:lstStyle/>
          <a:p>
            <a:pPr>
              <a:lnSpc>
                <a:spcPts val="5344"/>
              </a:lnSpc>
            </a:pPr>
            <a:r>
              <a:rPr lang="en-US" sz="1400" spc="-3" dirty="0">
                <a:solidFill>
                  <a:schemeClr val="accent1"/>
                </a:solidFill>
                <a:latin typeface="+mj-ea"/>
                <a:ea typeface="+mj-ea"/>
              </a:rPr>
              <a:t>Register Orphan</a:t>
            </a:r>
          </a:p>
          <a:p>
            <a:pPr>
              <a:lnSpc>
                <a:spcPts val="5344"/>
              </a:lnSpc>
            </a:pPr>
            <a:r>
              <a:rPr lang="en-US" sz="1400" spc="-3" dirty="0">
                <a:solidFill>
                  <a:schemeClr val="accent1"/>
                </a:solidFill>
                <a:latin typeface="+mj-ea"/>
                <a:ea typeface="+mj-ea"/>
              </a:rPr>
              <a:t>Request volunteers</a:t>
            </a:r>
          </a:p>
        </p:txBody>
      </p:sp>
      <p:sp>
        <p:nvSpPr>
          <p:cNvPr id="34" name="TextBox 16"/>
          <p:cNvSpPr txBox="1"/>
          <p:nvPr/>
        </p:nvSpPr>
        <p:spPr>
          <a:xfrm>
            <a:off x="4572000" y="3211655"/>
            <a:ext cx="4464496"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Orphan Assignment</a:t>
            </a:r>
          </a:p>
          <a:p>
            <a:pPr>
              <a:lnSpc>
                <a:spcPct val="200000"/>
              </a:lnSpc>
            </a:pPr>
            <a:r>
              <a:rPr lang="en-US" sz="1400" spc="-3" dirty="0">
                <a:solidFill>
                  <a:schemeClr val="accent1"/>
                </a:solidFill>
                <a:latin typeface="+mj-ea"/>
                <a:ea typeface="+mj-ea"/>
              </a:rPr>
              <a:t>View Orphan Details</a:t>
            </a:r>
            <a:r>
              <a:rPr lang="en-US" altLang="zh-CN" sz="1400" spc="-3" dirty="0">
                <a:solidFill>
                  <a:schemeClr val="accent1"/>
                </a:solidFill>
                <a:latin typeface="+mj-ea"/>
                <a:ea typeface="+mj-ea"/>
              </a:rPr>
              <a:t>:</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Send</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Medical</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care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View Adoption Request</a:t>
            </a:r>
          </a:p>
        </p:txBody>
      </p:sp>
      <p:sp>
        <p:nvSpPr>
          <p:cNvPr id="13" name="标题1"/>
          <p:cNvSpPr>
            <a:spLocks noChangeArrowheads="1"/>
          </p:cNvSpPr>
          <p:nvPr/>
        </p:nvSpPr>
        <p:spPr bwMode="gray">
          <a:xfrm>
            <a:off x="2499645" y="1575296"/>
            <a:ext cx="3298804"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矩形 13"/>
          <p:cNvSpPr/>
          <p:nvPr/>
        </p:nvSpPr>
        <p:spPr>
          <a:xfrm>
            <a:off x="3366119" y="786955"/>
            <a:ext cx="4572000" cy="369332"/>
          </a:xfrm>
          <a:prstGeom prst="rect">
            <a:avLst/>
          </a:prstGeom>
        </p:spPr>
        <p:txBody>
          <a:bodyPr>
            <a:spAutoFit/>
          </a:bodyPr>
          <a:lstStyle/>
          <a:p>
            <a:endParaRPr lang="zh-CN" altLang="en-US" dirty="0"/>
          </a:p>
        </p:txBody>
      </p:sp>
      <p:cxnSp>
        <p:nvCxnSpPr>
          <p:cNvPr id="15" name="直接箭头连接符 14"/>
          <p:cNvCxnSpPr>
            <a:stCxn id="31" idx="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Register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27" name="TextBox 13"/>
          <p:cNvSpPr txBox="1"/>
          <p:nvPr/>
        </p:nvSpPr>
        <p:spPr>
          <a:xfrm>
            <a:off x="1547664" y="2534483"/>
            <a:ext cx="2598131" cy="545470"/>
          </a:xfrm>
          <a:prstGeom prst="rect">
            <a:avLst/>
          </a:prstGeom>
        </p:spPr>
        <p:txBody>
          <a:bodyPr wrap="square" lIns="0" tIns="0" rIns="0" bIns="0" rtlCol="0" anchor="t">
            <a:spAutoFit/>
          </a:bodyPr>
          <a:lstStyle/>
          <a:p>
            <a:pPr>
              <a:lnSpc>
                <a:spcPts val="5064"/>
              </a:lnSpc>
            </a:pPr>
            <a:endParaRPr lang="en-US" spc="-3" dirty="0">
              <a:solidFill>
                <a:schemeClr val="accent1"/>
              </a:solidFill>
              <a:latin typeface="+mj-ea"/>
              <a:ea typeface="+mj-ea"/>
            </a:endParaRPr>
          </a:p>
        </p:txBody>
      </p:sp>
      <p:sp>
        <p:nvSpPr>
          <p:cNvPr id="28"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7" name="直接箭头连接符 16"/>
          <p:cNvCxnSpPr>
            <a:stCxn id="13" idx="2"/>
            <a:endCxn id="26" idx="0"/>
          </p:cNvCxnSpPr>
          <p:nvPr/>
        </p:nvCxnSpPr>
        <p:spPr>
          <a:xfrm flipH="1">
            <a:off x="2267744" y="2048865"/>
            <a:ext cx="1881303"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2"/>
            <a:endCxn id="28" idx="0"/>
          </p:cNvCxnSpPr>
          <p:nvPr/>
        </p:nvCxnSpPr>
        <p:spPr>
          <a:xfrm>
            <a:off x="4149047" y="2048865"/>
            <a:ext cx="2007129"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40036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26"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5"/>
          <p:cNvSpPr txBox="1"/>
          <p:nvPr/>
        </p:nvSpPr>
        <p:spPr>
          <a:xfrm>
            <a:off x="823275" y="2931790"/>
            <a:ext cx="3924263"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Receive Doctor Request</a:t>
            </a:r>
          </a:p>
          <a:p>
            <a:pPr>
              <a:lnSpc>
                <a:spcPct val="200000"/>
              </a:lnSpc>
            </a:pPr>
            <a:r>
              <a:rPr lang="en-US" sz="1400" spc="-3" dirty="0">
                <a:solidFill>
                  <a:schemeClr val="accent1"/>
                </a:solidFill>
                <a:latin typeface="+mj-ea"/>
                <a:ea typeface="+mj-ea"/>
              </a:rPr>
              <a:t>View Orphan Details</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sz="1400" spc="-3" dirty="0">
                <a:solidFill>
                  <a:schemeClr val="accent1"/>
                </a:solidFill>
                <a:latin typeface="+mj-ea"/>
                <a:ea typeface="+mj-ea"/>
              </a:rPr>
              <a:t>Request Pharmaceutical Therapy</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Submit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Doctor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Result</a:t>
            </a:r>
            <a:endParaRPr lang="en-US" sz="1400" spc="-3" dirty="0">
              <a:solidFill>
                <a:schemeClr val="accent1"/>
              </a:solidFill>
              <a:latin typeface="+mj-ea"/>
              <a:ea typeface="+mj-ea"/>
            </a:endParaRPr>
          </a:p>
        </p:txBody>
      </p:sp>
      <p:sp>
        <p:nvSpPr>
          <p:cNvPr id="34" name="TextBox 16"/>
          <p:cNvSpPr txBox="1"/>
          <p:nvPr/>
        </p:nvSpPr>
        <p:spPr>
          <a:xfrm>
            <a:off x="4543704" y="3147814"/>
            <a:ext cx="4204759" cy="1045543"/>
          </a:xfrm>
          <a:prstGeom prst="rect">
            <a:avLst/>
          </a:prstGeom>
        </p:spPr>
        <p:txBody>
          <a:bodyPr wrap="square" lIns="0" tIns="0" rIns="0" bIns="0" rtlCol="0" anchor="t">
            <a:spAutoFit/>
          </a:bodyPr>
          <a:lstStyle/>
          <a:p>
            <a:pPr>
              <a:lnSpc>
                <a:spcPts val="5343"/>
              </a:lnSpc>
            </a:pPr>
            <a:r>
              <a:rPr lang="en-US" altLang="zh-CN" sz="1400" spc="-3" dirty="0">
                <a:solidFill>
                  <a:schemeClr val="accent1"/>
                </a:solidFill>
                <a:latin typeface="+mj-ea"/>
              </a:rPr>
              <a:t>Receive Pharmaceutical Therapy Request</a:t>
            </a:r>
          </a:p>
          <a:p>
            <a:pPr>
              <a:lnSpc>
                <a:spcPct val="200000"/>
              </a:lnSpc>
            </a:pPr>
            <a:r>
              <a:rPr lang="en-US" altLang="zh-CN" sz="1400" spc="-3" dirty="0">
                <a:solidFill>
                  <a:schemeClr val="accent1"/>
                </a:solidFill>
                <a:latin typeface="+mj-ea"/>
              </a:rPr>
              <a:t>Submit Pharmaceutical Result</a:t>
            </a:r>
          </a:p>
        </p:txBody>
      </p:sp>
      <p:sp>
        <p:nvSpPr>
          <p:cNvPr id="12"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Medical Care Enterprise</a:t>
            </a:r>
            <a:endParaRPr lang="zh-CN" altLang="zh-CN" sz="1400" dirty="0">
              <a:solidFill>
                <a:prstClr val="white"/>
              </a:solidFill>
              <a:latin typeface="微软雅黑" pitchFamily="34" charset="-122"/>
              <a:ea typeface="微软雅黑" pitchFamily="34" charset="-122"/>
            </a:endParaRPr>
          </a:p>
        </p:txBody>
      </p:sp>
      <p:sp>
        <p:nvSpPr>
          <p:cNvPr id="13" name="标题1"/>
          <p:cNvSpPr>
            <a:spLocks noChangeArrowheads="1"/>
          </p:cNvSpPr>
          <p:nvPr/>
        </p:nvSpPr>
        <p:spPr bwMode="gray">
          <a:xfrm>
            <a:off x="1475656" y="1628927"/>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1721371" y="2346270"/>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7" name="标题1"/>
          <p:cNvSpPr>
            <a:spLocks noChangeArrowheads="1"/>
          </p:cNvSpPr>
          <p:nvPr/>
        </p:nvSpPr>
        <p:spPr bwMode="gray">
          <a:xfrm>
            <a:off x="4427984" y="1628926"/>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3" name="直接箭头连接符 2"/>
          <p:cNvCxnSpPr>
            <a:stCxn id="12" idx="2"/>
            <a:endCxn id="13" idx="0"/>
          </p:cNvCxnSpPr>
          <p:nvPr/>
        </p:nvCxnSpPr>
        <p:spPr>
          <a:xfrm flipH="1">
            <a:off x="2693480" y="1156287"/>
            <a:ext cx="1452315" cy="47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2" idx="2"/>
            <a:endCxn id="17" idx="0"/>
          </p:cNvCxnSpPr>
          <p:nvPr/>
        </p:nvCxnSpPr>
        <p:spPr>
          <a:xfrm>
            <a:off x="4145795" y="1156287"/>
            <a:ext cx="1500013"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标题1"/>
          <p:cNvSpPr>
            <a:spLocks noChangeArrowheads="1"/>
          </p:cNvSpPr>
          <p:nvPr/>
        </p:nvSpPr>
        <p:spPr bwMode="gray">
          <a:xfrm>
            <a:off x="4673699" y="236482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Pharmacist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7" name="直接箭头连接符 6"/>
          <p:cNvCxnSpPr>
            <a:stCxn id="13" idx="2"/>
            <a:endCxn id="13" idx="2"/>
          </p:cNvCxnSpPr>
          <p:nvPr/>
        </p:nvCxnSpPr>
        <p:spPr>
          <a:xfrm>
            <a:off x="2693480" y="206769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2"/>
            <a:endCxn id="15" idx="0"/>
          </p:cNvCxnSpPr>
          <p:nvPr/>
        </p:nvCxnSpPr>
        <p:spPr>
          <a:xfrm flipH="1">
            <a:off x="2693479" y="2067694"/>
            <a:ext cx="1" cy="27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2"/>
            <a:endCxn id="24" idx="0"/>
          </p:cNvCxnSpPr>
          <p:nvPr/>
        </p:nvCxnSpPr>
        <p:spPr>
          <a:xfrm flipH="1">
            <a:off x="5645807" y="2067693"/>
            <a:ext cx="1" cy="297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7623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059832" y="713293"/>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Adoption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534569" y="3064002"/>
            <a:ext cx="3924263" cy="1911805"/>
          </a:xfrm>
          <a:prstGeom prst="rect">
            <a:avLst/>
          </a:prstGeom>
        </p:spPr>
        <p:txBody>
          <a:bodyPr wrap="square" lIns="0" tIns="0" rIns="0" bIns="0" rtlCol="0" anchor="t">
            <a:spAutoFit/>
          </a:bodyPr>
          <a:lstStyle/>
          <a:p>
            <a:pPr>
              <a:lnSpc>
                <a:spcPts val="5344"/>
              </a:lnSpc>
            </a:pPr>
            <a:r>
              <a:rPr lang="en-US" altLang="zh-CN" sz="1400" spc="-3" dirty="0">
                <a:solidFill>
                  <a:schemeClr val="accent1"/>
                </a:solidFill>
                <a:latin typeface="+mj-ea"/>
                <a:ea typeface="+mj-ea"/>
              </a:rPr>
              <a:t>Donate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Shelter</a:t>
            </a:r>
          </a:p>
          <a:p>
            <a:pPr>
              <a:lnSpc>
                <a:spcPts val="5344"/>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Detail</a:t>
            </a:r>
          </a:p>
          <a:p>
            <a:pPr>
              <a:lnSpc>
                <a:spcPts val="5344"/>
              </a:lnSpc>
            </a:pP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endParaRPr lang="en-US" sz="1400" spc="-3" dirty="0">
              <a:solidFill>
                <a:schemeClr val="accent1"/>
              </a:solidFill>
              <a:latin typeface="+mj-ea"/>
              <a:ea typeface="+mj-ea"/>
            </a:endParaRPr>
          </a:p>
        </p:txBody>
      </p:sp>
      <p:sp>
        <p:nvSpPr>
          <p:cNvPr id="34" name="TextBox 16"/>
          <p:cNvSpPr txBox="1"/>
          <p:nvPr/>
        </p:nvSpPr>
        <p:spPr>
          <a:xfrm>
            <a:off x="4932040" y="3191216"/>
            <a:ext cx="3803377" cy="552459"/>
          </a:xfrm>
          <a:prstGeom prst="rect">
            <a:avLst/>
          </a:prstGeom>
        </p:spPr>
        <p:txBody>
          <a:bodyPr wrap="square" lIns="0" tIns="0" rIns="0" bIns="0" rtlCol="0" anchor="t">
            <a:spAutoFit/>
          </a:bodyPr>
          <a:lstStyle/>
          <a:p>
            <a:pPr>
              <a:lnSpc>
                <a:spcPts val="5343"/>
              </a:lnSpc>
            </a:pPr>
            <a:r>
              <a:rPr lang="en-US" sz="1400" spc="-3" dirty="0">
                <a:solidFill>
                  <a:schemeClr val="accent1"/>
                </a:solidFill>
                <a:latin typeface="+mj-ea"/>
                <a:ea typeface="+mj-ea"/>
              </a:rPr>
              <a:t>Re</a:t>
            </a: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the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eligibility</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of</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adopter</a:t>
            </a:r>
            <a:endParaRPr lang="en-US" sz="1400" spc="-3" dirty="0">
              <a:solidFill>
                <a:schemeClr val="accent1"/>
              </a:solidFill>
              <a:latin typeface="+mj-ea"/>
              <a:ea typeface="+mj-ea"/>
            </a:endParaRPr>
          </a:p>
        </p:txBody>
      </p:sp>
      <p:sp>
        <p:nvSpPr>
          <p:cNvPr id="12" name="标题1"/>
          <p:cNvSpPr>
            <a:spLocks noChangeArrowheads="1"/>
          </p:cNvSpPr>
          <p:nvPr/>
        </p:nvSpPr>
        <p:spPr bwMode="gray">
          <a:xfrm>
            <a:off x="1043608" y="1628926"/>
            <a:ext cx="3312368" cy="510776"/>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3" name="标题1"/>
          <p:cNvSpPr>
            <a:spLocks noChangeArrowheads="1"/>
          </p:cNvSpPr>
          <p:nvPr/>
        </p:nvSpPr>
        <p:spPr bwMode="gray">
          <a:xfrm>
            <a:off x="1727684" y="2400312"/>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标题1"/>
          <p:cNvSpPr>
            <a:spLocks noChangeArrowheads="1"/>
          </p:cNvSpPr>
          <p:nvPr/>
        </p:nvSpPr>
        <p:spPr bwMode="gray">
          <a:xfrm>
            <a:off x="4741021" y="1664930"/>
            <a:ext cx="2999331" cy="474772"/>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Authorization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5" name="直接箭头连接符 14"/>
          <p:cNvCxnSpPr>
            <a:endCxn id="12" idx="0"/>
          </p:cNvCxnSpPr>
          <p:nvPr/>
        </p:nvCxnSpPr>
        <p:spPr>
          <a:xfrm flipH="1">
            <a:off x="2699792" y="1156287"/>
            <a:ext cx="1446004"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45796" y="1148449"/>
            <a:ext cx="1781855"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标题1"/>
          <p:cNvSpPr>
            <a:spLocks noChangeArrowheads="1"/>
          </p:cNvSpPr>
          <p:nvPr/>
        </p:nvSpPr>
        <p:spPr bwMode="gray">
          <a:xfrm>
            <a:off x="5268579" y="243625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Authority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8" name="直接箭头连接符 17"/>
          <p:cNvCxnSpPr>
            <a:stCxn id="12" idx="2"/>
            <a:endCxn id="13" idx="0"/>
          </p:cNvCxnSpPr>
          <p:nvPr/>
        </p:nvCxnSpPr>
        <p:spPr>
          <a:xfrm>
            <a:off x="2699792" y="2139702"/>
            <a:ext cx="0" cy="26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2"/>
            <a:endCxn id="17" idx="0"/>
          </p:cNvCxnSpPr>
          <p:nvPr/>
        </p:nvCxnSpPr>
        <p:spPr>
          <a:xfrm>
            <a:off x="6240687" y="2139702"/>
            <a:ext cx="0" cy="296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829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3"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843809" y="775380"/>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Volunteer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4880165" y="3421567"/>
            <a:ext cx="2988159" cy="983346"/>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sz="1400" spc="-3" dirty="0">
                <a:solidFill>
                  <a:schemeClr val="accent1"/>
                </a:solidFill>
                <a:latin typeface="+mj-ea"/>
                <a:ea typeface="+mj-ea"/>
              </a:rPr>
              <a:t>Help Request</a:t>
            </a:r>
          </a:p>
          <a:p>
            <a:pPr>
              <a:lnSpc>
                <a:spcPts val="5344"/>
              </a:lnSpc>
            </a:pPr>
            <a:r>
              <a:rPr lang="en-US" altLang="zh-CN" sz="1400" spc="-3" dirty="0">
                <a:solidFill>
                  <a:schemeClr val="accent1"/>
                </a:solidFill>
                <a:latin typeface="+mj-ea"/>
                <a:ea typeface="+mj-ea"/>
              </a:rPr>
              <a:t>Mark</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as</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complete</a:t>
            </a:r>
            <a:endParaRPr lang="en-US" sz="1400" spc="-3" dirty="0">
              <a:solidFill>
                <a:schemeClr val="accent1"/>
              </a:solidFill>
              <a:latin typeface="+mj-ea"/>
              <a:ea typeface="+mj-ea"/>
            </a:endParaRPr>
          </a:p>
        </p:txBody>
      </p:sp>
      <p:sp>
        <p:nvSpPr>
          <p:cNvPr id="34" name="TextBox 16"/>
          <p:cNvSpPr txBox="1"/>
          <p:nvPr/>
        </p:nvSpPr>
        <p:spPr>
          <a:xfrm>
            <a:off x="960240" y="3435846"/>
            <a:ext cx="2836607" cy="1227644"/>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Receive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volunteer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from</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Register</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Assign volunteer </a:t>
            </a:r>
          </a:p>
        </p:txBody>
      </p:sp>
      <p:sp>
        <p:nvSpPr>
          <p:cNvPr id="12" name="标题1"/>
          <p:cNvSpPr>
            <a:spLocks noChangeArrowheads="1"/>
          </p:cNvSpPr>
          <p:nvPr/>
        </p:nvSpPr>
        <p:spPr bwMode="gray">
          <a:xfrm>
            <a:off x="2389537" y="1575296"/>
            <a:ext cx="3512515"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3" name="直接箭头连接符 1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6" name="直接箭头连接符 15"/>
          <p:cNvCxnSpPr>
            <a:stCxn id="12" idx="2"/>
            <a:endCxn id="14" idx="0"/>
          </p:cNvCxnSpPr>
          <p:nvPr/>
        </p:nvCxnSpPr>
        <p:spPr>
          <a:xfrm flipH="1">
            <a:off x="2267744" y="2048865"/>
            <a:ext cx="1878051"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5" idx="0"/>
          </p:cNvCxnSpPr>
          <p:nvPr/>
        </p:nvCxnSpPr>
        <p:spPr>
          <a:xfrm>
            <a:off x="4145795" y="2048865"/>
            <a:ext cx="2010381"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3006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USE</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CASE</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Display use case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04</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420080737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Advanced</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Features</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05</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346661486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a:t>Initialize</a:t>
            </a:r>
            <a:r>
              <a:rPr kumimoji="1" lang="zh-CN" altLang="en-US" dirty="0"/>
              <a:t> </a:t>
            </a:r>
            <a:r>
              <a:rPr kumimoji="1" lang="en-US" altLang="zh-CN" dirty="0"/>
              <a:t>Data</a:t>
            </a:r>
            <a:endParaRPr kumimoji="1" lang="zh-CN" altLang="en-US" dirty="0"/>
          </a:p>
        </p:txBody>
      </p:sp>
      <p:pic>
        <p:nvPicPr>
          <p:cNvPr id="2" name="图片 1">
            <a:extLst>
              <a:ext uri="{FF2B5EF4-FFF2-40B4-BE49-F238E27FC236}">
                <a16:creationId xmlns:a16="http://schemas.microsoft.com/office/drawing/2014/main" id="{6559512D-01C8-B686-B8B6-93CDA979E610}"/>
              </a:ext>
            </a:extLst>
          </p:cNvPr>
          <p:cNvPicPr>
            <a:picLocks noChangeAspect="1"/>
          </p:cNvPicPr>
          <p:nvPr/>
        </p:nvPicPr>
        <p:blipFill>
          <a:blip r:embed="rId3"/>
          <a:stretch>
            <a:fillRect/>
          </a:stretch>
        </p:blipFill>
        <p:spPr>
          <a:xfrm>
            <a:off x="1516132" y="1140882"/>
            <a:ext cx="6111736" cy="3929430"/>
          </a:xfrm>
          <a:prstGeom prst="rect">
            <a:avLst/>
          </a:prstGeom>
        </p:spPr>
      </p:pic>
    </p:spTree>
    <p:extLst>
      <p:ext uri="{BB962C8B-B14F-4D97-AF65-F5344CB8AC3E}">
        <p14:creationId xmlns:p14="http://schemas.microsoft.com/office/powerpoint/2010/main" val="344578497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err="1"/>
              <a:t>KGradientPanel</a:t>
            </a:r>
            <a:endParaRPr kumimoji="1" lang="zh-CN" altLang="en-US" dirty="0"/>
          </a:p>
        </p:txBody>
      </p:sp>
      <p:pic>
        <p:nvPicPr>
          <p:cNvPr id="4" name="图片 3">
            <a:extLst>
              <a:ext uri="{FF2B5EF4-FFF2-40B4-BE49-F238E27FC236}">
                <a16:creationId xmlns:a16="http://schemas.microsoft.com/office/drawing/2014/main" id="{4C731A44-B311-9398-FB08-3F465F5EF62A}"/>
              </a:ext>
            </a:extLst>
          </p:cNvPr>
          <p:cNvPicPr>
            <a:picLocks noChangeAspect="1"/>
          </p:cNvPicPr>
          <p:nvPr/>
        </p:nvPicPr>
        <p:blipFill>
          <a:blip r:embed="rId3"/>
          <a:stretch>
            <a:fillRect/>
          </a:stretch>
        </p:blipFill>
        <p:spPr>
          <a:xfrm>
            <a:off x="2057059" y="1151419"/>
            <a:ext cx="5029882" cy="3242403"/>
          </a:xfrm>
          <a:prstGeom prst="rect">
            <a:avLst/>
          </a:prstGeom>
        </p:spPr>
      </p:pic>
    </p:spTree>
    <p:extLst>
      <p:ext uri="{BB962C8B-B14F-4D97-AF65-F5344CB8AC3E}">
        <p14:creationId xmlns:p14="http://schemas.microsoft.com/office/powerpoint/2010/main" val="60601599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0"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Contents</a:t>
            </a:r>
            <a:r>
              <a:rPr kumimoji="0" lang="en-US" altLang="zh-CN"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GB"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23" name="直接连接符 22"/>
          <p:cNvCxnSpPr/>
          <p:nvPr/>
        </p:nvCxnSpPr>
        <p:spPr>
          <a:xfrm>
            <a:off x="738572"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Freeform 81"/>
          <p:cNvSpPr>
            <a:spLocks/>
          </p:cNvSpPr>
          <p:nvPr/>
        </p:nvSpPr>
        <p:spPr bwMode="auto">
          <a:xfrm>
            <a:off x="1600365" y="2039888"/>
            <a:ext cx="6624736" cy="1694775"/>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Lst>
            <a:ahLst/>
            <a:cxnLst>
              <a:cxn ang="0">
                <a:pos x="T0" y="T1"/>
              </a:cxn>
              <a:cxn ang="0">
                <a:pos x="T2" y="T3"/>
              </a:cxn>
              <a:cxn ang="0">
                <a:pos x="T4" y="T5"/>
              </a:cxn>
              <a:cxn ang="0">
                <a:pos x="T6" y="T7"/>
              </a:cxn>
              <a:cxn ang="0">
                <a:pos x="T8" y="T9"/>
              </a:cxn>
              <a:cxn ang="0">
                <a:pos x="T10" y="T11"/>
              </a:cxn>
            </a:cxnLst>
            <a:rect l="0" t="0" r="r" b="b"/>
            <a:pathLst>
              <a:path w="5049" h="1460">
                <a:moveTo>
                  <a:pt x="0" y="1263"/>
                </a:moveTo>
                <a:cubicBezTo>
                  <a:pt x="192" y="1062"/>
                  <a:pt x="724" y="48"/>
                  <a:pt x="1159" y="48"/>
                </a:cubicBezTo>
                <a:cubicBezTo>
                  <a:pt x="1594" y="48"/>
                  <a:pt x="2369" y="1066"/>
                  <a:pt x="2611" y="1263"/>
                </a:cubicBezTo>
                <a:cubicBezTo>
                  <a:pt x="2853" y="1460"/>
                  <a:pt x="2398" y="1435"/>
                  <a:pt x="2611" y="1227"/>
                </a:cubicBezTo>
                <a:cubicBezTo>
                  <a:pt x="2824" y="1019"/>
                  <a:pt x="3482" y="30"/>
                  <a:pt x="3888" y="15"/>
                </a:cubicBezTo>
                <a:cubicBezTo>
                  <a:pt x="4294" y="0"/>
                  <a:pt x="4807" y="904"/>
                  <a:pt x="5049" y="1138"/>
                </a:cubicBezTo>
              </a:path>
            </a:pathLst>
          </a:custGeom>
          <a:noFill/>
          <a:ln w="50800">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 name="组合 10"/>
          <p:cNvGrpSpPr/>
          <p:nvPr/>
        </p:nvGrpSpPr>
        <p:grpSpPr>
          <a:xfrm>
            <a:off x="186438" y="1947042"/>
            <a:ext cx="2304256" cy="783001"/>
            <a:chOff x="467544" y="2185916"/>
            <a:chExt cx="2171681" cy="553730"/>
          </a:xfrm>
        </p:grpSpPr>
        <p:sp>
          <p:nvSpPr>
            <p:cNvPr id="34" name="Text Box 16"/>
            <p:cNvSpPr txBox="1">
              <a:spLocks noChangeArrowheads="1"/>
            </p:cNvSpPr>
            <p:nvPr/>
          </p:nvSpPr>
          <p:spPr bwMode="auto">
            <a:xfrm>
              <a:off x="467544" y="2185916"/>
              <a:ext cx="20677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Project Background</a:t>
              </a:r>
              <a:endParaRPr kumimoji="0" lang="zh-CN" altLang="en-US" sz="135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Text Box 17"/>
            <p:cNvSpPr txBox="1">
              <a:spLocks noChangeArrowheads="1"/>
            </p:cNvSpPr>
            <p:nvPr/>
          </p:nvSpPr>
          <p:spPr bwMode="auto">
            <a:xfrm>
              <a:off x="467544" y="2473017"/>
              <a:ext cx="2171681" cy="266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000" spc="-1" dirty="0">
                  <a:solidFill>
                    <a:srgbClr val="000000"/>
                  </a:solidFill>
                  <a:latin typeface="+mj-ea"/>
                  <a:ea typeface="+mj-ea"/>
                </a:rPr>
                <a:t>Problems we are facing and out solutions</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mj-ea"/>
                <a:ea typeface="+mj-ea"/>
              </a:endParaRPr>
            </a:p>
          </p:txBody>
        </p:sp>
      </p:grpSp>
      <p:grpSp>
        <p:nvGrpSpPr>
          <p:cNvPr id="12" name="组合 11"/>
          <p:cNvGrpSpPr/>
          <p:nvPr/>
        </p:nvGrpSpPr>
        <p:grpSpPr>
          <a:xfrm>
            <a:off x="2195736" y="2887276"/>
            <a:ext cx="1886292" cy="608410"/>
            <a:chOff x="2468040" y="2957122"/>
            <a:chExt cx="1297517" cy="712456"/>
          </a:xfrm>
        </p:grpSpPr>
        <p:sp>
          <p:nvSpPr>
            <p:cNvPr id="36" name="Text Box 38"/>
            <p:cNvSpPr txBox="1">
              <a:spLocks noChangeArrowheads="1"/>
            </p:cNvSpPr>
            <p:nvPr/>
          </p:nvSpPr>
          <p:spPr bwMode="auto">
            <a:xfrm>
              <a:off x="2535333" y="2957122"/>
              <a:ext cx="12302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Models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7" name="Text Box 39"/>
            <p:cNvSpPr txBox="1">
              <a:spLocks noChangeArrowheads="1"/>
            </p:cNvSpPr>
            <p:nvPr/>
          </p:nvSpPr>
          <p:spPr bwMode="auto">
            <a:xfrm>
              <a:off x="2468040" y="3213059"/>
              <a:ext cx="1297517" cy="45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ts val="2495"/>
                </a:lnSpc>
              </a:pPr>
              <a:r>
                <a:rPr lang="en-US" altLang="zh-CN" sz="1000" spc="-1" dirty="0">
                  <a:solidFill>
                    <a:srgbClr val="000000"/>
                  </a:solidFill>
                  <a:latin typeface="+mj-ea"/>
                  <a:ea typeface="+mj-ea"/>
                </a:rPr>
                <a:t>Show models and diagrams</a:t>
              </a:r>
            </a:p>
          </p:txBody>
        </p:sp>
      </p:grpSp>
      <p:grpSp>
        <p:nvGrpSpPr>
          <p:cNvPr id="13" name="组合 12"/>
          <p:cNvGrpSpPr/>
          <p:nvPr/>
        </p:nvGrpSpPr>
        <p:grpSpPr>
          <a:xfrm>
            <a:off x="3959932" y="1641691"/>
            <a:ext cx="1944216" cy="867917"/>
            <a:chOff x="3977422" y="2073006"/>
            <a:chExt cx="1251795" cy="1112842"/>
          </a:xfrm>
        </p:grpSpPr>
        <p:sp>
          <p:nvSpPr>
            <p:cNvPr id="38" name="Text Box 40"/>
            <p:cNvSpPr txBox="1">
              <a:spLocks noChangeArrowheads="1"/>
            </p:cNvSpPr>
            <p:nvPr/>
          </p:nvSpPr>
          <p:spPr bwMode="auto">
            <a:xfrm>
              <a:off x="3977422" y="2073006"/>
              <a:ext cx="12517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Entities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 Box 41"/>
            <p:cNvSpPr txBox="1">
              <a:spLocks noChangeArrowheads="1"/>
            </p:cNvSpPr>
            <p:nvPr/>
          </p:nvSpPr>
          <p:spPr bwMode="auto">
            <a:xfrm>
              <a:off x="3977422" y="2338543"/>
              <a:ext cx="1251795" cy="84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lnSpc>
                  <a:spcPts val="2495"/>
                </a:lnSpc>
              </a:pPr>
              <a:r>
                <a:rPr lang="en-US" altLang="zh-CN" sz="1000" spc="-1" dirty="0">
                  <a:solidFill>
                    <a:srgbClr val="000000"/>
                  </a:solidFill>
                  <a:latin typeface="+mj-ea"/>
                  <a:ea typeface="+mj-ea"/>
                </a:rPr>
                <a:t>The content of enterprises and organizations</a:t>
              </a:r>
            </a:p>
          </p:txBody>
        </p:sp>
      </p:grpSp>
      <p:grpSp>
        <p:nvGrpSpPr>
          <p:cNvPr id="14" name="组合 13"/>
          <p:cNvGrpSpPr/>
          <p:nvPr/>
        </p:nvGrpSpPr>
        <p:grpSpPr>
          <a:xfrm>
            <a:off x="6016520" y="2935706"/>
            <a:ext cx="1435800" cy="716164"/>
            <a:chOff x="5580112" y="3124512"/>
            <a:chExt cx="1234287" cy="648424"/>
          </a:xfrm>
        </p:grpSpPr>
        <p:sp>
          <p:nvSpPr>
            <p:cNvPr id="40" name="Text Box 42"/>
            <p:cNvSpPr txBox="1">
              <a:spLocks noChangeArrowheads="1"/>
            </p:cNvSpPr>
            <p:nvPr/>
          </p:nvSpPr>
          <p:spPr bwMode="auto">
            <a:xfrm>
              <a:off x="5614296" y="3124512"/>
              <a:ext cx="1200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Use Case</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 Box 43"/>
            <p:cNvSpPr txBox="1">
              <a:spLocks noChangeArrowheads="1"/>
            </p:cNvSpPr>
            <p:nvPr/>
          </p:nvSpPr>
          <p:spPr bwMode="auto">
            <a:xfrm>
              <a:off x="5580112" y="3432715"/>
              <a:ext cx="1198917" cy="34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ts val="2495"/>
                </a:lnSpc>
              </a:pPr>
              <a:r>
                <a:rPr lang="en-US" altLang="zh-CN" sz="1000" spc="-1" dirty="0">
                  <a:solidFill>
                    <a:srgbClr val="000000"/>
                  </a:solidFill>
                  <a:latin typeface="+mj-ea"/>
                  <a:ea typeface="+mj-ea"/>
                </a:rPr>
                <a:t>Display use case</a:t>
              </a:r>
            </a:p>
          </p:txBody>
        </p:sp>
      </p:grpSp>
      <p:grpSp>
        <p:nvGrpSpPr>
          <p:cNvPr id="6" name="组合 5"/>
          <p:cNvGrpSpPr/>
          <p:nvPr/>
        </p:nvGrpSpPr>
        <p:grpSpPr>
          <a:xfrm>
            <a:off x="2501743" y="1635646"/>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Text Box 59"/>
            <p:cNvSpPr txBox="1">
              <a:spLocks noChangeArrowheads="1"/>
            </p:cNvSpPr>
            <p:nvPr/>
          </p:nvSpPr>
          <p:spPr bwMode="auto">
            <a:xfrm>
              <a:off x="2639226"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p>
          </p:txBody>
        </p:sp>
      </p:grpSp>
      <p:grpSp>
        <p:nvGrpSpPr>
          <p:cNvPr id="8" name="组合 7"/>
          <p:cNvGrpSpPr/>
          <p:nvPr/>
        </p:nvGrpSpPr>
        <p:grpSpPr>
          <a:xfrm>
            <a:off x="4292373" y="2977427"/>
            <a:ext cx="1036261" cy="1036518"/>
            <a:chOff x="4170801" y="2938997"/>
            <a:chExt cx="1036261" cy="1036518"/>
          </a:xfrm>
        </p:grpSpPr>
        <p:sp>
          <p:nvSpPr>
            <p:cNvPr id="30" name="Oval 53"/>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Text Box 60"/>
            <p:cNvSpPr txBox="1">
              <a:spLocks noChangeArrowheads="1"/>
            </p:cNvSpPr>
            <p:nvPr/>
          </p:nvSpPr>
          <p:spPr bwMode="auto">
            <a:xfrm>
              <a:off x="4292373"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p>
          </p:txBody>
        </p:sp>
      </p:grpSp>
      <p:grpSp>
        <p:nvGrpSpPr>
          <p:cNvPr id="9" name="组合 8"/>
          <p:cNvGrpSpPr/>
          <p:nvPr/>
        </p:nvGrpSpPr>
        <p:grpSpPr>
          <a:xfrm>
            <a:off x="6128042" y="1622212"/>
            <a:ext cx="1036261" cy="1036518"/>
            <a:chOff x="5578926" y="1635646"/>
            <a:chExt cx="1036261" cy="1036518"/>
          </a:xfrm>
        </p:grpSpPr>
        <p:sp>
          <p:nvSpPr>
            <p:cNvPr id="31" name="Oval 53"/>
            <p:cNvSpPr>
              <a:spLocks noChangeArrowheads="1"/>
            </p:cNvSpPr>
            <p:nvPr/>
          </p:nvSpPr>
          <p:spPr bwMode="auto">
            <a:xfrm>
              <a:off x="5578926" y="1635646"/>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Text Box 61"/>
            <p:cNvSpPr txBox="1">
              <a:spLocks noChangeArrowheads="1"/>
            </p:cNvSpPr>
            <p:nvPr/>
          </p:nvSpPr>
          <p:spPr bwMode="auto">
            <a:xfrm>
              <a:off x="5721148"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p>
          </p:txBody>
        </p:sp>
      </p:grpSp>
      <p:grpSp>
        <p:nvGrpSpPr>
          <p:cNvPr id="5" name="组合 4"/>
          <p:cNvGrpSpPr/>
          <p:nvPr/>
        </p:nvGrpSpPr>
        <p:grpSpPr>
          <a:xfrm>
            <a:off x="1041890" y="2887277"/>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Text Box 58"/>
            <p:cNvSpPr txBox="1">
              <a:spLocks noChangeArrowheads="1"/>
            </p:cNvSpPr>
            <p:nvPr/>
          </p:nvSpPr>
          <p:spPr bwMode="auto">
            <a:xfrm>
              <a:off x="1177282"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p>
          </p:txBody>
        </p:sp>
      </p:grpSp>
      <p:pic>
        <p:nvPicPr>
          <p:cNvPr id="49" name="图片 4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
        <p:nvSpPr>
          <p:cNvPr id="32" name="Oval 53"/>
          <p:cNvSpPr>
            <a:spLocks noChangeArrowheads="1"/>
          </p:cNvSpPr>
          <p:nvPr/>
        </p:nvSpPr>
        <p:spPr bwMode="auto">
          <a:xfrm>
            <a:off x="7706970" y="3088674"/>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Text Box 61"/>
          <p:cNvSpPr txBox="1">
            <a:spLocks noChangeArrowheads="1"/>
          </p:cNvSpPr>
          <p:nvPr/>
        </p:nvSpPr>
        <p:spPr bwMode="auto">
          <a:xfrm>
            <a:off x="7833699" y="3302810"/>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p>
        </p:txBody>
      </p:sp>
      <p:sp>
        <p:nvSpPr>
          <p:cNvPr id="43" name="Text Box 42"/>
          <p:cNvSpPr txBox="1">
            <a:spLocks noChangeArrowheads="1"/>
          </p:cNvSpPr>
          <p:nvPr/>
        </p:nvSpPr>
        <p:spPr bwMode="auto">
          <a:xfrm>
            <a:off x="7604719" y="2450958"/>
            <a:ext cx="1396035"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Advanced features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87064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0"/>
                                        <p:tgtEl>
                                          <p:spTgt spid="28"/>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10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1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3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EDCEC5-934C-1EA8-BBAD-B129878B79A0}"/>
              </a:ext>
            </a:extLst>
          </p:cNvPr>
          <p:cNvSpPr txBox="1"/>
          <p:nvPr/>
        </p:nvSpPr>
        <p:spPr>
          <a:xfrm>
            <a:off x="3923928" y="834266"/>
            <a:ext cx="1296144" cy="369332"/>
          </a:xfrm>
          <a:prstGeom prst="rect">
            <a:avLst/>
          </a:prstGeom>
          <a:noFill/>
        </p:spPr>
        <p:txBody>
          <a:bodyPr wrap="square" rtlCol="0">
            <a:spAutoFit/>
          </a:bodyPr>
          <a:lstStyle/>
          <a:p>
            <a:r>
              <a:rPr kumimoji="1" lang="en-US" altLang="zh-CN" dirty="0" err="1"/>
              <a:t>JFreeChart</a:t>
            </a:r>
            <a:endParaRPr kumimoji="1" lang="en-US" altLang="zh-CN" dirty="0"/>
          </a:p>
        </p:txBody>
      </p:sp>
      <p:pic>
        <p:nvPicPr>
          <p:cNvPr id="3" name="图片 2">
            <a:extLst>
              <a:ext uri="{FF2B5EF4-FFF2-40B4-BE49-F238E27FC236}">
                <a16:creationId xmlns:a16="http://schemas.microsoft.com/office/drawing/2014/main" id="{41A12593-01D9-E1B7-FA67-CD84552ADB6D}"/>
              </a:ext>
            </a:extLst>
          </p:cNvPr>
          <p:cNvPicPr>
            <a:picLocks noChangeAspect="1"/>
          </p:cNvPicPr>
          <p:nvPr/>
        </p:nvPicPr>
        <p:blipFill>
          <a:blip r:embed="rId2"/>
          <a:stretch>
            <a:fillRect/>
          </a:stretch>
        </p:blipFill>
        <p:spPr>
          <a:xfrm>
            <a:off x="1822543" y="1203598"/>
            <a:ext cx="5498914" cy="3680152"/>
          </a:xfrm>
          <a:prstGeom prst="rect">
            <a:avLst/>
          </a:prstGeom>
        </p:spPr>
      </p:pic>
    </p:spTree>
    <p:extLst>
      <p:ext uri="{BB962C8B-B14F-4D97-AF65-F5344CB8AC3E}">
        <p14:creationId xmlns:p14="http://schemas.microsoft.com/office/powerpoint/2010/main" val="324917110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9924" y="771550"/>
            <a:ext cx="7126823" cy="2631490"/>
          </a:xfrm>
          <a:prstGeom prst="rect">
            <a:avLst/>
          </a:prstGeom>
          <a:noFill/>
        </p:spPr>
        <p:txBody>
          <a:bodyPr wrap="non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b="1" dirty="0">
                <a:solidFill>
                  <a:srgbClr val="FF0000"/>
                </a:solidFill>
                <a:latin typeface="微软雅黑" panose="020B0503020204020204" pitchFamily="34" charset="-122"/>
                <a:ea typeface="微软雅黑" panose="020B0503020204020204" pitchFamily="34" charset="-122"/>
              </a:rPr>
              <a:t>INFO5100 FINAL PROJECT</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4400" b="1" dirty="0">
                <a:solidFill>
                  <a:srgbClr val="FF0000"/>
                </a:solidFill>
                <a:latin typeface="微软雅黑" panose="020B0503020204020204" pitchFamily="34" charset="-122"/>
                <a:ea typeface="微软雅黑" panose="020B0503020204020204" pitchFamily="34" charset="-122"/>
              </a:rPr>
              <a:t>Thank you for watching</a:t>
            </a:r>
            <a:endParaRPr kumimoji="0" lang="en-US" altLang="zh-CN" sz="4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ctr">
              <a:lnSpc>
                <a:spcPct val="150000"/>
              </a:lnSpc>
            </a:pPr>
            <a:r>
              <a:rPr lang="en-US" altLang="zh-CN" sz="2000" dirty="0">
                <a:solidFill>
                  <a:srgbClr val="FF0000"/>
                </a:solidFill>
                <a:latin typeface="+mj-ea"/>
              </a:rPr>
              <a:t>        </a:t>
            </a:r>
            <a:r>
              <a:rPr lang="en-US" altLang="zh-CN" sz="1400" dirty="0" err="1">
                <a:solidFill>
                  <a:schemeClr val="bg2">
                    <a:lumMod val="25000"/>
                  </a:schemeClr>
                </a:solidFill>
                <a:latin typeface="+mj-ea"/>
              </a:rPr>
              <a:t>Yanqi</a:t>
            </a:r>
            <a:r>
              <a:rPr lang="en-US" altLang="zh-CN" sz="1400" dirty="0">
                <a:solidFill>
                  <a:schemeClr val="bg2">
                    <a:lumMod val="25000"/>
                  </a:schemeClr>
                </a:solidFill>
                <a:latin typeface="+mj-ea"/>
              </a:rPr>
              <a:t> Ma:   002774114</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Zihao</a:t>
            </a:r>
            <a:r>
              <a:rPr lang="en-US" altLang="zh-CN" sz="1400" dirty="0">
                <a:solidFill>
                  <a:schemeClr val="bg2">
                    <a:lumMod val="25000"/>
                  </a:schemeClr>
                </a:solidFill>
                <a:latin typeface="+mj-ea"/>
              </a:rPr>
              <a:t> Liu</a:t>
            </a:r>
            <a:r>
              <a:rPr lang="zh-CN" altLang="en-US" sz="1400" dirty="0">
                <a:solidFill>
                  <a:schemeClr val="bg2">
                    <a:lumMod val="25000"/>
                  </a:schemeClr>
                </a:solidFill>
                <a:latin typeface="+mj-ea"/>
              </a:rPr>
              <a:t>：</a:t>
            </a:r>
            <a:r>
              <a:rPr lang="en-US" altLang="zh-CN" sz="1400" dirty="0">
                <a:solidFill>
                  <a:schemeClr val="bg2">
                    <a:lumMod val="25000"/>
                  </a:schemeClr>
                </a:solidFill>
                <a:latin typeface="+mj-ea"/>
              </a:rPr>
              <a:t>001567668</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Wentian</a:t>
            </a:r>
            <a:r>
              <a:rPr lang="en-US" altLang="zh-CN" sz="1400" dirty="0">
                <a:solidFill>
                  <a:schemeClr val="bg2">
                    <a:lumMod val="25000"/>
                  </a:schemeClr>
                </a:solidFill>
                <a:latin typeface="+mj-ea"/>
              </a:rPr>
              <a:t> Zhang: 002738592</a:t>
            </a:r>
            <a:endParaRPr kumimoji="0" lang="zh-CN" altLang="en-US" sz="1400" b="0" i="0" u="none" strike="noStrike" kern="1200" cap="none" spc="0" normalizeH="0" baseline="0" noProof="0" dirty="0">
              <a:ln>
                <a:noFill/>
              </a:ln>
              <a:solidFill>
                <a:schemeClr val="bg2">
                  <a:lumMod val="25000"/>
                </a:schemeClr>
              </a:solidFill>
              <a:effectLst/>
              <a:uLnTx/>
              <a:uFillTx/>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0135" y="483518"/>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879" y="1229070"/>
            <a:ext cx="3053843" cy="3876735"/>
          </a:xfrm>
          <a:prstGeom prst="rect">
            <a:avLst/>
          </a:prstGeom>
        </p:spPr>
      </p:pic>
    </p:spTree>
    <p:extLst>
      <p:ext uri="{BB962C8B-B14F-4D97-AF65-F5344CB8AC3E}">
        <p14:creationId xmlns:p14="http://schemas.microsoft.com/office/powerpoint/2010/main" val="27647927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266865" cy="107721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PROJECT BACKGROUND</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3"/>
            <a:ext cx="4834817" cy="358560"/>
          </a:xfrm>
          <a:prstGeom prst="rect">
            <a:avLst/>
          </a:prstGeom>
          <a:noFill/>
        </p:spPr>
        <p:txBody>
          <a:bodyPr wrap="square" lIns="68580" tIns="34290" rIns="68580" bIns="34290">
            <a:spAutoFit/>
          </a:bodyPr>
          <a:lstStyle/>
          <a:p>
            <a:pPr lvl="0" algn="ctr">
              <a:lnSpc>
                <a:spcPts val="2495"/>
              </a:lnSpc>
            </a:pPr>
            <a:r>
              <a:rPr lang="en-US" altLang="zh-CN" sz="1600" spc="-1" dirty="0">
                <a:solidFill>
                  <a:srgbClr val="000000"/>
                </a:solidFill>
                <a:latin typeface="+mj-ea"/>
                <a:ea typeface="+mj-ea"/>
              </a:rPr>
              <a:t>Problems we are facing and out solutions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01</a:t>
              </a:r>
            </a:p>
          </p:txBody>
        </p:sp>
      </p:grpSp>
    </p:spTree>
    <p:extLst>
      <p:ext uri="{BB962C8B-B14F-4D97-AF65-F5344CB8AC3E}">
        <p14:creationId xmlns:p14="http://schemas.microsoft.com/office/powerpoint/2010/main" val="363489681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55144" y="1635646"/>
            <a:ext cx="7728835" cy="26642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 name="TextBox 3"/>
          <p:cNvSpPr txBox="1"/>
          <p:nvPr/>
        </p:nvSpPr>
        <p:spPr>
          <a:xfrm>
            <a:off x="762083" y="1701612"/>
            <a:ext cx="7629142" cy="3287054"/>
          </a:xfrm>
          <a:prstGeom prst="rect">
            <a:avLst/>
          </a:prstGeom>
          <a:noFill/>
        </p:spPr>
        <p:txBody>
          <a:bodyPr wrap="square" lIns="0" tIns="0" rIns="0" bIns="0" rtlCol="0">
            <a:spAutoFit/>
          </a:bodyPr>
          <a:lstStyle/>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 increasing number of orphans due to COVID-19 deaths is leading to social instability.</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Johns Hopkins University reports that the US has nearly one million cumulative deaths, leaving many children without parents or primary caregivers. Imperial College data from April 2022 shows that around 197,000 US minors have lost at least one parent to COVID-19, while 250,000 have lost their primary or secondary guardians. </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Therefore, it is important to create a system of sweet home for orphans to help them get out of the physical and mental gloom and find warm families to adopt.</a:t>
            </a: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5" name="矩形 93"/>
          <p:cNvSpPr/>
          <p:nvPr/>
        </p:nvSpPr>
        <p:spPr>
          <a:xfrm>
            <a:off x="683029" y="155759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 name="矩形 93"/>
          <p:cNvSpPr/>
          <p:nvPr/>
        </p:nvSpPr>
        <p:spPr>
          <a:xfrm rot="10800000">
            <a:off x="8247209" y="408391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9" name="Freeform 5"/>
          <p:cNvSpPr>
            <a:spLocks/>
          </p:cNvSpPr>
          <p:nvPr/>
        </p:nvSpPr>
        <p:spPr bwMode="auto">
          <a:xfrm>
            <a:off x="2494330" y="707206"/>
            <a:ext cx="3240360" cy="75177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12" name="TextBox 11"/>
          <p:cNvSpPr txBox="1"/>
          <p:nvPr/>
        </p:nvSpPr>
        <p:spPr>
          <a:xfrm>
            <a:off x="3505254" y="944591"/>
            <a:ext cx="1218512"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Problems</a:t>
            </a:r>
            <a:endParaRPr kumimoji="0" lang="zh-CN" altLang="en-US"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8292103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9"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1070420" y="1260694"/>
            <a:ext cx="2203725" cy="502828"/>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Freeform 42"/>
          <p:cNvSpPr>
            <a:spLocks/>
          </p:cNvSpPr>
          <p:nvPr/>
        </p:nvSpPr>
        <p:spPr bwMode="auto">
          <a:xfrm flipH="1">
            <a:off x="6174767" y="1260694"/>
            <a:ext cx="2203725" cy="502828"/>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Freeform 42"/>
          <p:cNvSpPr>
            <a:spLocks/>
          </p:cNvSpPr>
          <p:nvPr/>
        </p:nvSpPr>
        <p:spPr bwMode="auto">
          <a:xfrm flipV="1">
            <a:off x="1053638" y="4010339"/>
            <a:ext cx="2203725" cy="50174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Freeform 42"/>
          <p:cNvSpPr>
            <a:spLocks/>
          </p:cNvSpPr>
          <p:nvPr/>
        </p:nvSpPr>
        <p:spPr bwMode="auto">
          <a:xfrm flipH="1" flipV="1">
            <a:off x="6161059" y="3840625"/>
            <a:ext cx="2203725" cy="50174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2"/>
          <p:cNvSpPr>
            <a:spLocks noChangeArrowheads="1"/>
          </p:cNvSpPr>
          <p:nvPr/>
        </p:nvSpPr>
        <p:spPr bwMode="auto">
          <a:xfrm>
            <a:off x="0" y="2476856"/>
            <a:ext cx="9144000" cy="78229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5" name="TextBox 33"/>
          <p:cNvSpPr txBox="1">
            <a:spLocks noChangeArrowheads="1"/>
          </p:cNvSpPr>
          <p:nvPr/>
        </p:nvSpPr>
        <p:spPr bwMode="auto">
          <a:xfrm>
            <a:off x="3870069" y="2682769"/>
            <a:ext cx="1332442" cy="370467"/>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rPr>
              <a:t>Solutions</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36" name="组合 34"/>
          <p:cNvGrpSpPr>
            <a:grpSpLocks/>
          </p:cNvGrpSpPr>
          <p:nvPr/>
        </p:nvGrpSpPr>
        <p:grpSpPr bwMode="auto">
          <a:xfrm>
            <a:off x="672780" y="2007809"/>
            <a:ext cx="783427" cy="785533"/>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9" name="组合 37"/>
          <p:cNvGrpSpPr>
            <a:grpSpLocks/>
          </p:cNvGrpSpPr>
          <p:nvPr/>
        </p:nvGrpSpPr>
        <p:grpSpPr bwMode="auto">
          <a:xfrm>
            <a:off x="672779" y="2975693"/>
            <a:ext cx="783427" cy="785533"/>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2" name="组合 40"/>
          <p:cNvGrpSpPr>
            <a:grpSpLocks/>
          </p:cNvGrpSpPr>
          <p:nvPr/>
        </p:nvGrpSpPr>
        <p:grpSpPr bwMode="auto">
          <a:xfrm>
            <a:off x="7946328" y="1962688"/>
            <a:ext cx="784505" cy="785533"/>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5" name="组合 43"/>
          <p:cNvGrpSpPr>
            <a:grpSpLocks/>
          </p:cNvGrpSpPr>
          <p:nvPr/>
        </p:nvGrpSpPr>
        <p:grpSpPr bwMode="auto">
          <a:xfrm>
            <a:off x="7986778" y="2900339"/>
            <a:ext cx="783427" cy="785533"/>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49" name="TextBox 47"/>
          <p:cNvSpPr txBox="1">
            <a:spLocks noChangeArrowheads="1"/>
          </p:cNvSpPr>
          <p:nvPr/>
        </p:nvSpPr>
        <p:spPr bwMode="auto">
          <a:xfrm>
            <a:off x="1456207" y="1381787"/>
            <a:ext cx="2631250"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buNone/>
            </a:pPr>
            <a:r>
              <a:rPr lang="en-US" altLang="zh-CN" sz="1100" dirty="0">
                <a:solidFill>
                  <a:schemeClr val="tx1"/>
                </a:solidFill>
              </a:rPr>
              <a:t>We combine these problems together and provide a system that makes the process of adopting orphans easy and convenient with </a:t>
            </a:r>
            <a:r>
              <a:rPr lang="en-US" altLang="zh-CN" sz="1100" b="1" dirty="0">
                <a:solidFill>
                  <a:schemeClr val="tx1"/>
                </a:solidFill>
              </a:rPr>
              <a:t>Java Swing</a:t>
            </a:r>
            <a:endParaRPr lang="en-US" altLang="zh-CN" sz="1100" dirty="0">
              <a:solidFill>
                <a:schemeClr val="tx1"/>
              </a:solidFill>
            </a:endParaRPr>
          </a:p>
        </p:txBody>
      </p:sp>
      <p:sp>
        <p:nvSpPr>
          <p:cNvPr id="51" name="TextBox 49"/>
          <p:cNvSpPr txBox="1">
            <a:spLocks noChangeArrowheads="1"/>
          </p:cNvSpPr>
          <p:nvPr/>
        </p:nvSpPr>
        <p:spPr bwMode="auto">
          <a:xfrm>
            <a:off x="4273920" y="1377219"/>
            <a:ext cx="3672408" cy="90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The purpose of our system</a:t>
            </a:r>
            <a:r>
              <a:rPr lang="zh-CN" altLang="en-US" sz="1100" dirty="0">
                <a:solidFill>
                  <a:prstClr val="black"/>
                </a:solidFill>
                <a:cs typeface="Arial" pitchFamily="34" charset="0"/>
              </a:rPr>
              <a:t> </a:t>
            </a:r>
            <a:r>
              <a:rPr lang="en-US" altLang="zh-CN" sz="1100" dirty="0">
                <a:solidFill>
                  <a:prstClr val="black"/>
                </a:solidFill>
                <a:cs typeface="Arial" pitchFamily="34" charset="0"/>
              </a:rPr>
              <a:t>to make sure the orphan is healthy and verify the adopter is qualified before accessing the orphan's information at the same time. We also provide the opportunity to volunteer and the volunteers could process their work independently.</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3" name="TextBox 51"/>
          <p:cNvSpPr txBox="1">
            <a:spLocks noChangeArrowheads="1"/>
          </p:cNvSpPr>
          <p:nvPr/>
        </p:nvSpPr>
        <p:spPr bwMode="auto">
          <a:xfrm>
            <a:off x="1511954" y="3413881"/>
            <a:ext cx="3024336"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685800" eaLnBrk="1" hangingPunct="1">
              <a:spcBef>
                <a:spcPct val="0"/>
              </a:spcBef>
              <a:buNone/>
              <a:defRPr/>
            </a:pPr>
            <a:r>
              <a:rPr lang="en-US" altLang="zh-CN" sz="1100" dirty="0">
                <a:solidFill>
                  <a:prstClr val="black"/>
                </a:solidFill>
                <a:cs typeface="Arial" pitchFamily="34" charset="0"/>
              </a:rPr>
              <a:t> We consider the use case from medical checkers, volunteers, and adopters. At the same time, with the use case of system admin, this system is expandable at the global level. </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5" name="TextBox 53"/>
          <p:cNvSpPr txBox="1">
            <a:spLocks noChangeArrowheads="1"/>
          </p:cNvSpPr>
          <p:nvPr/>
        </p:nvSpPr>
        <p:spPr bwMode="auto">
          <a:xfrm>
            <a:off x="5092132" y="3439817"/>
            <a:ext cx="2869650" cy="5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Every orphan is responsible by a single manager, the manager is permitted to have an overview of an orphan.</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Tree>
    <p:extLst>
      <p:ext uri="{BB962C8B-B14F-4D97-AF65-F5344CB8AC3E}">
        <p14:creationId xmlns:p14="http://schemas.microsoft.com/office/powerpoint/2010/main" val="304114374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0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down)">
                                      <p:cBhvr>
                                        <p:cTn id="5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9" grpId="0" autoUpdateAnimBg="0"/>
      <p:bldP spid="51" grpId="0" autoUpdateAnimBg="0"/>
      <p:bldP spid="53" grpId="0" autoUpdateAnimBg="0"/>
      <p:bldP spid="5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Show models and diagrams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02</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661248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190600" y="619519"/>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High-level Component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203" y="1131590"/>
            <a:ext cx="7056784" cy="396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0668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1"/>
          <p:cNvSpPr>
            <a:spLocks noChangeArrowheads="1"/>
          </p:cNvSpPr>
          <p:nvPr/>
        </p:nvSpPr>
        <p:spPr bwMode="gray">
          <a:xfrm rot="16200000">
            <a:off x="-1116632" y="1995686"/>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UML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6" name="图片 5" descr="日程表&#10;&#10;描述已自动生成">
            <a:extLst>
              <a:ext uri="{FF2B5EF4-FFF2-40B4-BE49-F238E27FC236}">
                <a16:creationId xmlns:a16="http://schemas.microsoft.com/office/drawing/2014/main" id="{CF6BF9E6-0F3B-C1EA-483F-EA16BC04D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0"/>
            <a:ext cx="7470321" cy="5143500"/>
          </a:xfrm>
          <a:prstGeom prst="rect">
            <a:avLst/>
          </a:prstGeom>
        </p:spPr>
      </p:pic>
    </p:spTree>
    <p:extLst>
      <p:ext uri="{BB962C8B-B14F-4D97-AF65-F5344CB8AC3E}">
        <p14:creationId xmlns:p14="http://schemas.microsoft.com/office/powerpoint/2010/main" val="328995282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ENTITIES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gn="ctr">
              <a:lnSpc>
                <a:spcPts val="2495"/>
              </a:lnSpc>
            </a:pPr>
            <a:r>
              <a:rPr lang="en-US" altLang="zh-CN" sz="1200" spc="-1" dirty="0">
                <a:solidFill>
                  <a:srgbClr val="000000"/>
                </a:solidFill>
                <a:latin typeface="+mj-ea"/>
              </a:rPr>
              <a:t>The program structure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03</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249364847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theme/theme1.xml><?xml version="1.0" encoding="utf-8"?>
<a:theme xmlns:a="http://schemas.openxmlformats.org/drawingml/2006/main" name="第一PPT，www.1ppt.com">
  <a:themeElements>
    <a:clrScheme name="自定义 95">
      <a:dk1>
        <a:sysClr val="windowText" lastClr="000000"/>
      </a:dk1>
      <a:lt1>
        <a:sysClr val="window" lastClr="FFFFFF"/>
      </a:lt1>
      <a:dk2>
        <a:srgbClr val="44546A"/>
      </a:dk2>
      <a:lt2>
        <a:srgbClr val="E7E6E6"/>
      </a:lt2>
      <a:accent1>
        <a:srgbClr val="E74383"/>
      </a:accent1>
      <a:accent2>
        <a:srgbClr val="EB6799"/>
      </a:accent2>
      <a:accent3>
        <a:srgbClr val="E3256D"/>
      </a:accent3>
      <a:accent4>
        <a:srgbClr val="EB6799"/>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TotalTime>
  <Words>507</Words>
  <Application>Microsoft Macintosh PowerPoint</Application>
  <PresentationFormat>全屏显示(16:9)</PresentationFormat>
  <Paragraphs>134</Paragraphs>
  <Slides>21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思源黑体-超粗体 Bold</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儿童节</dc:title>
  <dc:creator>第一PPT</dc:creator>
  <cp:keywords>www.1ppt.com</cp:keywords>
  <cp:lastModifiedBy>Zihao Liu</cp:lastModifiedBy>
  <cp:revision>125</cp:revision>
  <dcterms:created xsi:type="dcterms:W3CDTF">2015-10-09T15:15:07Z</dcterms:created>
  <dcterms:modified xsi:type="dcterms:W3CDTF">2023-04-24T03:58:51Z</dcterms:modified>
</cp:coreProperties>
</file>