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9" r:id="rId4"/>
    <p:sldId id="270" r:id="rId5"/>
    <p:sldId id="284" r:id="rId6"/>
    <p:sldId id="258" r:id="rId7"/>
    <p:sldId id="272" r:id="rId8"/>
    <p:sldId id="271" r:id="rId9"/>
    <p:sldId id="273" r:id="rId10"/>
    <p:sldId id="274" r:id="rId11"/>
    <p:sldId id="275" r:id="rId12"/>
    <p:sldId id="277" r:id="rId13"/>
    <p:sldId id="276" r:id="rId14"/>
    <p:sldId id="278" r:id="rId15"/>
    <p:sldId id="260" r:id="rId16"/>
    <p:sldId id="279" r:id="rId17"/>
    <p:sldId id="282" r:id="rId18"/>
    <p:sldId id="280" r:id="rId19"/>
    <p:sldId id="281" r:id="rId20"/>
    <p:sldId id="285" r:id="rId21"/>
    <p:sldId id="283" r:id="rId22"/>
    <p:sldId id="268" r:id="rId23"/>
  </p:sldIdLst>
  <p:sldSz cx="12192000" cy="6858000"/>
  <p:notesSz cx="6858000" cy="1181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0"/>
    <p:restoredTop sz="93827" autoAdjust="0"/>
  </p:normalViewPr>
  <p:slideViewPr>
    <p:cSldViewPr snapToGrid="0">
      <p:cViewPr varScale="1">
        <p:scale>
          <a:sx n="119" d="100"/>
          <a:sy n="119" d="100"/>
        </p:scale>
        <p:origin x="312"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69DF2-924A-4839-A210-37CB897C1580}" type="datetimeFigureOut">
              <a:rPr lang="en-US" altLang="zh-CN"/>
              <a:t>4/28/20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89EC1-4E78-4388-8FBA-BEB58758075E}" type="slidenum">
              <a:rPr lang="en-US" altLang="zh-CN"/>
              <a:t>‹#›</a:t>
            </a:fld>
            <a:endParaRPr lang="zh-CN" altLang="en-US"/>
          </a:p>
        </p:txBody>
      </p:sp>
    </p:spTree>
    <p:extLst>
      <p:ext uri="{BB962C8B-B14F-4D97-AF65-F5344CB8AC3E}">
        <p14:creationId xmlns:p14="http://schemas.microsoft.com/office/powerpoint/2010/main" val="209075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Calibri"/>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a:t>
            </a:fld>
            <a:endParaRPr lang="zh-CN" altLang="en-US"/>
          </a:p>
        </p:txBody>
      </p:sp>
    </p:spTree>
    <p:extLst>
      <p:ext uri="{BB962C8B-B14F-4D97-AF65-F5344CB8AC3E}">
        <p14:creationId xmlns:p14="http://schemas.microsoft.com/office/powerpoint/2010/main" val="2794402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10</a:t>
            </a:fld>
            <a:endParaRPr lang="zh-CN" altLang="en-US"/>
          </a:p>
        </p:txBody>
      </p:sp>
    </p:spTree>
    <p:extLst>
      <p:ext uri="{BB962C8B-B14F-4D97-AF65-F5344CB8AC3E}">
        <p14:creationId xmlns:p14="http://schemas.microsoft.com/office/powerpoint/2010/main" val="4149882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11</a:t>
            </a:fld>
            <a:endParaRPr lang="zh-CN" altLang="en-US"/>
          </a:p>
        </p:txBody>
      </p:sp>
    </p:spTree>
    <p:extLst>
      <p:ext uri="{BB962C8B-B14F-4D97-AF65-F5344CB8AC3E}">
        <p14:creationId xmlns:p14="http://schemas.microsoft.com/office/powerpoint/2010/main" val="2600934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latin typeface="Calibri"/>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12</a:t>
            </a:fld>
            <a:endParaRPr lang="zh-CN" altLang="en-US"/>
          </a:p>
        </p:txBody>
      </p:sp>
    </p:spTree>
    <p:extLst>
      <p:ext uri="{BB962C8B-B14F-4D97-AF65-F5344CB8AC3E}">
        <p14:creationId xmlns:p14="http://schemas.microsoft.com/office/powerpoint/2010/main" val="511529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first, we used the three layer architecture, the first the second the third... and I will explain this in detail later</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13</a:t>
            </a:fld>
            <a:endParaRPr lang="zh-CN" altLang="en-US"/>
          </a:p>
        </p:txBody>
      </p:sp>
    </p:spTree>
    <p:extLst>
      <p:ext uri="{BB962C8B-B14F-4D97-AF65-F5344CB8AC3E}">
        <p14:creationId xmlns:p14="http://schemas.microsoft.com/office/powerpoint/2010/main" val="2973072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latin typeface="Calibri"/>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14</a:t>
            </a:fld>
            <a:endParaRPr lang="zh-CN" altLang="en-US"/>
          </a:p>
        </p:txBody>
      </p:sp>
    </p:spTree>
    <p:extLst>
      <p:ext uri="{BB962C8B-B14F-4D97-AF65-F5344CB8AC3E}">
        <p14:creationId xmlns:p14="http://schemas.microsoft.com/office/powerpoint/2010/main" val="175183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latin typeface="Calibri"/>
              <a:ea typeface="等线"/>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15</a:t>
            </a:fld>
            <a:endParaRPr lang="zh-CN" altLang="en-US"/>
          </a:p>
        </p:txBody>
      </p:sp>
    </p:spTree>
    <p:extLst>
      <p:ext uri="{BB962C8B-B14F-4D97-AF65-F5344CB8AC3E}">
        <p14:creationId xmlns:p14="http://schemas.microsoft.com/office/powerpoint/2010/main" val="141190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zh-CN" dirty="0"/>
          </a:p>
          <a:p>
            <a:r>
              <a:rPr lang="en-US" altLang="zh-CN" dirty="0"/>
              <a:t>The implementation of the function adopts the software architecture pattern of 3-tier architecture, we construct the UI (User Interface layer) layer through the research and analysis of requirements, and then call the service in the BLL (Business Logic Layer), in turn the BLL call the </a:t>
            </a:r>
            <a:r>
              <a:rPr lang="en-US" altLang="zh-CN" dirty="0" err="1"/>
              <a:t>DAl</a:t>
            </a:r>
            <a:r>
              <a:rPr lang="en-US" altLang="zh-CN" dirty="0"/>
              <a:t> (Data access layer) layer, realize the database call, and finally return the data to display in the user interface.</a:t>
            </a:r>
            <a:endParaRPr lang="zh-CN" altLang="zh-CN" dirty="0"/>
          </a:p>
          <a:p>
            <a:endParaRPr lang="en-US" altLang="zh-CN" dirty="0">
              <a:latin typeface="Calibri"/>
              <a:ea typeface="等线"/>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16</a:t>
            </a:fld>
            <a:endParaRPr lang="zh-CN" altLang="en-US"/>
          </a:p>
        </p:txBody>
      </p:sp>
    </p:spTree>
    <p:extLst>
      <p:ext uri="{BB962C8B-B14F-4D97-AF65-F5344CB8AC3E}">
        <p14:creationId xmlns:p14="http://schemas.microsoft.com/office/powerpoint/2010/main" val="3561331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the UI layer, in addition to the index page, there should be six main pages corresponding to the six functions.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17</a:t>
            </a:fld>
            <a:endParaRPr lang="zh-CN" altLang="en-US"/>
          </a:p>
        </p:txBody>
      </p:sp>
    </p:spTree>
    <p:extLst>
      <p:ext uri="{BB962C8B-B14F-4D97-AF65-F5344CB8AC3E}">
        <p14:creationId xmlns:p14="http://schemas.microsoft.com/office/powerpoint/2010/main" val="4015273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the BLL layer, we use the servlet to call the service in the BLL layer, and the </a:t>
            </a:r>
            <a:r>
              <a:rPr lang="en-US" altLang="zh-CN" sz="1200" kern="1200" dirty="0" err="1">
                <a:solidFill>
                  <a:schemeClr val="tx1"/>
                </a:solidFill>
                <a:effectLst/>
                <a:latin typeface="+mn-lt"/>
                <a:ea typeface="+mn-ea"/>
                <a:cs typeface="+mn-cs"/>
              </a:rPr>
              <a:t>DAl</a:t>
            </a:r>
            <a:r>
              <a:rPr lang="en-US" altLang="zh-CN" sz="1200" kern="1200" dirty="0">
                <a:solidFill>
                  <a:schemeClr val="tx1"/>
                </a:solidFill>
                <a:effectLst/>
                <a:latin typeface="+mn-lt"/>
                <a:ea typeface="+mn-ea"/>
                <a:cs typeface="+mn-cs"/>
              </a:rPr>
              <a:t> layer entity function was called through the interface</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18</a:t>
            </a:fld>
            <a:endParaRPr lang="zh-CN" altLang="en-US"/>
          </a:p>
        </p:txBody>
      </p:sp>
    </p:spTree>
    <p:extLst>
      <p:ext uri="{BB962C8B-B14F-4D97-AF65-F5344CB8AC3E}">
        <p14:creationId xmlns:p14="http://schemas.microsoft.com/office/powerpoint/2010/main" val="836989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the DAL layer, The Dao (</a:t>
            </a:r>
            <a:r>
              <a:rPr lang="en-US" altLang="zh-CN" sz="1200" kern="1200" dirty="0" err="1">
                <a:solidFill>
                  <a:schemeClr val="tx1"/>
                </a:solidFill>
                <a:effectLst/>
                <a:latin typeface="+mn-lt"/>
                <a:ea typeface="+mn-ea"/>
                <a:cs typeface="+mn-cs"/>
              </a:rPr>
              <a:t>DataAccessObjects</a:t>
            </a:r>
            <a:r>
              <a:rPr lang="en-US" altLang="zh-CN" sz="1200" kern="1200" dirty="0">
                <a:solidFill>
                  <a:schemeClr val="tx1"/>
                </a:solidFill>
                <a:effectLst/>
                <a:latin typeface="+mn-lt"/>
                <a:ea typeface="+mn-ea"/>
                <a:cs typeface="+mn-cs"/>
              </a:rPr>
              <a:t>) files corresponding to the five functions should contain entity functions such as data storage and retrieval, and connect to the database through JDBC to achieve data operation.</a:t>
            </a: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Finally, the retrieved information is displayed on the corresponding page of the user interface.</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1A89EC1-4E78-4388-8FBA-BEB58758075E}" type="slidenum">
              <a:rPr lang="en-US" altLang="zh-CN"/>
              <a:t>19</a:t>
            </a:fld>
            <a:endParaRPr lang="zh-CN" altLang="en-US"/>
          </a:p>
        </p:txBody>
      </p:sp>
    </p:spTree>
    <p:extLst>
      <p:ext uri="{BB962C8B-B14F-4D97-AF65-F5344CB8AC3E}">
        <p14:creationId xmlns:p14="http://schemas.microsoft.com/office/powerpoint/2010/main" val="170601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alibri"/>
                <a:cs typeface="Calibri"/>
              </a:rPr>
              <a:t>This is the outline. </a:t>
            </a:r>
          </a:p>
        </p:txBody>
      </p:sp>
      <p:sp>
        <p:nvSpPr>
          <p:cNvPr id="4" name="灯片编号占位符 3"/>
          <p:cNvSpPr>
            <a:spLocks noGrp="1"/>
          </p:cNvSpPr>
          <p:nvPr>
            <p:ph type="sldNum" sz="quarter" idx="5"/>
          </p:nvPr>
        </p:nvSpPr>
        <p:spPr/>
        <p:txBody>
          <a:bodyPr/>
          <a:lstStyle/>
          <a:p>
            <a:fld id="{21A89EC1-4E78-4388-8FBA-BEB58758075E}" type="slidenum">
              <a:rPr lang="en-US" altLang="zh-CN"/>
              <a:t>2</a:t>
            </a:fld>
            <a:endParaRPr lang="zh-CN" altLang="en-US"/>
          </a:p>
        </p:txBody>
      </p:sp>
    </p:spTree>
    <p:extLst>
      <p:ext uri="{BB962C8B-B14F-4D97-AF65-F5344CB8AC3E}">
        <p14:creationId xmlns:p14="http://schemas.microsoft.com/office/powerpoint/2010/main" val="1299573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connection of database, here you can see that, the </a:t>
            </a:r>
            <a:r>
              <a:rPr lang="en-US" altLang="zh-CN" dirty="0" err="1"/>
              <a:t>dao</a:t>
            </a:r>
            <a:r>
              <a:rPr lang="en-US" altLang="zh-CN" dirty="0"/>
              <a:t> files are connected to the </a:t>
            </a:r>
            <a:r>
              <a:rPr lang="en-US" altLang="zh-CN" dirty="0" err="1"/>
              <a:t>relavent</a:t>
            </a:r>
            <a:r>
              <a:rPr lang="en-US" altLang="zh-CN" dirty="0"/>
              <a:t> dataset by JDBC, and there are four </a:t>
            </a:r>
            <a:r>
              <a:rPr lang="en-US" altLang="zh-CN" dirty="0" err="1"/>
              <a:t>dao</a:t>
            </a:r>
            <a:r>
              <a:rPr lang="en-US" altLang="zh-CN" dirty="0"/>
              <a:t> files,1,2,3,4, and all of them include a data storage function, plus, the </a:t>
            </a:r>
            <a:r>
              <a:rPr lang="en-US" altLang="zh-CN" dirty="0" err="1"/>
              <a:t>userdao</a:t>
            </a:r>
            <a:r>
              <a:rPr lang="en-US" altLang="zh-CN" dirty="0"/>
              <a:t> have query functions, the first one, find password is used to match the current user, and </a:t>
            </a:r>
            <a:r>
              <a:rPr lang="en-US" altLang="zh-CN" dirty="0" err="1"/>
              <a:t>findhistory</a:t>
            </a:r>
            <a:r>
              <a:rPr lang="en-US" altLang="zh-CN" dirty="0"/>
              <a:t> to find the search history of this matched user, the </a:t>
            </a:r>
            <a:r>
              <a:rPr lang="en-US" altLang="zh-CN" dirty="0" err="1"/>
              <a:t>finddruginfo</a:t>
            </a:r>
            <a:r>
              <a:rPr lang="en-US" altLang="zh-CN" dirty="0"/>
              <a:t> is used to find the information of the drugs which the user have searched.</a:t>
            </a:r>
          </a:p>
          <a:p>
            <a:r>
              <a:rPr lang="en-US" altLang="zh-CN" dirty="0"/>
              <a:t>and for the </a:t>
            </a:r>
            <a:r>
              <a:rPr lang="en-US" altLang="zh-CN" dirty="0" err="1"/>
              <a:t>annovar</a:t>
            </a:r>
            <a:r>
              <a:rPr lang="en-US" altLang="zh-CN" dirty="0"/>
              <a:t> part, we plan to construct a </a:t>
            </a:r>
            <a:r>
              <a:rPr lang="en-US" altLang="zh-CN" dirty="0" err="1"/>
              <a:t>annovardao</a:t>
            </a:r>
            <a:r>
              <a:rPr lang="en-US" altLang="zh-CN" dirty="0"/>
              <a:t> to save the data and retrieval the </a:t>
            </a:r>
            <a:r>
              <a:rPr lang="en-US" altLang="zh-CN" dirty="0" err="1"/>
              <a:t>annovar</a:t>
            </a:r>
            <a:r>
              <a:rPr lang="en-US" altLang="zh-CN" dirty="0"/>
              <a:t> results then put them on the page.</a:t>
            </a:r>
            <a:endParaRPr lang="zh-CN" altLang="en-US" dirty="0"/>
          </a:p>
        </p:txBody>
      </p:sp>
      <p:sp>
        <p:nvSpPr>
          <p:cNvPr id="4" name="灯片编号占位符 3"/>
          <p:cNvSpPr>
            <a:spLocks noGrp="1"/>
          </p:cNvSpPr>
          <p:nvPr>
            <p:ph type="sldNum" sz="quarter" idx="5"/>
          </p:nvPr>
        </p:nvSpPr>
        <p:spPr/>
        <p:txBody>
          <a:bodyPr/>
          <a:lstStyle/>
          <a:p>
            <a:fld id="{21A89EC1-4E78-4388-8FBA-BEB58758075E}" type="slidenum">
              <a:rPr lang="en-US" altLang="zh-CN" smtClean="0"/>
              <a:t>20</a:t>
            </a:fld>
            <a:endParaRPr lang="zh-CN" altLang="en-US"/>
          </a:p>
        </p:txBody>
      </p:sp>
    </p:spTree>
    <p:extLst>
      <p:ext uri="{BB962C8B-B14F-4D97-AF65-F5344CB8AC3E}">
        <p14:creationId xmlns:p14="http://schemas.microsoft.com/office/powerpoint/2010/main" val="1778767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1A89EC1-4E78-4388-8FBA-BEB58758075E}" type="slidenum">
              <a:rPr lang="en-US" altLang="zh-CN"/>
              <a:t>21</a:t>
            </a:fld>
            <a:endParaRPr lang="zh-CN" altLang="en-US"/>
          </a:p>
        </p:txBody>
      </p:sp>
    </p:spTree>
    <p:extLst>
      <p:ext uri="{BB962C8B-B14F-4D97-AF65-F5344CB8AC3E}">
        <p14:creationId xmlns:p14="http://schemas.microsoft.com/office/powerpoint/2010/main" val="237999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latin typeface="Calibri"/>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3</a:t>
            </a:fld>
            <a:endParaRPr lang="zh-CN" altLang="en-US"/>
          </a:p>
        </p:txBody>
      </p:sp>
    </p:spTree>
    <p:extLst>
      <p:ext uri="{BB962C8B-B14F-4D97-AF65-F5344CB8AC3E}">
        <p14:creationId xmlns:p14="http://schemas.microsoft.com/office/powerpoint/2010/main" val="4216056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21A89EC1-4E78-4388-8FBA-BEB58758075E}" type="slidenum">
              <a:rPr lang="en-US" altLang="zh-CN"/>
              <a:t>4</a:t>
            </a:fld>
            <a:endParaRPr lang="zh-CN" altLang="en-US"/>
          </a:p>
        </p:txBody>
      </p:sp>
    </p:spTree>
    <p:extLst>
      <p:ext uri="{BB962C8B-B14F-4D97-AF65-F5344CB8AC3E}">
        <p14:creationId xmlns:p14="http://schemas.microsoft.com/office/powerpoint/2010/main" val="194459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21A89EC1-4E78-4388-8FBA-BEB58758075E}" type="slidenum">
              <a:rPr lang="en-US" altLang="zh-CN"/>
              <a:t>5</a:t>
            </a:fld>
            <a:endParaRPr lang="zh-CN" altLang="en-US"/>
          </a:p>
        </p:txBody>
      </p:sp>
    </p:spTree>
    <p:extLst>
      <p:ext uri="{BB962C8B-B14F-4D97-AF65-F5344CB8AC3E}">
        <p14:creationId xmlns:p14="http://schemas.microsoft.com/office/powerpoint/2010/main" val="2046543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21A89EC1-4E78-4388-8FBA-BEB58758075E}" type="slidenum">
              <a:rPr lang="en-US" altLang="zh-CN"/>
              <a:t>6</a:t>
            </a:fld>
            <a:endParaRPr lang="zh-CN" altLang="en-US"/>
          </a:p>
        </p:txBody>
      </p:sp>
    </p:spTree>
    <p:extLst>
      <p:ext uri="{BB962C8B-B14F-4D97-AF65-F5344CB8AC3E}">
        <p14:creationId xmlns:p14="http://schemas.microsoft.com/office/powerpoint/2010/main" val="200051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latin typeface="Calibri"/>
              <a:cs typeface="Calibri"/>
            </a:endParaRPr>
          </a:p>
        </p:txBody>
      </p:sp>
      <p:sp>
        <p:nvSpPr>
          <p:cNvPr id="4" name="灯片编号占位符 3"/>
          <p:cNvSpPr>
            <a:spLocks noGrp="1"/>
          </p:cNvSpPr>
          <p:nvPr>
            <p:ph type="sldNum" sz="quarter" idx="5"/>
          </p:nvPr>
        </p:nvSpPr>
        <p:spPr/>
        <p:txBody>
          <a:bodyPr/>
          <a:lstStyle/>
          <a:p>
            <a:fld id="{21A89EC1-4E78-4388-8FBA-BEB58758075E}" type="slidenum">
              <a:rPr lang="en-US" altLang="zh-CN"/>
              <a:t>7</a:t>
            </a:fld>
            <a:endParaRPr lang="zh-CN" altLang="en-US"/>
          </a:p>
        </p:txBody>
      </p:sp>
    </p:spTree>
    <p:extLst>
      <p:ext uri="{BB962C8B-B14F-4D97-AF65-F5344CB8AC3E}">
        <p14:creationId xmlns:p14="http://schemas.microsoft.com/office/powerpoint/2010/main" val="242681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Plus, in order to import the data downloaded from </a:t>
            </a:r>
            <a:r>
              <a:rPr lang="en-US" altLang="zh-CN" sz="1200" kern="1200" dirty="0" err="1">
                <a:solidFill>
                  <a:schemeClr val="tx1"/>
                </a:solidFill>
                <a:effectLst/>
                <a:latin typeface="+mn-lt"/>
                <a:ea typeface="+mn-ea"/>
                <a:cs typeface="+mn-cs"/>
              </a:rPr>
              <a:t>pharmGKB</a:t>
            </a:r>
            <a:r>
              <a:rPr lang="en-US" altLang="zh-CN" sz="1200" kern="1200" dirty="0">
                <a:solidFill>
                  <a:schemeClr val="tx1"/>
                </a:solidFill>
                <a:effectLst/>
                <a:latin typeface="+mn-lt"/>
                <a:ea typeface="+mn-ea"/>
                <a:cs typeface="+mn-cs"/>
              </a:rPr>
              <a:t>, we use </a:t>
            </a:r>
            <a:r>
              <a:rPr lang="en-US" altLang="zh-CN" sz="1200" kern="1200" dirty="0" err="1">
                <a:solidFill>
                  <a:schemeClr val="tx1"/>
                </a:solidFill>
                <a:effectLst/>
                <a:latin typeface="+mn-lt"/>
                <a:ea typeface="+mn-ea"/>
                <a:cs typeface="+mn-cs"/>
              </a:rPr>
              <a:t>Gson</a:t>
            </a:r>
            <a:r>
              <a:rPr lang="en-US" altLang="zh-CN" sz="1200" kern="1200" dirty="0">
                <a:solidFill>
                  <a:schemeClr val="tx1"/>
                </a:solidFill>
                <a:effectLst/>
                <a:latin typeface="+mn-lt"/>
                <a:ea typeface="+mn-ea"/>
                <a:cs typeface="+mn-cs"/>
              </a:rPr>
              <a:t> to convert JSON strings to equivalent Java objects. Meanwhile, for file upload, we use the comments </a:t>
            </a:r>
            <a:r>
              <a:rPr lang="en-US" altLang="zh-CN" sz="1200" kern="1200" dirty="0" err="1">
                <a:solidFill>
                  <a:schemeClr val="tx1"/>
                </a:solidFill>
                <a:effectLst/>
                <a:latin typeface="+mn-lt"/>
                <a:ea typeface="+mn-ea"/>
                <a:cs typeface="+mn-cs"/>
              </a:rPr>
              <a:t>fileupload</a:t>
            </a:r>
            <a:r>
              <a:rPr lang="en-US" altLang="zh-CN" sz="1200" kern="1200" dirty="0">
                <a:solidFill>
                  <a:schemeClr val="tx1"/>
                </a:solidFill>
                <a:effectLst/>
                <a:latin typeface="+mn-lt"/>
                <a:ea typeface="+mn-ea"/>
                <a:cs typeface="+mn-cs"/>
              </a:rPr>
              <a:t> package to upload the </a:t>
            </a:r>
            <a:r>
              <a:rPr lang="en-US" altLang="zh-CN" sz="1200" kern="1200" dirty="0" err="1">
                <a:solidFill>
                  <a:schemeClr val="tx1"/>
                </a:solidFill>
                <a:effectLst/>
                <a:latin typeface="+mn-lt"/>
                <a:ea typeface="+mn-ea"/>
                <a:cs typeface="+mn-cs"/>
              </a:rPr>
              <a:t>tsv</a:t>
            </a:r>
            <a:r>
              <a:rPr lang="en-US" altLang="zh-CN" sz="1200" kern="1200" dirty="0">
                <a:solidFill>
                  <a:schemeClr val="tx1"/>
                </a:solidFill>
                <a:effectLst/>
                <a:latin typeface="+mn-lt"/>
                <a:ea typeface="+mn-ea"/>
                <a:cs typeface="+mn-cs"/>
              </a:rPr>
              <a:t> file which is the output file of </a:t>
            </a:r>
            <a:r>
              <a:rPr lang="en-US" altLang="zh-CN" sz="1200" kern="1200" dirty="0" err="1">
                <a:solidFill>
                  <a:schemeClr val="tx1"/>
                </a:solidFill>
                <a:effectLst/>
                <a:latin typeface="+mn-lt"/>
                <a:ea typeface="+mn-ea"/>
                <a:cs typeface="+mn-cs"/>
              </a:rPr>
              <a:t>annovar</a:t>
            </a:r>
            <a:r>
              <a:rPr lang="en-US" altLang="zh-CN" sz="1200" kern="1200" dirty="0">
                <a:solidFill>
                  <a:schemeClr val="tx1"/>
                </a:solidFill>
                <a:effectLst/>
                <a:latin typeface="+mn-lt"/>
                <a:ea typeface="+mn-ea"/>
                <a:cs typeface="+mn-cs"/>
              </a:rPr>
              <a:t> process.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1A89EC1-4E78-4388-8FBA-BEB58758075E}" type="slidenum">
              <a:rPr lang="en-US" altLang="zh-CN"/>
              <a:t>8</a:t>
            </a:fld>
            <a:endParaRPr lang="zh-CN" altLang="en-US"/>
          </a:p>
        </p:txBody>
      </p:sp>
    </p:spTree>
    <p:extLst>
      <p:ext uri="{BB962C8B-B14F-4D97-AF65-F5344CB8AC3E}">
        <p14:creationId xmlns:p14="http://schemas.microsoft.com/office/powerpoint/2010/main" val="3058186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1A89EC1-4E78-4388-8FBA-BEB58758075E}" type="slidenum">
              <a:rPr lang="en-US" altLang="zh-CN"/>
              <a:t>9</a:t>
            </a:fld>
            <a:endParaRPr lang="zh-CN" altLang="en-US"/>
          </a:p>
        </p:txBody>
      </p:sp>
    </p:spTree>
    <p:extLst>
      <p:ext uri="{BB962C8B-B14F-4D97-AF65-F5344CB8AC3E}">
        <p14:creationId xmlns:p14="http://schemas.microsoft.com/office/powerpoint/2010/main" val="154635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A60E-5EB7-4CC4-AE77-7098D8948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B6E2A6-813F-4216-AF78-C8EBDBE2E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F8475-00C3-426B-928A-FDFCD116B84B}"/>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5" name="Footer Placeholder 4">
            <a:extLst>
              <a:ext uri="{FF2B5EF4-FFF2-40B4-BE49-F238E27FC236}">
                <a16:creationId xmlns:a16="http://schemas.microsoft.com/office/drawing/2014/main" id="{52E31EA0-8332-4614-942D-AC70440DC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73B5C-4E20-44A9-BD9B-8059FCD4775C}"/>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183457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E221-4574-49A9-AD30-84ABEB501C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E9EB4-1FAB-45CE-B3CE-B66703CE1B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8E204-BE7B-4829-90F1-AF698B6BDA62}"/>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5" name="Footer Placeholder 4">
            <a:extLst>
              <a:ext uri="{FF2B5EF4-FFF2-40B4-BE49-F238E27FC236}">
                <a16:creationId xmlns:a16="http://schemas.microsoft.com/office/drawing/2014/main" id="{7E4E9CA8-4AB8-4AFE-92B2-0C0973CD1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646AE-5DE7-441E-AC60-7A1994E4A053}"/>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63864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2531C-B07D-41C5-9195-B961833B8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238D41-C228-4473-8880-2CBE015124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01F97-10AA-429C-91EC-136E6F0EFA92}"/>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5" name="Footer Placeholder 4">
            <a:extLst>
              <a:ext uri="{FF2B5EF4-FFF2-40B4-BE49-F238E27FC236}">
                <a16:creationId xmlns:a16="http://schemas.microsoft.com/office/drawing/2014/main" id="{86D2426B-6D32-4F1C-AE16-6B364042F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FA40F-2312-45B3-89D4-6433A59308CB}"/>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204132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5677-9541-49E1-8371-2FE3AA374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EC19A-D782-4407-A816-A8C724C08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5FAFC-F6B6-44DF-9BB0-26EE94B97D9B}"/>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5" name="Footer Placeholder 4">
            <a:extLst>
              <a:ext uri="{FF2B5EF4-FFF2-40B4-BE49-F238E27FC236}">
                <a16:creationId xmlns:a16="http://schemas.microsoft.com/office/drawing/2014/main" id="{5FFCA66D-DA0D-4019-84DF-121CA3DD2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276E0-1D04-4DF2-A210-5D952653EC5A}"/>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63688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4A69-CED7-4A1D-8BD4-D1F481B2F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8EE3F3-54D7-4BE2-B1D9-1064AA1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F4071-F2B3-4137-9547-C75AC421D30A}"/>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5" name="Footer Placeholder 4">
            <a:extLst>
              <a:ext uri="{FF2B5EF4-FFF2-40B4-BE49-F238E27FC236}">
                <a16:creationId xmlns:a16="http://schemas.microsoft.com/office/drawing/2014/main" id="{B48FF8C5-B125-4C3A-92EF-7BD6D8129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ED856-ACDE-4535-96F1-E0A7CCBA4B05}"/>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84574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5A1D-6E43-47D1-8335-18BB0F0C6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24CBB-3C6F-4450-8081-59EE11198E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073AD6-B4A4-4555-A01D-9A1A8BEC4B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7AFAC6-42BE-4B32-B30F-8393E01F75DA}"/>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6" name="Footer Placeholder 5">
            <a:extLst>
              <a:ext uri="{FF2B5EF4-FFF2-40B4-BE49-F238E27FC236}">
                <a16:creationId xmlns:a16="http://schemas.microsoft.com/office/drawing/2014/main" id="{D1E97161-E4AA-4973-B020-E5C62ABB1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9E2D8-FB2A-45D3-9AEE-1B9FF6FF8464}"/>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104027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4CE8-1C53-482E-B962-877637D85D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6FA4D5-1BCA-4EDF-B083-2A93A1691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CBB36E-F30D-4815-B0F7-47E3A1C02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A8B81F-434E-4680-8508-9777A1CF7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BEFB04-6D12-43A9-9E2B-D919E8B4F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8DE729-C06A-402E-9376-3C0D2C82AE70}"/>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8" name="Footer Placeholder 7">
            <a:extLst>
              <a:ext uri="{FF2B5EF4-FFF2-40B4-BE49-F238E27FC236}">
                <a16:creationId xmlns:a16="http://schemas.microsoft.com/office/drawing/2014/main" id="{B079F003-65AD-4FD8-8CD5-50C5478832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D3EFE2-2C72-40C3-B0C4-AB8E19158DAD}"/>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356235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3CF1-108D-48D7-BD16-D750CB7DF1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20EB88-A45B-47FF-9D54-F87375A18799}"/>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4" name="Footer Placeholder 3">
            <a:extLst>
              <a:ext uri="{FF2B5EF4-FFF2-40B4-BE49-F238E27FC236}">
                <a16:creationId xmlns:a16="http://schemas.microsoft.com/office/drawing/2014/main" id="{28A58DE1-E847-4508-803E-0607573356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FDC802-9BEC-4771-911D-76E59C9F88B0}"/>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29146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C983E-B574-4A60-B013-E1F403A21176}"/>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3" name="Footer Placeholder 2">
            <a:extLst>
              <a:ext uri="{FF2B5EF4-FFF2-40B4-BE49-F238E27FC236}">
                <a16:creationId xmlns:a16="http://schemas.microsoft.com/office/drawing/2014/main" id="{B1092C23-5C70-413C-A9DA-E54F73752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3EE58-B10F-40FB-B4A0-1F79E44589DF}"/>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70512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7993-F684-4B25-AEE5-C3C1CAB21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A28507-9B55-4771-9543-D8CDFD3D3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B7C9E1-DE87-425B-9FC2-4908AF05E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8DCA2-49D5-47C2-965E-1FC35847959C}"/>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6" name="Footer Placeholder 5">
            <a:extLst>
              <a:ext uri="{FF2B5EF4-FFF2-40B4-BE49-F238E27FC236}">
                <a16:creationId xmlns:a16="http://schemas.microsoft.com/office/drawing/2014/main" id="{1B17C4A6-A287-4D20-8A16-839790BB3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A764E-6122-418D-9D67-5FDB4A653A4A}"/>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306083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6235-630C-42FE-B0D8-256D6C98F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913152-D3E2-4F80-942B-7032DDEA6D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DD15D6-E099-4CB1-936E-0262EFBAC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A2380-2B56-4D23-BE10-79263C94750C}"/>
              </a:ext>
            </a:extLst>
          </p:cNvPr>
          <p:cNvSpPr>
            <a:spLocks noGrp="1"/>
          </p:cNvSpPr>
          <p:nvPr>
            <p:ph type="dt" sz="half" idx="10"/>
          </p:nvPr>
        </p:nvSpPr>
        <p:spPr/>
        <p:txBody>
          <a:bodyPr/>
          <a:lstStyle/>
          <a:p>
            <a:fld id="{4B15BBD5-A8B4-42A1-B113-0A378E9727B2}" type="datetimeFigureOut">
              <a:rPr lang="en-US" smtClean="0"/>
              <a:t>4/28/20</a:t>
            </a:fld>
            <a:endParaRPr lang="en-US"/>
          </a:p>
        </p:txBody>
      </p:sp>
      <p:sp>
        <p:nvSpPr>
          <p:cNvPr id="6" name="Footer Placeholder 5">
            <a:extLst>
              <a:ext uri="{FF2B5EF4-FFF2-40B4-BE49-F238E27FC236}">
                <a16:creationId xmlns:a16="http://schemas.microsoft.com/office/drawing/2014/main" id="{BB382713-1B71-43B1-AF19-A5C9C754B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4EF90-0DCE-4AD4-8A4F-88EC67124134}"/>
              </a:ext>
            </a:extLst>
          </p:cNvPr>
          <p:cNvSpPr>
            <a:spLocks noGrp="1"/>
          </p:cNvSpPr>
          <p:nvPr>
            <p:ph type="sldNum" sz="quarter" idx="12"/>
          </p:nvPr>
        </p:nvSpPr>
        <p:spPr/>
        <p:txBody>
          <a:bodyPr/>
          <a:lstStyle/>
          <a:p>
            <a:fld id="{BF0BAACB-BB36-4021-9E7D-6D3DA9DB46D0}" type="slidenum">
              <a:rPr lang="en-US" smtClean="0"/>
              <a:t>‹#›</a:t>
            </a:fld>
            <a:endParaRPr lang="en-US"/>
          </a:p>
        </p:txBody>
      </p:sp>
    </p:spTree>
    <p:extLst>
      <p:ext uri="{BB962C8B-B14F-4D97-AF65-F5344CB8AC3E}">
        <p14:creationId xmlns:p14="http://schemas.microsoft.com/office/powerpoint/2010/main" val="282215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BD71B-0A4A-4280-8D18-989FA86F0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012263-BEFE-44E8-9DC1-0D02AB2F3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FCD30-571B-4036-AF74-5D79B8A6D1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5BBD5-A8B4-42A1-B113-0A378E9727B2}" type="datetimeFigureOut">
              <a:rPr lang="en-US" smtClean="0"/>
              <a:t>4/28/20</a:t>
            </a:fld>
            <a:endParaRPr lang="en-US"/>
          </a:p>
        </p:txBody>
      </p:sp>
      <p:sp>
        <p:nvSpPr>
          <p:cNvPr id="5" name="Footer Placeholder 4">
            <a:extLst>
              <a:ext uri="{FF2B5EF4-FFF2-40B4-BE49-F238E27FC236}">
                <a16:creationId xmlns:a16="http://schemas.microsoft.com/office/drawing/2014/main" id="{C98A8674-7BBC-4C61-B7DB-AA6A03097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478F93-1F34-4F18-9115-C7CBCA2853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BAACB-BB36-4021-9E7D-6D3DA9DB46D0}" type="slidenum">
              <a:rPr lang="en-US" smtClean="0"/>
              <a:t>‹#›</a:t>
            </a:fld>
            <a:endParaRPr lang="en-US"/>
          </a:p>
        </p:txBody>
      </p:sp>
    </p:spTree>
    <p:extLst>
      <p:ext uri="{BB962C8B-B14F-4D97-AF65-F5344CB8AC3E}">
        <p14:creationId xmlns:p14="http://schemas.microsoft.com/office/powerpoint/2010/main" val="389605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BACA-9EF8-4FBC-BC0A-4222A0A9678B}"/>
              </a:ext>
            </a:extLst>
          </p:cNvPr>
          <p:cNvSpPr>
            <a:spLocks noGrp="1"/>
          </p:cNvSpPr>
          <p:nvPr>
            <p:ph type="ctrTitle"/>
          </p:nvPr>
        </p:nvSpPr>
        <p:spPr>
          <a:xfrm>
            <a:off x="1524000" y="1890445"/>
            <a:ext cx="9144000" cy="961971"/>
          </a:xfrm>
        </p:spPr>
        <p:style>
          <a:lnRef idx="2">
            <a:schemeClr val="dk1">
              <a:shade val="50000"/>
            </a:schemeClr>
          </a:lnRef>
          <a:fillRef idx="1">
            <a:schemeClr val="dk1"/>
          </a:fillRef>
          <a:effectRef idx="0">
            <a:schemeClr val="dk1"/>
          </a:effectRef>
          <a:fontRef idx="minor">
            <a:schemeClr val="lt1"/>
          </a:fontRef>
        </p:style>
        <p:txBody>
          <a:bodyPr/>
          <a:lstStyle/>
          <a:p>
            <a:r>
              <a:rPr lang="en-US" dirty="0"/>
              <a:t>Software design</a:t>
            </a:r>
          </a:p>
        </p:txBody>
      </p:sp>
      <p:sp>
        <p:nvSpPr>
          <p:cNvPr id="3" name="Subtitle 2">
            <a:extLst>
              <a:ext uri="{FF2B5EF4-FFF2-40B4-BE49-F238E27FC236}">
                <a16:creationId xmlns:a16="http://schemas.microsoft.com/office/drawing/2014/main" id="{D07AAA46-DF7C-482D-ACCB-00180BEDCD66}"/>
              </a:ext>
            </a:extLst>
          </p:cNvPr>
          <p:cNvSpPr>
            <a:spLocks noGrp="1"/>
          </p:cNvSpPr>
          <p:nvPr>
            <p:ph type="subTitle" idx="1"/>
          </p:nvPr>
        </p:nvSpPr>
        <p:spPr>
          <a:xfrm>
            <a:off x="1524000" y="3632860"/>
            <a:ext cx="9144000" cy="1655762"/>
          </a:xfrm>
        </p:spPr>
        <p:txBody>
          <a:bodyPr/>
          <a:lstStyle/>
          <a:p>
            <a:r>
              <a:rPr lang="en-US" dirty="0"/>
              <a:t>Database and Software Technology</a:t>
            </a:r>
          </a:p>
          <a:p>
            <a:r>
              <a:rPr lang="en-US" dirty="0"/>
              <a:t>Group 1</a:t>
            </a:r>
          </a:p>
          <a:p>
            <a:r>
              <a:rPr lang="zh-CN" altLang="en-US" dirty="0"/>
              <a:t> ？？</a:t>
            </a:r>
            <a:r>
              <a:rPr lang="en-US" dirty="0"/>
              <a:t>2020 </a:t>
            </a:r>
          </a:p>
        </p:txBody>
      </p:sp>
      <p:pic>
        <p:nvPicPr>
          <p:cNvPr id="4" name="Picture 1" descr="page1image56566928">
            <a:extLst>
              <a:ext uri="{FF2B5EF4-FFF2-40B4-BE49-F238E27FC236}">
                <a16:creationId xmlns:a16="http://schemas.microsoft.com/office/drawing/2014/main" id="{45F50378-0F5E-FD44-A2AF-975121DD9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32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DDBF-F9CE-4888-B37C-E684C49F58FA}"/>
              </a:ext>
            </a:extLst>
          </p:cNvPr>
          <p:cNvSpPr>
            <a:spLocks noGrp="1"/>
          </p:cNvSpPr>
          <p:nvPr>
            <p:ph type="title"/>
          </p:nvPr>
        </p:nvSpPr>
        <p:spPr>
          <a:xfrm>
            <a:off x="627647" y="390191"/>
            <a:ext cx="10515600" cy="1325563"/>
          </a:xfrm>
        </p:spPr>
        <p:txBody>
          <a:bodyPr>
            <a:normAutofit/>
          </a:bodyPr>
          <a:lstStyle/>
          <a:p>
            <a:pPr lvl="1"/>
            <a:r>
              <a:rPr lang="en-US" altLang="zh-CN" sz="4000" b="1" dirty="0">
                <a:latin typeface="+mn-lt"/>
              </a:rPr>
              <a:t>goals</a:t>
            </a:r>
            <a:endParaRPr lang="zh-CN" altLang="zh-CN" sz="4000" b="1" dirty="0">
              <a:latin typeface="+mn-lt"/>
            </a:endParaRPr>
          </a:p>
        </p:txBody>
      </p:sp>
      <p:sp>
        <p:nvSpPr>
          <p:cNvPr id="3" name="内容占位符 2">
            <a:extLst>
              <a:ext uri="{FF2B5EF4-FFF2-40B4-BE49-F238E27FC236}">
                <a16:creationId xmlns:a16="http://schemas.microsoft.com/office/drawing/2014/main" id="{FC4A5E17-9E22-44BF-95AE-DAD7697D1BFB}"/>
              </a:ext>
            </a:extLst>
          </p:cNvPr>
          <p:cNvSpPr>
            <a:spLocks noGrp="1"/>
          </p:cNvSpPr>
          <p:nvPr>
            <p:ph idx="1"/>
          </p:nvPr>
        </p:nvSpPr>
        <p:spPr>
          <a:xfrm>
            <a:off x="627647" y="2031165"/>
            <a:ext cx="10655966" cy="3779837"/>
          </a:xfrm>
        </p:spPr>
        <p:txBody>
          <a:bodyPr vert="horz" lIns="91440" tIns="45720" rIns="91440" bIns="45720" rtlCol="0" anchor="t">
            <a:normAutofit/>
          </a:bodyPr>
          <a:lstStyle/>
          <a:p>
            <a:r>
              <a:rPr lang="en-US" altLang="zh-CN" sz="3200" dirty="0"/>
              <a:t>provide a general drug information knowledgebase.</a:t>
            </a:r>
            <a:endParaRPr lang="zh-CN" altLang="zh-CN" sz="3200" dirty="0"/>
          </a:p>
          <a:p>
            <a:r>
              <a:rPr lang="en-US" altLang="zh-CN" sz="3200" dirty="0"/>
              <a:t>Provide sequence analysis and diagnosis of the presence of clinically relevant genetic variants and make a drug and dosage recommendation for either the patient, the doctor, or the researcher. </a:t>
            </a:r>
            <a:endParaRPr lang="zh-CN" altLang="zh-CN" sz="3200" dirty="0"/>
          </a:p>
          <a:p>
            <a:pPr lvl="0"/>
            <a:endParaRPr lang="zh-CN" altLang="zh-CN" sz="2400" dirty="0"/>
          </a:p>
        </p:txBody>
      </p:sp>
      <p:pic>
        <p:nvPicPr>
          <p:cNvPr id="4" name="Picture 1" descr="page1image56566928">
            <a:extLst>
              <a:ext uri="{FF2B5EF4-FFF2-40B4-BE49-F238E27FC236}">
                <a16:creationId xmlns:a16="http://schemas.microsoft.com/office/drawing/2014/main" id="{C6951183-8960-1642-81E8-E8F110FF6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EA7FF26-61AA-F645-94E7-7D9EFAA9D2DC}"/>
              </a:ext>
            </a:extLst>
          </p:cNvPr>
          <p:cNvSpPr txBox="1"/>
          <p:nvPr/>
        </p:nvSpPr>
        <p:spPr>
          <a:xfrm>
            <a:off x="7816241" y="6044912"/>
            <a:ext cx="4757597" cy="584775"/>
          </a:xfrm>
          <a:prstGeom prst="rect">
            <a:avLst/>
          </a:prstGeom>
          <a:noFill/>
        </p:spPr>
        <p:txBody>
          <a:bodyPr wrap="square" rtlCol="0">
            <a:spAutoFit/>
          </a:bodyPr>
          <a:lstStyle/>
          <a:p>
            <a:r>
              <a:rPr lang="en-US" altLang="zh-CN" sz="3200" b="1" dirty="0"/>
              <a:t>Design considerations</a:t>
            </a:r>
            <a:endParaRPr kumimoji="1" lang="zh-CN" altLang="en-US" sz="3200" dirty="0"/>
          </a:p>
        </p:txBody>
      </p:sp>
    </p:spTree>
    <p:extLst>
      <p:ext uri="{BB962C8B-B14F-4D97-AF65-F5344CB8AC3E}">
        <p14:creationId xmlns:p14="http://schemas.microsoft.com/office/powerpoint/2010/main" val="223522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DDBF-F9CE-4888-B37C-E684C49F58FA}"/>
              </a:ext>
            </a:extLst>
          </p:cNvPr>
          <p:cNvSpPr>
            <a:spLocks noGrp="1"/>
          </p:cNvSpPr>
          <p:nvPr>
            <p:ph type="title"/>
          </p:nvPr>
        </p:nvSpPr>
        <p:spPr>
          <a:xfrm>
            <a:off x="627647" y="40022"/>
            <a:ext cx="10515600" cy="1325563"/>
          </a:xfrm>
        </p:spPr>
        <p:txBody>
          <a:bodyPr>
            <a:normAutofit/>
          </a:bodyPr>
          <a:lstStyle/>
          <a:p>
            <a:pPr lvl="1"/>
            <a:r>
              <a:rPr lang="en-US" altLang="zh-CN" sz="4000" b="1" dirty="0">
                <a:latin typeface="+mn-lt"/>
              </a:rPr>
              <a:t>development methods</a:t>
            </a:r>
            <a:endParaRPr lang="zh-CN" altLang="zh-CN" sz="4000" b="1" dirty="0">
              <a:latin typeface="+mn-lt"/>
            </a:endParaRPr>
          </a:p>
        </p:txBody>
      </p:sp>
      <p:sp>
        <p:nvSpPr>
          <p:cNvPr id="3" name="内容占位符 2">
            <a:extLst>
              <a:ext uri="{FF2B5EF4-FFF2-40B4-BE49-F238E27FC236}">
                <a16:creationId xmlns:a16="http://schemas.microsoft.com/office/drawing/2014/main" id="{FC4A5E17-9E22-44BF-95AE-DAD7697D1BFB}"/>
              </a:ext>
            </a:extLst>
          </p:cNvPr>
          <p:cNvSpPr>
            <a:spLocks noGrp="1"/>
          </p:cNvSpPr>
          <p:nvPr>
            <p:ph idx="1"/>
          </p:nvPr>
        </p:nvSpPr>
        <p:spPr>
          <a:xfrm>
            <a:off x="627647" y="1365585"/>
            <a:ext cx="10655966" cy="4445417"/>
          </a:xfrm>
        </p:spPr>
        <p:txBody>
          <a:bodyPr vert="horz" lIns="91440" tIns="45720" rIns="91440" bIns="45720" rtlCol="0" anchor="t">
            <a:normAutofit/>
          </a:bodyPr>
          <a:lstStyle/>
          <a:p>
            <a:pPr lvl="0"/>
            <a:r>
              <a:rPr lang="en-US" altLang="zh-CN" b="1" dirty="0"/>
              <a:t>Object-Oriented software developing technique</a:t>
            </a:r>
          </a:p>
          <a:p>
            <a:pPr lvl="0"/>
            <a:r>
              <a:rPr lang="en-US" altLang="zh-CN" dirty="0"/>
              <a:t>Bottom-up and top-down approach</a:t>
            </a:r>
          </a:p>
          <a:p>
            <a:pPr lvl="0"/>
            <a:r>
              <a:rPr lang="en-US" altLang="zh-CN" dirty="0"/>
              <a:t>Based on object modeling, which considers not only the input and output data structures, but actually the data structures of all objects. </a:t>
            </a:r>
          </a:p>
          <a:p>
            <a:pPr lvl="0"/>
            <a:r>
              <a:rPr lang="en-US" altLang="zh-CN" dirty="0"/>
              <a:t>Furthermore, OO technology has made substantial breakthroughs in requirements analysis, maintainability, and reliability, three key aspects and quality indicators of software development</a:t>
            </a:r>
            <a:endParaRPr lang="zh-CN" altLang="zh-CN" sz="2000" dirty="0"/>
          </a:p>
        </p:txBody>
      </p:sp>
      <p:pic>
        <p:nvPicPr>
          <p:cNvPr id="4" name="Picture 1" descr="page1image56566928">
            <a:extLst>
              <a:ext uri="{FF2B5EF4-FFF2-40B4-BE49-F238E27FC236}">
                <a16:creationId xmlns:a16="http://schemas.microsoft.com/office/drawing/2014/main" id="{C6951183-8960-1642-81E8-E8F110FF6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EA7FF26-61AA-F645-94E7-7D9EFAA9D2DC}"/>
              </a:ext>
            </a:extLst>
          </p:cNvPr>
          <p:cNvSpPr txBox="1"/>
          <p:nvPr/>
        </p:nvSpPr>
        <p:spPr>
          <a:xfrm>
            <a:off x="7816241" y="6044912"/>
            <a:ext cx="4757597" cy="584775"/>
          </a:xfrm>
          <a:prstGeom prst="rect">
            <a:avLst/>
          </a:prstGeom>
          <a:noFill/>
        </p:spPr>
        <p:txBody>
          <a:bodyPr wrap="square" rtlCol="0">
            <a:spAutoFit/>
          </a:bodyPr>
          <a:lstStyle/>
          <a:p>
            <a:r>
              <a:rPr lang="en-US" altLang="zh-CN" sz="3200" b="1" dirty="0"/>
              <a:t>Design considerations</a:t>
            </a:r>
            <a:endParaRPr kumimoji="1" lang="zh-CN" altLang="en-US" sz="3200" dirty="0"/>
          </a:p>
        </p:txBody>
      </p:sp>
    </p:spTree>
    <p:extLst>
      <p:ext uri="{BB962C8B-B14F-4D97-AF65-F5344CB8AC3E}">
        <p14:creationId xmlns:p14="http://schemas.microsoft.com/office/powerpoint/2010/main" val="302334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F2A8-CBC4-4130-A18B-F6C114A4E123}"/>
              </a:ext>
            </a:extLst>
          </p:cNvPr>
          <p:cNvSpPr>
            <a:spLocks noGrp="1"/>
          </p:cNvSpPr>
          <p:nvPr>
            <p:ph type="title"/>
          </p:nvPr>
        </p:nvSpPr>
        <p:spPr>
          <a:xfrm>
            <a:off x="838200" y="2766218"/>
            <a:ext cx="10515600" cy="1325563"/>
          </a:xfrm>
        </p:spPr>
        <p:txBody>
          <a:bodyPr/>
          <a:lstStyle/>
          <a:p>
            <a:pPr algn="ctr"/>
            <a:r>
              <a:rPr lang="en-US" altLang="zh-CN" b="1" dirty="0"/>
              <a:t>architectural strategies</a:t>
            </a:r>
            <a:endParaRPr kumimoji="1" lang="zh-CN" altLang="en-US" dirty="0"/>
          </a:p>
        </p:txBody>
      </p:sp>
      <p:pic>
        <p:nvPicPr>
          <p:cNvPr id="7"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82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age1image56566928">
            <a:extLst>
              <a:ext uri="{FF2B5EF4-FFF2-40B4-BE49-F238E27FC236}">
                <a16:creationId xmlns:a16="http://schemas.microsoft.com/office/drawing/2014/main" id="{C6951183-8960-1642-81E8-E8F110FF6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EA7FF26-61AA-F645-94E7-7D9EFAA9D2DC}"/>
              </a:ext>
            </a:extLst>
          </p:cNvPr>
          <p:cNvSpPr txBox="1"/>
          <p:nvPr/>
        </p:nvSpPr>
        <p:spPr>
          <a:xfrm>
            <a:off x="7816241" y="6044912"/>
            <a:ext cx="4757597" cy="584775"/>
          </a:xfrm>
          <a:prstGeom prst="rect">
            <a:avLst/>
          </a:prstGeom>
          <a:noFill/>
        </p:spPr>
        <p:txBody>
          <a:bodyPr wrap="square" rtlCol="0">
            <a:spAutoFit/>
          </a:bodyPr>
          <a:lstStyle/>
          <a:p>
            <a:r>
              <a:rPr lang="en-US" altLang="zh-CN" sz="3200" b="1" dirty="0"/>
              <a:t>architectural strategies</a:t>
            </a:r>
            <a:endParaRPr kumimoji="1" lang="zh-CN" altLang="en-US" sz="3200" dirty="0"/>
          </a:p>
        </p:txBody>
      </p:sp>
      <p:pic>
        <p:nvPicPr>
          <p:cNvPr id="7" name="内容占位符 6">
            <a:extLst>
              <a:ext uri="{FF2B5EF4-FFF2-40B4-BE49-F238E27FC236}">
                <a16:creationId xmlns:a16="http://schemas.microsoft.com/office/drawing/2014/main" id="{E768529E-37AA-CB48-8A86-7A256FB89E7D}"/>
              </a:ext>
            </a:extLst>
          </p:cNvPr>
          <p:cNvPicPr>
            <a:picLocks noGrp="1"/>
          </p:cNvPicPr>
          <p:nvPr>
            <p:ph idx="1"/>
          </p:nvPr>
        </p:nvPicPr>
        <p:blipFill>
          <a:blip r:embed="rId4" cstate="print">
            <a:extLst>
              <a:ext uri="{28A0092B-C50C-407E-A947-70E740481C1C}">
                <a14:useLocalDpi xmlns:a14="http://schemas.microsoft.com/office/drawing/2010/main" val="0"/>
              </a:ext>
            </a:extLst>
          </a:blip>
          <a:stretch>
            <a:fillRect/>
          </a:stretch>
        </p:blipFill>
        <p:spPr>
          <a:xfrm>
            <a:off x="1227551" y="-15732"/>
            <a:ext cx="9467848" cy="5974743"/>
          </a:xfrm>
          <a:prstGeom prst="rect">
            <a:avLst/>
          </a:prstGeom>
        </p:spPr>
      </p:pic>
    </p:spTree>
    <p:extLst>
      <p:ext uri="{BB962C8B-B14F-4D97-AF65-F5344CB8AC3E}">
        <p14:creationId xmlns:p14="http://schemas.microsoft.com/office/powerpoint/2010/main" val="339496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F2A8-CBC4-4130-A18B-F6C114A4E123}"/>
              </a:ext>
            </a:extLst>
          </p:cNvPr>
          <p:cNvSpPr>
            <a:spLocks noGrp="1"/>
          </p:cNvSpPr>
          <p:nvPr>
            <p:ph type="title"/>
          </p:nvPr>
        </p:nvSpPr>
        <p:spPr>
          <a:xfrm>
            <a:off x="838200" y="2766218"/>
            <a:ext cx="10515600" cy="1325563"/>
          </a:xfrm>
        </p:spPr>
        <p:txBody>
          <a:bodyPr/>
          <a:lstStyle/>
          <a:p>
            <a:pPr algn="ctr"/>
            <a:r>
              <a:rPr lang="en-US" altLang="zh-CN" b="1" dirty="0"/>
              <a:t>system design</a:t>
            </a:r>
            <a:endParaRPr lang="zh-CN" altLang="zh-CN" b="1" dirty="0"/>
          </a:p>
        </p:txBody>
      </p:sp>
      <p:pic>
        <p:nvPicPr>
          <p:cNvPr id="7"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4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268A3-C1D8-439A-BD5B-70FC1100FBC0}"/>
              </a:ext>
            </a:extLst>
          </p:cNvPr>
          <p:cNvSpPr>
            <a:spLocks noGrp="1"/>
          </p:cNvSpPr>
          <p:nvPr>
            <p:ph type="title"/>
          </p:nvPr>
        </p:nvSpPr>
        <p:spPr/>
        <p:txBody>
          <a:bodyPr>
            <a:normAutofit/>
          </a:bodyPr>
          <a:lstStyle/>
          <a:p>
            <a:r>
              <a:rPr lang="en-US" altLang="zh-CN" sz="4000" b="1" dirty="0">
                <a:latin typeface="+mn-lt"/>
              </a:rPr>
              <a:t>system design</a:t>
            </a:r>
            <a:endParaRPr lang="zh-CN" altLang="en-US" sz="4000" b="1" dirty="0">
              <a:latin typeface="+mn-lt"/>
            </a:endParaRPr>
          </a:p>
        </p:txBody>
      </p:sp>
      <p:sp>
        <p:nvSpPr>
          <p:cNvPr id="3" name="内容占位符 2">
            <a:extLst>
              <a:ext uri="{FF2B5EF4-FFF2-40B4-BE49-F238E27FC236}">
                <a16:creationId xmlns:a16="http://schemas.microsoft.com/office/drawing/2014/main" id="{4BD9A96E-32D6-405C-8E99-57CF7682DD68}"/>
              </a:ext>
            </a:extLst>
          </p:cNvPr>
          <p:cNvSpPr>
            <a:spLocks noGrp="1"/>
          </p:cNvSpPr>
          <p:nvPr>
            <p:ph idx="1"/>
          </p:nvPr>
        </p:nvSpPr>
        <p:spPr>
          <a:xfrm>
            <a:off x="838200" y="1690688"/>
            <a:ext cx="11127205" cy="4351338"/>
          </a:xfrm>
        </p:spPr>
        <p:txBody>
          <a:bodyPr vert="horz" lIns="91440" tIns="45720" rIns="91440" bIns="45720" rtlCol="0" anchor="t">
            <a:normAutofit/>
          </a:bodyPr>
          <a:lstStyle/>
          <a:p>
            <a:endParaRPr lang="en-US" altLang="zh-CN" dirty="0"/>
          </a:p>
          <a:p>
            <a:r>
              <a:rPr lang="en-US" altLang="zh-CN" dirty="0"/>
              <a:t>We plan to design five major functions for the drug guidance software, including </a:t>
            </a:r>
            <a:r>
              <a:rPr lang="en-US" altLang="zh-CN" dirty="0" err="1"/>
              <a:t>annovar</a:t>
            </a:r>
            <a:r>
              <a:rPr lang="en-US" altLang="zh-CN" dirty="0"/>
              <a:t> result analysis, drug related information list, drug and dose guidance related information query, user login registration, user query history retrieval.</a:t>
            </a:r>
            <a:endParaRPr lang="zh-CN" altLang="zh-CN" dirty="0"/>
          </a:p>
        </p:txBody>
      </p:sp>
      <p:pic>
        <p:nvPicPr>
          <p:cNvPr id="4"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B41A980-3798-DC41-A966-70578325FCFE}"/>
              </a:ext>
            </a:extLst>
          </p:cNvPr>
          <p:cNvSpPr txBox="1"/>
          <p:nvPr/>
        </p:nvSpPr>
        <p:spPr>
          <a:xfrm>
            <a:off x="9294313" y="6044912"/>
            <a:ext cx="3279525" cy="584775"/>
          </a:xfrm>
          <a:prstGeom prst="rect">
            <a:avLst/>
          </a:prstGeom>
          <a:noFill/>
        </p:spPr>
        <p:txBody>
          <a:bodyPr wrap="square" rtlCol="0">
            <a:spAutoFit/>
          </a:bodyPr>
          <a:lstStyle/>
          <a:p>
            <a:r>
              <a:rPr lang="en-US" altLang="zh-CN" sz="3200" b="1" dirty="0"/>
              <a:t>system design</a:t>
            </a:r>
            <a:endParaRPr kumimoji="1" lang="zh-CN" altLang="en-US" sz="3200" dirty="0"/>
          </a:p>
        </p:txBody>
      </p:sp>
    </p:spTree>
    <p:extLst>
      <p:ext uri="{BB962C8B-B14F-4D97-AF65-F5344CB8AC3E}">
        <p14:creationId xmlns:p14="http://schemas.microsoft.com/office/powerpoint/2010/main" val="3439936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B41A980-3798-DC41-A966-70578325FCFE}"/>
              </a:ext>
            </a:extLst>
          </p:cNvPr>
          <p:cNvSpPr txBox="1"/>
          <p:nvPr/>
        </p:nvSpPr>
        <p:spPr>
          <a:xfrm>
            <a:off x="9294313" y="6044912"/>
            <a:ext cx="3279525" cy="584775"/>
          </a:xfrm>
          <a:prstGeom prst="rect">
            <a:avLst/>
          </a:prstGeom>
          <a:noFill/>
        </p:spPr>
        <p:txBody>
          <a:bodyPr wrap="square" rtlCol="0">
            <a:spAutoFit/>
          </a:bodyPr>
          <a:lstStyle/>
          <a:p>
            <a:r>
              <a:rPr lang="en-US" altLang="zh-CN" sz="3200" b="1" dirty="0"/>
              <a:t>system design</a:t>
            </a:r>
            <a:endParaRPr kumimoji="1" lang="zh-CN" altLang="en-US" sz="3200" dirty="0"/>
          </a:p>
        </p:txBody>
      </p:sp>
      <p:pic>
        <p:nvPicPr>
          <p:cNvPr id="7" name="内容占位符 6">
            <a:extLst>
              <a:ext uri="{FF2B5EF4-FFF2-40B4-BE49-F238E27FC236}">
                <a16:creationId xmlns:a16="http://schemas.microsoft.com/office/drawing/2014/main" id="{E768529E-37AA-CB48-8A86-7A256FB89E7D}"/>
              </a:ext>
            </a:extLst>
          </p:cNvPr>
          <p:cNvPicPr>
            <a:picLocks noGrp="1"/>
          </p:cNvPicPr>
          <p:nvPr/>
        </p:nvPicPr>
        <p:blipFill>
          <a:blip r:embed="rId4" cstate="print">
            <a:extLst>
              <a:ext uri="{28A0092B-C50C-407E-A947-70E740481C1C}">
                <a14:useLocalDpi xmlns:a14="http://schemas.microsoft.com/office/drawing/2010/main" val="0"/>
              </a:ext>
            </a:extLst>
          </a:blip>
          <a:stretch>
            <a:fillRect/>
          </a:stretch>
        </p:blipFill>
        <p:spPr>
          <a:xfrm>
            <a:off x="760288" y="0"/>
            <a:ext cx="10448818" cy="6044911"/>
          </a:xfrm>
          <a:prstGeom prst="rect">
            <a:avLst/>
          </a:prstGeom>
        </p:spPr>
      </p:pic>
    </p:spTree>
    <p:extLst>
      <p:ext uri="{BB962C8B-B14F-4D97-AF65-F5344CB8AC3E}">
        <p14:creationId xmlns:p14="http://schemas.microsoft.com/office/powerpoint/2010/main" val="377867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B41A980-3798-DC41-A966-70578325FCFE}"/>
              </a:ext>
            </a:extLst>
          </p:cNvPr>
          <p:cNvSpPr txBox="1"/>
          <p:nvPr/>
        </p:nvSpPr>
        <p:spPr>
          <a:xfrm>
            <a:off x="9294313" y="6044912"/>
            <a:ext cx="3279525" cy="584775"/>
          </a:xfrm>
          <a:prstGeom prst="rect">
            <a:avLst/>
          </a:prstGeom>
          <a:noFill/>
        </p:spPr>
        <p:txBody>
          <a:bodyPr wrap="square" rtlCol="0">
            <a:spAutoFit/>
          </a:bodyPr>
          <a:lstStyle/>
          <a:p>
            <a:r>
              <a:rPr lang="en-US" altLang="zh-CN" sz="3200" b="1" dirty="0"/>
              <a:t>system design</a:t>
            </a:r>
            <a:endParaRPr kumimoji="1" lang="zh-CN" altLang="en-US" sz="3200" dirty="0"/>
          </a:p>
        </p:txBody>
      </p:sp>
      <p:pic>
        <p:nvPicPr>
          <p:cNvPr id="7" name="内容占位符 6">
            <a:extLst>
              <a:ext uri="{FF2B5EF4-FFF2-40B4-BE49-F238E27FC236}">
                <a16:creationId xmlns:a16="http://schemas.microsoft.com/office/drawing/2014/main" id="{E768529E-37AA-CB48-8A86-7A256FB89E7D}"/>
              </a:ext>
            </a:extLst>
          </p:cNvPr>
          <p:cNvPicPr>
            <a:picLocks noGrp="1"/>
          </p:cNvPicPr>
          <p:nvPr/>
        </p:nvPicPr>
        <p:blipFill>
          <a:blip r:embed="rId4" cstate="print">
            <a:extLst>
              <a:ext uri="{28A0092B-C50C-407E-A947-70E740481C1C}">
                <a14:useLocalDpi xmlns:a14="http://schemas.microsoft.com/office/drawing/2010/main" val="0"/>
              </a:ext>
            </a:extLst>
          </a:blip>
          <a:stretch>
            <a:fillRect/>
          </a:stretch>
        </p:blipFill>
        <p:spPr>
          <a:xfrm>
            <a:off x="1017142" y="196223"/>
            <a:ext cx="10582382" cy="5791028"/>
          </a:xfrm>
          <a:prstGeom prst="rect">
            <a:avLst/>
          </a:prstGeom>
        </p:spPr>
      </p:pic>
      <p:sp>
        <p:nvSpPr>
          <p:cNvPr id="23" name="矩形 22">
            <a:extLst>
              <a:ext uri="{FF2B5EF4-FFF2-40B4-BE49-F238E27FC236}">
                <a16:creationId xmlns:a16="http://schemas.microsoft.com/office/drawing/2014/main" id="{773FEBAF-BA0A-48A8-B611-1C5D9B3358E3}"/>
              </a:ext>
            </a:extLst>
          </p:cNvPr>
          <p:cNvSpPr/>
          <p:nvPr/>
        </p:nvSpPr>
        <p:spPr>
          <a:xfrm>
            <a:off x="1257925" y="352918"/>
            <a:ext cx="4040862" cy="5348359"/>
          </a:xfrm>
          <a:prstGeom prst="rect">
            <a:avLst/>
          </a:prstGeom>
          <a:solidFill>
            <a:srgbClr val="E71225">
              <a:alpha val="5000"/>
            </a:srgbClr>
          </a:solidFill>
          <a:ln w="18000">
            <a:solidFill>
              <a:srgbClr val="E7122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5"/>
              </a:solidFill>
            </a:endParaRPr>
          </a:p>
        </p:txBody>
      </p:sp>
    </p:spTree>
    <p:extLst>
      <p:ext uri="{BB962C8B-B14F-4D97-AF65-F5344CB8AC3E}">
        <p14:creationId xmlns:p14="http://schemas.microsoft.com/office/powerpoint/2010/main" val="4157345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B41A980-3798-DC41-A966-70578325FCFE}"/>
              </a:ext>
            </a:extLst>
          </p:cNvPr>
          <p:cNvSpPr txBox="1"/>
          <p:nvPr/>
        </p:nvSpPr>
        <p:spPr>
          <a:xfrm>
            <a:off x="9294313" y="6044912"/>
            <a:ext cx="3279525" cy="584775"/>
          </a:xfrm>
          <a:prstGeom prst="rect">
            <a:avLst/>
          </a:prstGeom>
          <a:noFill/>
        </p:spPr>
        <p:txBody>
          <a:bodyPr wrap="square" rtlCol="0">
            <a:spAutoFit/>
          </a:bodyPr>
          <a:lstStyle/>
          <a:p>
            <a:r>
              <a:rPr lang="en-US" altLang="zh-CN" sz="3200" b="1" dirty="0"/>
              <a:t>system design</a:t>
            </a:r>
            <a:endParaRPr kumimoji="1" lang="zh-CN" altLang="en-US" sz="3200" dirty="0"/>
          </a:p>
        </p:txBody>
      </p:sp>
      <p:pic>
        <p:nvPicPr>
          <p:cNvPr id="7" name="内容占位符 6">
            <a:extLst>
              <a:ext uri="{FF2B5EF4-FFF2-40B4-BE49-F238E27FC236}">
                <a16:creationId xmlns:a16="http://schemas.microsoft.com/office/drawing/2014/main" id="{E768529E-37AA-CB48-8A86-7A256FB89E7D}"/>
              </a:ext>
            </a:extLst>
          </p:cNvPr>
          <p:cNvPicPr>
            <a:picLocks noGrp="1"/>
          </p:cNvPicPr>
          <p:nvPr/>
        </p:nvPicPr>
        <p:blipFill>
          <a:blip r:embed="rId4" cstate="print">
            <a:extLst>
              <a:ext uri="{28A0092B-C50C-407E-A947-70E740481C1C}">
                <a14:useLocalDpi xmlns:a14="http://schemas.microsoft.com/office/drawing/2010/main" val="0"/>
              </a:ext>
            </a:extLst>
          </a:blip>
          <a:stretch>
            <a:fillRect/>
          </a:stretch>
        </p:blipFill>
        <p:spPr>
          <a:xfrm>
            <a:off x="657546" y="1"/>
            <a:ext cx="10798139" cy="6044912"/>
          </a:xfrm>
          <a:prstGeom prst="rect">
            <a:avLst/>
          </a:prstGeom>
        </p:spPr>
      </p:pic>
      <p:sp>
        <p:nvSpPr>
          <p:cNvPr id="23" name="矩形 22">
            <a:extLst>
              <a:ext uri="{FF2B5EF4-FFF2-40B4-BE49-F238E27FC236}">
                <a16:creationId xmlns:a16="http://schemas.microsoft.com/office/drawing/2014/main" id="{773FEBAF-BA0A-48A8-B611-1C5D9B3358E3}"/>
              </a:ext>
            </a:extLst>
          </p:cNvPr>
          <p:cNvSpPr/>
          <p:nvPr/>
        </p:nvSpPr>
        <p:spPr>
          <a:xfrm>
            <a:off x="4041119" y="352918"/>
            <a:ext cx="4040862" cy="5348359"/>
          </a:xfrm>
          <a:prstGeom prst="rect">
            <a:avLst/>
          </a:prstGeom>
          <a:solidFill>
            <a:srgbClr val="E71225">
              <a:alpha val="5000"/>
            </a:srgbClr>
          </a:solidFill>
          <a:ln w="18000">
            <a:solidFill>
              <a:srgbClr val="E7122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5"/>
              </a:solidFill>
            </a:endParaRPr>
          </a:p>
        </p:txBody>
      </p:sp>
    </p:spTree>
    <p:extLst>
      <p:ext uri="{BB962C8B-B14F-4D97-AF65-F5344CB8AC3E}">
        <p14:creationId xmlns:p14="http://schemas.microsoft.com/office/powerpoint/2010/main" val="89493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B41A980-3798-DC41-A966-70578325FCFE}"/>
              </a:ext>
            </a:extLst>
          </p:cNvPr>
          <p:cNvSpPr txBox="1"/>
          <p:nvPr/>
        </p:nvSpPr>
        <p:spPr>
          <a:xfrm>
            <a:off x="9294313" y="6044912"/>
            <a:ext cx="3279525" cy="584775"/>
          </a:xfrm>
          <a:prstGeom prst="rect">
            <a:avLst/>
          </a:prstGeom>
          <a:noFill/>
        </p:spPr>
        <p:txBody>
          <a:bodyPr wrap="square" rtlCol="0">
            <a:spAutoFit/>
          </a:bodyPr>
          <a:lstStyle/>
          <a:p>
            <a:r>
              <a:rPr lang="en-US" altLang="zh-CN" sz="3200" b="1" dirty="0"/>
              <a:t>system design</a:t>
            </a:r>
            <a:endParaRPr kumimoji="1" lang="zh-CN" altLang="en-US" sz="3200" dirty="0"/>
          </a:p>
        </p:txBody>
      </p:sp>
      <p:pic>
        <p:nvPicPr>
          <p:cNvPr id="7" name="内容占位符 6">
            <a:extLst>
              <a:ext uri="{FF2B5EF4-FFF2-40B4-BE49-F238E27FC236}">
                <a16:creationId xmlns:a16="http://schemas.microsoft.com/office/drawing/2014/main" id="{E768529E-37AA-CB48-8A86-7A256FB89E7D}"/>
              </a:ext>
            </a:extLst>
          </p:cNvPr>
          <p:cNvPicPr>
            <a:picLocks noGrp="1"/>
          </p:cNvPicPr>
          <p:nvPr/>
        </p:nvPicPr>
        <p:blipFill>
          <a:blip r:embed="rId4" cstate="print">
            <a:extLst>
              <a:ext uri="{28A0092B-C50C-407E-A947-70E740481C1C}">
                <a14:useLocalDpi xmlns:a14="http://schemas.microsoft.com/office/drawing/2010/main" val="0"/>
              </a:ext>
            </a:extLst>
          </a:blip>
          <a:stretch>
            <a:fillRect/>
          </a:stretch>
        </p:blipFill>
        <p:spPr>
          <a:xfrm>
            <a:off x="339047" y="102743"/>
            <a:ext cx="10705671" cy="5856268"/>
          </a:xfrm>
          <a:prstGeom prst="rect">
            <a:avLst/>
          </a:prstGeom>
        </p:spPr>
      </p:pic>
      <p:sp>
        <p:nvSpPr>
          <p:cNvPr id="23" name="矩形 22">
            <a:extLst>
              <a:ext uri="{FF2B5EF4-FFF2-40B4-BE49-F238E27FC236}">
                <a16:creationId xmlns:a16="http://schemas.microsoft.com/office/drawing/2014/main" id="{773FEBAF-BA0A-48A8-B611-1C5D9B3358E3}"/>
              </a:ext>
            </a:extLst>
          </p:cNvPr>
          <p:cNvSpPr/>
          <p:nvPr/>
        </p:nvSpPr>
        <p:spPr>
          <a:xfrm>
            <a:off x="7185152" y="239929"/>
            <a:ext cx="4040862" cy="5348359"/>
          </a:xfrm>
          <a:prstGeom prst="rect">
            <a:avLst/>
          </a:prstGeom>
          <a:solidFill>
            <a:srgbClr val="E71225">
              <a:alpha val="5000"/>
            </a:srgbClr>
          </a:solidFill>
          <a:ln w="18000">
            <a:solidFill>
              <a:srgbClr val="E7122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5"/>
              </a:solidFill>
            </a:endParaRPr>
          </a:p>
        </p:txBody>
      </p:sp>
    </p:spTree>
    <p:extLst>
      <p:ext uri="{BB962C8B-B14F-4D97-AF65-F5344CB8AC3E}">
        <p14:creationId xmlns:p14="http://schemas.microsoft.com/office/powerpoint/2010/main" val="25510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F2A8-CBC4-4130-A18B-F6C114A4E123}"/>
              </a:ext>
            </a:extLst>
          </p:cNvPr>
          <p:cNvSpPr>
            <a:spLocks noGrp="1"/>
          </p:cNvSpPr>
          <p:nvPr>
            <p:ph type="title"/>
          </p:nvPr>
        </p:nvSpPr>
        <p:spPr>
          <a:xfrm>
            <a:off x="725185" y="0"/>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FFD5A484-2C96-4367-A3BE-C6BF4736A95D}"/>
              </a:ext>
            </a:extLst>
          </p:cNvPr>
          <p:cNvSpPr>
            <a:spLocks noGrp="1"/>
          </p:cNvSpPr>
          <p:nvPr>
            <p:ph idx="1"/>
          </p:nvPr>
        </p:nvSpPr>
        <p:spPr>
          <a:xfrm>
            <a:off x="725185" y="1465262"/>
            <a:ext cx="10515600" cy="4351338"/>
          </a:xfrm>
        </p:spPr>
        <p:txBody>
          <a:bodyPr vert="horz" lIns="91440" tIns="45720" rIns="91440" bIns="45720" rtlCol="0" anchor="t">
            <a:normAutofit lnSpcReduction="10000"/>
          </a:bodyPr>
          <a:lstStyle/>
          <a:p>
            <a:r>
              <a:rPr lang="en-US" dirty="0"/>
              <a:t>Introduction</a:t>
            </a:r>
          </a:p>
          <a:p>
            <a:pPr lvl="1"/>
            <a:r>
              <a:rPr lang="en-US" altLang="zh-CN" dirty="0"/>
              <a:t>document output</a:t>
            </a:r>
            <a:endParaRPr lang="zh-CN" altLang="zh-CN" dirty="0"/>
          </a:p>
          <a:p>
            <a:pPr lvl="1"/>
            <a:r>
              <a:rPr lang="en-US" altLang="zh-CN" dirty="0"/>
              <a:t>document description </a:t>
            </a:r>
            <a:endParaRPr lang="en-US" dirty="0"/>
          </a:p>
          <a:p>
            <a:r>
              <a:rPr lang="en-US" altLang="zh-CN" dirty="0"/>
              <a:t>Design Considerations </a:t>
            </a:r>
          </a:p>
          <a:p>
            <a:pPr lvl="1"/>
            <a:r>
              <a:rPr lang="en-US" altLang="zh-CN" dirty="0"/>
              <a:t>dependencies</a:t>
            </a:r>
            <a:endParaRPr lang="zh-CN" altLang="zh-CN" dirty="0"/>
          </a:p>
          <a:p>
            <a:pPr lvl="1"/>
            <a:r>
              <a:rPr lang="en-US" altLang="zh-CN" dirty="0"/>
              <a:t>general constraints</a:t>
            </a:r>
            <a:endParaRPr lang="zh-CN" altLang="zh-CN" dirty="0"/>
          </a:p>
          <a:p>
            <a:pPr lvl="1"/>
            <a:r>
              <a:rPr lang="en-US" altLang="zh-CN" dirty="0"/>
              <a:t>goals and guidelines</a:t>
            </a:r>
            <a:endParaRPr lang="zh-CN" altLang="zh-CN" dirty="0"/>
          </a:p>
          <a:p>
            <a:pPr lvl="1"/>
            <a:r>
              <a:rPr lang="en-US" altLang="zh-CN" dirty="0"/>
              <a:t>development methods</a:t>
            </a:r>
            <a:endParaRPr lang="zh-CN" altLang="zh-CN" dirty="0"/>
          </a:p>
          <a:p>
            <a:pPr lvl="0"/>
            <a:r>
              <a:rPr lang="en-US" altLang="zh-CN" dirty="0"/>
              <a:t>Architectural Strategies</a:t>
            </a:r>
            <a:endParaRPr lang="zh-CN" altLang="zh-CN" dirty="0"/>
          </a:p>
          <a:p>
            <a:r>
              <a:rPr lang="en-US" altLang="zh-CN" dirty="0"/>
              <a:t>System Design</a:t>
            </a:r>
            <a:endParaRPr lang="zh-CN" altLang="zh-CN" dirty="0"/>
          </a:p>
          <a:p>
            <a:pPr marL="0" indent="0">
              <a:buNone/>
            </a:pPr>
            <a:endParaRPr lang="en-US" dirty="0"/>
          </a:p>
        </p:txBody>
      </p:sp>
      <p:pic>
        <p:nvPicPr>
          <p:cNvPr id="7"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991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手机屏幕截图&#10;&#10;描述已自动生成">
            <a:extLst>
              <a:ext uri="{FF2B5EF4-FFF2-40B4-BE49-F238E27FC236}">
                <a16:creationId xmlns:a16="http://schemas.microsoft.com/office/drawing/2014/main" id="{814963AE-7819-40B6-8F94-FFCD28E2166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100" t="19652" r="893" b="12123"/>
          <a:stretch/>
        </p:blipFill>
        <p:spPr>
          <a:xfrm>
            <a:off x="328772" y="431515"/>
            <a:ext cx="11323299" cy="5681609"/>
          </a:xfrm>
        </p:spPr>
      </p:pic>
      <p:pic>
        <p:nvPicPr>
          <p:cNvPr id="6" name="Picture 1" descr="page1image56566928">
            <a:extLst>
              <a:ext uri="{FF2B5EF4-FFF2-40B4-BE49-F238E27FC236}">
                <a16:creationId xmlns:a16="http://schemas.microsoft.com/office/drawing/2014/main" id="{213ED14C-760A-40D7-83FD-19C85E77D2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499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DDBF-F9CE-4888-B37C-E684C49F58FA}"/>
              </a:ext>
            </a:extLst>
          </p:cNvPr>
          <p:cNvSpPr>
            <a:spLocks noGrp="1"/>
          </p:cNvSpPr>
          <p:nvPr>
            <p:ph type="title"/>
          </p:nvPr>
        </p:nvSpPr>
        <p:spPr>
          <a:xfrm>
            <a:off x="627647" y="390191"/>
            <a:ext cx="10515600" cy="1325563"/>
          </a:xfrm>
        </p:spPr>
        <p:txBody>
          <a:bodyPr>
            <a:normAutofit/>
          </a:bodyPr>
          <a:lstStyle/>
          <a:p>
            <a:pPr lvl="1"/>
            <a:r>
              <a:rPr lang="en-US" altLang="zh-CN" sz="4000" b="1" dirty="0">
                <a:latin typeface="+mn-lt"/>
              </a:rPr>
              <a:t>Achieve the goals</a:t>
            </a:r>
            <a:endParaRPr lang="zh-CN" altLang="zh-CN" sz="4000" b="1" dirty="0">
              <a:latin typeface="+mn-lt"/>
            </a:endParaRPr>
          </a:p>
        </p:txBody>
      </p:sp>
      <p:sp>
        <p:nvSpPr>
          <p:cNvPr id="3" name="内容占位符 2">
            <a:extLst>
              <a:ext uri="{FF2B5EF4-FFF2-40B4-BE49-F238E27FC236}">
                <a16:creationId xmlns:a16="http://schemas.microsoft.com/office/drawing/2014/main" id="{FC4A5E17-9E22-44BF-95AE-DAD7697D1BFB}"/>
              </a:ext>
            </a:extLst>
          </p:cNvPr>
          <p:cNvSpPr>
            <a:spLocks noGrp="1"/>
          </p:cNvSpPr>
          <p:nvPr>
            <p:ph idx="1"/>
          </p:nvPr>
        </p:nvSpPr>
        <p:spPr>
          <a:xfrm>
            <a:off x="627647" y="2031165"/>
            <a:ext cx="10655966" cy="3779837"/>
          </a:xfrm>
        </p:spPr>
        <p:txBody>
          <a:bodyPr vert="horz" lIns="91440" tIns="45720" rIns="91440" bIns="45720" rtlCol="0" anchor="t">
            <a:normAutofit/>
          </a:bodyPr>
          <a:lstStyle/>
          <a:p>
            <a:r>
              <a:rPr lang="en-US" altLang="zh-CN" dirty="0"/>
              <a:t>provide a general drug information knowledgebase.</a:t>
            </a:r>
            <a:endParaRPr lang="zh-CN" altLang="zh-CN" dirty="0"/>
          </a:p>
          <a:p>
            <a:r>
              <a:rPr lang="en-US" altLang="zh-CN" dirty="0"/>
              <a:t>Provide sequence analysis and diagnosis of the presence of clinically relevant genetic variants and make a drug and dosage recommendation for either the patient, the doctor, or the researcher. </a:t>
            </a:r>
            <a:endParaRPr lang="zh-CN" altLang="zh-CN" dirty="0"/>
          </a:p>
          <a:p>
            <a:pPr lvl="0"/>
            <a:endParaRPr lang="zh-CN" altLang="zh-CN" sz="2000" dirty="0"/>
          </a:p>
        </p:txBody>
      </p:sp>
      <p:pic>
        <p:nvPicPr>
          <p:cNvPr id="4" name="Picture 1" descr="page1image56566928">
            <a:extLst>
              <a:ext uri="{FF2B5EF4-FFF2-40B4-BE49-F238E27FC236}">
                <a16:creationId xmlns:a16="http://schemas.microsoft.com/office/drawing/2014/main" id="{C6951183-8960-1642-81E8-E8F110FF6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603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835B-9D12-4DC7-9F41-98D0A1828748}"/>
              </a:ext>
            </a:extLst>
          </p:cNvPr>
          <p:cNvSpPr>
            <a:spLocks noGrp="1"/>
          </p:cNvSpPr>
          <p:nvPr>
            <p:ph type="title"/>
          </p:nvPr>
        </p:nvSpPr>
        <p:spPr>
          <a:xfrm>
            <a:off x="838200" y="2766218"/>
            <a:ext cx="10515600" cy="1325563"/>
          </a:xfrm>
        </p:spPr>
        <p:txBody>
          <a:bodyPr/>
          <a:lstStyle/>
          <a:p>
            <a:pPr algn="ctr"/>
            <a:r>
              <a:rPr lang="en-US" dirty="0"/>
              <a:t>Thank you</a:t>
            </a:r>
          </a:p>
        </p:txBody>
      </p:sp>
      <p:pic>
        <p:nvPicPr>
          <p:cNvPr id="3" name="Picture 1" descr="page1image56566928">
            <a:extLst>
              <a:ext uri="{FF2B5EF4-FFF2-40B4-BE49-F238E27FC236}">
                <a16:creationId xmlns:a16="http://schemas.microsoft.com/office/drawing/2014/main" id="{23F04390-2C34-1644-BB9C-CC49EA3C3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80CD3DA-ED55-2944-BCC0-9BD1CA54BE4F}"/>
              </a:ext>
            </a:extLst>
          </p:cNvPr>
          <p:cNvSpPr txBox="1"/>
          <p:nvPr/>
        </p:nvSpPr>
        <p:spPr>
          <a:xfrm>
            <a:off x="10152448" y="6044912"/>
            <a:ext cx="3279525" cy="584775"/>
          </a:xfrm>
          <a:prstGeom prst="rect">
            <a:avLst/>
          </a:prstGeom>
          <a:noFill/>
        </p:spPr>
        <p:txBody>
          <a:bodyPr wrap="square" rtlCol="0">
            <a:spAutoFit/>
          </a:bodyPr>
          <a:lstStyle/>
          <a:p>
            <a:r>
              <a:rPr lang="en-US" altLang="zh-CN" sz="3200" dirty="0"/>
              <a:t>Group 1</a:t>
            </a:r>
          </a:p>
        </p:txBody>
      </p:sp>
    </p:spTree>
    <p:extLst>
      <p:ext uri="{BB962C8B-B14F-4D97-AF65-F5344CB8AC3E}">
        <p14:creationId xmlns:p14="http://schemas.microsoft.com/office/powerpoint/2010/main" val="3919471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F2A8-CBC4-4130-A18B-F6C114A4E123}"/>
              </a:ext>
            </a:extLst>
          </p:cNvPr>
          <p:cNvSpPr>
            <a:spLocks noGrp="1"/>
          </p:cNvSpPr>
          <p:nvPr>
            <p:ph type="title"/>
          </p:nvPr>
        </p:nvSpPr>
        <p:spPr>
          <a:xfrm>
            <a:off x="838200" y="2766218"/>
            <a:ext cx="10515600" cy="1325563"/>
          </a:xfrm>
        </p:spPr>
        <p:txBody>
          <a:bodyPr/>
          <a:lstStyle/>
          <a:p>
            <a:pPr algn="ctr"/>
            <a:r>
              <a:rPr lang="en-US" altLang="zh-CN" b="1" dirty="0"/>
              <a:t>Introduction</a:t>
            </a:r>
          </a:p>
        </p:txBody>
      </p:sp>
      <p:pic>
        <p:nvPicPr>
          <p:cNvPr id="7"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5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DDBF-F9CE-4888-B37C-E684C49F58FA}"/>
              </a:ext>
            </a:extLst>
          </p:cNvPr>
          <p:cNvSpPr>
            <a:spLocks noGrp="1"/>
          </p:cNvSpPr>
          <p:nvPr>
            <p:ph type="title"/>
          </p:nvPr>
        </p:nvSpPr>
        <p:spPr>
          <a:xfrm>
            <a:off x="627647" y="390191"/>
            <a:ext cx="10515600" cy="1325563"/>
          </a:xfrm>
        </p:spPr>
        <p:txBody>
          <a:bodyPr>
            <a:normAutofit/>
          </a:bodyPr>
          <a:lstStyle/>
          <a:p>
            <a:pPr lvl="1"/>
            <a:r>
              <a:rPr lang="en-US" altLang="zh-CN" sz="4000" b="1" dirty="0">
                <a:latin typeface="Calibri" panose="020F0502020204030204" pitchFamily="34" charset="0"/>
                <a:cs typeface="Calibri" panose="020F0502020204030204" pitchFamily="34" charset="0"/>
              </a:rPr>
              <a:t>Aim</a:t>
            </a:r>
            <a:endParaRPr lang="zh-CN" altLang="zh-CN" sz="4000" b="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C4A5E17-9E22-44BF-95AE-DAD7697D1BFB}"/>
              </a:ext>
            </a:extLst>
          </p:cNvPr>
          <p:cNvSpPr>
            <a:spLocks noGrp="1"/>
          </p:cNvSpPr>
          <p:nvPr>
            <p:ph idx="1"/>
          </p:nvPr>
        </p:nvSpPr>
        <p:spPr>
          <a:xfrm>
            <a:off x="627647" y="2031165"/>
            <a:ext cx="10655966" cy="3779837"/>
          </a:xfrm>
        </p:spPr>
        <p:txBody>
          <a:bodyPr vert="horz" lIns="91440" tIns="45720" rIns="91440" bIns="45720" rtlCol="0" anchor="t">
            <a:normAutofit/>
          </a:bodyPr>
          <a:lstStyle/>
          <a:p>
            <a:pPr marL="0" indent="0">
              <a:buNone/>
            </a:pPr>
            <a:r>
              <a:rPr lang="en-US" altLang="zh-CN" sz="3200" dirty="0"/>
              <a:t>A web application which provides accurate drug query (drug dose, label, detailed information), and gives suggestions of disease-related drugs based on the analysis of VCF file provided by the user.</a:t>
            </a:r>
            <a:endParaRPr lang="zh-CN" altLang="zh-CN" sz="3200" dirty="0"/>
          </a:p>
          <a:p>
            <a:pPr lvl="0"/>
            <a:endParaRPr lang="zh-CN" altLang="zh-CN" sz="2400" dirty="0"/>
          </a:p>
        </p:txBody>
      </p:sp>
      <p:pic>
        <p:nvPicPr>
          <p:cNvPr id="4" name="Picture 1" descr="page1image56566928">
            <a:extLst>
              <a:ext uri="{FF2B5EF4-FFF2-40B4-BE49-F238E27FC236}">
                <a16:creationId xmlns:a16="http://schemas.microsoft.com/office/drawing/2014/main" id="{C6951183-8960-1642-81E8-E8F110FF6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EA7FF26-61AA-F645-94E7-7D9EFAA9D2DC}"/>
              </a:ext>
            </a:extLst>
          </p:cNvPr>
          <p:cNvSpPr txBox="1"/>
          <p:nvPr/>
        </p:nvSpPr>
        <p:spPr>
          <a:xfrm>
            <a:off x="9294313" y="6044912"/>
            <a:ext cx="3279525" cy="584775"/>
          </a:xfrm>
          <a:prstGeom prst="rect">
            <a:avLst/>
          </a:prstGeom>
          <a:noFill/>
        </p:spPr>
        <p:txBody>
          <a:bodyPr wrap="square" rtlCol="0">
            <a:spAutoFit/>
          </a:bodyPr>
          <a:lstStyle/>
          <a:p>
            <a:r>
              <a:rPr lang="en-US" altLang="zh-CN" sz="3200" b="1" dirty="0">
                <a:ea typeface="等线 Light"/>
                <a:cs typeface="Calibri Light"/>
              </a:rPr>
              <a:t>Introduction</a:t>
            </a:r>
            <a:endParaRPr kumimoji="1" lang="zh-CN" altLang="en-US" sz="3200" dirty="0"/>
          </a:p>
        </p:txBody>
      </p:sp>
    </p:spTree>
    <p:extLst>
      <p:ext uri="{BB962C8B-B14F-4D97-AF65-F5344CB8AC3E}">
        <p14:creationId xmlns:p14="http://schemas.microsoft.com/office/powerpoint/2010/main" val="33533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DDBF-F9CE-4888-B37C-E684C49F58FA}"/>
              </a:ext>
            </a:extLst>
          </p:cNvPr>
          <p:cNvSpPr>
            <a:spLocks noGrp="1"/>
          </p:cNvSpPr>
          <p:nvPr>
            <p:ph type="title"/>
          </p:nvPr>
        </p:nvSpPr>
        <p:spPr>
          <a:xfrm>
            <a:off x="627647" y="390191"/>
            <a:ext cx="10515600" cy="1325563"/>
          </a:xfrm>
        </p:spPr>
        <p:txBody>
          <a:bodyPr>
            <a:normAutofit/>
          </a:bodyPr>
          <a:lstStyle/>
          <a:p>
            <a:pPr lvl="1"/>
            <a:r>
              <a:rPr lang="en-US" altLang="zh-CN" sz="4000" b="1" dirty="0">
                <a:latin typeface="Calibri" panose="020F0502020204030204" pitchFamily="34" charset="0"/>
                <a:cs typeface="Calibri" panose="020F0502020204030204" pitchFamily="34" charset="0"/>
              </a:rPr>
              <a:t>Overview of the software design procedure</a:t>
            </a:r>
            <a:endParaRPr lang="zh-CN" altLang="zh-CN" sz="4000" b="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C4A5E17-9E22-44BF-95AE-DAD7697D1BFB}"/>
              </a:ext>
            </a:extLst>
          </p:cNvPr>
          <p:cNvSpPr>
            <a:spLocks noGrp="1"/>
          </p:cNvSpPr>
          <p:nvPr>
            <p:ph idx="1"/>
          </p:nvPr>
        </p:nvSpPr>
        <p:spPr>
          <a:xfrm>
            <a:off x="627647" y="2031165"/>
            <a:ext cx="10655966" cy="3779837"/>
          </a:xfrm>
        </p:spPr>
        <p:txBody>
          <a:bodyPr vert="horz" lIns="91440" tIns="45720" rIns="91440" bIns="45720" rtlCol="0" anchor="t">
            <a:normAutofit/>
          </a:bodyPr>
          <a:lstStyle/>
          <a:p>
            <a:pPr lvl="0"/>
            <a:r>
              <a:rPr lang="en-US" altLang="zh-CN" sz="3200" dirty="0"/>
              <a:t>relevant packages and dependencies deployment</a:t>
            </a:r>
            <a:endParaRPr lang="zh-CN" altLang="zh-CN" sz="3200" dirty="0"/>
          </a:p>
          <a:p>
            <a:pPr lvl="0"/>
            <a:r>
              <a:rPr lang="en-US" altLang="zh-CN" sz="3200" dirty="0"/>
              <a:t>architecture build </a:t>
            </a:r>
            <a:endParaRPr lang="zh-CN" altLang="zh-CN" sz="3200" dirty="0"/>
          </a:p>
          <a:p>
            <a:pPr lvl="0"/>
            <a:r>
              <a:rPr lang="en-US" altLang="zh-CN" sz="3200" dirty="0"/>
              <a:t>detailed function realization</a:t>
            </a:r>
            <a:endParaRPr lang="zh-CN" altLang="zh-CN" sz="3200" dirty="0"/>
          </a:p>
          <a:p>
            <a:pPr lvl="0"/>
            <a:r>
              <a:rPr lang="en-US" altLang="zh-CN" sz="3200" dirty="0"/>
              <a:t>limitation improvement</a:t>
            </a:r>
            <a:endParaRPr lang="zh-CN" altLang="zh-CN" sz="3200" dirty="0"/>
          </a:p>
          <a:p>
            <a:pPr lvl="0"/>
            <a:endParaRPr lang="zh-CN" altLang="zh-CN" sz="2400" dirty="0"/>
          </a:p>
        </p:txBody>
      </p:sp>
      <p:pic>
        <p:nvPicPr>
          <p:cNvPr id="4" name="Picture 1" descr="page1image56566928">
            <a:extLst>
              <a:ext uri="{FF2B5EF4-FFF2-40B4-BE49-F238E27FC236}">
                <a16:creationId xmlns:a16="http://schemas.microsoft.com/office/drawing/2014/main" id="{C6951183-8960-1642-81E8-E8F110FF6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EA7FF26-61AA-F645-94E7-7D9EFAA9D2DC}"/>
              </a:ext>
            </a:extLst>
          </p:cNvPr>
          <p:cNvSpPr txBox="1"/>
          <p:nvPr/>
        </p:nvSpPr>
        <p:spPr>
          <a:xfrm>
            <a:off x="9294313" y="6044912"/>
            <a:ext cx="3279525" cy="584775"/>
          </a:xfrm>
          <a:prstGeom prst="rect">
            <a:avLst/>
          </a:prstGeom>
          <a:noFill/>
        </p:spPr>
        <p:txBody>
          <a:bodyPr wrap="square" rtlCol="0">
            <a:spAutoFit/>
          </a:bodyPr>
          <a:lstStyle/>
          <a:p>
            <a:r>
              <a:rPr lang="en-US" altLang="zh-CN" sz="3200" b="1" dirty="0">
                <a:ea typeface="等线 Light"/>
                <a:cs typeface="Calibri Light"/>
              </a:rPr>
              <a:t>Introduction</a:t>
            </a:r>
            <a:endParaRPr kumimoji="1" lang="zh-CN" altLang="en-US" sz="3200" dirty="0"/>
          </a:p>
        </p:txBody>
      </p:sp>
    </p:spTree>
    <p:extLst>
      <p:ext uri="{BB962C8B-B14F-4D97-AF65-F5344CB8AC3E}">
        <p14:creationId xmlns:p14="http://schemas.microsoft.com/office/powerpoint/2010/main" val="348935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DDBF-F9CE-4888-B37C-E684C49F58FA}"/>
              </a:ext>
            </a:extLst>
          </p:cNvPr>
          <p:cNvSpPr>
            <a:spLocks noGrp="1"/>
          </p:cNvSpPr>
          <p:nvPr>
            <p:ph type="title"/>
          </p:nvPr>
        </p:nvSpPr>
        <p:spPr>
          <a:xfrm>
            <a:off x="627647" y="390191"/>
            <a:ext cx="10515600" cy="1325563"/>
          </a:xfrm>
        </p:spPr>
        <p:txBody>
          <a:bodyPr>
            <a:normAutofit fontScale="90000"/>
          </a:bodyPr>
          <a:lstStyle/>
          <a:p>
            <a:br>
              <a:rPr lang="en-US" altLang="zh-CN" b="1" dirty="0">
                <a:latin typeface="+mn-lt"/>
                <a:ea typeface="等线 Light"/>
                <a:cs typeface="Calibri Light"/>
              </a:rPr>
            </a:br>
            <a:r>
              <a:rPr lang="en-US" altLang="zh-CN" b="1" dirty="0">
                <a:latin typeface="+mn-lt"/>
              </a:rPr>
              <a:t>document output</a:t>
            </a:r>
            <a:br>
              <a:rPr lang="zh-CN" altLang="zh-CN" sz="4000" b="1" dirty="0">
                <a:latin typeface="+mn-lt"/>
              </a:rPr>
            </a:br>
            <a:endParaRPr lang="zh-CN" altLang="en-US" b="1" dirty="0">
              <a:latin typeface="+mn-lt"/>
            </a:endParaRPr>
          </a:p>
        </p:txBody>
      </p:sp>
      <p:sp>
        <p:nvSpPr>
          <p:cNvPr id="3" name="内容占位符 2">
            <a:extLst>
              <a:ext uri="{FF2B5EF4-FFF2-40B4-BE49-F238E27FC236}">
                <a16:creationId xmlns:a16="http://schemas.microsoft.com/office/drawing/2014/main" id="{FC4A5E17-9E22-44BF-95AE-DAD7697D1BFB}"/>
              </a:ext>
            </a:extLst>
          </p:cNvPr>
          <p:cNvSpPr>
            <a:spLocks noGrp="1"/>
          </p:cNvSpPr>
          <p:nvPr>
            <p:ph idx="1"/>
          </p:nvPr>
        </p:nvSpPr>
        <p:spPr>
          <a:xfrm>
            <a:off x="627647" y="2031165"/>
            <a:ext cx="10655966" cy="3779837"/>
          </a:xfrm>
        </p:spPr>
        <p:txBody>
          <a:bodyPr vert="horz" lIns="91440" tIns="45720" rIns="91440" bIns="45720" rtlCol="0" anchor="t">
            <a:normAutofit/>
          </a:bodyPr>
          <a:lstStyle/>
          <a:p>
            <a:pPr lvl="0"/>
            <a:r>
              <a:rPr lang="en-US" altLang="zh-CN" dirty="0"/>
              <a:t>give a drug recommendation based on the diagnosis of the presence of clinically relevant genetic variants (</a:t>
            </a:r>
            <a:r>
              <a:rPr lang="en-US" altLang="zh-CN" dirty="0" err="1"/>
              <a:t>Annovar</a:t>
            </a:r>
            <a:r>
              <a:rPr lang="en-US" altLang="zh-CN" dirty="0"/>
              <a:t> process)</a:t>
            </a:r>
            <a:endParaRPr lang="zh-CN" altLang="zh-CN" sz="2000" dirty="0"/>
          </a:p>
          <a:p>
            <a:pPr lvl="0"/>
            <a:r>
              <a:rPr lang="en-US" altLang="zh-CN" dirty="0"/>
              <a:t>display the Lists of drug information obtained from </a:t>
            </a:r>
            <a:r>
              <a:rPr lang="en-US" altLang="zh-CN" dirty="0" err="1"/>
              <a:t>pharmGKB</a:t>
            </a:r>
            <a:r>
              <a:rPr lang="en-US" altLang="zh-CN" dirty="0"/>
              <a:t>, which consists of drug list, drug label list and dosing guideline list.</a:t>
            </a:r>
            <a:endParaRPr lang="zh-CN" altLang="zh-CN" sz="2000" dirty="0"/>
          </a:p>
          <a:p>
            <a:pPr lvl="0"/>
            <a:r>
              <a:rPr lang="en-US" altLang="zh-CN" dirty="0"/>
              <a:t>Return information about the drug and dosage based on the drug id being queried.</a:t>
            </a:r>
            <a:endParaRPr lang="zh-CN" altLang="zh-CN" sz="2000" dirty="0"/>
          </a:p>
        </p:txBody>
      </p:sp>
      <p:pic>
        <p:nvPicPr>
          <p:cNvPr id="4" name="Picture 1" descr="page1image56566928">
            <a:extLst>
              <a:ext uri="{FF2B5EF4-FFF2-40B4-BE49-F238E27FC236}">
                <a16:creationId xmlns:a16="http://schemas.microsoft.com/office/drawing/2014/main" id="{C6951183-8960-1642-81E8-E8F110FF6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EA7FF26-61AA-F645-94E7-7D9EFAA9D2DC}"/>
              </a:ext>
            </a:extLst>
          </p:cNvPr>
          <p:cNvSpPr txBox="1"/>
          <p:nvPr/>
        </p:nvSpPr>
        <p:spPr>
          <a:xfrm>
            <a:off x="9294313" y="6044912"/>
            <a:ext cx="3279525" cy="584775"/>
          </a:xfrm>
          <a:prstGeom prst="rect">
            <a:avLst/>
          </a:prstGeom>
          <a:noFill/>
        </p:spPr>
        <p:txBody>
          <a:bodyPr wrap="square" rtlCol="0">
            <a:spAutoFit/>
          </a:bodyPr>
          <a:lstStyle/>
          <a:p>
            <a:r>
              <a:rPr lang="en-US" altLang="zh-CN" sz="3200" b="1" dirty="0">
                <a:ea typeface="等线 Light"/>
                <a:cs typeface="Calibri Light"/>
              </a:rPr>
              <a:t>Introduction</a:t>
            </a:r>
            <a:endParaRPr kumimoji="1" lang="zh-CN" altLang="en-US" sz="3200" dirty="0"/>
          </a:p>
        </p:txBody>
      </p:sp>
    </p:spTree>
    <p:extLst>
      <p:ext uri="{BB962C8B-B14F-4D97-AF65-F5344CB8AC3E}">
        <p14:creationId xmlns:p14="http://schemas.microsoft.com/office/powerpoint/2010/main" val="212620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F2A8-CBC4-4130-A18B-F6C114A4E123}"/>
              </a:ext>
            </a:extLst>
          </p:cNvPr>
          <p:cNvSpPr>
            <a:spLocks noGrp="1"/>
          </p:cNvSpPr>
          <p:nvPr>
            <p:ph type="title"/>
          </p:nvPr>
        </p:nvSpPr>
        <p:spPr>
          <a:xfrm>
            <a:off x="838200" y="2766218"/>
            <a:ext cx="10515600" cy="1325563"/>
          </a:xfrm>
        </p:spPr>
        <p:txBody>
          <a:bodyPr/>
          <a:lstStyle/>
          <a:p>
            <a:pPr algn="ctr"/>
            <a:r>
              <a:rPr lang="en-US" altLang="zh-CN" b="1" dirty="0"/>
              <a:t>Design considerations</a:t>
            </a:r>
          </a:p>
        </p:txBody>
      </p:sp>
      <p:pic>
        <p:nvPicPr>
          <p:cNvPr id="7" name="Picture 1" descr="page1image56566928">
            <a:extLst>
              <a:ext uri="{FF2B5EF4-FFF2-40B4-BE49-F238E27FC236}">
                <a16:creationId xmlns:a16="http://schemas.microsoft.com/office/drawing/2014/main" id="{25731401-8E25-7246-B842-38A52A5EA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82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DDBF-F9CE-4888-B37C-E684C49F58FA}"/>
              </a:ext>
            </a:extLst>
          </p:cNvPr>
          <p:cNvSpPr>
            <a:spLocks noGrp="1"/>
          </p:cNvSpPr>
          <p:nvPr>
            <p:ph type="title"/>
          </p:nvPr>
        </p:nvSpPr>
        <p:spPr>
          <a:xfrm>
            <a:off x="627647" y="390191"/>
            <a:ext cx="10515600" cy="1325563"/>
          </a:xfrm>
        </p:spPr>
        <p:txBody>
          <a:bodyPr>
            <a:normAutofit/>
          </a:bodyPr>
          <a:lstStyle/>
          <a:p>
            <a:pPr lvl="1"/>
            <a:r>
              <a:rPr lang="en-US" altLang="zh-CN" sz="4000" b="1" dirty="0">
                <a:latin typeface="+mn-lt"/>
              </a:rPr>
              <a:t>dependencies</a:t>
            </a:r>
            <a:r>
              <a:rPr lang="en-US" altLang="zh-CN" sz="4000" b="1" dirty="0">
                <a:latin typeface="Calibri" panose="020F0502020204030204" pitchFamily="34" charset="0"/>
                <a:cs typeface="Calibri" panose="020F0502020204030204" pitchFamily="34" charset="0"/>
              </a:rPr>
              <a:t> </a:t>
            </a:r>
            <a:endParaRPr lang="zh-CN" altLang="zh-CN" sz="4000" b="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C4A5E17-9E22-44BF-95AE-DAD7697D1BFB}"/>
              </a:ext>
            </a:extLst>
          </p:cNvPr>
          <p:cNvSpPr>
            <a:spLocks noGrp="1"/>
          </p:cNvSpPr>
          <p:nvPr>
            <p:ph idx="1"/>
          </p:nvPr>
        </p:nvSpPr>
        <p:spPr>
          <a:xfrm>
            <a:off x="627647" y="2031165"/>
            <a:ext cx="10655966" cy="3779837"/>
          </a:xfrm>
        </p:spPr>
        <p:txBody>
          <a:bodyPr vert="horz" lIns="91440" tIns="45720" rIns="91440" bIns="45720" rtlCol="0" anchor="t">
            <a:normAutofit/>
          </a:bodyPr>
          <a:lstStyle/>
          <a:p>
            <a:r>
              <a:rPr lang="en-US" altLang="zh-CN" dirty="0"/>
              <a:t>The java IDE: </a:t>
            </a:r>
            <a:r>
              <a:rPr lang="en-US" altLang="zh-CN" dirty="0" err="1"/>
              <a:t>intelliJ</a:t>
            </a:r>
            <a:r>
              <a:rPr lang="en-US" altLang="zh-CN" dirty="0"/>
              <a:t> IDEA</a:t>
            </a:r>
            <a:endParaRPr lang="zh-CN" altLang="zh-CN" dirty="0"/>
          </a:p>
          <a:p>
            <a:r>
              <a:rPr lang="en-US" altLang="zh-CN" dirty="0"/>
              <a:t>The implementation of the Java Servlet: Apache Tomcat</a:t>
            </a:r>
            <a:endParaRPr lang="zh-CN" altLang="zh-CN" dirty="0"/>
          </a:p>
          <a:p>
            <a:r>
              <a:rPr lang="en-US" altLang="zh-CN" dirty="0"/>
              <a:t>The software project management and comprehension tool: Apache Maven</a:t>
            </a:r>
            <a:endParaRPr lang="zh-CN" altLang="zh-CN" dirty="0"/>
          </a:p>
          <a:p>
            <a:r>
              <a:rPr lang="en-US" altLang="zh-CN" dirty="0"/>
              <a:t>Java database connectivity tool: Oracle JDBC</a:t>
            </a:r>
            <a:endParaRPr lang="zh-CN" altLang="zh-CN" dirty="0"/>
          </a:p>
          <a:p>
            <a:r>
              <a:rPr lang="en-US" altLang="zh-CN" dirty="0"/>
              <a:t>Framework writing repeatable tests: Junit</a:t>
            </a:r>
            <a:endParaRPr lang="zh-CN" altLang="zh-CN" dirty="0"/>
          </a:p>
          <a:p>
            <a:r>
              <a:rPr lang="en-US" altLang="zh-CN" dirty="0"/>
              <a:t>The </a:t>
            </a:r>
            <a:r>
              <a:rPr lang="en-US" altLang="zh-CN" dirty="0" err="1"/>
              <a:t>css</a:t>
            </a:r>
            <a:r>
              <a:rPr lang="en-US" altLang="zh-CN" dirty="0"/>
              <a:t> framework: Bootstrap</a:t>
            </a:r>
            <a:endParaRPr lang="zh-CN" altLang="zh-CN" dirty="0"/>
          </a:p>
          <a:p>
            <a:pPr lvl="0"/>
            <a:endParaRPr lang="zh-CN" altLang="zh-CN" sz="2000" dirty="0"/>
          </a:p>
        </p:txBody>
      </p:sp>
      <p:pic>
        <p:nvPicPr>
          <p:cNvPr id="4" name="Picture 1" descr="page1image56566928">
            <a:extLst>
              <a:ext uri="{FF2B5EF4-FFF2-40B4-BE49-F238E27FC236}">
                <a16:creationId xmlns:a16="http://schemas.microsoft.com/office/drawing/2014/main" id="{C6951183-8960-1642-81E8-E8F110FF6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EA7FF26-61AA-F645-94E7-7D9EFAA9D2DC}"/>
              </a:ext>
            </a:extLst>
          </p:cNvPr>
          <p:cNvSpPr txBox="1"/>
          <p:nvPr/>
        </p:nvSpPr>
        <p:spPr>
          <a:xfrm>
            <a:off x="7816241" y="6044912"/>
            <a:ext cx="4757597" cy="584775"/>
          </a:xfrm>
          <a:prstGeom prst="rect">
            <a:avLst/>
          </a:prstGeom>
          <a:noFill/>
        </p:spPr>
        <p:txBody>
          <a:bodyPr wrap="square" rtlCol="0">
            <a:spAutoFit/>
          </a:bodyPr>
          <a:lstStyle/>
          <a:p>
            <a:r>
              <a:rPr lang="en-US" altLang="zh-CN" sz="3200" b="1" dirty="0"/>
              <a:t>Design considerations</a:t>
            </a:r>
            <a:endParaRPr kumimoji="1" lang="zh-CN" altLang="en-US" sz="3200" dirty="0"/>
          </a:p>
        </p:txBody>
      </p:sp>
    </p:spTree>
    <p:extLst>
      <p:ext uri="{BB962C8B-B14F-4D97-AF65-F5344CB8AC3E}">
        <p14:creationId xmlns:p14="http://schemas.microsoft.com/office/powerpoint/2010/main" val="202347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7DDBF-F9CE-4888-B37C-E684C49F58FA}"/>
              </a:ext>
            </a:extLst>
          </p:cNvPr>
          <p:cNvSpPr>
            <a:spLocks noGrp="1"/>
          </p:cNvSpPr>
          <p:nvPr>
            <p:ph type="title"/>
          </p:nvPr>
        </p:nvSpPr>
        <p:spPr>
          <a:xfrm>
            <a:off x="318500" y="0"/>
            <a:ext cx="10515600" cy="1325563"/>
          </a:xfrm>
        </p:spPr>
        <p:txBody>
          <a:bodyPr>
            <a:normAutofit/>
          </a:bodyPr>
          <a:lstStyle/>
          <a:p>
            <a:pPr lvl="1"/>
            <a:r>
              <a:rPr lang="en-US" altLang="zh-CN" sz="4000" b="1" dirty="0"/>
              <a:t>general constraints</a:t>
            </a:r>
            <a:r>
              <a:rPr lang="en-US" altLang="zh-CN" sz="4000" b="1" dirty="0">
                <a:latin typeface="Calibri" panose="020F0502020204030204" pitchFamily="34" charset="0"/>
                <a:cs typeface="Calibri" panose="020F0502020204030204" pitchFamily="34" charset="0"/>
              </a:rPr>
              <a:t> </a:t>
            </a:r>
            <a:endParaRPr lang="zh-CN" altLang="zh-CN" sz="4000" b="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C4A5E17-9E22-44BF-95AE-DAD7697D1BFB}"/>
              </a:ext>
            </a:extLst>
          </p:cNvPr>
          <p:cNvSpPr>
            <a:spLocks noGrp="1"/>
          </p:cNvSpPr>
          <p:nvPr>
            <p:ph idx="1"/>
          </p:nvPr>
        </p:nvSpPr>
        <p:spPr>
          <a:xfrm>
            <a:off x="318500" y="1469205"/>
            <a:ext cx="11794732" cy="4575708"/>
          </a:xfrm>
        </p:spPr>
        <p:txBody>
          <a:bodyPr vert="horz" lIns="91440" tIns="45720" rIns="91440" bIns="45720" rtlCol="0" anchor="t">
            <a:normAutofit/>
          </a:bodyPr>
          <a:lstStyle/>
          <a:p>
            <a:pPr lvl="0"/>
            <a:r>
              <a:rPr lang="en-US" altLang="zh-CN" dirty="0"/>
              <a:t>cannot be accessed by other computers ---- practicability </a:t>
            </a:r>
            <a:endParaRPr lang="zh-CN" altLang="zh-CN" dirty="0"/>
          </a:p>
          <a:p>
            <a:pPr lvl="0"/>
            <a:r>
              <a:rPr lang="en-US" altLang="zh-CN" dirty="0"/>
              <a:t>the drug search function is limited ---- practicability &amp; convenience</a:t>
            </a:r>
            <a:endParaRPr lang="zh-CN" altLang="zh-CN" dirty="0"/>
          </a:p>
          <a:p>
            <a:pPr lvl="0"/>
            <a:r>
              <a:rPr lang="en-US" altLang="zh-CN" dirty="0"/>
              <a:t>the user’s history query will be very low if the number of users is large ---- performance</a:t>
            </a:r>
            <a:endParaRPr lang="zh-CN" altLang="zh-CN" dirty="0"/>
          </a:p>
          <a:p>
            <a:pPr lvl="0"/>
            <a:r>
              <a:rPr lang="en-US" altLang="zh-CN" dirty="0"/>
              <a:t>cannot update the drug information in time ---- accuracy</a:t>
            </a:r>
            <a:endParaRPr lang="zh-CN" altLang="zh-CN" dirty="0"/>
          </a:p>
          <a:p>
            <a:pPr lvl="0"/>
            <a:r>
              <a:rPr lang="en-US" altLang="zh-CN" dirty="0"/>
              <a:t>cannot support users with password recover function ---- convenience</a:t>
            </a:r>
            <a:endParaRPr lang="zh-CN" altLang="zh-CN" dirty="0"/>
          </a:p>
          <a:p>
            <a:pPr lvl="0"/>
            <a:r>
              <a:rPr lang="en-US" altLang="zh-CN" dirty="0"/>
              <a:t>the code has some redundancy which can be further improved ---- performance</a:t>
            </a:r>
            <a:endParaRPr lang="zh-CN" altLang="zh-CN" dirty="0"/>
          </a:p>
          <a:p>
            <a:pPr lvl="0"/>
            <a:endParaRPr lang="zh-CN" altLang="zh-CN" sz="2000" dirty="0"/>
          </a:p>
        </p:txBody>
      </p:sp>
      <p:pic>
        <p:nvPicPr>
          <p:cNvPr id="4" name="Picture 1" descr="page1image56566928">
            <a:extLst>
              <a:ext uri="{FF2B5EF4-FFF2-40B4-BE49-F238E27FC236}">
                <a16:creationId xmlns:a16="http://schemas.microsoft.com/office/drawing/2014/main" id="{C6951183-8960-1642-81E8-E8F110FF6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600"/>
            <a:ext cx="5118100" cy="1041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EA7FF26-61AA-F645-94E7-7D9EFAA9D2DC}"/>
              </a:ext>
            </a:extLst>
          </p:cNvPr>
          <p:cNvSpPr txBox="1"/>
          <p:nvPr/>
        </p:nvSpPr>
        <p:spPr>
          <a:xfrm>
            <a:off x="7816241" y="6044912"/>
            <a:ext cx="4757597" cy="584775"/>
          </a:xfrm>
          <a:prstGeom prst="rect">
            <a:avLst/>
          </a:prstGeom>
          <a:noFill/>
        </p:spPr>
        <p:txBody>
          <a:bodyPr wrap="square" rtlCol="0">
            <a:spAutoFit/>
          </a:bodyPr>
          <a:lstStyle/>
          <a:p>
            <a:r>
              <a:rPr lang="en-US" altLang="zh-CN" sz="3200" b="1" dirty="0"/>
              <a:t>Design considerations</a:t>
            </a:r>
            <a:endParaRPr kumimoji="1" lang="zh-CN" altLang="en-US" sz="3200" dirty="0"/>
          </a:p>
        </p:txBody>
      </p:sp>
    </p:spTree>
    <p:extLst>
      <p:ext uri="{BB962C8B-B14F-4D97-AF65-F5344CB8AC3E}">
        <p14:creationId xmlns:p14="http://schemas.microsoft.com/office/powerpoint/2010/main" val="2210222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885</Words>
  <Application>Microsoft Macintosh PowerPoint</Application>
  <PresentationFormat>宽屏</PresentationFormat>
  <Paragraphs>106</Paragraphs>
  <Slides>22</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Arial</vt:lpstr>
      <vt:lpstr>Calibri</vt:lpstr>
      <vt:lpstr>Calibri Light</vt:lpstr>
      <vt:lpstr>Office Theme</vt:lpstr>
      <vt:lpstr>Software design</vt:lpstr>
      <vt:lpstr>OUTLINE</vt:lpstr>
      <vt:lpstr>Introduction</vt:lpstr>
      <vt:lpstr>Aim</vt:lpstr>
      <vt:lpstr>Overview of the software design procedure</vt:lpstr>
      <vt:lpstr> document output </vt:lpstr>
      <vt:lpstr>Design considerations</vt:lpstr>
      <vt:lpstr>dependencies </vt:lpstr>
      <vt:lpstr>general constraints </vt:lpstr>
      <vt:lpstr>goals</vt:lpstr>
      <vt:lpstr>development methods</vt:lpstr>
      <vt:lpstr>architectural strategies</vt:lpstr>
      <vt:lpstr>PowerPoint 演示文稿</vt:lpstr>
      <vt:lpstr>system design</vt:lpstr>
      <vt:lpstr>system design</vt:lpstr>
      <vt:lpstr>PowerPoint 演示文稿</vt:lpstr>
      <vt:lpstr>PowerPoint 演示文稿</vt:lpstr>
      <vt:lpstr>PowerPoint 演示文稿</vt:lpstr>
      <vt:lpstr>PowerPoint 演示文稿</vt:lpstr>
      <vt:lpstr>PowerPoint 演示文稿</vt:lpstr>
      <vt:lpstr>Achieve the goals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dc:title>
  <dc:creator>Qiu, Yanran</dc:creator>
  <cp:lastModifiedBy>Cui, Jiajun</cp:lastModifiedBy>
  <cp:revision>19</cp:revision>
  <dcterms:created xsi:type="dcterms:W3CDTF">2020-04-21T12:09:28Z</dcterms:created>
  <dcterms:modified xsi:type="dcterms:W3CDTF">2020-04-28T12:36:06Z</dcterms:modified>
</cp:coreProperties>
</file>