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296" r:id="rId2"/>
    <p:sldId id="299" r:id="rId3"/>
    <p:sldId id="297" r:id="rId4"/>
    <p:sldId id="304" r:id="rId5"/>
    <p:sldId id="305" r:id="rId6"/>
    <p:sldId id="298" r:id="rId7"/>
    <p:sldId id="307" r:id="rId8"/>
    <p:sldId id="308" r:id="rId9"/>
    <p:sldId id="309" r:id="rId10"/>
    <p:sldId id="310" r:id="rId11"/>
    <p:sldId id="311" r:id="rId12"/>
    <p:sldId id="312" r:id="rId13"/>
    <p:sldId id="306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BC8917-4DE7-484A-ABF8-7E8519114FB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2020/5/14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7E3164-8BDD-403D-B76E-4E076A869ED7}" type="datetime1">
              <a:rPr lang="zh-CN" altLang="en-US" smtClean="0"/>
              <a:t>2020/5/14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E38EF-05A9-464C-BF95-0775C18C8D7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0AC6D5-5255-42A6-ADAC-AA52471BE315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2C6DC-AFEE-4D30-97DA-E011B79FFF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CD8611-A093-457E-9673-14CAC44A9D11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0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2C6DC-AFEE-4D30-97DA-E011B79FFF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CD8611-A093-457E-9673-14CAC44A9D11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65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01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E38EF-05A9-464C-BF95-0775C18C8D7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0AC6D5-5255-42A6-ADAC-AA52471BE315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1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4BA93-4D5D-4BA0-88E8-D0975C4696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18FD4E0-382F-4AF5-8FC8-14033BCA21F2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7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2C6DC-AFEE-4D30-97DA-E011B79FFF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CD8611-A093-457E-9673-14CAC44A9D11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63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2C6DC-AFEE-4D30-97DA-E011B79FFF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CD8611-A093-457E-9673-14CAC44A9D11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2C6DC-AFEE-4D30-97DA-E011B79FFF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CD8611-A093-457E-9673-14CAC44A9D11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2C6DC-AFEE-4D30-97DA-E011B79FFF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CD8611-A093-457E-9673-14CAC44A9D11}" type="datetime1">
              <a:rPr lang="zh-CN" altLang="en-US" smtClean="0"/>
              <a:t>2020/5/14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7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827B82-FD68-4ADE-8128-760B1DCBAB73}" type="datetime1">
              <a:rPr lang="zh-CN" altLang="en-US" smtClean="0"/>
              <a:t>2020/5/14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9A881-543A-48E0-916F-6600FAAECBE4}" type="datetime1">
              <a:rPr lang="zh-CN" altLang="en-US" smtClean="0"/>
              <a:t>2020/5/14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D3BB04-27DF-418D-A94F-CEF723DA0044}" type="datetime1">
              <a:rPr lang="zh-CN" altLang="en-US" smtClean="0"/>
              <a:t>2020/5/14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9909EB-DF0E-4C79-A2EF-9AE47FAE29FD}" type="datetime1">
              <a:rPr lang="zh-CN" altLang="en-US" smtClean="0"/>
              <a:t>2020/5/14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图片占位符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956335B-2858-4BDB-9C2A-BA1EF7309CEC}" type="datetime1">
              <a:rPr lang="zh-CN" altLang="en-US" smtClean="0"/>
              <a:t>2020/5/14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8C39E-34E9-45A5-BBAA-5E944035EE60}" type="datetime1">
              <a:rPr lang="zh-CN" altLang="en-US" smtClean="0"/>
              <a:t>2020/5/14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21" y="1313815"/>
            <a:ext cx="11000152" cy="1086304"/>
          </a:xfrm>
        </p:spPr>
        <p:txBody>
          <a:bodyPr rtlCol="0"/>
          <a:lstStyle/>
          <a:p>
            <a:pPr rtl="0"/>
            <a:r>
              <a:rPr lang="en-US" altLang="zh-CN" sz="6600" dirty="0"/>
              <a:t>DST group project Test</a:t>
            </a:r>
            <a:endParaRPr lang="zh-cn" sz="6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01961" y="3329795"/>
            <a:ext cx="2558797" cy="1415459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1800" dirty="0"/>
              <a:t>Group 1</a:t>
            </a:r>
          </a:p>
          <a:p>
            <a:pPr algn="ctr" rtl="0"/>
            <a:r>
              <a:rPr lang="en-US" altLang="zh-CN" sz="1800" dirty="0"/>
              <a:t>2020.05.14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2C9E22B-D432-4B86-ACA7-135728C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34" y="351423"/>
            <a:ext cx="5068603" cy="697734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System function test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A15EE9-FEA1-424B-9819-DF9338578E8D}"/>
              </a:ext>
            </a:extLst>
          </p:cNvPr>
          <p:cNvSpPr txBox="1">
            <a:spLocks/>
          </p:cNvSpPr>
          <p:nvPr/>
        </p:nvSpPr>
        <p:spPr>
          <a:xfrm>
            <a:off x="680956" y="1642255"/>
            <a:ext cx="3573410" cy="379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Compatibility test</a:t>
            </a:r>
          </a:p>
          <a:p>
            <a:r>
              <a:rPr lang="en-US" altLang="zh-CN" sz="1800" b="1" dirty="0"/>
              <a:t>Performance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 test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39371-02C7-4D95-B6A1-192915F960A8}"/>
              </a:ext>
            </a:extLst>
          </p:cNvPr>
          <p:cNvSpPr txBox="1"/>
          <p:nvPr/>
        </p:nvSpPr>
        <p:spPr>
          <a:xfrm>
            <a:off x="6096000" y="2287867"/>
            <a:ext cx="5159141" cy="143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/>
              <a:t>Conditions: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Different internet speed.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Different loads (input files)</a:t>
            </a:r>
          </a:p>
        </p:txBody>
      </p:sp>
    </p:spTree>
    <p:extLst>
      <p:ext uri="{BB962C8B-B14F-4D97-AF65-F5344CB8AC3E}">
        <p14:creationId xmlns:p14="http://schemas.microsoft.com/office/powerpoint/2010/main" val="140272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2C9E22B-D432-4B86-ACA7-135728C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34" y="351423"/>
            <a:ext cx="5068603" cy="697734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System function test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A15EE9-FEA1-424B-9819-DF9338578E8D}"/>
              </a:ext>
            </a:extLst>
          </p:cNvPr>
          <p:cNvSpPr txBox="1">
            <a:spLocks/>
          </p:cNvSpPr>
          <p:nvPr/>
        </p:nvSpPr>
        <p:spPr>
          <a:xfrm>
            <a:off x="680956" y="1642255"/>
            <a:ext cx="3573410" cy="379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Compatibility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</a:t>
            </a:r>
          </a:p>
          <a:p>
            <a:r>
              <a:rPr lang="en-US" altLang="zh-CN" sz="1800" b="1" dirty="0"/>
              <a:t>Security test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39371-02C7-4D95-B6A1-192915F960A8}"/>
              </a:ext>
            </a:extLst>
          </p:cNvPr>
          <p:cNvSpPr txBox="1"/>
          <p:nvPr/>
        </p:nvSpPr>
        <p:spPr>
          <a:xfrm>
            <a:off x="6096000" y="2461121"/>
            <a:ext cx="5159141" cy="143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Security requirement is not very high.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Authentication for the displaying page of drug-related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3082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781" y="1967326"/>
            <a:ext cx="10053861" cy="146167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1800" dirty="0"/>
              <a:t>Unit tests did not cover the whole logic of the application because tests did not carry out following each step of development and the knowledge about unit test is limited.</a:t>
            </a:r>
          </a:p>
          <a:p>
            <a:pPr rtl="0"/>
            <a:endParaRPr lang="en-US" altLang="zh-CN" sz="1800" b="1" dirty="0"/>
          </a:p>
          <a:p>
            <a:pPr marL="0" indent="0" rtl="0">
              <a:buNone/>
            </a:pPr>
            <a:endParaRPr lang="en-US" altLang="zh-CN" sz="1800" dirty="0"/>
          </a:p>
          <a:p>
            <a:pPr marL="0" indent="0" rtl="0">
              <a:buNone/>
            </a:pPr>
            <a:endParaRPr lang="en-US" altLang="zh-CN" sz="1800" dirty="0"/>
          </a:p>
          <a:p>
            <a:pPr rtl="0"/>
            <a:endParaRPr lang="zh-cn" sz="18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E1B3D5C-34F7-4AB5-A802-70CCB82A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81" y="435314"/>
            <a:ext cx="10904438" cy="583800"/>
          </a:xfrm>
        </p:spPr>
        <p:txBody>
          <a:bodyPr rtlCol="0"/>
          <a:lstStyle/>
          <a:p>
            <a:pPr rtl="0"/>
            <a:r>
              <a:rPr lang="en-US" altLang="zh-CN" dirty="0"/>
              <a:t>Limitations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067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21" y="1313815"/>
            <a:ext cx="11000152" cy="1086304"/>
          </a:xfrm>
        </p:spPr>
        <p:txBody>
          <a:bodyPr rtlCol="0"/>
          <a:lstStyle/>
          <a:p>
            <a:pPr rtl="0"/>
            <a:r>
              <a:rPr lang="en-US" altLang="zh-CN" sz="6600" dirty="0"/>
              <a:t>DST group project Test</a:t>
            </a:r>
            <a:endParaRPr lang="zh-cn" sz="6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9338" y="3329795"/>
            <a:ext cx="2558797" cy="1415459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1800" dirty="0"/>
              <a:t>Group 1</a:t>
            </a:r>
          </a:p>
          <a:p>
            <a:pPr algn="ctr" rtl="0"/>
            <a:r>
              <a:rPr lang="en-US" altLang="zh-CN" sz="1800" dirty="0"/>
              <a:t>2020.05.14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115606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0">
            <a:extLst>
              <a:ext uri="{FF2B5EF4-FFF2-40B4-BE49-F238E27FC236}">
                <a16:creationId xmlns:a16="http://schemas.microsoft.com/office/drawing/2014/main" id="{568BD120-88C8-4058-A0C8-D5FC80DDD087}"/>
              </a:ext>
            </a:extLst>
          </p:cNvPr>
          <p:cNvSpPr txBox="1">
            <a:spLocks/>
          </p:cNvSpPr>
          <p:nvPr/>
        </p:nvSpPr>
        <p:spPr>
          <a:xfrm>
            <a:off x="337473" y="1076051"/>
            <a:ext cx="4791637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Unit test</a:t>
            </a:r>
            <a:endParaRPr 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A1B9F0-461B-463D-A11C-C3D6F78DB717}"/>
              </a:ext>
            </a:extLst>
          </p:cNvPr>
          <p:cNvSpPr txBox="1"/>
          <p:nvPr/>
        </p:nvSpPr>
        <p:spPr>
          <a:xfrm>
            <a:off x="347932" y="1607834"/>
            <a:ext cx="493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the methods</a:t>
            </a:r>
            <a:r>
              <a:rPr lang="zh-CN" alt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D4C635-F277-4CB4-9D08-52C75D1747FE}"/>
              </a:ext>
            </a:extLst>
          </p:cNvPr>
          <p:cNvSpPr txBox="1"/>
          <p:nvPr/>
        </p:nvSpPr>
        <p:spPr>
          <a:xfrm>
            <a:off x="347933" y="4116835"/>
            <a:ext cx="493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the functions of the web application</a:t>
            </a:r>
            <a:endParaRPr lang="zh-CN" altLang="en-US" dirty="0"/>
          </a:p>
        </p:txBody>
      </p:sp>
      <p:sp>
        <p:nvSpPr>
          <p:cNvPr id="19" name="标题 20">
            <a:extLst>
              <a:ext uri="{FF2B5EF4-FFF2-40B4-BE49-F238E27FC236}">
                <a16:creationId xmlns:a16="http://schemas.microsoft.com/office/drawing/2014/main" id="{45CCB96B-1680-4973-A10A-DED7C1964769}"/>
              </a:ext>
            </a:extLst>
          </p:cNvPr>
          <p:cNvSpPr txBox="1">
            <a:spLocks/>
          </p:cNvSpPr>
          <p:nvPr/>
        </p:nvSpPr>
        <p:spPr>
          <a:xfrm>
            <a:off x="347932" y="3429000"/>
            <a:ext cx="4791637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System function test</a:t>
            </a:r>
            <a:endParaRPr lang="zh-cn" dirty="0"/>
          </a:p>
        </p:txBody>
      </p:sp>
      <p:sp>
        <p:nvSpPr>
          <p:cNvPr id="22" name="标题 20">
            <a:extLst>
              <a:ext uri="{FF2B5EF4-FFF2-40B4-BE49-F238E27FC236}">
                <a16:creationId xmlns:a16="http://schemas.microsoft.com/office/drawing/2014/main" id="{1B9C1A02-0454-41F0-9377-EE133930EB3A}"/>
              </a:ext>
            </a:extLst>
          </p:cNvPr>
          <p:cNvSpPr txBox="1">
            <a:spLocks/>
          </p:cNvSpPr>
          <p:nvPr/>
        </p:nvSpPr>
        <p:spPr>
          <a:xfrm>
            <a:off x="2271255" y="1088949"/>
            <a:ext cx="4791637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level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9ED97386-EB5F-4963-B298-E6C0704DD731}"/>
              </a:ext>
            </a:extLst>
          </p:cNvPr>
          <p:cNvSpPr txBox="1">
            <a:spLocks/>
          </p:cNvSpPr>
          <p:nvPr/>
        </p:nvSpPr>
        <p:spPr>
          <a:xfrm>
            <a:off x="6578034" y="2046517"/>
            <a:ext cx="5415044" cy="2862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Functional test</a:t>
            </a:r>
          </a:p>
          <a:p>
            <a:r>
              <a:rPr lang="en-US" altLang="zh-CN" sz="1800" b="1" dirty="0"/>
              <a:t>Usability test</a:t>
            </a:r>
          </a:p>
          <a:p>
            <a:r>
              <a:rPr lang="en-US" altLang="zh-CN" sz="1800" b="1" dirty="0"/>
              <a:t>Interface test</a:t>
            </a:r>
          </a:p>
          <a:p>
            <a:r>
              <a:rPr lang="en-US" altLang="zh-CN" sz="1800" b="1" dirty="0"/>
              <a:t>Compatibility test</a:t>
            </a:r>
          </a:p>
          <a:p>
            <a:r>
              <a:rPr lang="en-US" altLang="zh-CN" sz="1800" b="1" dirty="0"/>
              <a:t>Performance test</a:t>
            </a:r>
          </a:p>
          <a:p>
            <a:r>
              <a:rPr lang="en-US" altLang="zh-CN" sz="1800" b="1" dirty="0"/>
              <a:t>Security test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2B0011C-CB24-4EF6-BA33-495DF4733DA1}"/>
              </a:ext>
            </a:extLst>
          </p:cNvPr>
          <p:cNvCxnSpPr>
            <a:cxnSpLocks/>
          </p:cNvCxnSpPr>
          <p:nvPr/>
        </p:nvCxnSpPr>
        <p:spPr>
          <a:xfrm flipV="1">
            <a:off x="4530910" y="3187165"/>
            <a:ext cx="1196399" cy="483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3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2994" y="2329735"/>
            <a:ext cx="10913505" cy="101357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1800" dirty="0"/>
              <a:t>Junit 4: test cases/ test suites</a:t>
            </a:r>
            <a:endParaRPr lang="zh-cn" sz="1800" dirty="0"/>
          </a:p>
          <a:p>
            <a:pPr rtl="0"/>
            <a:r>
              <a:rPr lang="en-US" altLang="zh-CN" sz="1800" dirty="0"/>
              <a:t>Easy mock</a:t>
            </a:r>
            <a:endParaRPr lang="zh-cn" sz="1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531567"/>
            <a:ext cx="10904438" cy="583800"/>
          </a:xfrm>
        </p:spPr>
        <p:txBody>
          <a:bodyPr rtlCol="0"/>
          <a:lstStyle/>
          <a:p>
            <a:pPr rtl="0"/>
            <a:r>
              <a:rPr lang="en-US" altLang="zh-CN" dirty="0"/>
              <a:t>Unit test (lower level)</a:t>
            </a:r>
            <a:endParaRPr lang="zh-cn" dirty="0"/>
          </a:p>
        </p:txBody>
      </p:sp>
      <p:sp>
        <p:nvSpPr>
          <p:cNvPr id="4" name="标题 20">
            <a:extLst>
              <a:ext uri="{FF2B5EF4-FFF2-40B4-BE49-F238E27FC236}">
                <a16:creationId xmlns:a16="http://schemas.microsoft.com/office/drawing/2014/main" id="{1622A898-8615-4071-B270-A5F3B7CEEE2A}"/>
              </a:ext>
            </a:extLst>
          </p:cNvPr>
          <p:cNvSpPr txBox="1">
            <a:spLocks/>
          </p:cNvSpPr>
          <p:nvPr/>
        </p:nvSpPr>
        <p:spPr>
          <a:xfrm>
            <a:off x="639413" y="1745935"/>
            <a:ext cx="4791637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Tools:</a:t>
            </a:r>
            <a:endParaRPr lang="zh-cn" sz="2000" dirty="0"/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A1ADA6BF-A863-450D-9C0A-97699CA3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62" y="3619873"/>
            <a:ext cx="2834487" cy="2595061"/>
          </a:xfrm>
          <a:prstGeom prst="rect">
            <a:avLst/>
          </a:prstGeom>
        </p:spPr>
      </p:pic>
      <p:pic>
        <p:nvPicPr>
          <p:cNvPr id="8" name="图片 7" descr="屏幕上有字&#10;&#10;描述已自动生成">
            <a:extLst>
              <a:ext uri="{FF2B5EF4-FFF2-40B4-BE49-F238E27FC236}">
                <a16:creationId xmlns:a16="http://schemas.microsoft.com/office/drawing/2014/main" id="{ED59720C-AAA0-4465-B401-F01B9433B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581" y="3619872"/>
            <a:ext cx="2594754" cy="1741399"/>
          </a:xfrm>
          <a:prstGeom prst="rect">
            <a:avLst/>
          </a:prstGeom>
        </p:spPr>
      </p:pic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E8B49C64-DBB8-4409-899E-28A136AED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162" y="2053170"/>
            <a:ext cx="5450173" cy="12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Unit test (lower level)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6151" y="2046517"/>
            <a:ext cx="5745481" cy="1222283"/>
          </a:xfrm>
        </p:spPr>
        <p:txBody>
          <a:bodyPr rtlCol="0">
            <a:normAutofit fontScale="92500"/>
          </a:bodyPr>
          <a:lstStyle/>
          <a:p>
            <a:r>
              <a:rPr lang="en-US" altLang="zh-CN" sz="2100" dirty="0"/>
              <a:t>Try to test the functions in the classes.</a:t>
            </a:r>
          </a:p>
          <a:p>
            <a:r>
              <a:rPr lang="en-US" altLang="zh-CN" sz="2100" dirty="0"/>
              <a:t>Using </a:t>
            </a:r>
            <a:r>
              <a:rPr lang="en-US" altLang="zh-CN" sz="2100" b="1" i="1" dirty="0"/>
              <a:t>assert</a:t>
            </a:r>
            <a:r>
              <a:rPr lang="zh-CN" altLang="en-US" sz="2100" b="1" i="1" dirty="0"/>
              <a:t>***</a:t>
            </a:r>
            <a:r>
              <a:rPr lang="en-US" altLang="zh-CN" sz="2100" b="1" i="1" dirty="0"/>
              <a:t>() </a:t>
            </a:r>
          </a:p>
          <a:p>
            <a:pPr marL="0" indent="0" rtl="0">
              <a:buNone/>
            </a:pPr>
            <a:endParaRPr 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774C7-8494-4069-8B4F-C1903A74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9" y="3713033"/>
            <a:ext cx="5594904" cy="2273245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ECC68E8-5992-40D9-B7F4-78DEB112DD58}"/>
              </a:ext>
            </a:extLst>
          </p:cNvPr>
          <p:cNvSpPr txBox="1">
            <a:spLocks/>
          </p:cNvSpPr>
          <p:nvPr/>
        </p:nvSpPr>
        <p:spPr>
          <a:xfrm>
            <a:off x="6578034" y="2046517"/>
            <a:ext cx="4568021" cy="227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In the test for filter and servlet, using </a:t>
            </a:r>
            <a:r>
              <a:rPr lang="en-US" altLang="zh-CN" sz="1800" b="1" dirty="0"/>
              <a:t>easy mock to create mock</a:t>
            </a:r>
            <a:r>
              <a:rPr lang="en-US" altLang="zh-CN" sz="1800" dirty="0"/>
              <a:t>, which can help creating an isolate testing environment.</a:t>
            </a:r>
            <a:endParaRPr lang="zh-CN" altLang="en-US" sz="1800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1E5418-3F1A-4928-8435-D9AB9D6B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404" y="4141546"/>
            <a:ext cx="5381176" cy="1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928" y="1967326"/>
            <a:ext cx="4993246" cy="35672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1800" b="1" dirty="0"/>
              <a:t>Blackbox</a:t>
            </a:r>
            <a:r>
              <a:rPr lang="en-US" altLang="zh-CN" sz="1800" dirty="0"/>
              <a:t> testing.</a:t>
            </a:r>
          </a:p>
          <a:p>
            <a:pPr rtl="0"/>
            <a:r>
              <a:rPr lang="en-US" altLang="zh-CN" sz="1800" dirty="0"/>
              <a:t>Focus on the </a:t>
            </a:r>
            <a:r>
              <a:rPr lang="en-US" altLang="zh-CN" sz="1800" b="1" dirty="0"/>
              <a:t>usability</a:t>
            </a:r>
            <a:r>
              <a:rPr lang="en-US" altLang="zh-CN" sz="1800" dirty="0"/>
              <a:t> of the web application.</a:t>
            </a:r>
          </a:p>
          <a:p>
            <a:pPr rtl="0"/>
            <a:r>
              <a:rPr lang="en-US" altLang="zh-CN" sz="1800" dirty="0"/>
              <a:t>Test </a:t>
            </a:r>
            <a:r>
              <a:rPr lang="en-US" altLang="zh-CN" sz="1800" b="1" dirty="0"/>
              <a:t>cases</a:t>
            </a:r>
            <a:r>
              <a:rPr lang="en-US" altLang="zh-CN" sz="1800" dirty="0"/>
              <a:t> to cover all functionality of the system.</a:t>
            </a:r>
          </a:p>
          <a:p>
            <a:pPr marL="0" indent="0" rtl="0">
              <a:buNone/>
            </a:pPr>
            <a:endParaRPr lang="en-US" altLang="zh-CN" sz="1800" dirty="0"/>
          </a:p>
          <a:p>
            <a:pPr rtl="0"/>
            <a:endParaRPr lang="zh-cn" sz="18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E1B3D5C-34F7-4AB5-A802-70CCB82A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81" y="435314"/>
            <a:ext cx="10904438" cy="583800"/>
          </a:xfrm>
        </p:spPr>
        <p:txBody>
          <a:bodyPr rtlCol="0"/>
          <a:lstStyle/>
          <a:p>
            <a:pPr rtl="0"/>
            <a:r>
              <a:rPr lang="en-US" altLang="zh-CN" dirty="0"/>
              <a:t>System function test</a:t>
            </a:r>
            <a:endParaRPr 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8A479B-0AC9-4BC1-B899-A1BD0A29FC25}"/>
              </a:ext>
            </a:extLst>
          </p:cNvPr>
          <p:cNvSpPr txBox="1">
            <a:spLocks/>
          </p:cNvSpPr>
          <p:nvPr/>
        </p:nvSpPr>
        <p:spPr>
          <a:xfrm>
            <a:off x="6356820" y="1967326"/>
            <a:ext cx="1295265" cy="708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Steps:</a:t>
            </a:r>
            <a:endParaRPr 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53D899C-3E7D-455D-ACF4-5AF5E28CBA57}"/>
              </a:ext>
            </a:extLst>
          </p:cNvPr>
          <p:cNvSpPr txBox="1">
            <a:spLocks/>
          </p:cNvSpPr>
          <p:nvPr/>
        </p:nvSpPr>
        <p:spPr>
          <a:xfrm>
            <a:off x="7579062" y="2077781"/>
            <a:ext cx="3403364" cy="3803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Functional test</a:t>
            </a:r>
          </a:p>
          <a:p>
            <a:r>
              <a:rPr lang="en-US" altLang="zh-CN" sz="1800" dirty="0"/>
              <a:t>Usability test</a:t>
            </a:r>
          </a:p>
          <a:p>
            <a:r>
              <a:rPr lang="en-US" altLang="zh-CN" sz="1800" dirty="0"/>
              <a:t>Interface test</a:t>
            </a:r>
          </a:p>
          <a:p>
            <a:r>
              <a:rPr lang="en-US" altLang="zh-CN" sz="1800" dirty="0"/>
              <a:t>Compatibility test</a:t>
            </a:r>
          </a:p>
          <a:p>
            <a:r>
              <a:rPr lang="en-US" altLang="zh-CN" sz="1800" dirty="0"/>
              <a:t>Performance test</a:t>
            </a:r>
          </a:p>
          <a:p>
            <a:r>
              <a:rPr lang="en-US" altLang="zh-CN" sz="1800" dirty="0"/>
              <a:t>Security test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3723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2C9E22B-D432-4B86-ACA7-135728C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9" y="332171"/>
            <a:ext cx="5068603" cy="697734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System function test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A15EE9-FEA1-424B-9819-DF9338578E8D}"/>
              </a:ext>
            </a:extLst>
          </p:cNvPr>
          <p:cNvSpPr txBox="1">
            <a:spLocks/>
          </p:cNvSpPr>
          <p:nvPr/>
        </p:nvSpPr>
        <p:spPr>
          <a:xfrm>
            <a:off x="680956" y="1642255"/>
            <a:ext cx="3573410" cy="379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Functional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Compatibility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 test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39371-02C7-4D95-B6A1-192915F960A8}"/>
              </a:ext>
            </a:extLst>
          </p:cNvPr>
          <p:cNvSpPr txBox="1"/>
          <p:nvPr/>
        </p:nvSpPr>
        <p:spPr>
          <a:xfrm>
            <a:off x="5794409" y="332171"/>
            <a:ext cx="5159141" cy="24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Feed input and examine the output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Happens in the code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For example: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Input a query for the database and test the correctness of the return values.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9500682-876C-4F34-8098-701B85D90177}"/>
              </a:ext>
            </a:extLst>
          </p:cNvPr>
          <p:cNvSpPr/>
          <p:nvPr/>
        </p:nvSpPr>
        <p:spPr>
          <a:xfrm>
            <a:off x="5809438" y="3433941"/>
            <a:ext cx="1034108" cy="623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10C78F-9A24-4137-ADF5-19A3DCC55D03}"/>
              </a:ext>
            </a:extLst>
          </p:cNvPr>
          <p:cNvSpPr txBox="1"/>
          <p:nvPr/>
        </p:nvSpPr>
        <p:spPr>
          <a:xfrm>
            <a:off x="5864029" y="3560823"/>
            <a:ext cx="110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E4CB10-1243-410E-8320-69BAFE4B525B}"/>
              </a:ext>
            </a:extLst>
          </p:cNvPr>
          <p:cNvSpPr/>
          <p:nvPr/>
        </p:nvSpPr>
        <p:spPr>
          <a:xfrm>
            <a:off x="5797985" y="5004909"/>
            <a:ext cx="1125160" cy="59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B1D4D6-3C1A-4B77-BE7F-40123EB941B4}"/>
              </a:ext>
            </a:extLst>
          </p:cNvPr>
          <p:cNvSpPr txBox="1"/>
          <p:nvPr/>
        </p:nvSpPr>
        <p:spPr>
          <a:xfrm>
            <a:off x="5884849" y="5115268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25B59AF-175E-439D-831F-54A8AF3DE015}"/>
              </a:ext>
            </a:extLst>
          </p:cNvPr>
          <p:cNvSpPr/>
          <p:nvPr/>
        </p:nvSpPr>
        <p:spPr>
          <a:xfrm>
            <a:off x="8421073" y="3794795"/>
            <a:ext cx="1080748" cy="669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66065E2-103C-4CEF-B49F-12781E715AB6}"/>
              </a:ext>
            </a:extLst>
          </p:cNvPr>
          <p:cNvSpPr/>
          <p:nvPr/>
        </p:nvSpPr>
        <p:spPr>
          <a:xfrm>
            <a:off x="9332859" y="4499962"/>
            <a:ext cx="1097945" cy="787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E973656-9408-4980-9143-36053AFCEE91}"/>
              </a:ext>
            </a:extLst>
          </p:cNvPr>
          <p:cNvSpPr/>
          <p:nvPr/>
        </p:nvSpPr>
        <p:spPr>
          <a:xfrm>
            <a:off x="10102296" y="5259409"/>
            <a:ext cx="1190821" cy="760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397FD49-0B85-4CB8-B134-368456A089F0}"/>
              </a:ext>
            </a:extLst>
          </p:cNvPr>
          <p:cNvSpPr/>
          <p:nvPr/>
        </p:nvSpPr>
        <p:spPr>
          <a:xfrm>
            <a:off x="9845156" y="3641083"/>
            <a:ext cx="1190821" cy="77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2A6F3F-AAB1-44DD-968A-C286FA8D7863}"/>
              </a:ext>
            </a:extLst>
          </p:cNvPr>
          <p:cNvSpPr/>
          <p:nvPr/>
        </p:nvSpPr>
        <p:spPr>
          <a:xfrm>
            <a:off x="8439025" y="5252356"/>
            <a:ext cx="1222408" cy="669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12F102E-4A37-4561-9EA0-9A208D2EF7AD}"/>
              </a:ext>
            </a:extLst>
          </p:cNvPr>
          <p:cNvSpPr/>
          <p:nvPr/>
        </p:nvSpPr>
        <p:spPr>
          <a:xfrm>
            <a:off x="7920326" y="3272942"/>
            <a:ext cx="3875770" cy="3151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1408B9-34FB-42D6-B46D-691B88E78A93}"/>
              </a:ext>
            </a:extLst>
          </p:cNvPr>
          <p:cNvSpPr txBox="1"/>
          <p:nvPr/>
        </p:nvSpPr>
        <p:spPr>
          <a:xfrm>
            <a:off x="8592788" y="3908363"/>
            <a:ext cx="820650" cy="38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C5686D-185B-4CE5-8A8E-06B3FD52E662}"/>
              </a:ext>
            </a:extLst>
          </p:cNvPr>
          <p:cNvSpPr txBox="1"/>
          <p:nvPr/>
        </p:nvSpPr>
        <p:spPr>
          <a:xfrm>
            <a:off x="9501821" y="4721933"/>
            <a:ext cx="1286109" cy="37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cmd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97D3F1-1900-4899-85C8-69CB31A5F8EE}"/>
              </a:ext>
            </a:extLst>
          </p:cNvPr>
          <p:cNvSpPr txBox="1"/>
          <p:nvPr/>
        </p:nvSpPr>
        <p:spPr>
          <a:xfrm>
            <a:off x="8541109" y="5405345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domain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DF4014-AA7D-4736-964B-6A5B53F2B4CD}"/>
              </a:ext>
            </a:extLst>
          </p:cNvPr>
          <p:cNvSpPr txBox="1"/>
          <p:nvPr/>
        </p:nvSpPr>
        <p:spPr>
          <a:xfrm>
            <a:off x="10191852" y="5458365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DBUtils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88FE44-C06F-4B18-858D-C80F338B913B}"/>
              </a:ext>
            </a:extLst>
          </p:cNvPr>
          <p:cNvSpPr txBox="1"/>
          <p:nvPr/>
        </p:nvSpPr>
        <p:spPr>
          <a:xfrm>
            <a:off x="9830894" y="3794795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Appconfig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A98B08-D21F-46E7-BE10-96A925B714DB}"/>
              </a:ext>
            </a:extLst>
          </p:cNvPr>
          <p:cNvCxnSpPr>
            <a:cxnSpLocks/>
          </p:cNvCxnSpPr>
          <p:nvPr/>
        </p:nvCxnSpPr>
        <p:spPr>
          <a:xfrm>
            <a:off x="6354236" y="4180268"/>
            <a:ext cx="1" cy="62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6782BE-41A3-4BFA-8A5B-A4A4959A09A4}"/>
              </a:ext>
            </a:extLst>
          </p:cNvPr>
          <p:cNvCxnSpPr>
            <a:cxnSpLocks/>
          </p:cNvCxnSpPr>
          <p:nvPr/>
        </p:nvCxnSpPr>
        <p:spPr>
          <a:xfrm flipV="1">
            <a:off x="7114355" y="4499962"/>
            <a:ext cx="1386038" cy="6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2C9E22B-D432-4B86-ACA7-135728C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9" y="361049"/>
            <a:ext cx="5068603" cy="697734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System function test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A15EE9-FEA1-424B-9819-DF9338578E8D}"/>
              </a:ext>
            </a:extLst>
          </p:cNvPr>
          <p:cNvSpPr txBox="1">
            <a:spLocks/>
          </p:cNvSpPr>
          <p:nvPr/>
        </p:nvSpPr>
        <p:spPr>
          <a:xfrm>
            <a:off x="680956" y="1642255"/>
            <a:ext cx="3573410" cy="379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test</a:t>
            </a:r>
          </a:p>
          <a:p>
            <a:r>
              <a:rPr lang="en-US" altLang="zh-CN" sz="1800" b="1" dirty="0"/>
              <a:t>Usability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Compatibility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 test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39371-02C7-4D95-B6A1-192915F960A8}"/>
              </a:ext>
            </a:extLst>
          </p:cNvPr>
          <p:cNvSpPr txBox="1"/>
          <p:nvPr/>
        </p:nvSpPr>
        <p:spPr>
          <a:xfrm>
            <a:off x="6096000" y="2287867"/>
            <a:ext cx="5159141" cy="24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Design </a:t>
            </a:r>
            <a:r>
              <a:rPr lang="en-US" altLang="zh-CN" b="1" dirty="0"/>
              <a:t>test strategies </a:t>
            </a:r>
            <a:r>
              <a:rPr lang="en-US" altLang="zh-CN" dirty="0"/>
              <a:t>to ensure that all the functionality of the application can be validated.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Cannot recruit test participants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But we have our group members!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197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2C9E22B-D432-4B86-ACA7-135728C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32171"/>
            <a:ext cx="5068603" cy="697734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System function test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A15EE9-FEA1-424B-9819-DF9338578E8D}"/>
              </a:ext>
            </a:extLst>
          </p:cNvPr>
          <p:cNvSpPr txBox="1">
            <a:spLocks/>
          </p:cNvSpPr>
          <p:nvPr/>
        </p:nvSpPr>
        <p:spPr>
          <a:xfrm>
            <a:off x="680956" y="1642255"/>
            <a:ext cx="3573410" cy="379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Usability test</a:t>
            </a:r>
          </a:p>
          <a:p>
            <a:r>
              <a:rPr lang="en-US" altLang="zh-CN" sz="1800" b="1" dirty="0"/>
              <a:t>Interface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Compatibility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 test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39371-02C7-4D95-B6A1-192915F960A8}"/>
              </a:ext>
            </a:extLst>
          </p:cNvPr>
          <p:cNvSpPr txBox="1"/>
          <p:nvPr/>
        </p:nvSpPr>
        <p:spPr>
          <a:xfrm>
            <a:off x="6096000" y="2287867"/>
            <a:ext cx="5159141" cy="10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Communication processes work well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Error messages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14293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D2C9E22B-D432-4B86-ACA7-135728C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2" y="361052"/>
            <a:ext cx="5068603" cy="697734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System function test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A15EE9-FEA1-424B-9819-DF9338578E8D}"/>
              </a:ext>
            </a:extLst>
          </p:cNvPr>
          <p:cNvSpPr txBox="1">
            <a:spLocks/>
          </p:cNvSpPr>
          <p:nvPr/>
        </p:nvSpPr>
        <p:spPr>
          <a:xfrm>
            <a:off x="680956" y="1642255"/>
            <a:ext cx="3573410" cy="379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test</a:t>
            </a:r>
          </a:p>
          <a:p>
            <a:r>
              <a:rPr lang="en-US" altLang="zh-CN" sz="1800" b="1" dirty="0"/>
              <a:t>Compatibility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test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 test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39371-02C7-4D95-B6A1-192915F960A8}"/>
              </a:ext>
            </a:extLst>
          </p:cNvPr>
          <p:cNvSpPr txBox="1"/>
          <p:nvPr/>
        </p:nvSpPr>
        <p:spPr>
          <a:xfrm>
            <a:off x="6221128" y="1956369"/>
            <a:ext cx="5159141" cy="316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/>
              <a:t>Browser compatibility: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Microsoft edge, chrome …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Operating system compatibility: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Windows, macOS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Mobile compatibility: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Five computers of our group members!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247486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和静音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9_TF34306921.potx" id="{6CC92DF9-2E74-4A1B-BA29-C0B43ECC861E}" vid="{C5CD9FE9-C43F-479A-A966-EC018230FA3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{70B7B377-91DB-4243-B570-949C9AA6C027}tf34306921</Template>
  <TotalTime>0</TotalTime>
  <Words>415</Words>
  <Application>Microsoft Office PowerPoint</Application>
  <PresentationFormat>宽屏</PresentationFormat>
  <Paragraphs>152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Meiryo UI</vt:lpstr>
      <vt:lpstr>Microsoft YaHei UI</vt:lpstr>
      <vt:lpstr>Arial</vt:lpstr>
      <vt:lpstr>Calibri</vt:lpstr>
      <vt:lpstr>Wingdings</vt:lpstr>
      <vt:lpstr>最小和静音_ALT</vt:lpstr>
      <vt:lpstr>DST group project Test</vt:lpstr>
      <vt:lpstr>PowerPoint 演示文稿</vt:lpstr>
      <vt:lpstr>Unit test (lower level)</vt:lpstr>
      <vt:lpstr>Unit test (lower level)</vt:lpstr>
      <vt:lpstr>System function test</vt:lpstr>
      <vt:lpstr>System function test</vt:lpstr>
      <vt:lpstr>System function test</vt:lpstr>
      <vt:lpstr>System function test</vt:lpstr>
      <vt:lpstr>System function test</vt:lpstr>
      <vt:lpstr>System function test</vt:lpstr>
      <vt:lpstr>System function test</vt:lpstr>
      <vt:lpstr>Limitations</vt:lpstr>
      <vt:lpstr>DST group project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2020-05-13T01:55:58Z</dcterms:created>
  <dcterms:modified xsi:type="dcterms:W3CDTF">2020-05-14T01:17:35Z</dcterms:modified>
</cp:coreProperties>
</file>