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611B7-1981-4832-9A45-DB1963DF92C8}">
  <a:tblStyle styleId="{A2B611B7-1981-4832-9A45-DB1963DF92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17D4A6-3498-4BD1-8A51-C01B910B77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74f4fba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74f4fba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7e63979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7e63979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7e2ecd9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7e2ecd9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90439a0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90439a0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d8df841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d8df841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a4b2602d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da4b2602d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fbc13d94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fbc13d94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bc13d9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bc13d9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bc13d94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bc13d94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ddcb3a5b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ddcb3a5b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346bb16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346bb16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8d7e09ba-707b-4789-82d1-ffcd6334be8d-d82d/screen/074fa697-c6c3-4ee5-90ba-ef1750b32b0b?fullscre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ixit.com/Guide/iPhone+X+Screen+Replacement/1024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7188" y="48150"/>
            <a:ext cx="8289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2"/>
                </a:highlight>
              </a:rPr>
              <a:t>Book Service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10588" y="161700"/>
            <a:ext cx="8289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Pilih Layanan</a:t>
            </a:r>
            <a:endParaRPr sz="1200"/>
          </a:p>
        </p:txBody>
      </p:sp>
      <p:cxnSp>
        <p:nvCxnSpPr>
          <p:cNvPr id="56" name="Google Shape;56;p13"/>
          <p:cNvCxnSpPr>
            <a:stCxn id="55" idx="3"/>
            <a:endCxn id="57" idx="1"/>
          </p:cNvCxnSpPr>
          <p:nvPr/>
        </p:nvCxnSpPr>
        <p:spPr>
          <a:xfrm>
            <a:off x="2139488" y="343350"/>
            <a:ext cx="4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3723038" y="161700"/>
            <a:ext cx="7380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Pilih Tanggal</a:t>
            </a:r>
            <a:endParaRPr sz="1200"/>
          </a:p>
        </p:txBody>
      </p:sp>
      <p:cxnSp>
        <p:nvCxnSpPr>
          <p:cNvPr id="59" name="Google Shape;59;p13"/>
          <p:cNvCxnSpPr>
            <a:stCxn id="58" idx="3"/>
            <a:endCxn id="60" idx="1"/>
          </p:cNvCxnSpPr>
          <p:nvPr/>
        </p:nvCxnSpPr>
        <p:spPr>
          <a:xfrm>
            <a:off x="4461038" y="343350"/>
            <a:ext cx="46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4926038" y="162000"/>
            <a:ext cx="6756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Isi data</a:t>
            </a:r>
            <a:endParaRPr sz="1200"/>
          </a:p>
        </p:txBody>
      </p:sp>
      <p:cxnSp>
        <p:nvCxnSpPr>
          <p:cNvPr id="61" name="Google Shape;61;p13"/>
          <p:cNvCxnSpPr>
            <a:stCxn id="60" idx="3"/>
            <a:endCxn id="62" idx="1"/>
          </p:cNvCxnSpPr>
          <p:nvPr/>
        </p:nvCxnSpPr>
        <p:spPr>
          <a:xfrm>
            <a:off x="5601638" y="343650"/>
            <a:ext cx="31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62;p13"/>
          <p:cNvSpPr txBox="1"/>
          <p:nvPr/>
        </p:nvSpPr>
        <p:spPr>
          <a:xfrm>
            <a:off x="5916413" y="162000"/>
            <a:ext cx="6756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Submit</a:t>
            </a:r>
            <a:endParaRPr sz="1200"/>
          </a:p>
        </p:txBody>
      </p:sp>
      <p:cxnSp>
        <p:nvCxnSpPr>
          <p:cNvPr id="63" name="Google Shape;63;p13"/>
          <p:cNvCxnSpPr>
            <a:stCxn id="62" idx="3"/>
            <a:endCxn id="64" idx="1"/>
          </p:cNvCxnSpPr>
          <p:nvPr/>
        </p:nvCxnSpPr>
        <p:spPr>
          <a:xfrm>
            <a:off x="6592013" y="343650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6939450" y="162000"/>
            <a:ext cx="6756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Status</a:t>
            </a:r>
            <a:endParaRPr sz="1200"/>
          </a:p>
        </p:txBody>
      </p:sp>
      <p:cxnSp>
        <p:nvCxnSpPr>
          <p:cNvPr id="65" name="Google Shape;65;p13"/>
          <p:cNvCxnSpPr>
            <a:stCxn id="54" idx="3"/>
            <a:endCxn id="55" idx="1"/>
          </p:cNvCxnSpPr>
          <p:nvPr/>
        </p:nvCxnSpPr>
        <p:spPr>
          <a:xfrm>
            <a:off x="976088" y="343350"/>
            <a:ext cx="334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2565038" y="161700"/>
            <a:ext cx="7380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Pilih Cabang</a:t>
            </a:r>
            <a:endParaRPr sz="1200"/>
          </a:p>
        </p:txBody>
      </p:sp>
      <p:cxnSp>
        <p:nvCxnSpPr>
          <p:cNvPr id="66" name="Google Shape;66;p13"/>
          <p:cNvCxnSpPr>
            <a:stCxn id="57" idx="3"/>
            <a:endCxn id="58" idx="1"/>
          </p:cNvCxnSpPr>
          <p:nvPr/>
        </p:nvCxnSpPr>
        <p:spPr>
          <a:xfrm>
            <a:off x="3303038" y="343350"/>
            <a:ext cx="42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64" idx="3"/>
            <a:endCxn id="68" idx="1"/>
          </p:cNvCxnSpPr>
          <p:nvPr/>
        </p:nvCxnSpPr>
        <p:spPr>
          <a:xfrm>
            <a:off x="7615050" y="343650"/>
            <a:ext cx="3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 txBox="1"/>
          <p:nvPr/>
        </p:nvSpPr>
        <p:spPr>
          <a:xfrm>
            <a:off x="7962513" y="162000"/>
            <a:ext cx="10776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Reschedule / Cancel</a:t>
            </a:r>
            <a:endParaRPr sz="1200"/>
          </a:p>
        </p:txBody>
      </p:sp>
      <p:graphicFrame>
        <p:nvGraphicFramePr>
          <p:cNvPr id="69" name="Google Shape;69;p13"/>
          <p:cNvGraphicFramePr/>
          <p:nvPr/>
        </p:nvGraphicFramePr>
        <p:xfrm>
          <a:off x="125538" y="742375"/>
          <a:ext cx="8892925" cy="4482340"/>
        </p:xfrm>
        <a:graphic>
          <a:graphicData uri="http://schemas.openxmlformats.org/drawingml/2006/table">
            <a:tbl>
              <a:tblPr>
                <a:noFill/>
                <a:tableStyleId>{A2B611B7-1981-4832-9A45-DB1963DF92C8}</a:tableStyleId>
              </a:tblPr>
              <a:tblGrid>
                <a:gridCol w="92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Step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CMS Admin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Pilih Layanan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Kunjungan ke rumah, Pick up device, Kirim device ke toko, Instore(hide)</a:t>
                      </a:r>
                      <a:endParaRPr sz="900"/>
                    </a:p>
                  </a:txBody>
                  <a:tcPr marL="91425" marR="91425" marT="91425" marB="91425"/>
                </a:tc>
                <a:tc rowSpan="5"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menambahkan/mengurangi,edit.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Setelah submit, notifikasi ke email user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Cust hrs menyetujui S&amp;K di setiap pilihan layanan (S &amp; K setiap layanan berbeda)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Master data teknisi (nama, cabang, no tlp)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Update teknisi utk layanan home service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update biaya kunjungan (home service dan pick device berbeda harga)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menambahkan/mengurangi cabang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menambahkan/mengurangi varian (warna, storage dll)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Dapat export excl data konsumen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Data base no tlp kons, lgsng terhubung dgn WA (no hp di klik, new tab, open chat room)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Admin update konfirmasi terima brg di consol (kirim device ke toko)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Admin update konfirm tgl &amp; nama teknisi (pickup &amp; inhome)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Admin update no antrian (in store) akan terupdated otomatis di apps user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Status  pekerjaan otomatis terupdate di user apps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Char char="●"/>
                      </a:pPr>
                      <a:r>
                        <a:rPr lang="en" sz="900"/>
                        <a:t>Text bebas update progress pekerjaan per status.</a:t>
                      </a:r>
                      <a:endParaRPr sz="9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/>
                        <a:t>Text bebas utk catatan lainya, catatan antar HO dan cabang tidak bsa dilihat oleh user.</a:t>
                      </a:r>
                      <a:endParaRPr sz="9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/>
                        <a:t>Reporting transaksi book svc Super admin bs filter dan sort cabang</a:t>
                      </a:r>
                      <a:endParaRPr sz="900"/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900"/>
                        <a:buChar char="●"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Waktu (default): hitung mundur 14 hari setelah submit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900"/>
                        <a:buChar char="●"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Kalimat status dapat berubah warna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900"/>
                        <a:buChar char="●"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Penambahan kolom warna device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900"/>
                        <a:buChar char="●"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Add fitur export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900"/>
                        <a:buChar char="●"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Kolom berubah warna, Kuning saat H-4. Merah H+1 dst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900"/>
                        <a:buChar char="●"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Dapat menambah waktu pengerjaan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Pilih Cabang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Sunter, kemang, thamrin city, Serpong,Bogor,Bekasi, Bandung,Surabaya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Pilih Tanggal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" sz="900"/>
                        <a:t>Booking H-1 (home service)</a:t>
                      </a:r>
                      <a:endParaRPr sz="90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" sz="900"/>
                        <a:t>Booking H (in store)</a:t>
                      </a:r>
                      <a:endParaRPr sz="9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Isi Data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Nama, alamat, </a:t>
                      </a:r>
                      <a:r>
                        <a:rPr lang="en" sz="900">
                          <a:solidFill>
                            <a:srgbClr val="FF0000"/>
                          </a:solidFill>
                        </a:rPr>
                        <a:t>kel,kec, kab/kota, kode pos</a:t>
                      </a:r>
                      <a:r>
                        <a:rPr lang="en" sz="900"/>
                        <a:t>,No.Hp,Email,instagram, model dvc, tipe dvc, imei/serial no, passcode/password, jenis part, varian (warna/storage), </a:t>
                      </a:r>
                      <a:r>
                        <a:rPr lang="en" sz="900">
                          <a:solidFill>
                            <a:srgbClr val="FF0000"/>
                          </a:solidFill>
                        </a:rPr>
                        <a:t>Pesanan Tambahan</a:t>
                      </a:r>
                      <a:r>
                        <a:rPr lang="en" sz="900"/>
                        <a:t>, catatan lainya.</a:t>
                      </a:r>
                      <a:endParaRPr sz="9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Status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No booking, biaya svc, biaya kunjungan, status perbaikan, kolom update progress,pengerjaan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Service di rumah : tanggal &amp; nama teknisi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Pick up device : tanggal dan nama kurir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Kirim device ke toko : tanggal, no resi, upload foto resi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instore : no antrian &amp; update no antrian berjalan (hide dl)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0" name="Google Shape;70;p13"/>
          <p:cNvCxnSpPr>
            <a:stCxn id="71" idx="2"/>
            <a:endCxn id="72" idx="0"/>
          </p:cNvCxnSpPr>
          <p:nvPr/>
        </p:nvCxnSpPr>
        <p:spPr>
          <a:xfrm>
            <a:off x="6633225" y="3364201"/>
            <a:ext cx="0" cy="1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" name="Google Shape;73;p13"/>
          <p:cNvGrpSpPr/>
          <p:nvPr/>
        </p:nvGrpSpPr>
        <p:grpSpPr>
          <a:xfrm>
            <a:off x="4382775" y="3054250"/>
            <a:ext cx="4500900" cy="736927"/>
            <a:chOff x="4382775" y="3054250"/>
            <a:chExt cx="4500900" cy="736927"/>
          </a:xfrm>
        </p:grpSpPr>
        <p:sp>
          <p:nvSpPr>
            <p:cNvPr id="74" name="Google Shape;74;p13"/>
            <p:cNvSpPr txBox="1"/>
            <p:nvPr/>
          </p:nvSpPr>
          <p:spPr>
            <a:xfrm>
              <a:off x="4382775" y="3054251"/>
              <a:ext cx="613200" cy="309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Waiting Diagnostic</a:t>
              </a:r>
              <a:endParaRPr sz="700"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5300775" y="3054250"/>
              <a:ext cx="613200" cy="309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Diagnostic</a:t>
              </a:r>
              <a:endParaRPr sz="700"/>
            </a:p>
          </p:txBody>
        </p:sp>
        <p:cxnSp>
          <p:nvCxnSpPr>
            <p:cNvPr id="76" name="Google Shape;76;p13"/>
            <p:cNvCxnSpPr>
              <a:stCxn id="74" idx="3"/>
              <a:endCxn id="75" idx="1"/>
            </p:cNvCxnSpPr>
            <p:nvPr/>
          </p:nvCxnSpPr>
          <p:spPr>
            <a:xfrm>
              <a:off x="4995975" y="3209201"/>
              <a:ext cx="30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3"/>
            <p:cNvSpPr txBox="1"/>
            <p:nvPr/>
          </p:nvSpPr>
          <p:spPr>
            <a:xfrm>
              <a:off x="6218775" y="3054301"/>
              <a:ext cx="828900" cy="309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Waiting Approval Customer</a:t>
              </a:r>
              <a:endParaRPr sz="700"/>
            </a:p>
          </p:txBody>
        </p:sp>
        <p:cxnSp>
          <p:nvCxnSpPr>
            <p:cNvPr id="77" name="Google Shape;77;p13"/>
            <p:cNvCxnSpPr>
              <a:endCxn id="71" idx="1"/>
            </p:cNvCxnSpPr>
            <p:nvPr/>
          </p:nvCxnSpPr>
          <p:spPr>
            <a:xfrm>
              <a:off x="5913975" y="3209251"/>
              <a:ext cx="30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3"/>
            <p:cNvSpPr txBox="1"/>
            <p:nvPr/>
          </p:nvSpPr>
          <p:spPr>
            <a:xfrm>
              <a:off x="7352475" y="3054251"/>
              <a:ext cx="613200" cy="309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Pending</a:t>
              </a:r>
              <a:endParaRPr sz="700"/>
            </a:p>
          </p:txBody>
        </p:sp>
        <p:cxnSp>
          <p:nvCxnSpPr>
            <p:cNvPr id="79" name="Google Shape;79;p13"/>
            <p:cNvCxnSpPr>
              <a:endCxn id="78" idx="1"/>
            </p:cNvCxnSpPr>
            <p:nvPr/>
          </p:nvCxnSpPr>
          <p:spPr>
            <a:xfrm>
              <a:off x="7047675" y="3209201"/>
              <a:ext cx="30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3"/>
            <p:cNvSpPr txBox="1"/>
            <p:nvPr/>
          </p:nvSpPr>
          <p:spPr>
            <a:xfrm>
              <a:off x="8270475" y="3054251"/>
              <a:ext cx="613200" cy="309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Cancel</a:t>
              </a:r>
              <a:endParaRPr sz="700"/>
            </a:p>
          </p:txBody>
        </p:sp>
        <p:cxnSp>
          <p:nvCxnSpPr>
            <p:cNvPr id="81" name="Google Shape;81;p13"/>
            <p:cNvCxnSpPr>
              <a:stCxn id="78" idx="3"/>
              <a:endCxn id="80" idx="1"/>
            </p:cNvCxnSpPr>
            <p:nvPr/>
          </p:nvCxnSpPr>
          <p:spPr>
            <a:xfrm>
              <a:off x="7965675" y="3209201"/>
              <a:ext cx="30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72;p13"/>
            <p:cNvSpPr txBox="1"/>
            <p:nvPr/>
          </p:nvSpPr>
          <p:spPr>
            <a:xfrm>
              <a:off x="6326625" y="3481277"/>
              <a:ext cx="613200" cy="309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On Proses</a:t>
              </a:r>
              <a:endParaRPr sz="700"/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7352475" y="3481278"/>
              <a:ext cx="613200" cy="309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Done</a:t>
              </a:r>
              <a:endParaRPr sz="700"/>
            </a:p>
          </p:txBody>
        </p:sp>
        <p:cxnSp>
          <p:nvCxnSpPr>
            <p:cNvPr id="83" name="Google Shape;83;p13"/>
            <p:cNvCxnSpPr>
              <a:stCxn id="72" idx="3"/>
              <a:endCxn id="82" idx="1"/>
            </p:cNvCxnSpPr>
            <p:nvPr/>
          </p:nvCxnSpPr>
          <p:spPr>
            <a:xfrm>
              <a:off x="6939825" y="3636227"/>
              <a:ext cx="41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13"/>
            <p:cNvSpPr txBox="1"/>
            <p:nvPr/>
          </p:nvSpPr>
          <p:spPr>
            <a:xfrm>
              <a:off x="8270475" y="3481277"/>
              <a:ext cx="613200" cy="309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Paid</a:t>
              </a:r>
              <a:endParaRPr sz="700"/>
            </a:p>
          </p:txBody>
        </p:sp>
        <p:cxnSp>
          <p:nvCxnSpPr>
            <p:cNvPr id="85" name="Google Shape;85;p13"/>
            <p:cNvCxnSpPr>
              <a:endCxn id="84" idx="1"/>
            </p:cNvCxnSpPr>
            <p:nvPr/>
          </p:nvCxnSpPr>
          <p:spPr>
            <a:xfrm>
              <a:off x="7965675" y="3636227"/>
              <a:ext cx="30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2"/>
          <p:cNvGraphicFramePr/>
          <p:nvPr/>
        </p:nvGraphicFramePr>
        <p:xfrm>
          <a:off x="443625" y="49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{0117D4A6-3498-4BD1-8A51-C01B910B7777}</a:tableStyleId>
              </a:tblPr>
              <a:tblGrid>
                <a:gridCol w="23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Aktivitas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Proses dapat poin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Alt 1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 poin = IDR 100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Alt 2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 poin = IDR1.000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Buat akun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Setelah pengguna login (dengan berbagai cara) dan masuk halaman home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 poin = 10.000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 poin = 10.000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Lengkapi data profile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Setelah persentase profile mencapai 100%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 poin = 5000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poin = 5000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Lengkapi alamat Pengiriman order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Setelah data terisi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 poin = 1000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 poin = 3000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Cek harga service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pertama kali melakukan cek harga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 poin = 1000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poin = 2000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Book service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Setelah device selesai diservice oleh teknisi/ status done (konfirmasi done oleh admin)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 poin = 2000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 poin = 8000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 part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setelah pesanan selesai dan sampai ditangan konsumen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(konfirmasi done oleh admin)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 poin = 2000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 poin = 8000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Shop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setelah pesanan selesai dan sampai ditangan konsumen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(konfirmasi done oleh admin)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 poin = 2000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 poin = 8000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1st komentar di forum 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Setelah submit komen akan muncul pop up poin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poin = 500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poin = 2000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1st komentar tutorial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Setelah submit komen akan muncul pop up poin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 poin = 500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poin = 2000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Rating apps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Muncul pop up rating dan setelah rating muncul pop up dapat poin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 poin = 1000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 poin = 2000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5" name="Google Shape;235;p22"/>
          <p:cNvSpPr txBox="1"/>
          <p:nvPr/>
        </p:nvSpPr>
        <p:spPr>
          <a:xfrm>
            <a:off x="3633300" y="102200"/>
            <a:ext cx="19983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Skema Point Reward</a:t>
            </a:r>
            <a:endParaRPr b="1"/>
          </a:p>
        </p:txBody>
      </p:sp>
      <p:sp>
        <p:nvSpPr>
          <p:cNvPr id="236" name="Google Shape;236;p22"/>
          <p:cNvSpPr txBox="1"/>
          <p:nvPr/>
        </p:nvSpPr>
        <p:spPr>
          <a:xfrm>
            <a:off x="6023750" y="4185175"/>
            <a:ext cx="1289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25.000</a:t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7312850" y="4185175"/>
            <a:ext cx="1289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50.000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4260300" cy="34164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ALT 1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 user = IDR 25.000</a:t>
            </a:r>
            <a:r>
              <a:rPr lang="en"/>
              <a:t> </a:t>
            </a:r>
            <a:r>
              <a:rPr lang="en" sz="1000"/>
              <a:t>(jika melakukan semua aktivitas)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Target </a:t>
            </a:r>
            <a:r>
              <a:rPr lang="en" sz="1000"/>
              <a:t>(dalam Quarter)</a:t>
            </a:r>
            <a:r>
              <a:rPr lang="en" sz="1600"/>
              <a:t> = 1.000 users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Total Budget = IDR 25.000.000</a:t>
            </a:r>
            <a:endParaRPr sz="1600"/>
          </a:p>
        </p:txBody>
      </p:sp>
      <p:sp>
        <p:nvSpPr>
          <p:cNvPr id="243" name="Google Shape;243;p23"/>
          <p:cNvSpPr txBox="1"/>
          <p:nvPr/>
        </p:nvSpPr>
        <p:spPr>
          <a:xfrm>
            <a:off x="359425" y="371825"/>
            <a:ext cx="4858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Budgeting &amp; Target</a:t>
            </a:r>
            <a:endParaRPr sz="2800"/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4731300" y="1152475"/>
            <a:ext cx="4260300" cy="34164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ALT 2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 user = IDR 50.000</a:t>
            </a:r>
            <a:r>
              <a:rPr lang="en"/>
              <a:t> </a:t>
            </a:r>
            <a:r>
              <a:rPr lang="en" sz="1000"/>
              <a:t>(jika melakukan semua aktivitas)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Target </a:t>
            </a:r>
            <a:r>
              <a:rPr lang="en" sz="1000"/>
              <a:t>(dalam Quarter)</a:t>
            </a:r>
            <a:r>
              <a:rPr lang="en" sz="1600"/>
              <a:t> = 1.000 users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Total Budget = IDR 50.000.000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235500" y="6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</a:t>
            </a: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Buka stand di toko cabang pada minggu pertama (team MKT)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knowledge cashier, teknisi dan admin untuk promosikan aplikasi setelah service.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Tradisional marketing: banner, flyer, stiker</a:t>
            </a:r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47313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Facebook &amp; instagram ads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Content Marketing (blog) web icolor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Blogger (content placement)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Social media (feeds&amp;story)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235500" y="752450"/>
            <a:ext cx="4260300" cy="43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OFFLINE</a:t>
            </a:r>
            <a:endParaRPr b="1"/>
          </a:p>
        </p:txBody>
      </p:sp>
      <p:sp>
        <p:nvSpPr>
          <p:cNvPr id="253" name="Google Shape;253;p24"/>
          <p:cNvSpPr txBox="1"/>
          <p:nvPr/>
        </p:nvSpPr>
        <p:spPr>
          <a:xfrm>
            <a:off x="4731300" y="752450"/>
            <a:ext cx="4260300" cy="43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ONLINE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91675" y="309275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Transaksi Book Service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3475"/>
            <a:ext cx="8839199" cy="22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591675" y="309275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Penghitungan cek harga/book service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3475"/>
            <a:ext cx="39814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6"/>
          <p:cNvCxnSpPr>
            <a:stCxn id="103" idx="3"/>
            <a:endCxn id="104" idx="1"/>
          </p:cNvCxnSpPr>
          <p:nvPr/>
        </p:nvCxnSpPr>
        <p:spPr>
          <a:xfrm>
            <a:off x="3406750" y="422500"/>
            <a:ext cx="33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3736975" y="240850"/>
            <a:ext cx="5679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Isi Data</a:t>
            </a:r>
            <a:endParaRPr sz="1200"/>
          </a:p>
        </p:txBody>
      </p:sp>
      <p:cxnSp>
        <p:nvCxnSpPr>
          <p:cNvPr id="105" name="Google Shape;105;p16"/>
          <p:cNvCxnSpPr>
            <a:stCxn id="104" idx="3"/>
            <a:endCxn id="106" idx="1"/>
          </p:cNvCxnSpPr>
          <p:nvPr/>
        </p:nvCxnSpPr>
        <p:spPr>
          <a:xfrm>
            <a:off x="4304875" y="422500"/>
            <a:ext cx="27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6"/>
          <p:cNvSpPr txBox="1"/>
          <p:nvPr/>
        </p:nvSpPr>
        <p:spPr>
          <a:xfrm>
            <a:off x="4584850" y="220000"/>
            <a:ext cx="675600" cy="40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</a:t>
            </a:r>
            <a:endParaRPr sz="1200"/>
          </a:p>
        </p:txBody>
      </p:sp>
      <p:sp>
        <p:nvSpPr>
          <p:cNvPr id="107" name="Google Shape;107;p16"/>
          <p:cNvSpPr txBox="1"/>
          <p:nvPr/>
        </p:nvSpPr>
        <p:spPr>
          <a:xfrm>
            <a:off x="1118125" y="127300"/>
            <a:ext cx="12828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Order parts service</a:t>
            </a:r>
            <a:endParaRPr b="1"/>
          </a:p>
        </p:txBody>
      </p:sp>
      <p:cxnSp>
        <p:nvCxnSpPr>
          <p:cNvPr id="108" name="Google Shape;108;p16"/>
          <p:cNvCxnSpPr>
            <a:stCxn id="106" idx="3"/>
            <a:endCxn id="109" idx="1"/>
          </p:cNvCxnSpPr>
          <p:nvPr/>
        </p:nvCxnSpPr>
        <p:spPr>
          <a:xfrm>
            <a:off x="5260450" y="422500"/>
            <a:ext cx="35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6"/>
          <p:cNvSpPr txBox="1"/>
          <p:nvPr/>
        </p:nvSpPr>
        <p:spPr>
          <a:xfrm>
            <a:off x="5612363" y="220000"/>
            <a:ext cx="1093800" cy="40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Konfirmasi pembayaran</a:t>
            </a:r>
            <a:endParaRPr sz="1200"/>
          </a:p>
        </p:txBody>
      </p:sp>
      <p:cxnSp>
        <p:nvCxnSpPr>
          <p:cNvPr id="110" name="Google Shape;110;p16"/>
          <p:cNvCxnSpPr>
            <a:stCxn id="107" idx="3"/>
            <a:endCxn id="103" idx="1"/>
          </p:cNvCxnSpPr>
          <p:nvPr/>
        </p:nvCxnSpPr>
        <p:spPr>
          <a:xfrm>
            <a:off x="2400925" y="422500"/>
            <a:ext cx="33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6"/>
          <p:cNvSpPr txBox="1"/>
          <p:nvPr/>
        </p:nvSpPr>
        <p:spPr>
          <a:xfrm>
            <a:off x="2731150" y="240850"/>
            <a:ext cx="6756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Pilih Store</a:t>
            </a:r>
            <a:endParaRPr sz="1200"/>
          </a:p>
        </p:txBody>
      </p:sp>
      <p:sp>
        <p:nvSpPr>
          <p:cNvPr id="111" name="Google Shape;111;p16"/>
          <p:cNvSpPr txBox="1"/>
          <p:nvPr/>
        </p:nvSpPr>
        <p:spPr>
          <a:xfrm>
            <a:off x="7217987" y="240850"/>
            <a:ext cx="807900" cy="3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Status</a:t>
            </a:r>
            <a:endParaRPr sz="1200"/>
          </a:p>
        </p:txBody>
      </p:sp>
      <p:cxnSp>
        <p:nvCxnSpPr>
          <p:cNvPr id="112" name="Google Shape;112;p16"/>
          <p:cNvCxnSpPr>
            <a:stCxn id="109" idx="3"/>
          </p:cNvCxnSpPr>
          <p:nvPr/>
        </p:nvCxnSpPr>
        <p:spPr>
          <a:xfrm>
            <a:off x="6706163" y="422500"/>
            <a:ext cx="5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3" name="Google Shape;113;p16"/>
          <p:cNvGraphicFramePr/>
          <p:nvPr/>
        </p:nvGraphicFramePr>
        <p:xfrm>
          <a:off x="471825" y="120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{A2B611B7-1981-4832-9A45-DB1963DF92C8}</a:tableStyleId>
              </a:tblPr>
              <a:tblGrid>
                <a:gridCol w="127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Step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CMS Admin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(PIC nias)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Pilih Cabang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Sunter, kemang, thamrin city, Serpong,Bogor,Bekasi, Bandung, Surabaya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Dapat menambahkan cabang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Data base no tlp kons, lgsng terhubung dgn WA (no hp di klik, new tab, open chat room)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Tipe dan harga part terhubung dengan database “cek harga svc”.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Notif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update status (dalam proses pemesanan, dibatalkan, selesai)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Kolom catatan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auto compres foto bukti pembayaran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Isi Data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Nama, alamat,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 kel,kec, kab/kota, kode pos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No.Hp, Email, instagram, cat dvc, tipe dvc, pilih spare part (nama part &amp; harga), varian spare part(warna/strg), pilihan garansi, metode pembayaran, catatan lainya</a:t>
                      </a:r>
                      <a:r>
                        <a:rPr lang="en" sz="1000"/>
                        <a:t>.</a:t>
                      </a:r>
                      <a:endParaRPr sz="1000"/>
                    </a:p>
                    <a:p>
                      <a:pPr marL="17145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Pilih spare part bisa lebih dari 1</a:t>
                      </a: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Konfirmasi pembayaran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Informasi bank transfer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Upload bukti transfer (source: file /camera)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 order, tanggal beli, metode pembayaran,rincian harga, notif ke email ke kons.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Status order di apps terupdate otomatis sesuai dr admin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11881250" y="4638175"/>
            <a:ext cx="15390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 :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Masuk data base dan otomatis link ke no WA PIC</a:t>
            </a:r>
            <a:endParaRPr sz="1000"/>
          </a:p>
        </p:txBody>
      </p:sp>
      <p:sp>
        <p:nvSpPr>
          <p:cNvPr id="119" name="Google Shape;119;p17"/>
          <p:cNvSpPr txBox="1"/>
          <p:nvPr/>
        </p:nvSpPr>
        <p:spPr>
          <a:xfrm>
            <a:off x="13720613" y="4638175"/>
            <a:ext cx="20553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Status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Diproses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Dibatalkan bs admin / user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Dalam Pengiriman incl no resi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selesai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Inden</a:t>
            </a:r>
            <a:endParaRPr sz="1000"/>
          </a:p>
        </p:txBody>
      </p:sp>
      <p:cxnSp>
        <p:nvCxnSpPr>
          <p:cNvPr id="120" name="Google Shape;120;p17"/>
          <p:cNvCxnSpPr>
            <a:stCxn id="121" idx="3"/>
            <a:endCxn id="122" idx="1"/>
          </p:cNvCxnSpPr>
          <p:nvPr/>
        </p:nvCxnSpPr>
        <p:spPr>
          <a:xfrm>
            <a:off x="3142050" y="752550"/>
            <a:ext cx="3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7"/>
          <p:cNvSpPr txBox="1"/>
          <p:nvPr/>
        </p:nvSpPr>
        <p:spPr>
          <a:xfrm>
            <a:off x="3502625" y="457350"/>
            <a:ext cx="17832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Sub Category :</a:t>
            </a:r>
            <a:endParaRPr sz="1000">
              <a:solidFill>
                <a:schemeClr val="dk1"/>
              </a:solidFill>
            </a:endParaRPr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Tipe Device (Gadget)</a:t>
            </a:r>
            <a:endParaRPr sz="1000">
              <a:solidFill>
                <a:schemeClr val="dk1"/>
              </a:solidFill>
            </a:endParaRPr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Jenis Part (spare parts)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3" name="Google Shape;123;p17"/>
          <p:cNvCxnSpPr>
            <a:stCxn id="122" idx="3"/>
            <a:endCxn id="124" idx="1"/>
          </p:cNvCxnSpPr>
          <p:nvPr/>
        </p:nvCxnSpPr>
        <p:spPr>
          <a:xfrm>
            <a:off x="5285825" y="752550"/>
            <a:ext cx="3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7"/>
          <p:cNvSpPr txBox="1"/>
          <p:nvPr/>
        </p:nvSpPr>
        <p:spPr>
          <a:xfrm>
            <a:off x="5646400" y="550050"/>
            <a:ext cx="582900" cy="40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Isi data</a:t>
            </a:r>
            <a:endParaRPr sz="1000"/>
          </a:p>
        </p:txBody>
      </p:sp>
      <p:cxnSp>
        <p:nvCxnSpPr>
          <p:cNvPr id="125" name="Google Shape;125;p17"/>
          <p:cNvCxnSpPr>
            <a:stCxn id="124" idx="3"/>
            <a:endCxn id="126" idx="1"/>
          </p:cNvCxnSpPr>
          <p:nvPr/>
        </p:nvCxnSpPr>
        <p:spPr>
          <a:xfrm rot="10800000" flipH="1">
            <a:off x="6229300" y="752250"/>
            <a:ext cx="483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6712963" y="604650"/>
            <a:ext cx="621600" cy="29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</a:t>
            </a:r>
            <a:endParaRPr sz="1000"/>
          </a:p>
        </p:txBody>
      </p:sp>
      <p:sp>
        <p:nvSpPr>
          <p:cNvPr id="121" name="Google Shape;121;p17"/>
          <p:cNvSpPr txBox="1"/>
          <p:nvPr/>
        </p:nvSpPr>
        <p:spPr>
          <a:xfrm>
            <a:off x="1960350" y="325800"/>
            <a:ext cx="1181700" cy="85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Category</a:t>
            </a:r>
            <a:endParaRPr sz="1000">
              <a:solidFill>
                <a:schemeClr val="dk1"/>
              </a:solidFill>
            </a:endParaRPr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Gadget</a:t>
            </a:r>
            <a:endParaRPr sz="1000">
              <a:solidFill>
                <a:schemeClr val="dk1"/>
              </a:solidFill>
            </a:endParaRPr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Spare Parts</a:t>
            </a:r>
            <a:endParaRPr sz="1000">
              <a:solidFill>
                <a:schemeClr val="dk1"/>
              </a:solidFill>
            </a:endParaRPr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Tools</a:t>
            </a:r>
            <a:endParaRPr sz="1000">
              <a:solidFill>
                <a:schemeClr val="dk1"/>
              </a:solidFill>
            </a:endParaRPr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Acc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7" name="Google Shape;127;p17"/>
          <p:cNvCxnSpPr>
            <a:stCxn id="126" idx="3"/>
            <a:endCxn id="128" idx="1"/>
          </p:cNvCxnSpPr>
          <p:nvPr/>
        </p:nvCxnSpPr>
        <p:spPr>
          <a:xfrm>
            <a:off x="7334563" y="752250"/>
            <a:ext cx="45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7"/>
          <p:cNvSpPr txBox="1"/>
          <p:nvPr/>
        </p:nvSpPr>
        <p:spPr>
          <a:xfrm>
            <a:off x="7790200" y="604650"/>
            <a:ext cx="582900" cy="29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Status</a:t>
            </a:r>
            <a:endParaRPr sz="1000"/>
          </a:p>
        </p:txBody>
      </p:sp>
      <p:sp>
        <p:nvSpPr>
          <p:cNvPr id="129" name="Google Shape;129;p17"/>
          <p:cNvSpPr txBox="1"/>
          <p:nvPr/>
        </p:nvSpPr>
        <p:spPr>
          <a:xfrm>
            <a:off x="770875" y="457050"/>
            <a:ext cx="8289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iColor Shop</a:t>
            </a:r>
            <a:endParaRPr b="1"/>
          </a:p>
        </p:txBody>
      </p:sp>
      <p:cxnSp>
        <p:nvCxnSpPr>
          <p:cNvPr id="130" name="Google Shape;130;p17"/>
          <p:cNvCxnSpPr>
            <a:stCxn id="129" idx="3"/>
            <a:endCxn id="121" idx="1"/>
          </p:cNvCxnSpPr>
          <p:nvPr/>
        </p:nvCxnSpPr>
        <p:spPr>
          <a:xfrm>
            <a:off x="1599775" y="752250"/>
            <a:ext cx="360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31" name="Google Shape;131;p17"/>
          <p:cNvGraphicFramePr/>
          <p:nvPr/>
        </p:nvGraphicFramePr>
        <p:xfrm>
          <a:off x="215800" y="1434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{A2B611B7-1981-4832-9A45-DB1963DF92C8}</a:tableStyleId>
              </a:tblPr>
              <a:tblGrid>
                <a:gridCol w="9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Step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CMS Admin (Shelly)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Category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Etalase category (Gadget,spare parts, tools, acc, dll)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5"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Dapat edit tambah kurang category product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Edit harga, disc dan stock lgnsg di consol admin tanpa hrs new tab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Template Foto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Export data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Import data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template ukuran foto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Auto compress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Link embed youtube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Update status order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Varian (warna)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Foto product unlimited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disc(coret harga &amp; %)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Link embed youtube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auto zoom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Chat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Sub category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Etalase sub category device (iphone,macbook,ipad, apple watch,imac)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Type category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Tipe spare part (LCD,Battery,front cam, back cam, dll)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Tipe iphone (iphone6, iphone7, dll)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Isi data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Nama, alamat, kel,kec, kab/kota, kode pos, No.Hp, Email, instagram, model dvc, tipe dvc, tipe part, pilihan warna.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 order, tanggal beli, metode pembayaran,rincian harga, notif ke email ke kons.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Status order di apps terupdate otomatis sesuai dr admin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2" name="Google Shape;132;p17"/>
          <p:cNvSpPr txBox="1"/>
          <p:nvPr/>
        </p:nvSpPr>
        <p:spPr>
          <a:xfrm>
            <a:off x="499800" y="4638175"/>
            <a:ext cx="77889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https://xd.adobe.com/view/8d7e09ba-707b-4789-82d1-ffcd6334be8d-d82d/screen/074fa697-c6c3-4ee5-90ba-ef1750b32b0b?fullscreen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11881250" y="4638175"/>
            <a:ext cx="15390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 :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Masuk data base dan otomatis link ke no WA PIC</a:t>
            </a:r>
            <a:endParaRPr sz="1000"/>
          </a:p>
        </p:txBody>
      </p:sp>
      <p:sp>
        <p:nvSpPr>
          <p:cNvPr id="138" name="Google Shape;138;p18"/>
          <p:cNvSpPr txBox="1"/>
          <p:nvPr/>
        </p:nvSpPr>
        <p:spPr>
          <a:xfrm>
            <a:off x="13720613" y="4638175"/>
            <a:ext cx="20553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Status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Diproses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Dibatalkan bs admin / user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Dalam Pengiriman incl no resi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selesai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Inden</a:t>
            </a:r>
            <a:endParaRPr sz="1000"/>
          </a:p>
        </p:txBody>
      </p:sp>
      <p:graphicFrame>
        <p:nvGraphicFramePr>
          <p:cNvPr id="139" name="Google Shape;139;p18"/>
          <p:cNvGraphicFramePr/>
          <p:nvPr/>
        </p:nvGraphicFramePr>
        <p:xfrm>
          <a:off x="215800" y="96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{A2B611B7-1981-4832-9A45-DB1963DF92C8}</a:tableStyleId>
              </a:tblPr>
              <a:tblGrid>
                <a:gridCol w="146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Step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Admin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Category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Template Foto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Dapat edit tambah kurang category product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Hide comen user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Tools edit text lengkap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template ukuran foto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Auto compress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Link embed youtube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View, rate, like, share, comment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Referensi 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https://www.ifixit.com/Guide/iPhone+X+Screen+Replacement/102423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Konten foto &amp; video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Template Foto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Urutkan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Foto product unlimited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Link embed youtube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auto zoom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Order part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Link ke ecommerce order spare part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0" name="Google Shape;140;p18"/>
          <p:cNvSpPr txBox="1"/>
          <p:nvPr/>
        </p:nvSpPr>
        <p:spPr>
          <a:xfrm>
            <a:off x="1066175" y="109425"/>
            <a:ext cx="935700" cy="73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Tutorial ganti part</a:t>
            </a:r>
            <a:endParaRPr sz="1200" b="1"/>
          </a:p>
        </p:txBody>
      </p:sp>
      <p:sp>
        <p:nvSpPr>
          <p:cNvPr id="141" name="Google Shape;141;p18"/>
          <p:cNvSpPr txBox="1"/>
          <p:nvPr/>
        </p:nvSpPr>
        <p:spPr>
          <a:xfrm>
            <a:off x="2404475" y="182925"/>
            <a:ext cx="7254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Category Device</a:t>
            </a:r>
            <a:endParaRPr sz="1000"/>
          </a:p>
        </p:txBody>
      </p:sp>
      <p:cxnSp>
        <p:nvCxnSpPr>
          <p:cNvPr id="142" name="Google Shape;142;p18"/>
          <p:cNvCxnSpPr>
            <a:stCxn id="141" idx="3"/>
            <a:endCxn id="143" idx="1"/>
          </p:cNvCxnSpPr>
          <p:nvPr/>
        </p:nvCxnSpPr>
        <p:spPr>
          <a:xfrm>
            <a:off x="3129875" y="478125"/>
            <a:ext cx="3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8"/>
          <p:cNvSpPr txBox="1"/>
          <p:nvPr/>
        </p:nvSpPr>
        <p:spPr>
          <a:xfrm>
            <a:off x="3472650" y="182925"/>
            <a:ext cx="5874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Tipe Device</a:t>
            </a:r>
            <a:endParaRPr sz="1000"/>
          </a:p>
        </p:txBody>
      </p:sp>
      <p:cxnSp>
        <p:nvCxnSpPr>
          <p:cNvPr id="144" name="Google Shape;144;p18"/>
          <p:cNvCxnSpPr>
            <a:stCxn id="143" idx="3"/>
            <a:endCxn id="145" idx="1"/>
          </p:cNvCxnSpPr>
          <p:nvPr/>
        </p:nvCxnSpPr>
        <p:spPr>
          <a:xfrm>
            <a:off x="4060050" y="478125"/>
            <a:ext cx="42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8"/>
          <p:cNvCxnSpPr>
            <a:stCxn id="145" idx="3"/>
            <a:endCxn id="147" idx="1"/>
          </p:cNvCxnSpPr>
          <p:nvPr/>
        </p:nvCxnSpPr>
        <p:spPr>
          <a:xfrm>
            <a:off x="4937525" y="478125"/>
            <a:ext cx="3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8"/>
          <p:cNvCxnSpPr>
            <a:stCxn id="140" idx="3"/>
            <a:endCxn id="141" idx="1"/>
          </p:cNvCxnSpPr>
          <p:nvPr/>
        </p:nvCxnSpPr>
        <p:spPr>
          <a:xfrm>
            <a:off x="2001875" y="478425"/>
            <a:ext cx="402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8"/>
          <p:cNvSpPr txBox="1"/>
          <p:nvPr/>
        </p:nvSpPr>
        <p:spPr>
          <a:xfrm>
            <a:off x="4487525" y="182925"/>
            <a:ext cx="4500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Pilih Part</a:t>
            </a:r>
            <a:endParaRPr sz="1000"/>
          </a:p>
        </p:txBody>
      </p:sp>
      <p:sp>
        <p:nvSpPr>
          <p:cNvPr id="147" name="Google Shape;147;p18"/>
          <p:cNvSpPr txBox="1"/>
          <p:nvPr/>
        </p:nvSpPr>
        <p:spPr>
          <a:xfrm>
            <a:off x="5243125" y="182925"/>
            <a:ext cx="9357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Konten Foto &amp; Video </a:t>
            </a:r>
            <a:endParaRPr sz="1000"/>
          </a:p>
        </p:txBody>
      </p:sp>
      <p:cxnSp>
        <p:nvCxnSpPr>
          <p:cNvPr id="149" name="Google Shape;149;p18"/>
          <p:cNvCxnSpPr>
            <a:stCxn id="147" idx="3"/>
            <a:endCxn id="150" idx="1"/>
          </p:cNvCxnSpPr>
          <p:nvPr/>
        </p:nvCxnSpPr>
        <p:spPr>
          <a:xfrm rot="10800000" flipH="1">
            <a:off x="6178825" y="257025"/>
            <a:ext cx="96330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8"/>
          <p:cNvSpPr txBox="1"/>
          <p:nvPr/>
        </p:nvSpPr>
        <p:spPr>
          <a:xfrm>
            <a:off x="7142125" y="109425"/>
            <a:ext cx="935700" cy="29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 Part</a:t>
            </a:r>
            <a:endParaRPr sz="1200"/>
          </a:p>
        </p:txBody>
      </p:sp>
      <p:cxnSp>
        <p:nvCxnSpPr>
          <p:cNvPr id="151" name="Google Shape;151;p18"/>
          <p:cNvCxnSpPr>
            <a:stCxn id="147" idx="3"/>
            <a:endCxn id="152" idx="1"/>
          </p:cNvCxnSpPr>
          <p:nvPr/>
        </p:nvCxnSpPr>
        <p:spPr>
          <a:xfrm>
            <a:off x="6178825" y="478125"/>
            <a:ext cx="96330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18"/>
          <p:cNvSpPr txBox="1"/>
          <p:nvPr/>
        </p:nvSpPr>
        <p:spPr>
          <a:xfrm>
            <a:off x="7142125" y="552225"/>
            <a:ext cx="935700" cy="29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selesai</a:t>
            </a:r>
            <a:endParaRPr sz="1200"/>
          </a:p>
        </p:txBody>
      </p:sp>
      <p:sp>
        <p:nvSpPr>
          <p:cNvPr id="153" name="Google Shape;153;p18"/>
          <p:cNvSpPr txBox="1"/>
          <p:nvPr/>
        </p:nvSpPr>
        <p:spPr>
          <a:xfrm>
            <a:off x="356475" y="3368275"/>
            <a:ext cx="11499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Cek Harga SVC</a:t>
            </a:r>
            <a:endParaRPr sz="1200" b="1"/>
          </a:p>
        </p:txBody>
      </p:sp>
      <p:sp>
        <p:nvSpPr>
          <p:cNvPr id="154" name="Google Shape;154;p18"/>
          <p:cNvSpPr txBox="1"/>
          <p:nvPr/>
        </p:nvSpPr>
        <p:spPr>
          <a:xfrm>
            <a:off x="1850275" y="3368275"/>
            <a:ext cx="9357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category Device / my device</a:t>
            </a:r>
            <a:endParaRPr sz="1000"/>
          </a:p>
        </p:txBody>
      </p:sp>
      <p:cxnSp>
        <p:nvCxnSpPr>
          <p:cNvPr id="155" name="Google Shape;155;p18"/>
          <p:cNvCxnSpPr>
            <a:stCxn id="154" idx="3"/>
            <a:endCxn id="156" idx="1"/>
          </p:cNvCxnSpPr>
          <p:nvPr/>
        </p:nvCxnSpPr>
        <p:spPr>
          <a:xfrm>
            <a:off x="2785975" y="3663475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8"/>
          <p:cNvSpPr txBox="1"/>
          <p:nvPr/>
        </p:nvSpPr>
        <p:spPr>
          <a:xfrm>
            <a:off x="3129876" y="3368275"/>
            <a:ext cx="6774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Tipe Device</a:t>
            </a:r>
            <a:endParaRPr sz="1000"/>
          </a:p>
        </p:txBody>
      </p:sp>
      <p:cxnSp>
        <p:nvCxnSpPr>
          <p:cNvPr id="157" name="Google Shape;157;p18"/>
          <p:cNvCxnSpPr>
            <a:stCxn id="156" idx="3"/>
            <a:endCxn id="158" idx="1"/>
          </p:cNvCxnSpPr>
          <p:nvPr/>
        </p:nvCxnSpPr>
        <p:spPr>
          <a:xfrm>
            <a:off x="3807276" y="3663475"/>
            <a:ext cx="44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8"/>
          <p:cNvCxnSpPr>
            <a:stCxn id="153" idx="3"/>
            <a:endCxn id="154" idx="1"/>
          </p:cNvCxnSpPr>
          <p:nvPr/>
        </p:nvCxnSpPr>
        <p:spPr>
          <a:xfrm>
            <a:off x="1506375" y="3663475"/>
            <a:ext cx="343800" cy="6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4254450" y="3368275"/>
            <a:ext cx="7254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Pilih Part</a:t>
            </a:r>
            <a:endParaRPr sz="1000"/>
          </a:p>
        </p:txBody>
      </p:sp>
      <p:cxnSp>
        <p:nvCxnSpPr>
          <p:cNvPr id="160" name="Google Shape;160;p18"/>
          <p:cNvCxnSpPr>
            <a:stCxn id="158" idx="3"/>
            <a:endCxn id="161" idx="1"/>
          </p:cNvCxnSpPr>
          <p:nvPr/>
        </p:nvCxnSpPr>
        <p:spPr>
          <a:xfrm>
            <a:off x="4979850" y="3663475"/>
            <a:ext cx="3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8"/>
          <p:cNvSpPr txBox="1"/>
          <p:nvPr/>
        </p:nvSpPr>
        <p:spPr>
          <a:xfrm>
            <a:off x="5291770" y="3515875"/>
            <a:ext cx="677400" cy="29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Submit</a:t>
            </a:r>
            <a:endParaRPr sz="1000"/>
          </a:p>
        </p:txBody>
      </p:sp>
      <p:cxnSp>
        <p:nvCxnSpPr>
          <p:cNvPr id="162" name="Google Shape;162;p18"/>
          <p:cNvCxnSpPr>
            <a:stCxn id="161" idx="3"/>
            <a:endCxn id="163" idx="1"/>
          </p:cNvCxnSpPr>
          <p:nvPr/>
        </p:nvCxnSpPr>
        <p:spPr>
          <a:xfrm>
            <a:off x="5969170" y="3663475"/>
            <a:ext cx="57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6542050" y="3515875"/>
            <a:ext cx="677400" cy="29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Result</a:t>
            </a:r>
            <a:endParaRPr sz="1000"/>
          </a:p>
        </p:txBody>
      </p:sp>
      <p:cxnSp>
        <p:nvCxnSpPr>
          <p:cNvPr id="164" name="Google Shape;164;p18"/>
          <p:cNvCxnSpPr>
            <a:stCxn id="163" idx="3"/>
            <a:endCxn id="165" idx="1"/>
          </p:cNvCxnSpPr>
          <p:nvPr/>
        </p:nvCxnSpPr>
        <p:spPr>
          <a:xfrm rot="10800000" flipH="1">
            <a:off x="7219450" y="3515875"/>
            <a:ext cx="67740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8"/>
          <p:cNvSpPr txBox="1"/>
          <p:nvPr/>
        </p:nvSpPr>
        <p:spPr>
          <a:xfrm>
            <a:off x="7896850" y="3368275"/>
            <a:ext cx="676500" cy="29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</a:t>
            </a:r>
            <a:endParaRPr sz="1000"/>
          </a:p>
        </p:txBody>
      </p:sp>
      <p:cxnSp>
        <p:nvCxnSpPr>
          <p:cNvPr id="166" name="Google Shape;166;p18"/>
          <p:cNvCxnSpPr>
            <a:stCxn id="163" idx="3"/>
            <a:endCxn id="167" idx="1"/>
          </p:cNvCxnSpPr>
          <p:nvPr/>
        </p:nvCxnSpPr>
        <p:spPr>
          <a:xfrm>
            <a:off x="7219450" y="3663475"/>
            <a:ext cx="6774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8"/>
          <p:cNvSpPr txBox="1"/>
          <p:nvPr/>
        </p:nvSpPr>
        <p:spPr>
          <a:xfrm>
            <a:off x="7896850" y="3811075"/>
            <a:ext cx="676500" cy="29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selesai</a:t>
            </a:r>
            <a:endParaRPr sz="1000"/>
          </a:p>
        </p:txBody>
      </p:sp>
      <p:graphicFrame>
        <p:nvGraphicFramePr>
          <p:cNvPr id="168" name="Google Shape;168;p18"/>
          <p:cNvGraphicFramePr/>
          <p:nvPr/>
        </p:nvGraphicFramePr>
        <p:xfrm>
          <a:off x="260950" y="418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{A2B611B7-1981-4832-9A45-DB1963DF92C8}</a:tableStyleId>
              </a:tblPr>
              <a:tblGrid>
                <a:gridCol w="9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Step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Admin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Harga service, dan bisa lanjut kelayanan  booking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Dpt edit harga dan part diconsol admin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204026" y="-12"/>
            <a:ext cx="9357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Forum</a:t>
            </a:r>
            <a:endParaRPr b="1"/>
          </a:p>
        </p:txBody>
      </p:sp>
      <p:sp>
        <p:nvSpPr>
          <p:cNvPr id="174" name="Google Shape;174;p19"/>
          <p:cNvSpPr txBox="1"/>
          <p:nvPr/>
        </p:nvSpPr>
        <p:spPr>
          <a:xfrm>
            <a:off x="1542325" y="0"/>
            <a:ext cx="9357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Category Device</a:t>
            </a:r>
            <a:endParaRPr sz="1200"/>
          </a:p>
        </p:txBody>
      </p:sp>
      <p:cxnSp>
        <p:nvCxnSpPr>
          <p:cNvPr id="175" name="Google Shape;175;p19"/>
          <p:cNvCxnSpPr>
            <a:stCxn id="174" idx="3"/>
            <a:endCxn id="176" idx="1"/>
          </p:cNvCxnSpPr>
          <p:nvPr/>
        </p:nvCxnSpPr>
        <p:spPr>
          <a:xfrm>
            <a:off x="2478025" y="29520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19"/>
          <p:cNvSpPr txBox="1"/>
          <p:nvPr/>
        </p:nvSpPr>
        <p:spPr>
          <a:xfrm>
            <a:off x="2868800" y="0"/>
            <a:ext cx="6774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Tipe Device</a:t>
            </a:r>
            <a:endParaRPr sz="1200"/>
          </a:p>
        </p:txBody>
      </p:sp>
      <p:cxnSp>
        <p:nvCxnSpPr>
          <p:cNvPr id="177" name="Google Shape;177;p19"/>
          <p:cNvCxnSpPr>
            <a:stCxn id="176" idx="3"/>
            <a:endCxn id="178" idx="1"/>
          </p:cNvCxnSpPr>
          <p:nvPr/>
        </p:nvCxnSpPr>
        <p:spPr>
          <a:xfrm rot="10800000" flipH="1">
            <a:off x="3546200" y="290400"/>
            <a:ext cx="4260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9"/>
          <p:cNvCxnSpPr>
            <a:stCxn id="173" idx="3"/>
            <a:endCxn id="174" idx="1"/>
          </p:cNvCxnSpPr>
          <p:nvPr/>
        </p:nvCxnSpPr>
        <p:spPr>
          <a:xfrm>
            <a:off x="1139726" y="295188"/>
            <a:ext cx="402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9"/>
          <p:cNvSpPr txBox="1"/>
          <p:nvPr/>
        </p:nvSpPr>
        <p:spPr>
          <a:xfrm>
            <a:off x="3972275" y="57625"/>
            <a:ext cx="677400" cy="46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Forum diskusi</a:t>
            </a:r>
            <a:endParaRPr sz="1200"/>
          </a:p>
        </p:txBody>
      </p:sp>
      <p:sp>
        <p:nvSpPr>
          <p:cNvPr id="180" name="Google Shape;180;p19"/>
          <p:cNvSpPr txBox="1"/>
          <p:nvPr/>
        </p:nvSpPr>
        <p:spPr>
          <a:xfrm>
            <a:off x="267701" y="3998750"/>
            <a:ext cx="9357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Store</a:t>
            </a:r>
            <a:endParaRPr b="1"/>
          </a:p>
        </p:txBody>
      </p:sp>
      <p:sp>
        <p:nvSpPr>
          <p:cNvPr id="181" name="Google Shape;181;p19"/>
          <p:cNvSpPr txBox="1"/>
          <p:nvPr/>
        </p:nvSpPr>
        <p:spPr>
          <a:xfrm>
            <a:off x="1691500" y="3998750"/>
            <a:ext cx="6765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Lokasi (Maps)</a:t>
            </a:r>
            <a:endParaRPr sz="1200"/>
          </a:p>
        </p:txBody>
      </p:sp>
      <p:cxnSp>
        <p:nvCxnSpPr>
          <p:cNvPr id="182" name="Google Shape;182;p19"/>
          <p:cNvCxnSpPr>
            <a:stCxn id="180" idx="3"/>
            <a:endCxn id="181" idx="1"/>
          </p:cNvCxnSpPr>
          <p:nvPr/>
        </p:nvCxnSpPr>
        <p:spPr>
          <a:xfrm>
            <a:off x="1203401" y="4293950"/>
            <a:ext cx="488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9"/>
          <p:cNvSpPr txBox="1"/>
          <p:nvPr/>
        </p:nvSpPr>
        <p:spPr>
          <a:xfrm>
            <a:off x="3972275" y="590400"/>
            <a:ext cx="22032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Diskusi 2 arah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Bisa upload Foto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Topik forum dari admin icolor 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Topik forum dari user (hiden)</a:t>
            </a:r>
            <a:endParaRPr sz="1000"/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View, rate , like, share</a:t>
            </a:r>
            <a:endParaRPr sz="10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4" name="Google Shape;184;p19"/>
          <p:cNvSpPr txBox="1"/>
          <p:nvPr/>
        </p:nvSpPr>
        <p:spPr>
          <a:xfrm>
            <a:off x="267701" y="2271650"/>
            <a:ext cx="9357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News &amp; info</a:t>
            </a:r>
            <a:endParaRPr b="1"/>
          </a:p>
        </p:txBody>
      </p:sp>
      <p:sp>
        <p:nvSpPr>
          <p:cNvPr id="185" name="Google Shape;185;p19"/>
          <p:cNvSpPr txBox="1"/>
          <p:nvPr/>
        </p:nvSpPr>
        <p:spPr>
          <a:xfrm>
            <a:off x="1691500" y="2271650"/>
            <a:ext cx="6765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Konten</a:t>
            </a:r>
            <a:endParaRPr sz="1200"/>
          </a:p>
        </p:txBody>
      </p:sp>
      <p:cxnSp>
        <p:nvCxnSpPr>
          <p:cNvPr id="186" name="Google Shape;186;p19"/>
          <p:cNvCxnSpPr>
            <a:stCxn id="184" idx="3"/>
            <a:endCxn id="185" idx="1"/>
          </p:cNvCxnSpPr>
          <p:nvPr/>
        </p:nvCxnSpPr>
        <p:spPr>
          <a:xfrm>
            <a:off x="1203401" y="2566850"/>
            <a:ext cx="488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9"/>
          <p:cNvSpPr txBox="1"/>
          <p:nvPr/>
        </p:nvSpPr>
        <p:spPr>
          <a:xfrm>
            <a:off x="267701" y="3187925"/>
            <a:ext cx="9357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Point Reward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0" y="3144400"/>
            <a:ext cx="4250100" cy="18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Feature 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Push notification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 Bahasa : indonesia / inggris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Point Reward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shortcut camera utk scan barcode google search review di store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Protection </a:t>
            </a:r>
            <a:endParaRPr sz="1200"/>
          </a:p>
        </p:txBody>
      </p:sp>
      <p:sp>
        <p:nvSpPr>
          <p:cNvPr id="193" name="Google Shape;193;p20"/>
          <p:cNvSpPr txBox="1"/>
          <p:nvPr/>
        </p:nvSpPr>
        <p:spPr>
          <a:xfrm>
            <a:off x="773851" y="238438"/>
            <a:ext cx="9357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Register</a:t>
            </a:r>
            <a:endParaRPr b="1"/>
          </a:p>
        </p:txBody>
      </p:sp>
      <p:sp>
        <p:nvSpPr>
          <p:cNvPr id="194" name="Google Shape;194;p20"/>
          <p:cNvSpPr txBox="1"/>
          <p:nvPr/>
        </p:nvSpPr>
        <p:spPr>
          <a:xfrm>
            <a:off x="2180575" y="238450"/>
            <a:ext cx="6774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Telp</a:t>
            </a:r>
            <a:endParaRPr sz="1200"/>
          </a:p>
        </p:txBody>
      </p:sp>
      <p:cxnSp>
        <p:nvCxnSpPr>
          <p:cNvPr id="195" name="Google Shape;195;p20"/>
          <p:cNvCxnSpPr>
            <a:stCxn id="196" idx="3"/>
            <a:endCxn id="197" idx="1"/>
          </p:cNvCxnSpPr>
          <p:nvPr/>
        </p:nvCxnSpPr>
        <p:spPr>
          <a:xfrm>
            <a:off x="4419800" y="533650"/>
            <a:ext cx="4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20"/>
          <p:cNvSpPr txBox="1"/>
          <p:nvPr/>
        </p:nvSpPr>
        <p:spPr>
          <a:xfrm>
            <a:off x="4823475" y="238450"/>
            <a:ext cx="10908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Konfirmasi by email</a:t>
            </a:r>
            <a:endParaRPr sz="1200"/>
          </a:p>
        </p:txBody>
      </p:sp>
      <p:sp>
        <p:nvSpPr>
          <p:cNvPr id="196" name="Google Shape;196;p20"/>
          <p:cNvSpPr txBox="1"/>
          <p:nvPr/>
        </p:nvSpPr>
        <p:spPr>
          <a:xfrm>
            <a:off x="3329000" y="238450"/>
            <a:ext cx="10908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Google</a:t>
            </a:r>
            <a:endParaRPr sz="1200"/>
          </a:p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Facebook</a:t>
            </a:r>
            <a:endParaRPr sz="1200"/>
          </a:p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iCloud</a:t>
            </a:r>
            <a:endParaRPr sz="1200"/>
          </a:p>
        </p:txBody>
      </p:sp>
      <p:cxnSp>
        <p:nvCxnSpPr>
          <p:cNvPr id="198" name="Google Shape;198;p20"/>
          <p:cNvCxnSpPr>
            <a:stCxn id="193" idx="3"/>
            <a:endCxn id="194" idx="1"/>
          </p:cNvCxnSpPr>
          <p:nvPr/>
        </p:nvCxnSpPr>
        <p:spPr>
          <a:xfrm>
            <a:off x="1709551" y="533638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0"/>
          <p:cNvCxnSpPr>
            <a:stCxn id="194" idx="3"/>
            <a:endCxn id="196" idx="1"/>
          </p:cNvCxnSpPr>
          <p:nvPr/>
        </p:nvCxnSpPr>
        <p:spPr>
          <a:xfrm>
            <a:off x="2857975" y="533650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0"/>
          <p:cNvSpPr txBox="1"/>
          <p:nvPr/>
        </p:nvSpPr>
        <p:spPr>
          <a:xfrm>
            <a:off x="774389" y="1351563"/>
            <a:ext cx="9357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Register</a:t>
            </a:r>
            <a:endParaRPr b="1"/>
          </a:p>
        </p:txBody>
      </p:sp>
      <p:sp>
        <p:nvSpPr>
          <p:cNvPr id="201" name="Google Shape;201;p20"/>
          <p:cNvSpPr txBox="1"/>
          <p:nvPr/>
        </p:nvSpPr>
        <p:spPr>
          <a:xfrm>
            <a:off x="2181113" y="1351575"/>
            <a:ext cx="6774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Telp</a:t>
            </a:r>
            <a:endParaRPr sz="1200"/>
          </a:p>
        </p:txBody>
      </p:sp>
      <p:sp>
        <p:nvSpPr>
          <p:cNvPr id="202" name="Google Shape;202;p20"/>
          <p:cNvSpPr txBox="1"/>
          <p:nvPr/>
        </p:nvSpPr>
        <p:spPr>
          <a:xfrm>
            <a:off x="4410737" y="1351575"/>
            <a:ext cx="10908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Konfirmasi by email</a:t>
            </a:r>
            <a:endParaRPr sz="1200"/>
          </a:p>
        </p:txBody>
      </p:sp>
      <p:sp>
        <p:nvSpPr>
          <p:cNvPr id="203" name="Google Shape;203;p20"/>
          <p:cNvSpPr txBox="1"/>
          <p:nvPr/>
        </p:nvSpPr>
        <p:spPr>
          <a:xfrm>
            <a:off x="2181088" y="2419750"/>
            <a:ext cx="11484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Google</a:t>
            </a:r>
            <a:endParaRPr sz="1200"/>
          </a:p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Facebook</a:t>
            </a:r>
            <a:endParaRPr sz="1200"/>
          </a:p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iCloud</a:t>
            </a:r>
            <a:endParaRPr sz="1200"/>
          </a:p>
        </p:txBody>
      </p:sp>
      <p:cxnSp>
        <p:nvCxnSpPr>
          <p:cNvPr id="204" name="Google Shape;204;p20"/>
          <p:cNvCxnSpPr>
            <a:stCxn id="200" idx="3"/>
            <a:endCxn id="201" idx="1"/>
          </p:cNvCxnSpPr>
          <p:nvPr/>
        </p:nvCxnSpPr>
        <p:spPr>
          <a:xfrm>
            <a:off x="1710089" y="1646763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0"/>
          <p:cNvCxnSpPr>
            <a:stCxn id="200" idx="3"/>
            <a:endCxn id="203" idx="1"/>
          </p:cNvCxnSpPr>
          <p:nvPr/>
        </p:nvCxnSpPr>
        <p:spPr>
          <a:xfrm>
            <a:off x="1710089" y="1646763"/>
            <a:ext cx="471000" cy="106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0"/>
          <p:cNvSpPr txBox="1"/>
          <p:nvPr/>
        </p:nvSpPr>
        <p:spPr>
          <a:xfrm>
            <a:off x="2128163" y="1941975"/>
            <a:ext cx="882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Atau metode lain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7" name="Google Shape;207;p20"/>
          <p:cNvSpPr txBox="1"/>
          <p:nvPr/>
        </p:nvSpPr>
        <p:spPr>
          <a:xfrm>
            <a:off x="3329538" y="1351575"/>
            <a:ext cx="6774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Email</a:t>
            </a:r>
            <a:endParaRPr sz="1200"/>
          </a:p>
        </p:txBody>
      </p:sp>
      <p:cxnSp>
        <p:nvCxnSpPr>
          <p:cNvPr id="208" name="Google Shape;208;p20"/>
          <p:cNvCxnSpPr>
            <a:stCxn id="201" idx="3"/>
            <a:endCxn id="207" idx="1"/>
          </p:cNvCxnSpPr>
          <p:nvPr/>
        </p:nvCxnSpPr>
        <p:spPr>
          <a:xfrm>
            <a:off x="2858513" y="1646775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0"/>
          <p:cNvCxnSpPr>
            <a:stCxn id="207" idx="3"/>
            <a:endCxn id="202" idx="1"/>
          </p:cNvCxnSpPr>
          <p:nvPr/>
        </p:nvCxnSpPr>
        <p:spPr>
          <a:xfrm>
            <a:off x="4006938" y="1646775"/>
            <a:ext cx="4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20"/>
          <p:cNvSpPr txBox="1"/>
          <p:nvPr/>
        </p:nvSpPr>
        <p:spPr>
          <a:xfrm>
            <a:off x="273775" y="386050"/>
            <a:ext cx="403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364913" y="1499175"/>
            <a:ext cx="313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2857975" y="942600"/>
            <a:ext cx="5709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Atau</a:t>
            </a:r>
            <a:endParaRPr sz="1300"/>
          </a:p>
        </p:txBody>
      </p:sp>
      <p:sp>
        <p:nvSpPr>
          <p:cNvPr id="213" name="Google Shape;213;p20"/>
          <p:cNvSpPr txBox="1"/>
          <p:nvPr/>
        </p:nvSpPr>
        <p:spPr>
          <a:xfrm>
            <a:off x="3733337" y="2419750"/>
            <a:ext cx="1090800" cy="59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Konfirmasi by email</a:t>
            </a:r>
            <a:endParaRPr sz="1200"/>
          </a:p>
        </p:txBody>
      </p:sp>
      <p:cxnSp>
        <p:nvCxnSpPr>
          <p:cNvPr id="214" name="Google Shape;214;p20"/>
          <p:cNvCxnSpPr>
            <a:stCxn id="203" idx="3"/>
            <a:endCxn id="213" idx="1"/>
          </p:cNvCxnSpPr>
          <p:nvPr/>
        </p:nvCxnSpPr>
        <p:spPr>
          <a:xfrm>
            <a:off x="3329488" y="2714950"/>
            <a:ext cx="4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1"/>
          <p:cNvGraphicFramePr/>
          <p:nvPr/>
        </p:nvGraphicFramePr>
        <p:xfrm>
          <a:off x="0" y="56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{A2B611B7-1981-4832-9A45-DB1963DF92C8}</a:tableStyleId>
              </a:tblPr>
              <a:tblGrid>
                <a:gridCol w="31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0" name="Google Shape;220;p21"/>
          <p:cNvSpPr txBox="1"/>
          <p:nvPr/>
        </p:nvSpPr>
        <p:spPr>
          <a:xfrm>
            <a:off x="3393088" y="61075"/>
            <a:ext cx="2602200" cy="41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2"/>
                </a:highlight>
              </a:rPr>
              <a:t>Keuntungan Member icolor</a:t>
            </a:r>
            <a:endParaRPr b="1">
              <a:highlight>
                <a:schemeClr val="lt2"/>
              </a:highlight>
            </a:endParaRPr>
          </a:p>
        </p:txBody>
      </p:sp>
      <p:graphicFrame>
        <p:nvGraphicFramePr>
          <p:cNvPr id="221" name="Google Shape;221;p21"/>
          <p:cNvGraphicFramePr/>
          <p:nvPr/>
        </p:nvGraphicFramePr>
        <p:xfrm>
          <a:off x="125525" y="53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{A2B611B7-1981-4832-9A45-DB1963DF92C8}</a:tableStyleId>
              </a:tblPr>
              <a:tblGrid>
                <a:gridCol w="10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Step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Admin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Pilih Layanan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Kunjungan ke rumah + info biaya kjg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Pick up device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Kirim device ke toko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 store (hide)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Dapat menambahkan/mengurangi,edit,hide,unhide layanan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Dapat menentukan nama teknisi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Dapat update biaya kunjungan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Pilih Cabang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Sunter, kemang, thamrin city, Serpong,Bogor,Bekasi, Bandung,Surabaya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Dapat menambahkan cabang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Pilih Tanggal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Booking H-1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Isi Data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Nama, alamat, kel,kec, kab/kota, kode pos,No.Hp,Email,instagram, model dvc, tipe dvc, imei/serial no, pattern,passcode, kerusakan,kondisi perangkat,diagnosa perangkat.catatan lainya.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Data base no tlp kons, lgsng terhubung dgn WA (no hp di klik, new tab, open chat room)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 booking, biaya svc, biaya kunjungan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Service di rumah : tanggal &amp; nama teknisi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Pick up device : tanggal dan nama kurir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Kirim device ke toko : tanggal, no resi, upload foto resi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instore : no antrian &amp; update no antrian berjalan (hide dl)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Admin update konfirmasi terima brg di consol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Admin update konfirm tgl &amp; nama teknisi (pickup &amp; inhome)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Admin update no antrian (in store)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2" name="Google Shape;222;p21"/>
          <p:cNvSpPr txBox="1"/>
          <p:nvPr/>
        </p:nvSpPr>
        <p:spPr>
          <a:xfrm>
            <a:off x="24425" y="576205"/>
            <a:ext cx="3115500" cy="54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2"/>
                </a:highlight>
              </a:rPr>
              <a:t>User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217563" y="1670738"/>
            <a:ext cx="1098900" cy="41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2"/>
                </a:highlight>
              </a:rPr>
              <a:t>Daftar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1847888" y="1670750"/>
            <a:ext cx="1098900" cy="41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2"/>
                </a:highlight>
              </a:rPr>
              <a:t>Masuk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3167250" y="565825"/>
            <a:ext cx="2997600" cy="54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2"/>
                </a:highlight>
              </a:rPr>
              <a:t>CMS 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3286475" y="1295050"/>
            <a:ext cx="26022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&amp; Edit konten keuntungan member</a:t>
            </a:r>
            <a:endParaRPr sz="1200"/>
          </a:p>
        </p:txBody>
      </p:sp>
      <p:sp>
        <p:nvSpPr>
          <p:cNvPr id="227" name="Google Shape;227;p21"/>
          <p:cNvSpPr txBox="1"/>
          <p:nvPr/>
        </p:nvSpPr>
        <p:spPr>
          <a:xfrm>
            <a:off x="24375" y="1100300"/>
            <a:ext cx="31155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pilih daftar baru atau masuk dengan google atau facebook</a:t>
            </a:r>
            <a:endParaRPr sz="1200"/>
          </a:p>
        </p:txBody>
      </p:sp>
      <p:sp>
        <p:nvSpPr>
          <p:cNvPr id="228" name="Google Shape;228;p21"/>
          <p:cNvSpPr txBox="1"/>
          <p:nvPr/>
        </p:nvSpPr>
        <p:spPr>
          <a:xfrm>
            <a:off x="6146400" y="565825"/>
            <a:ext cx="2997600" cy="54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lt2"/>
                </a:highlight>
              </a:rPr>
              <a:t>Admin 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7030650" y="1358750"/>
            <a:ext cx="12291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Rizky &amp; melisa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Microsoft Office PowerPoint</Application>
  <PresentationFormat>On-screen Show (16:9)</PresentationFormat>
  <Paragraphs>343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Yansen</cp:lastModifiedBy>
  <cp:revision>1</cp:revision>
  <dcterms:modified xsi:type="dcterms:W3CDTF">2020-10-03T14:16:08Z</dcterms:modified>
</cp:coreProperties>
</file>