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6B42-581F-A956-2614-11D183E45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D58F75-F8E1-4D4E-627A-CA9CB445A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1CC5F-DF86-F56C-885B-B6053634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183-35AB-4AA0-B1CE-BD026AA365C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841BE-0585-5483-D128-F52A797B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ABE89-EE3E-0C58-D5C0-22EB3CF2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6579-2982-46D2-967E-04465BCF3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3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F71CA-31CB-4C53-FD3B-06ED0DA7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6CF2FA-5784-83FB-1A3D-3E0F63C95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EB84E-9819-5A07-6CC1-1B990EC5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183-35AB-4AA0-B1CE-BD026AA365C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A5672-9961-B87E-A819-283A0AD9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D3EDE-9897-EE9A-F0AE-A71048F1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6579-2982-46D2-967E-04465BCF3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6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87D4B-8FA4-B91E-0A48-DBC988F78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E50EAF-6819-D594-06C4-8AD2B81E3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7E4E9-176A-ACAC-0C27-818A3DF0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183-35AB-4AA0-B1CE-BD026AA365C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0BA40-BF28-02C0-8909-9BEB44C9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926BC-5660-4C2F-A7CB-A8C7AD4D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6579-2982-46D2-967E-04465BCF3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9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DBCD4-DF21-9CAF-F41B-00BAFD6C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14DF7-020B-7998-E34C-DC4286BC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0C5BA-7DDC-BCFA-A5F0-867039A6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183-35AB-4AA0-B1CE-BD026AA365C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6D352-3BD8-7541-8750-50867FDD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6729F-BC95-78F5-89FB-546EF826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6579-2982-46D2-967E-04465BCF3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94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06D8A-C203-0C8F-2C1D-425B774A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4C971-AFB5-B0CB-C0D6-2ABC625DC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63FF7-422A-4BD1-1200-A923EA45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183-35AB-4AA0-B1CE-BD026AA365C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4F9E5-D424-D800-6915-FE095AFE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4FDC9-C5D4-7CD8-51F8-654E558A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6579-2982-46D2-967E-04465BCF3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418CD-1746-EF46-7F8F-2385CDB2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BFED8-7C24-ED0D-1B69-ACD1E8D9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A807EB-CF29-46F1-EC75-9570F3A6A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DDF15-A4E1-0AE2-B2ED-745F9DEA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183-35AB-4AA0-B1CE-BD026AA365C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2AE7B-9E41-133A-98AD-EC806E70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79F2D-9FE6-5C8E-C771-6CA49C1E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6579-2982-46D2-967E-04465BCF3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0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0953D-DEEC-DD7A-090F-9D6FC0AF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A0664-3976-513A-D368-FC78FB070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C51280-77B9-EA45-DF00-349BBABF5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458617-4C5F-10B0-1114-4A94BD78A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9886F8-3958-102F-EA96-46BD0E50A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EC433-BB84-6848-7426-54CAC660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183-35AB-4AA0-B1CE-BD026AA365C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C389F4-B9FC-8A7D-4B24-7CBA703B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9FD8F-D7B0-41E9-4D96-56A97668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6579-2982-46D2-967E-04465BCF3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7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154B1-E12F-C785-1518-E8BA480D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78F7D7-7CF1-90F3-CB1F-E842EA23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183-35AB-4AA0-B1CE-BD026AA365C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C5DBF1-BA89-4D1C-47DF-A0CCDFE8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E80505-AFC0-45D3-CB29-E33ABF18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6579-2982-46D2-967E-04465BCF3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8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342C63-295A-694D-9693-6C54AFD4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183-35AB-4AA0-B1CE-BD026AA365C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B8A923-756F-9D0F-2CF4-22227486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81127-2DA2-732F-F6D6-89B817C2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6579-2982-46D2-967E-04465BCF3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8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25BD4-227A-44F3-414D-4724E8CC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5F6F3-80DE-913E-0402-BAD7B8F69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8C489C-2243-0C7A-FE01-BFA67F455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2AC2F-02CB-F513-519A-C57371F2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183-35AB-4AA0-B1CE-BD026AA365C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96998F-C010-F85D-282F-3F499CE3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A04BE-26E1-E3C4-8A1A-B5BCDD41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6579-2982-46D2-967E-04465BCF3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41333-AB47-4864-5858-FC37414E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A8789F-FE4D-F3AB-DB83-19DA56D65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20E1D-3281-87EA-E142-331E2DE4B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4B86F-FEE4-7848-85BD-734B116E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183-35AB-4AA0-B1CE-BD026AA365C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9CBDE-72E2-FDF3-58B6-30362BDF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7F316-802F-7570-4354-5EE3FA21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6579-2982-46D2-967E-04465BCF3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0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5EBF0-D00F-C81B-24D9-7DE0980C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C4D39-3ADA-DA1C-BE81-354B6A1F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69CFC-B5DE-5038-27CB-524F67090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8183-35AB-4AA0-B1CE-BD026AA365C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D7AB4-12F0-B31B-A9D0-6B46B1EC3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CAECA-9DF3-6278-2209-D597C80A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6579-2982-46D2-967E-04465BCF3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6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49BFA6B-30E3-C977-6E6E-ED9818031961}"/>
              </a:ext>
            </a:extLst>
          </p:cNvPr>
          <p:cNvSpPr/>
          <p:nvPr/>
        </p:nvSpPr>
        <p:spPr>
          <a:xfrm>
            <a:off x="476250" y="409575"/>
            <a:ext cx="3500437" cy="604005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7F6DC0-9442-1CAF-CE22-41508972CD2A}"/>
              </a:ext>
            </a:extLst>
          </p:cNvPr>
          <p:cNvSpPr/>
          <p:nvPr/>
        </p:nvSpPr>
        <p:spPr>
          <a:xfrm>
            <a:off x="595309" y="930386"/>
            <a:ext cx="3278765" cy="1905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6C60DE8-42E7-D7C4-015A-EFD5EBF2872D}"/>
              </a:ext>
            </a:extLst>
          </p:cNvPr>
          <p:cNvSpPr/>
          <p:nvPr/>
        </p:nvSpPr>
        <p:spPr>
          <a:xfrm>
            <a:off x="1395406" y="986784"/>
            <a:ext cx="1678569" cy="3521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Raw Text Corpus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768244-C679-FC8F-A042-B5B0E34272C9}"/>
              </a:ext>
            </a:extLst>
          </p:cNvPr>
          <p:cNvSpPr txBox="1"/>
          <p:nvPr/>
        </p:nvSpPr>
        <p:spPr>
          <a:xfrm>
            <a:off x="697922" y="408371"/>
            <a:ext cx="350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(a) Step 1:Domain Vocabulary Construction</a:t>
            </a:r>
            <a:endParaRPr lang="zh-CN" altLang="en-US" sz="1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398EF7-93A9-6734-C5C9-783401162A55}"/>
              </a:ext>
            </a:extLst>
          </p:cNvPr>
          <p:cNvSpPr txBox="1"/>
          <p:nvPr/>
        </p:nvSpPr>
        <p:spPr>
          <a:xfrm>
            <a:off x="697922" y="1359416"/>
            <a:ext cx="3278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accent1"/>
                </a:solidFill>
              </a:rPr>
              <a:t>Sentence1</a:t>
            </a:r>
            <a:r>
              <a:rPr lang="en-US" altLang="zh-CN" sz="1100" dirty="0">
                <a:solidFill>
                  <a:schemeClr val="accent1"/>
                </a:solidFill>
              </a:rPr>
              <a:t>:</a:t>
            </a:r>
            <a:r>
              <a:rPr lang="zh-CN" altLang="en-US" sz="1100" dirty="0">
                <a:solidFill>
                  <a:schemeClr val="accent1"/>
                </a:solidFill>
              </a:rPr>
              <a:t>按发病和病情可分为急性和慢性溶血。</a:t>
            </a:r>
            <a:endParaRPr lang="en-US" altLang="zh-CN" sz="1100" dirty="0">
              <a:solidFill>
                <a:schemeClr val="accent1"/>
              </a:solidFill>
            </a:endParaRPr>
          </a:p>
          <a:p>
            <a:r>
              <a:rPr lang="en-US" altLang="zh-CN" sz="1100" dirty="0">
                <a:solidFill>
                  <a:schemeClr val="accent1"/>
                </a:solidFill>
              </a:rPr>
              <a:t>(Based on onset and condition, hemolysis can be classified into acute and chronic types.)</a:t>
            </a:r>
          </a:p>
          <a:p>
            <a:r>
              <a:rPr lang="en-US" altLang="zh-CN" sz="1100" b="1" dirty="0">
                <a:solidFill>
                  <a:schemeClr val="accent1"/>
                </a:solidFill>
              </a:rPr>
              <a:t>Sentence2</a:t>
            </a:r>
            <a:r>
              <a:rPr lang="en-US" altLang="zh-CN" sz="1100" dirty="0">
                <a:solidFill>
                  <a:schemeClr val="accent1"/>
                </a:solidFill>
              </a:rPr>
              <a:t>:</a:t>
            </a:r>
            <a:r>
              <a:rPr lang="zh-CN" altLang="en-US" sz="1100" dirty="0">
                <a:solidFill>
                  <a:schemeClr val="accent1"/>
                </a:solidFill>
              </a:rPr>
              <a:t>按溶血部位可分为血管内溶血和血管外溶血。</a:t>
            </a:r>
            <a:endParaRPr lang="en-US" altLang="zh-CN" sz="1100" dirty="0">
              <a:solidFill>
                <a:schemeClr val="accent1"/>
              </a:solidFill>
            </a:endParaRPr>
          </a:p>
          <a:p>
            <a:r>
              <a:rPr lang="en-US" altLang="zh-CN" sz="1100" dirty="0">
                <a:solidFill>
                  <a:schemeClr val="accent1"/>
                </a:solidFill>
              </a:rPr>
              <a:t>(Based on the site of hemolysis, it can be classified into intravascular hemolysis and extravascular hemolysis.)……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8EFDECB-A521-4B79-CB75-B1319597E9F2}"/>
              </a:ext>
            </a:extLst>
          </p:cNvPr>
          <p:cNvSpPr/>
          <p:nvPr/>
        </p:nvSpPr>
        <p:spPr>
          <a:xfrm>
            <a:off x="587085" y="3250611"/>
            <a:ext cx="3278765" cy="97040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0BE6F6-F5C1-6A08-B41C-75FEA6CFB78D}"/>
              </a:ext>
            </a:extLst>
          </p:cNvPr>
          <p:cNvCxnSpPr>
            <a:stCxn id="4" idx="2"/>
          </p:cNvCxnSpPr>
          <p:nvPr/>
        </p:nvCxnSpPr>
        <p:spPr>
          <a:xfrm flipH="1">
            <a:off x="2225964" y="2835386"/>
            <a:ext cx="8728" cy="415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C416C92-DFB4-781F-6CCF-BC767259E527}"/>
              </a:ext>
            </a:extLst>
          </p:cNvPr>
          <p:cNvSpPr/>
          <p:nvPr/>
        </p:nvSpPr>
        <p:spPr>
          <a:xfrm>
            <a:off x="2378110" y="2903646"/>
            <a:ext cx="1375897" cy="230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Jieba</a:t>
            </a:r>
            <a:r>
              <a:rPr lang="en-US" altLang="zh-CN" sz="1400" b="1" dirty="0">
                <a:solidFill>
                  <a:schemeClr val="tx1"/>
                </a:solidFill>
              </a:rPr>
              <a:t> + Sort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2C38166-02BB-BE95-F441-BAEF536803CF}"/>
              </a:ext>
            </a:extLst>
          </p:cNvPr>
          <p:cNvSpPr/>
          <p:nvPr/>
        </p:nvSpPr>
        <p:spPr>
          <a:xfrm>
            <a:off x="1386679" y="3290168"/>
            <a:ext cx="1678569" cy="3521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Initial Vocabulary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3F60AE-7737-3215-CDF6-B5D82FA3A314}"/>
              </a:ext>
            </a:extLst>
          </p:cNvPr>
          <p:cNvSpPr txBox="1"/>
          <p:nvPr/>
        </p:nvSpPr>
        <p:spPr>
          <a:xfrm>
            <a:off x="697922" y="3716227"/>
            <a:ext cx="3278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5">
                    <a:lumMod val="50000"/>
                  </a:schemeClr>
                </a:solidFill>
              </a:rPr>
              <a:t>1.</a:t>
            </a:r>
            <a:r>
              <a:rPr lang="zh-CN" altLang="en-US" sz="1100" dirty="0">
                <a:solidFill>
                  <a:schemeClr val="accent5">
                    <a:lumMod val="50000"/>
                  </a:schemeClr>
                </a:solidFill>
              </a:rPr>
              <a:t>分为</a:t>
            </a:r>
            <a:r>
              <a:rPr lang="en-US" altLang="zh-CN" sz="1100" dirty="0">
                <a:solidFill>
                  <a:schemeClr val="accent5">
                    <a:lumMod val="50000"/>
                  </a:schemeClr>
                </a:solidFill>
              </a:rPr>
              <a:t>(Classified into)   2.</a:t>
            </a:r>
            <a:r>
              <a:rPr lang="zh-CN" altLang="en-US" sz="1100" dirty="0">
                <a:solidFill>
                  <a:schemeClr val="accent5">
                    <a:lumMod val="50000"/>
                  </a:schemeClr>
                </a:solidFill>
              </a:rPr>
              <a:t>发病</a:t>
            </a:r>
            <a:r>
              <a:rPr lang="en-US" altLang="zh-CN" sz="1100" dirty="0">
                <a:solidFill>
                  <a:schemeClr val="accent5">
                    <a:lumMod val="50000"/>
                  </a:schemeClr>
                </a:solidFill>
              </a:rPr>
              <a:t>(Onset)</a:t>
            </a:r>
            <a:r>
              <a:rPr lang="zh-CN" altLang="en-US" sz="1100" dirty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en-US" altLang="zh-CN" sz="1100" dirty="0">
                <a:solidFill>
                  <a:schemeClr val="accent5">
                    <a:lumMod val="50000"/>
                  </a:schemeClr>
                </a:solidFill>
              </a:rPr>
              <a:t>……</a:t>
            </a:r>
          </a:p>
          <a:p>
            <a:r>
              <a:rPr lang="en-US" altLang="zh-CN" sz="1100" dirty="0">
                <a:solidFill>
                  <a:schemeClr val="accent5">
                    <a:lumMod val="50000"/>
                  </a:schemeClr>
                </a:solidFill>
              </a:rPr>
              <a:t>3.</a:t>
            </a:r>
            <a:r>
              <a:rPr lang="zh-CN" altLang="en-US" sz="1100" dirty="0">
                <a:solidFill>
                  <a:schemeClr val="accent5">
                    <a:lumMod val="50000"/>
                  </a:schemeClr>
                </a:solidFill>
              </a:rPr>
              <a:t>溶血</a:t>
            </a:r>
            <a:r>
              <a:rPr lang="en-US" altLang="zh-CN" sz="1100" dirty="0">
                <a:solidFill>
                  <a:schemeClr val="accent5">
                    <a:lumMod val="50000"/>
                  </a:schemeClr>
                </a:solidFill>
              </a:rPr>
              <a:t>(Hemolysis)         4.</a:t>
            </a:r>
            <a:r>
              <a:rPr lang="zh-CN" altLang="en-US" sz="1100" dirty="0">
                <a:solidFill>
                  <a:schemeClr val="accent5">
                    <a:lumMod val="50000"/>
                  </a:schemeClr>
                </a:solidFill>
              </a:rPr>
              <a:t>血管</a:t>
            </a:r>
            <a:r>
              <a:rPr lang="en-US" altLang="zh-CN" sz="1100" dirty="0">
                <a:solidFill>
                  <a:schemeClr val="accent5">
                    <a:lumMod val="50000"/>
                  </a:schemeClr>
                </a:solidFill>
              </a:rPr>
              <a:t>(Vascular)</a:t>
            </a:r>
            <a:r>
              <a:rPr lang="zh-CN" altLang="en-US" sz="11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1100" dirty="0">
                <a:solidFill>
                  <a:schemeClr val="accent5">
                    <a:lumMod val="50000"/>
                  </a:schemeClr>
                </a:solidFill>
              </a:rPr>
              <a:t>……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029931E-58B3-636F-F829-97C9E41BD3B6}"/>
              </a:ext>
            </a:extLst>
          </p:cNvPr>
          <p:cNvSpPr/>
          <p:nvPr/>
        </p:nvSpPr>
        <p:spPr>
          <a:xfrm>
            <a:off x="586581" y="4838482"/>
            <a:ext cx="3278765" cy="135911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3E4B18B-C0AE-1062-6DBD-E1694A35BB6E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225964" y="4221017"/>
            <a:ext cx="17454" cy="6174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C50FB67-5254-00A8-7C32-49727B1F47AE}"/>
              </a:ext>
            </a:extLst>
          </p:cNvPr>
          <p:cNvSpPr/>
          <p:nvPr/>
        </p:nvSpPr>
        <p:spPr>
          <a:xfrm>
            <a:off x="1386678" y="4925781"/>
            <a:ext cx="1678569" cy="3521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Terminate Vocabulary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FF715D-6D09-D949-635C-4A269030EB03}"/>
              </a:ext>
            </a:extLst>
          </p:cNvPr>
          <p:cNvSpPr/>
          <p:nvPr/>
        </p:nvSpPr>
        <p:spPr>
          <a:xfrm>
            <a:off x="2422104" y="4310115"/>
            <a:ext cx="1375897" cy="4655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Prompt1 + ChatGPT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F89140-CC26-CAE8-0910-90EE64B13098}"/>
              </a:ext>
            </a:extLst>
          </p:cNvPr>
          <p:cNvSpPr txBox="1"/>
          <p:nvPr/>
        </p:nvSpPr>
        <p:spPr>
          <a:xfrm>
            <a:off x="761352" y="5318890"/>
            <a:ext cx="36107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7030A0"/>
                </a:solidFill>
              </a:rPr>
              <a:t>1.</a:t>
            </a:r>
            <a:r>
              <a:rPr lang="zh-CN" altLang="en-US" sz="1100" dirty="0">
                <a:solidFill>
                  <a:srgbClr val="7030A0"/>
                </a:solidFill>
              </a:rPr>
              <a:t>溶血</a:t>
            </a:r>
            <a:r>
              <a:rPr lang="en-US" altLang="zh-CN" sz="1100" dirty="0">
                <a:solidFill>
                  <a:srgbClr val="7030A0"/>
                </a:solidFill>
              </a:rPr>
              <a:t>(Hemolysis)       </a:t>
            </a:r>
          </a:p>
          <a:p>
            <a:r>
              <a:rPr lang="en-US" altLang="zh-CN" sz="1100" dirty="0">
                <a:solidFill>
                  <a:srgbClr val="7030A0"/>
                </a:solidFill>
              </a:rPr>
              <a:t>2.</a:t>
            </a:r>
            <a:r>
              <a:rPr lang="zh-CN" altLang="en-US" sz="1100" dirty="0">
                <a:solidFill>
                  <a:srgbClr val="7030A0"/>
                </a:solidFill>
              </a:rPr>
              <a:t>血管</a:t>
            </a:r>
            <a:r>
              <a:rPr lang="en-US" altLang="zh-CN" sz="1100" dirty="0">
                <a:solidFill>
                  <a:srgbClr val="7030A0"/>
                </a:solidFill>
              </a:rPr>
              <a:t>(Vascular)</a:t>
            </a:r>
          </a:p>
          <a:p>
            <a:r>
              <a:rPr lang="en-US" altLang="zh-CN" sz="1100" dirty="0">
                <a:solidFill>
                  <a:srgbClr val="7030A0"/>
                </a:solidFill>
              </a:rPr>
              <a:t>3.</a:t>
            </a:r>
            <a:r>
              <a:rPr lang="zh-CN" altLang="en-US" sz="1100" dirty="0">
                <a:solidFill>
                  <a:srgbClr val="7030A0"/>
                </a:solidFill>
              </a:rPr>
              <a:t>致命白毒伞</a:t>
            </a:r>
            <a:r>
              <a:rPr lang="en-US" altLang="zh-CN" sz="1100" dirty="0">
                <a:solidFill>
                  <a:srgbClr val="7030A0"/>
                </a:solidFill>
              </a:rPr>
              <a:t>(Deadly Amanita phalloides)              </a:t>
            </a:r>
          </a:p>
          <a:p>
            <a:r>
              <a:rPr lang="en-US" altLang="zh-CN" sz="1100" dirty="0">
                <a:solidFill>
                  <a:srgbClr val="7030A0"/>
                </a:solidFill>
              </a:rPr>
              <a:t>4.</a:t>
            </a:r>
            <a:r>
              <a:rPr lang="zh-CN" altLang="en-US" sz="1100" dirty="0">
                <a:solidFill>
                  <a:srgbClr val="7030A0"/>
                </a:solidFill>
              </a:rPr>
              <a:t>肾脏移植</a:t>
            </a:r>
            <a:r>
              <a:rPr lang="en-US" altLang="zh-CN" sz="1100" dirty="0">
                <a:solidFill>
                  <a:srgbClr val="7030A0"/>
                </a:solidFill>
              </a:rPr>
              <a:t>(Kidney transplant)                 </a:t>
            </a:r>
          </a:p>
          <a:p>
            <a:r>
              <a:rPr lang="en-US" altLang="zh-CN" sz="1100" dirty="0">
                <a:solidFill>
                  <a:srgbClr val="7030A0"/>
                </a:solidFill>
              </a:rPr>
              <a:t>……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5F33828-D6A4-6192-AFE2-83ADEA5330A0}"/>
              </a:ext>
            </a:extLst>
          </p:cNvPr>
          <p:cNvSpPr/>
          <p:nvPr/>
        </p:nvSpPr>
        <p:spPr>
          <a:xfrm>
            <a:off x="5151776" y="4461163"/>
            <a:ext cx="4389388" cy="19872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4FE3DFB-6C4E-19AA-8C52-EB4A59F0D077}"/>
              </a:ext>
            </a:extLst>
          </p:cNvPr>
          <p:cNvSpPr/>
          <p:nvPr/>
        </p:nvSpPr>
        <p:spPr>
          <a:xfrm>
            <a:off x="5270933" y="4838482"/>
            <a:ext cx="4094740" cy="135911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51CEEFA-23B4-BFEC-E32B-8918FC238A9C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865346" y="5518041"/>
            <a:ext cx="14055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55DD083A-0849-212A-9353-7CB787E63277}"/>
              </a:ext>
            </a:extLst>
          </p:cNvPr>
          <p:cNvSpPr/>
          <p:nvPr/>
        </p:nvSpPr>
        <p:spPr>
          <a:xfrm>
            <a:off x="4019333" y="4853320"/>
            <a:ext cx="1057567" cy="4655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Prompt2 + ChatGPT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C4E1CD6-8AF9-2855-FA9A-01B92D8BC8E9}"/>
              </a:ext>
            </a:extLst>
          </p:cNvPr>
          <p:cNvSpPr/>
          <p:nvPr/>
        </p:nvSpPr>
        <p:spPr>
          <a:xfrm>
            <a:off x="6507185" y="4910027"/>
            <a:ext cx="1678569" cy="3521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Initial Classification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B215F7-CB3E-8E4B-E713-49BEDEDB7332}"/>
              </a:ext>
            </a:extLst>
          </p:cNvPr>
          <p:cNvSpPr txBox="1"/>
          <p:nvPr/>
        </p:nvSpPr>
        <p:spPr>
          <a:xfrm>
            <a:off x="5390090" y="5329838"/>
            <a:ext cx="4389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7030A0"/>
                </a:solidFill>
              </a:rPr>
              <a:t>1.</a:t>
            </a:r>
            <a:r>
              <a:rPr lang="zh-CN" altLang="en-US" sz="1100" dirty="0">
                <a:solidFill>
                  <a:srgbClr val="7030A0"/>
                </a:solidFill>
              </a:rPr>
              <a:t>溶血</a:t>
            </a:r>
            <a:r>
              <a:rPr lang="en-US" altLang="zh-CN" sz="1100" dirty="0">
                <a:solidFill>
                  <a:srgbClr val="7030A0"/>
                </a:solidFill>
              </a:rPr>
              <a:t>(Hemolysis)  :  </a:t>
            </a:r>
            <a:r>
              <a:rPr lang="zh-CN" altLang="en-US" sz="1100" dirty="0">
                <a:solidFill>
                  <a:srgbClr val="7030A0"/>
                </a:solidFill>
              </a:rPr>
              <a:t>血液学</a:t>
            </a:r>
            <a:r>
              <a:rPr lang="en-US" altLang="zh-CN" sz="1100" dirty="0">
                <a:solidFill>
                  <a:srgbClr val="7030A0"/>
                </a:solidFill>
              </a:rPr>
              <a:t>(Hematology)   </a:t>
            </a:r>
          </a:p>
          <a:p>
            <a:r>
              <a:rPr lang="en-US" altLang="zh-CN" sz="1100" dirty="0">
                <a:solidFill>
                  <a:srgbClr val="7030A0"/>
                </a:solidFill>
              </a:rPr>
              <a:t>2.</a:t>
            </a:r>
            <a:r>
              <a:rPr lang="zh-CN" altLang="en-US" sz="1100" dirty="0">
                <a:solidFill>
                  <a:srgbClr val="7030A0"/>
                </a:solidFill>
              </a:rPr>
              <a:t>血管</a:t>
            </a:r>
            <a:r>
              <a:rPr lang="en-US" altLang="zh-CN" sz="1100" dirty="0">
                <a:solidFill>
                  <a:srgbClr val="7030A0"/>
                </a:solidFill>
              </a:rPr>
              <a:t>(Vascular)  :  </a:t>
            </a:r>
            <a:r>
              <a:rPr lang="zh-CN" altLang="en-US" sz="1100" dirty="0">
                <a:solidFill>
                  <a:srgbClr val="7030A0"/>
                </a:solidFill>
              </a:rPr>
              <a:t>心血管内科</a:t>
            </a:r>
            <a:r>
              <a:rPr lang="en-US" altLang="zh-CN" sz="1100" dirty="0">
                <a:solidFill>
                  <a:srgbClr val="7030A0"/>
                </a:solidFill>
              </a:rPr>
              <a:t>(Cardiology)   </a:t>
            </a:r>
          </a:p>
          <a:p>
            <a:r>
              <a:rPr lang="en-US" altLang="zh-CN" sz="1100" dirty="0">
                <a:solidFill>
                  <a:srgbClr val="7030A0"/>
                </a:solidFill>
              </a:rPr>
              <a:t>3.</a:t>
            </a:r>
            <a:r>
              <a:rPr lang="zh-CN" altLang="en-US" sz="1100" dirty="0">
                <a:solidFill>
                  <a:srgbClr val="7030A0"/>
                </a:solidFill>
              </a:rPr>
              <a:t>致命白毒伞</a:t>
            </a:r>
            <a:r>
              <a:rPr lang="en-US" altLang="zh-CN" sz="1100" dirty="0">
                <a:solidFill>
                  <a:srgbClr val="7030A0"/>
                </a:solidFill>
              </a:rPr>
              <a:t>(Deadly Amanita phalloides)  :  </a:t>
            </a:r>
            <a:r>
              <a:rPr lang="zh-CN" altLang="en-US" sz="1100" dirty="0">
                <a:solidFill>
                  <a:srgbClr val="7030A0"/>
                </a:solidFill>
              </a:rPr>
              <a:t>毒理学</a:t>
            </a:r>
            <a:r>
              <a:rPr lang="en-US" altLang="zh-CN" sz="1100" dirty="0">
                <a:solidFill>
                  <a:srgbClr val="7030A0"/>
                </a:solidFill>
              </a:rPr>
              <a:t>(Toxicology)             </a:t>
            </a:r>
          </a:p>
          <a:p>
            <a:r>
              <a:rPr lang="en-US" altLang="zh-CN" sz="1100" dirty="0">
                <a:solidFill>
                  <a:srgbClr val="7030A0"/>
                </a:solidFill>
              </a:rPr>
              <a:t>4.</a:t>
            </a:r>
            <a:r>
              <a:rPr lang="zh-CN" altLang="en-US" sz="1100" dirty="0">
                <a:solidFill>
                  <a:srgbClr val="7030A0"/>
                </a:solidFill>
              </a:rPr>
              <a:t>肾脏移植</a:t>
            </a:r>
            <a:r>
              <a:rPr lang="en-US" altLang="zh-CN" sz="1100" dirty="0">
                <a:solidFill>
                  <a:srgbClr val="7030A0"/>
                </a:solidFill>
              </a:rPr>
              <a:t>(Kidney transplant)  :  </a:t>
            </a:r>
            <a:r>
              <a:rPr lang="zh-CN" altLang="en-US" sz="1100" dirty="0">
                <a:solidFill>
                  <a:srgbClr val="7030A0"/>
                </a:solidFill>
              </a:rPr>
              <a:t>肾脏病学</a:t>
            </a:r>
            <a:r>
              <a:rPr lang="en-US" altLang="zh-CN" sz="1100" dirty="0">
                <a:solidFill>
                  <a:srgbClr val="7030A0"/>
                </a:solidFill>
              </a:rPr>
              <a:t>(Nephrology)                 </a:t>
            </a:r>
          </a:p>
          <a:p>
            <a:r>
              <a:rPr lang="en-US" altLang="zh-CN" sz="1100" dirty="0">
                <a:solidFill>
                  <a:srgbClr val="7030A0"/>
                </a:solidFill>
              </a:rPr>
              <a:t>……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1F72B7-22FD-327D-1E3E-610BC7856208}"/>
              </a:ext>
            </a:extLst>
          </p:cNvPr>
          <p:cNvSpPr txBox="1"/>
          <p:nvPr/>
        </p:nvSpPr>
        <p:spPr>
          <a:xfrm>
            <a:off x="5390090" y="4520887"/>
            <a:ext cx="3956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(b) Step 2:Initial Classification Construction</a:t>
            </a:r>
            <a:endParaRPr lang="zh-CN" altLang="en-US" sz="1400" b="1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E630762-6519-9DE5-2B5D-527AD18DF997}"/>
              </a:ext>
            </a:extLst>
          </p:cNvPr>
          <p:cNvSpPr/>
          <p:nvPr/>
        </p:nvSpPr>
        <p:spPr>
          <a:xfrm>
            <a:off x="5151774" y="417279"/>
            <a:ext cx="4389388" cy="37620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DFAEB82-289D-480B-E0DE-682F6B4C287D}"/>
              </a:ext>
            </a:extLst>
          </p:cNvPr>
          <p:cNvSpPr/>
          <p:nvPr/>
        </p:nvSpPr>
        <p:spPr>
          <a:xfrm>
            <a:off x="5270933" y="2069541"/>
            <a:ext cx="4094740" cy="18488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31A8D2B-E501-4C28-1CCB-4DABE6771670}"/>
              </a:ext>
            </a:extLst>
          </p:cNvPr>
          <p:cNvSpPr/>
          <p:nvPr/>
        </p:nvSpPr>
        <p:spPr>
          <a:xfrm>
            <a:off x="6576457" y="2141452"/>
            <a:ext cx="1678569" cy="3521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Category Consolidation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C396EE3-B823-CB5C-6855-8762372E87A9}"/>
              </a:ext>
            </a:extLst>
          </p:cNvPr>
          <p:cNvSpPr/>
          <p:nvPr/>
        </p:nvSpPr>
        <p:spPr>
          <a:xfrm>
            <a:off x="5485915" y="2682267"/>
            <a:ext cx="1678568" cy="11626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</a:rPr>
              <a:t>血液学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(Hematology)</a:t>
            </a:r>
          </a:p>
          <a:p>
            <a:pPr algn="ctr"/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</a:rPr>
              <a:t>心血管内科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(Cardiology)</a:t>
            </a:r>
          </a:p>
          <a:p>
            <a:pPr algn="ctr"/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</a:rPr>
              <a:t>毒理学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(Toxicology)</a:t>
            </a:r>
          </a:p>
          <a:p>
            <a:pPr algn="ctr"/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</a:rPr>
              <a:t>肾脏病学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(Nephrology)</a:t>
            </a:r>
          </a:p>
          <a:p>
            <a:pPr algn="ctr"/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</a:rPr>
              <a:t>整形科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(Plastic Surgery)</a:t>
            </a:r>
          </a:p>
          <a:p>
            <a:pPr algn="ctr"/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……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32540E2-0504-363F-CE16-7408D370AAE7}"/>
              </a:ext>
            </a:extLst>
          </p:cNvPr>
          <p:cNvCxnSpPr>
            <a:cxnSpLocks/>
          </p:cNvCxnSpPr>
          <p:nvPr/>
        </p:nvCxnSpPr>
        <p:spPr>
          <a:xfrm flipV="1">
            <a:off x="6265162" y="3841449"/>
            <a:ext cx="0" cy="6113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313579E-A78E-E4ED-B7F9-003CCA1DA6CF}"/>
              </a:ext>
            </a:extLst>
          </p:cNvPr>
          <p:cNvSpPr txBox="1"/>
          <p:nvPr/>
        </p:nvSpPr>
        <p:spPr>
          <a:xfrm>
            <a:off x="5751459" y="2446402"/>
            <a:ext cx="132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accent5">
                    <a:lumMod val="75000"/>
                  </a:schemeClr>
                </a:solidFill>
              </a:rPr>
              <a:t>Initial Category</a:t>
            </a:r>
            <a:endParaRPr lang="zh-CN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FEC948C-6877-6B38-A6E2-7FF86D6D286A}"/>
              </a:ext>
            </a:extLst>
          </p:cNvPr>
          <p:cNvSpPr/>
          <p:nvPr/>
        </p:nvSpPr>
        <p:spPr>
          <a:xfrm>
            <a:off x="7595644" y="2680545"/>
            <a:ext cx="1678568" cy="11626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</a:rPr>
              <a:t>内科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(Internal Medicine)</a:t>
            </a:r>
          </a:p>
          <a:p>
            <a:pPr algn="ctr"/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</a:rPr>
              <a:t>整形科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(Plastic Surgery)</a:t>
            </a:r>
          </a:p>
          <a:p>
            <a:pPr algn="ctr"/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</a:rPr>
              <a:t>外科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(Surgical)</a:t>
            </a:r>
          </a:p>
          <a:p>
            <a:pPr algn="ctr"/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</a:rPr>
              <a:t>皮肤科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(Dermatology)</a:t>
            </a:r>
          </a:p>
          <a:p>
            <a:pPr algn="ctr"/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</a:rPr>
              <a:t>妇产科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(Gynecologic)</a:t>
            </a:r>
          </a:p>
          <a:p>
            <a:pPr algn="ctr"/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……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3FD92E7-198A-64AC-E597-564D315E14E8}"/>
              </a:ext>
            </a:extLst>
          </p:cNvPr>
          <p:cNvCxnSpPr>
            <a:cxnSpLocks/>
            <a:stCxn id="39" idx="3"/>
            <a:endCxn id="49" idx="1"/>
          </p:cNvCxnSpPr>
          <p:nvPr/>
        </p:nvCxnSpPr>
        <p:spPr>
          <a:xfrm flipV="1">
            <a:off x="7164483" y="3261876"/>
            <a:ext cx="431161" cy="1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84270A3-C186-03A3-8999-00060F6B4D23}"/>
              </a:ext>
            </a:extLst>
          </p:cNvPr>
          <p:cNvSpPr txBox="1"/>
          <p:nvPr/>
        </p:nvSpPr>
        <p:spPr>
          <a:xfrm>
            <a:off x="7741054" y="2446402"/>
            <a:ext cx="1703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accent5">
                    <a:lumMod val="75000"/>
                  </a:schemeClr>
                </a:solidFill>
              </a:rPr>
              <a:t>Terminate Category</a:t>
            </a:r>
            <a:endParaRPr lang="zh-CN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1D247DD-80DB-0F12-5A84-6356B29B8147}"/>
              </a:ext>
            </a:extLst>
          </p:cNvPr>
          <p:cNvSpPr txBox="1"/>
          <p:nvPr/>
        </p:nvSpPr>
        <p:spPr>
          <a:xfrm>
            <a:off x="5373447" y="495002"/>
            <a:ext cx="4389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(c) Step 3:Terminate Classification Construction</a:t>
            </a:r>
            <a:endParaRPr lang="zh-CN" altLang="en-US" sz="1400" b="1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16873FF-F880-5C05-59E1-3B6A32169335}"/>
              </a:ext>
            </a:extLst>
          </p:cNvPr>
          <p:cNvSpPr/>
          <p:nvPr/>
        </p:nvSpPr>
        <p:spPr>
          <a:xfrm>
            <a:off x="5299098" y="788585"/>
            <a:ext cx="4094740" cy="12142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8066C8B-058C-DCEC-66D8-10C57C00751F}"/>
              </a:ext>
            </a:extLst>
          </p:cNvPr>
          <p:cNvSpPr/>
          <p:nvPr/>
        </p:nvSpPr>
        <p:spPr>
          <a:xfrm>
            <a:off x="6459631" y="822269"/>
            <a:ext cx="1912219" cy="3521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Terminate Classification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5BEC275-E84F-DE29-AD0C-F5D420D92FBF}"/>
              </a:ext>
            </a:extLst>
          </p:cNvPr>
          <p:cNvSpPr txBox="1"/>
          <p:nvPr/>
        </p:nvSpPr>
        <p:spPr>
          <a:xfrm>
            <a:off x="5390090" y="1109178"/>
            <a:ext cx="464892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7030A0"/>
                </a:solidFill>
              </a:rPr>
              <a:t>1.</a:t>
            </a:r>
            <a:r>
              <a:rPr lang="zh-CN" altLang="en-US" sz="1100" dirty="0">
                <a:solidFill>
                  <a:srgbClr val="7030A0"/>
                </a:solidFill>
              </a:rPr>
              <a:t>溶血</a:t>
            </a:r>
            <a:r>
              <a:rPr lang="en-US" altLang="zh-CN" sz="1100" dirty="0">
                <a:solidFill>
                  <a:srgbClr val="7030A0"/>
                </a:solidFill>
              </a:rPr>
              <a:t>(Hemolysis):</a:t>
            </a:r>
            <a:r>
              <a:rPr lang="zh-CN" altLang="en-US" sz="1100" dirty="0">
                <a:solidFill>
                  <a:srgbClr val="7030A0"/>
                </a:solidFill>
              </a:rPr>
              <a:t>内科</a:t>
            </a:r>
            <a:r>
              <a:rPr lang="en-US" altLang="zh-CN" sz="1100" dirty="0">
                <a:solidFill>
                  <a:srgbClr val="7030A0"/>
                </a:solidFill>
              </a:rPr>
              <a:t>(Internal Medicine)   </a:t>
            </a:r>
          </a:p>
          <a:p>
            <a:r>
              <a:rPr lang="en-US" altLang="zh-CN" sz="1100" dirty="0">
                <a:solidFill>
                  <a:srgbClr val="7030A0"/>
                </a:solidFill>
              </a:rPr>
              <a:t>2.</a:t>
            </a:r>
            <a:r>
              <a:rPr lang="zh-CN" altLang="en-US" sz="1100" dirty="0">
                <a:solidFill>
                  <a:srgbClr val="7030A0"/>
                </a:solidFill>
              </a:rPr>
              <a:t>血管</a:t>
            </a:r>
            <a:r>
              <a:rPr lang="en-US" altLang="zh-CN" sz="1100" dirty="0">
                <a:solidFill>
                  <a:srgbClr val="7030A0"/>
                </a:solidFill>
              </a:rPr>
              <a:t>(Vascular):</a:t>
            </a:r>
            <a:r>
              <a:rPr lang="zh-CN" altLang="en-US" sz="1100" dirty="0">
                <a:solidFill>
                  <a:srgbClr val="7030A0"/>
                </a:solidFill>
              </a:rPr>
              <a:t>内科</a:t>
            </a:r>
            <a:r>
              <a:rPr lang="en-US" altLang="zh-CN" sz="1100" dirty="0">
                <a:solidFill>
                  <a:srgbClr val="7030A0"/>
                </a:solidFill>
              </a:rPr>
              <a:t>(Internal Medicine)   </a:t>
            </a:r>
          </a:p>
          <a:p>
            <a:r>
              <a:rPr lang="en-US" altLang="zh-CN" sz="1100" dirty="0">
                <a:solidFill>
                  <a:srgbClr val="7030A0"/>
                </a:solidFill>
              </a:rPr>
              <a:t>3.</a:t>
            </a:r>
            <a:r>
              <a:rPr lang="zh-CN" altLang="en-US" sz="1100" dirty="0">
                <a:solidFill>
                  <a:srgbClr val="7030A0"/>
                </a:solidFill>
              </a:rPr>
              <a:t>致命白毒伞</a:t>
            </a:r>
            <a:r>
              <a:rPr lang="en-US" altLang="zh-CN" sz="1100" dirty="0">
                <a:solidFill>
                  <a:srgbClr val="7030A0"/>
                </a:solidFill>
              </a:rPr>
              <a:t>(Deadly Amanita phalloides):</a:t>
            </a:r>
            <a:r>
              <a:rPr lang="zh-CN" altLang="en-US" sz="1100" dirty="0">
                <a:solidFill>
                  <a:srgbClr val="7030A0"/>
                </a:solidFill>
              </a:rPr>
              <a:t>内科</a:t>
            </a:r>
            <a:r>
              <a:rPr lang="en-US" altLang="zh-CN" sz="1100" dirty="0">
                <a:solidFill>
                  <a:srgbClr val="7030A0"/>
                </a:solidFill>
              </a:rPr>
              <a:t>(Internal Medicine)             </a:t>
            </a:r>
          </a:p>
          <a:p>
            <a:r>
              <a:rPr lang="en-US" altLang="zh-CN" sz="1100" dirty="0">
                <a:solidFill>
                  <a:srgbClr val="7030A0"/>
                </a:solidFill>
              </a:rPr>
              <a:t>4.</a:t>
            </a:r>
            <a:r>
              <a:rPr lang="zh-CN" altLang="en-US" sz="1100" dirty="0">
                <a:solidFill>
                  <a:srgbClr val="7030A0"/>
                </a:solidFill>
              </a:rPr>
              <a:t>肾脏移植</a:t>
            </a:r>
            <a:r>
              <a:rPr lang="en-US" altLang="zh-CN" sz="1100" dirty="0">
                <a:solidFill>
                  <a:srgbClr val="7030A0"/>
                </a:solidFill>
              </a:rPr>
              <a:t>(Kidney transplant):</a:t>
            </a:r>
            <a:r>
              <a:rPr lang="zh-CN" altLang="en-US" sz="1100" dirty="0">
                <a:solidFill>
                  <a:srgbClr val="7030A0"/>
                </a:solidFill>
              </a:rPr>
              <a:t>内科</a:t>
            </a:r>
            <a:r>
              <a:rPr lang="en-US" altLang="zh-CN" sz="1100" dirty="0">
                <a:solidFill>
                  <a:srgbClr val="7030A0"/>
                </a:solidFill>
              </a:rPr>
              <a:t>(Internal Medicine) </a:t>
            </a:r>
          </a:p>
          <a:p>
            <a:r>
              <a:rPr lang="en-US" altLang="zh-CN" sz="1100" dirty="0">
                <a:solidFill>
                  <a:srgbClr val="7030A0"/>
                </a:solidFill>
              </a:rPr>
              <a:t>……                </a:t>
            </a:r>
          </a:p>
          <a:p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3FEC47F-3878-0444-508B-D165D1CC91EB}"/>
              </a:ext>
            </a:extLst>
          </p:cNvPr>
          <p:cNvCxnSpPr>
            <a:cxnSpLocks/>
          </p:cNvCxnSpPr>
          <p:nvPr/>
        </p:nvCxnSpPr>
        <p:spPr>
          <a:xfrm flipH="1">
            <a:off x="9410251" y="1395698"/>
            <a:ext cx="7384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C8728D9-64B2-037D-E439-598D6C4075C5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9274212" y="3250611"/>
            <a:ext cx="858079" cy="112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7BEA029-5733-01A0-C058-968406E7757B}"/>
              </a:ext>
            </a:extLst>
          </p:cNvPr>
          <p:cNvCxnSpPr>
            <a:cxnSpLocks/>
          </p:cNvCxnSpPr>
          <p:nvPr/>
        </p:nvCxnSpPr>
        <p:spPr>
          <a:xfrm flipV="1">
            <a:off x="10110729" y="1387709"/>
            <a:ext cx="0" cy="19024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D8AC6278-BBE3-0C3A-783B-C24DAF983DC7}"/>
              </a:ext>
            </a:extLst>
          </p:cNvPr>
          <p:cNvSpPr/>
          <p:nvPr/>
        </p:nvSpPr>
        <p:spPr>
          <a:xfrm>
            <a:off x="10286967" y="2084745"/>
            <a:ext cx="1057567" cy="4655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Prompt3 + ChatGPT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4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332</Words>
  <Application>Microsoft Office PowerPoint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思瑞 颜</dc:creator>
  <cp:lastModifiedBy>思瑞 颜</cp:lastModifiedBy>
  <cp:revision>21</cp:revision>
  <dcterms:created xsi:type="dcterms:W3CDTF">2024-06-01T05:50:14Z</dcterms:created>
  <dcterms:modified xsi:type="dcterms:W3CDTF">2024-06-06T05:11:26Z</dcterms:modified>
</cp:coreProperties>
</file>