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Yanwei JIN (靳颜蔚)"/>
          <p:cNvSpPr txBox="1"/>
          <p:nvPr>
            <p:ph type="body" idx="21"/>
          </p:nvPr>
        </p:nvSpPr>
        <p:spPr>
          <a:xfrm>
            <a:off x="1219200" y="10609243"/>
            <a:ext cx="21945600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59459">
              <a:defRPr spc="-27" sz="2760"/>
            </a:lvl1pPr>
          </a:lstStyle>
          <a:p>
            <a:pPr/>
            <a:r>
              <a:t>Yanwei JIN (靳颜蔚)</a:t>
            </a:r>
          </a:p>
        </p:txBody>
      </p:sp>
      <p:sp>
        <p:nvSpPr>
          <p:cNvPr id="152" name="CC &amp; MA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CC &amp; MAE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100 patients (80 train + 20 tes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84959">
              <a:defRPr spc="-54" sz="5460"/>
            </a:lvl1pPr>
          </a:lstStyle>
          <a:p>
            <a:pPr/>
            <a:r>
              <a:t>100 patients (80 train + 20 test)</a:t>
            </a:r>
          </a:p>
        </p:txBody>
      </p:sp>
      <p:graphicFrame>
        <p:nvGraphicFramePr>
          <p:cNvPr id="155" name="CC (mean)"/>
          <p:cNvGraphicFramePr/>
          <p:nvPr/>
        </p:nvGraphicFramePr>
        <p:xfrm>
          <a:off x="2222500" y="3206745"/>
          <a:ext cx="16450000" cy="636271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7242227"/>
                <a:gridCol w="5806079"/>
                <a:gridCol w="6245428"/>
              </a:tblGrid>
              <a:tr h="946150">
                <a:tc gridSpan="3">
                  <a:txBody>
                    <a:bodyPr/>
                    <a:lstStyle/>
                    <a:p>
                      <a:pPr defTabSz="825500">
                        <a:defRPr b="0" sz="1800"/>
                      </a:pPr>
                      <a:r>
                        <a:rPr sz="5000">
                          <a:latin typeface="Graphik"/>
                          <a:ea typeface="Graphik"/>
                          <a:cs typeface="Graphik"/>
                        </a:rPr>
                        <a:t>CC (mean)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28491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Graphik Semibold"/>
                          <a:ea typeface="Graphik Semibold"/>
                          <a:cs typeface="Graphik Semibold"/>
                          <a:sym typeface="Graphik Semibold"/>
                        </a:rPr>
                        <a:t>30s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Graphik Semibold"/>
                          <a:ea typeface="Graphik Semibold"/>
                          <a:cs typeface="Graphik Semibold"/>
                          <a:sym typeface="Graphik Semibold"/>
                        </a:rPr>
                        <a:t>60s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28491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ref bp — est bp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0.8347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0.8275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26005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ppg — est bp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0.9028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0.8682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6005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ori ppg — est bp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0.0066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0.0078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6005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ecg — est bp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0.0361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0.0584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100 patients (80 train + 20 tes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84959">
              <a:defRPr spc="-54" sz="5460"/>
            </a:lvl1pPr>
          </a:lstStyle>
          <a:p>
            <a:pPr/>
            <a:r>
              <a:t>100 patients (80 train + 20 test)</a:t>
            </a:r>
          </a:p>
        </p:txBody>
      </p:sp>
      <p:pic>
        <p:nvPicPr>
          <p:cNvPr id="158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980208" y="4897227"/>
            <a:ext cx="20423557" cy="8542467"/>
          </a:xfrm>
          <a:prstGeom prst="rect">
            <a:avLst/>
          </a:prstGeom>
        </p:spPr>
      </p:pic>
      <p:sp>
        <p:nvSpPr>
          <p:cNvPr id="159" name="30s BP wave — CC(mean)…"/>
          <p:cNvSpPr txBox="1"/>
          <p:nvPr>
            <p:ph type="body" idx="22"/>
          </p:nvPr>
        </p:nvSpPr>
        <p:spPr>
          <a:xfrm>
            <a:off x="1217215" y="2387600"/>
            <a:ext cx="9757570" cy="1600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30s BP wave — CC(mean)</a:t>
            </a:r>
          </a:p>
          <a:p>
            <a:pPr/>
            <a:r>
              <a:t>LSTM Model</a:t>
            </a:r>
          </a:p>
        </p:txBody>
      </p:sp>
      <p:sp>
        <p:nvSpPr>
          <p:cNvPr id="160" name="ref bp — est bp: 0.9696…"/>
          <p:cNvSpPr txBox="1"/>
          <p:nvPr>
            <p:ph type="body" sz="quarter" idx="1"/>
          </p:nvPr>
        </p:nvSpPr>
        <p:spPr>
          <a:xfrm>
            <a:off x="13869866" y="971479"/>
            <a:ext cx="9757570" cy="3649544"/>
          </a:xfrm>
          <a:prstGeom prst="rect">
            <a:avLst/>
          </a:prstGeom>
        </p:spPr>
        <p:txBody>
          <a:bodyPr/>
          <a:lstStyle/>
          <a:p>
            <a:pPr/>
            <a:r>
              <a:t>ref bp — est bp: 0.9696</a:t>
            </a:r>
          </a:p>
          <a:p>
            <a:pPr/>
            <a:r>
              <a:t>ppg — est bp:  0.8772</a:t>
            </a:r>
          </a:p>
          <a:p>
            <a:pPr/>
            <a:r>
              <a:t>ecg — est bp: 0.0461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500 patients (400 train + 100 tes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38655">
              <a:defRPr spc="-49" sz="4956"/>
            </a:lvl1pPr>
          </a:lstStyle>
          <a:p>
            <a:pPr/>
            <a:r>
              <a:t>500 patients (400 train + 100 test)</a:t>
            </a:r>
          </a:p>
        </p:txBody>
      </p:sp>
      <p:pic>
        <p:nvPicPr>
          <p:cNvPr id="163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980207" y="4813144"/>
            <a:ext cx="20423558" cy="8542467"/>
          </a:xfrm>
          <a:prstGeom prst="rect">
            <a:avLst/>
          </a:prstGeom>
        </p:spPr>
      </p:pic>
      <p:sp>
        <p:nvSpPr>
          <p:cNvPr id="164" name="30s BP wave — CC(mean)…"/>
          <p:cNvSpPr txBox="1"/>
          <p:nvPr/>
        </p:nvSpPr>
        <p:spPr>
          <a:xfrm>
            <a:off x="1219200" y="2387600"/>
            <a:ext cx="9757569" cy="170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30s BP wave — CC(mean)</a:t>
            </a:r>
          </a:p>
          <a:p>
            <a:pPr defTabSz="825500">
              <a:lnSpc>
                <a:spcPct val="100000"/>
              </a:lnSpc>
              <a:defRPr spc="-44" sz="4400">
                <a:latin typeface="Graphik Semibold"/>
                <a:ea typeface="Graphik Semibold"/>
                <a:cs typeface="Graphik Semibold"/>
                <a:sym typeface="Graphik Semibold"/>
              </a:defRPr>
            </a:pPr>
            <a:r>
              <a:t>Random Forest Model</a:t>
            </a:r>
          </a:p>
        </p:txBody>
      </p:sp>
      <p:sp>
        <p:nvSpPr>
          <p:cNvPr id="165" name="ref bp — est bp: 0.8006…"/>
          <p:cNvSpPr txBox="1"/>
          <p:nvPr>
            <p:ph type="body" sz="quarter" idx="1"/>
          </p:nvPr>
        </p:nvSpPr>
        <p:spPr>
          <a:xfrm>
            <a:off x="13852351" y="952410"/>
            <a:ext cx="9540351" cy="3687681"/>
          </a:xfrm>
          <a:prstGeom prst="rect">
            <a:avLst/>
          </a:prstGeom>
        </p:spPr>
        <p:txBody>
          <a:bodyPr/>
          <a:lstStyle/>
          <a:p>
            <a:pPr marL="480568" indent="-480568" defTabSz="2145738">
              <a:spcBef>
                <a:spcPts val="2100"/>
              </a:spcBef>
              <a:defRPr sz="3872"/>
            </a:pPr>
            <a:r>
              <a:t>ref bp — est bp: 0.8006</a:t>
            </a:r>
          </a:p>
          <a:p>
            <a:pPr marL="480568" indent="-480568" defTabSz="2145738">
              <a:spcBef>
                <a:spcPts val="2100"/>
              </a:spcBef>
              <a:defRPr sz="3872"/>
            </a:pPr>
            <a:r>
              <a:t>ppg — est bp: 0.9377</a:t>
            </a:r>
          </a:p>
          <a:p>
            <a:pPr marL="480568" indent="-480568" defTabSz="2145738">
              <a:spcBef>
                <a:spcPts val="2100"/>
              </a:spcBef>
              <a:defRPr sz="3872"/>
            </a:pPr>
            <a:r>
              <a:t>ori ppg — est bp: 0.0306</a:t>
            </a:r>
          </a:p>
          <a:p>
            <a:pPr marL="480568" indent="-480568" defTabSz="2145738">
              <a:spcBef>
                <a:spcPts val="2100"/>
              </a:spcBef>
              <a:defRPr sz="3872"/>
            </a:pPr>
            <a:r>
              <a:t>ecg — est bp: 0.0687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MAE"/>
          <p:cNvGraphicFramePr/>
          <p:nvPr/>
        </p:nvGraphicFramePr>
        <p:xfrm>
          <a:off x="1586423" y="3469140"/>
          <a:ext cx="21223854" cy="582471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5302788"/>
                <a:gridCol w="5302788"/>
                <a:gridCol w="5302788"/>
                <a:gridCol w="5302788"/>
              </a:tblGrid>
              <a:tr h="946150">
                <a:tc gridSpan="4">
                  <a:txBody>
                    <a:bodyPr/>
                    <a:lstStyle/>
                    <a:p>
                      <a:pPr defTabSz="825500">
                        <a:defRPr b="0" sz="1800"/>
                      </a:pPr>
                      <a:r>
                        <a:rPr sz="5000">
                          <a:latin typeface="Graphik"/>
                          <a:ea typeface="Graphik"/>
                          <a:cs typeface="Graphik"/>
                        </a:rPr>
                        <a:t>MAE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45300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Graphik Semibold"/>
                          <a:ea typeface="Graphik Semibold"/>
                          <a:cs typeface="Graphik Semibold"/>
                          <a:sym typeface="Graphik Semibold"/>
                        </a:rPr>
                        <a:t>10s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Graphik Semibold"/>
                          <a:ea typeface="Graphik Semibold"/>
                          <a:cs typeface="Graphik Semibold"/>
                          <a:sym typeface="Graphik Semibold"/>
                        </a:rPr>
                        <a:t>30s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Graphik Semibold"/>
                          <a:ea typeface="Graphik Semibold"/>
                          <a:cs typeface="Graphik Semibold"/>
                          <a:sym typeface="Graphik Semibold"/>
                        </a:rPr>
                        <a:t>60s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45300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ref sbp -- est sbp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5.0760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5.0479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4.9812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45300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ref dbp -- est dbp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2.2979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2.2857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2.3218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5300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ref bp wave — est bp wave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17.6773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17.6582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17.6480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8" name="500 patients (400 train + 100 test)  — LSTM  Model"/>
          <p:cNvSpPr txBox="1"/>
          <p:nvPr>
            <p:ph type="title"/>
          </p:nvPr>
        </p:nvSpPr>
        <p:spPr>
          <a:xfrm>
            <a:off x="1219200" y="774700"/>
            <a:ext cx="17066526" cy="1600200"/>
          </a:xfrm>
          <a:prstGeom prst="rect">
            <a:avLst/>
          </a:prstGeom>
        </p:spPr>
        <p:txBody>
          <a:bodyPr/>
          <a:lstStyle>
            <a:lvl1pPr defTabSz="1706879">
              <a:defRPr spc="-58" sz="5880"/>
            </a:lvl1pPr>
          </a:lstStyle>
          <a:p>
            <a:pPr/>
            <a:r>
              <a:t>500 patients (400 train + 100 test)  — LSTM 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MAE"/>
          <p:cNvGraphicFramePr/>
          <p:nvPr/>
        </p:nvGraphicFramePr>
        <p:xfrm>
          <a:off x="1586423" y="3469140"/>
          <a:ext cx="21223854" cy="582471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7070384"/>
                <a:gridCol w="7070384"/>
                <a:gridCol w="7070384"/>
              </a:tblGrid>
              <a:tr h="946150">
                <a:tc gridSpan="3">
                  <a:txBody>
                    <a:bodyPr/>
                    <a:lstStyle/>
                    <a:p>
                      <a:pPr defTabSz="825500">
                        <a:defRPr b="0" sz="1800"/>
                      </a:pPr>
                      <a:r>
                        <a:rPr sz="5000">
                          <a:latin typeface="Graphik"/>
                          <a:ea typeface="Graphik"/>
                          <a:cs typeface="Graphik"/>
                        </a:rPr>
                        <a:t>MAE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9373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Graphik Semibold"/>
                          <a:ea typeface="Graphik Semibold"/>
                          <a:cs typeface="Graphik Semibold"/>
                          <a:sym typeface="Graphik Semibold"/>
                        </a:rPr>
                        <a:t>30s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latin typeface="Graphik Semibold"/>
                          <a:ea typeface="Graphik Semibold"/>
                          <a:cs typeface="Graphik Semibold"/>
                          <a:sym typeface="Graphik Semibold"/>
                        </a:rPr>
                        <a:t>60s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9373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ref sbp — est sbp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7.8312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5.3634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9373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ref dbp — est dbp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7.9337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6.7394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1" name="500 patients (400 train + 100 test)  — Random Forest  Model"/>
          <p:cNvSpPr txBox="1"/>
          <p:nvPr>
            <p:ph type="title"/>
          </p:nvPr>
        </p:nvSpPr>
        <p:spPr>
          <a:xfrm>
            <a:off x="1219200" y="774700"/>
            <a:ext cx="19969227" cy="1603177"/>
          </a:xfrm>
          <a:prstGeom prst="rect">
            <a:avLst/>
          </a:prstGeom>
        </p:spPr>
        <p:txBody>
          <a:bodyPr/>
          <a:lstStyle>
            <a:lvl1pPr defTabSz="1706879">
              <a:defRPr spc="-58" sz="5880"/>
            </a:lvl1pPr>
          </a:lstStyle>
          <a:p>
            <a:pPr/>
            <a:r>
              <a:t>500 patients (400 train + 100 test)  — Random Forest 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