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35" r:id="rId3"/>
    <p:sldId id="334" r:id="rId4"/>
    <p:sldId id="339" r:id="rId5"/>
    <p:sldId id="340" r:id="rId6"/>
    <p:sldId id="341" r:id="rId7"/>
    <p:sldId id="333" r:id="rId8"/>
    <p:sldId id="336" r:id="rId9"/>
    <p:sldId id="337" r:id="rId10"/>
    <p:sldId id="342" r:id="rId11"/>
    <p:sldId id="343" r:id="rId12"/>
    <p:sldId id="338" r:id="rId13"/>
    <p:sldId id="344" r:id="rId14"/>
    <p:sldId id="345" r:id="rId15"/>
    <p:sldId id="346" r:id="rId16"/>
    <p:sldId id="347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4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10B69-AAA5-47D5-B290-AEC4562595A7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34A87-E47F-420A-9C91-1BC479F6C4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84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57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332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292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281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519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856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510D7-B74E-40B3-A588-20D2195C1E6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673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98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080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13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76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98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27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90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65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F153D-FF9C-4BC4-B7D7-7EC068E0C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02ECD6-0CF7-43C2-8441-9A7173DE7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A73D3-6347-4ECF-BF8B-B118866F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5813-3C1E-4DFB-A141-6477F5687F6E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73B7C-281B-4010-B9CC-DE17A43D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0FB8F-5EDE-4175-9C93-E745A49A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8484-E27D-44E5-9585-2F684B64E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02A96-8933-47B5-9CD9-65891F2D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A47C7C-05A9-44EC-808D-94F75446F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4918C-CF71-45BB-987E-1ED7CDBD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5813-3C1E-4DFB-A141-6477F5687F6E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354A2-450F-4DAA-898E-BC514966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2A92C-5E77-470D-82E0-24B954EE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8484-E27D-44E5-9585-2F684B64E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3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E5FD16-0F71-4687-BF4F-8AD632F30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703219-1AA2-4369-9DF8-CE4BA523B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E833B-F34C-43CF-AA07-A5C52D33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5813-3C1E-4DFB-A141-6477F5687F6E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FA984-309E-4E5A-AAF0-15DBC7A2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A7263-41B0-4E1A-B3A6-23C80DB7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8484-E27D-44E5-9585-2F684B64E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89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16E72-0A6D-4FBA-888D-B4B44841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83C43-0550-45C6-AAF2-406D3A3E7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FF28A-18A3-4B05-A6D6-81E4BCE6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5813-3C1E-4DFB-A141-6477F5687F6E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F2140-EBCD-4C24-A53E-1A16F095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0D545-FF54-471C-A100-936EFEAB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8484-E27D-44E5-9585-2F684B64E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00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DC81A-570C-469F-B7AA-1A2D4A4B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3BC21-8AB2-48EA-A40A-25BF20A11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3093E-5570-44A1-98F5-D78116D4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5813-3C1E-4DFB-A141-6477F5687F6E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EBC59-5CF2-40D0-B069-C5ED43EA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49BA3-01A8-4FB3-B6BC-B69190B0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8484-E27D-44E5-9585-2F684B64E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69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ACEDE-7CD1-4AC6-A047-3D300496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7F648-934C-4D4C-ACDA-7E62EA448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99CBF9-1639-4AAC-AA86-01CD474D7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34194C-1A87-45EB-8AFD-8A8B9E57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5813-3C1E-4DFB-A141-6477F5687F6E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5A497-6272-4E2B-BC3B-F4CDEFC2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FAA9A5-E076-41E1-BEBB-B8867624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8484-E27D-44E5-9585-2F684B64E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1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CFB8A-B740-410F-9372-FBE1D605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483AB0-DE1A-4EA2-BC2B-8F95F8D2C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8983EB-FD42-4573-A358-DEC0CB1FE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D68497-822B-4969-B107-740767691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82A877-A195-440B-AE3B-73C482094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FD0EC8-F21D-46FB-95FD-E013EA4C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5813-3C1E-4DFB-A141-6477F5687F6E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AF1EFA-AAF6-4B79-8637-AB647108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39F31-46C2-4CA2-B90C-A92131B2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8484-E27D-44E5-9585-2F684B64E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37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FDD50-FBC9-4668-BED7-1D70F225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161687-6E75-4654-BC4B-359C9778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5813-3C1E-4DFB-A141-6477F5687F6E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B702CE-6826-4245-B469-14D27D17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7DC9C9-ED35-41AB-9DDF-941A5C93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8484-E27D-44E5-9585-2F684B64E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40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255EC0-E6B5-46BD-85B3-29D5B140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5813-3C1E-4DFB-A141-6477F5687F6E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3DFDDB-9F90-4C8F-B585-97A47A40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0CF85-15D2-4557-9A0E-1B0EC7FF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8484-E27D-44E5-9585-2F684B64E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95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0BF6E-6B46-4D9E-90E2-4390C216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B7DD9E-F7DA-429C-8326-F3E254EE7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569E0D-91D7-4C4B-B1A1-267923E05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10A7F8-E9BB-4B0E-9186-5A01A086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5813-3C1E-4DFB-A141-6477F5687F6E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D76131-564E-41F4-90DE-CA5381981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445EE9-B832-4574-8A66-288E9641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8484-E27D-44E5-9585-2F684B64E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0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59ABF-4428-4F37-9C0F-F05556F9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ED51F4-CADB-4018-A1CF-6E070D34D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494332-CCC0-4E1B-BB4B-B2C484EE4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A5AB42-5B9C-4D7D-8269-FC5D8C2E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5813-3C1E-4DFB-A141-6477F5687F6E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2C1DC2-17D8-4D0B-AE4D-CA35591C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0FD9C2-A94D-49A4-B93E-7D875A26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E8484-E27D-44E5-9585-2F684B64E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60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CE2465-CBF1-499A-90E3-EEE628FBD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618578-577F-4199-B418-64F9EFED4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32EDA-AE64-4671-AECE-5DB1C7434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55813-3C1E-4DFB-A141-6477F5687F6E}" type="datetimeFigureOut">
              <a:rPr lang="zh-CN" altLang="en-US" smtClean="0"/>
              <a:t>2018/12/11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749CC-D463-4D66-B093-A41E94C8B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68EB67-4FCB-4CE3-9FA4-333F136D9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E8484-E27D-44E5-9585-2F684B64E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81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8255573" y="0"/>
            <a:ext cx="2831441" cy="4820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3394883" y="1845313"/>
            <a:ext cx="1247754" cy="1391725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344938" y="3855810"/>
            <a:ext cx="3917163" cy="9032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798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协同过滤案例</a:t>
            </a: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1296948" y="3704384"/>
            <a:ext cx="2831441" cy="1295744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371146" y="4777941"/>
            <a:ext cx="3873176" cy="362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599" spc="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汇报人：宁子鑫</a:t>
            </a:r>
            <a:r>
              <a:rPr lang="en-US" altLang="zh-CN" sz="1599" spc="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   </a:t>
            </a:r>
            <a:r>
              <a:rPr lang="zh-CN" altLang="en-US" sz="1599" spc="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时间：</a:t>
            </a:r>
            <a:r>
              <a:rPr lang="en-US" altLang="zh-CN" sz="1599" spc="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12.11</a:t>
            </a:r>
            <a:endParaRPr lang="zh-CN" altLang="en-US" sz="1599" spc="400" dirty="0">
              <a:solidFill>
                <a:schemeClr val="tx1">
                  <a:lumMod val="65000"/>
                  <a:lumOff val="35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2256759" y="1486984"/>
            <a:ext cx="986167" cy="20613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66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66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4642637" y="1445614"/>
            <a:ext cx="1787669" cy="189449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66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1066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5339327" y="4051493"/>
            <a:ext cx="2532322" cy="900645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90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6620" y="410587"/>
            <a:ext cx="797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算法实现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322EF5-01AF-405E-AA9A-82D11E135D26}"/>
              </a:ext>
            </a:extLst>
          </p:cNvPr>
          <p:cNvSpPr txBox="1"/>
          <p:nvPr/>
        </p:nvSpPr>
        <p:spPr>
          <a:xfrm>
            <a:off x="156755" y="12942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最终推荐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A9B32E-6D87-454D-9147-90C1566AB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497" y="1294229"/>
            <a:ext cx="9050013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5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6620" y="410587"/>
            <a:ext cx="797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算法实现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EBEE1B-5FC8-485E-AE11-0890AACBEC67}"/>
              </a:ext>
            </a:extLst>
          </p:cNvPr>
          <p:cNvSpPr txBox="1"/>
          <p:nvPr/>
        </p:nvSpPr>
        <p:spPr>
          <a:xfrm>
            <a:off x="336620" y="1547446"/>
            <a:ext cx="86447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最终结果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print(</a:t>
            </a:r>
            <a:r>
              <a:rPr lang="en-US" altLang="zh-CN" dirty="0" err="1"/>
              <a:t>getRecommendations</a:t>
            </a:r>
            <a:r>
              <a:rPr lang="en-US" altLang="zh-CN" dirty="0"/>
              <a:t>(critics,'Toby',</a:t>
            </a:r>
            <a:r>
              <a:rPr lang="en-US" altLang="zh-CN" dirty="0" err="1"/>
              <a:t>sim_distance</a:t>
            </a:r>
            <a:r>
              <a:rPr lang="en-US" altLang="zh-CN" dirty="0"/>
              <a:t>))</a:t>
            </a:r>
          </a:p>
          <a:p>
            <a:endParaRPr lang="en-US" altLang="zh-CN" dirty="0"/>
          </a:p>
          <a:p>
            <a:r>
              <a:rPr lang="en-US" altLang="zh-CN" dirty="0"/>
              <a:t>[(3.5002478401415877, 'The Night Listener'), (2.7561242939959363, 'Lady in the Water’), </a:t>
            </a:r>
          </a:p>
          <a:p>
            <a:r>
              <a:rPr lang="en-US" altLang="zh-CN" dirty="0"/>
              <a:t>(2.461988486074374, 'Just My Luck')]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36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6620" y="410587"/>
            <a:ext cx="797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作业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22DD91-62C4-4EED-89EF-FE00CF258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48" y="3129750"/>
            <a:ext cx="5439534" cy="1257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6E07E5-E369-4BFF-8BC7-0425DF560F27}"/>
              </a:ext>
            </a:extLst>
          </p:cNvPr>
          <p:cNvSpPr txBox="1"/>
          <p:nvPr/>
        </p:nvSpPr>
        <p:spPr>
          <a:xfrm>
            <a:off x="1111348" y="1547446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利用用上述算法和代码，给如下表格中三个人推荐电影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提交代码和文档。 </a:t>
            </a:r>
          </a:p>
        </p:txBody>
      </p:sp>
    </p:spTree>
    <p:extLst>
      <p:ext uri="{BB962C8B-B14F-4D97-AF65-F5344CB8AC3E}">
        <p14:creationId xmlns:p14="http://schemas.microsoft.com/office/powerpoint/2010/main" val="232742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6620" y="410587"/>
            <a:ext cx="797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附录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9DC178-E061-41F6-83EA-E42AF4EEF519}"/>
              </a:ext>
            </a:extLst>
          </p:cNvPr>
          <p:cNvSpPr txBox="1"/>
          <p:nvPr/>
        </p:nvSpPr>
        <p:spPr>
          <a:xfrm>
            <a:off x="766656" y="1305341"/>
            <a:ext cx="1065868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#</a:t>
            </a:r>
            <a:r>
              <a:rPr lang="zh-CN" altLang="en-US"/>
              <a:t>数据集</a:t>
            </a:r>
          </a:p>
          <a:p>
            <a:r>
              <a:rPr lang="en-US" altLang="zh-CN"/>
              <a:t>critics={</a:t>
            </a:r>
          </a:p>
          <a:p>
            <a:r>
              <a:rPr lang="en-US" altLang="zh-CN"/>
              <a:t>'Lisa Rose': {'Lady in the Water': 2.5, 'Snakes on a Plane': 3.5,'Just My Luck': 3.0,</a:t>
            </a:r>
          </a:p>
          <a:p>
            <a:r>
              <a:rPr lang="en-US" altLang="zh-CN"/>
              <a:t>              'Superman Returns': 3.5, 'You, Me and Dupree': 2.5, 'The Night Listener': 3.0},</a:t>
            </a:r>
          </a:p>
          <a:p>
            <a:r>
              <a:rPr lang="en-US" altLang="zh-CN"/>
              <a:t>'Gene Seymour': {'Lady in the Water': 3.0, 'Snakes on a Plane': 3.5, 'Just My Luck': 1.5,</a:t>
            </a:r>
          </a:p>
          <a:p>
            <a:r>
              <a:rPr lang="en-US" altLang="zh-CN"/>
              <a:t>                 'Superman Returns': 5.0, 'The Night Listener': 3.0,'You, Me and Dupree': 3.5},</a:t>
            </a:r>
          </a:p>
          <a:p>
            <a:r>
              <a:rPr lang="en-US" altLang="zh-CN"/>
              <a:t>'Michael Phillips': {'Lady in the Water': 2.5, 'Snakes on a Plane': 3.0, 'Superman Returns': 3.5,</a:t>
            </a:r>
          </a:p>
          <a:p>
            <a:r>
              <a:rPr lang="en-US" altLang="zh-CN"/>
              <a:t>                     'The Night Listener': 4.0},</a:t>
            </a:r>
          </a:p>
          <a:p>
            <a:r>
              <a:rPr lang="en-US" altLang="zh-CN"/>
              <a:t>'Claudia Puig': {'Snakes on a Plane': 3.5, 'Just My Luck': 3.0, 'The Night Listener': 4.5,</a:t>
            </a:r>
          </a:p>
          <a:p>
            <a:r>
              <a:rPr lang="en-US" altLang="zh-CN"/>
              <a:t>                 'Superman Returns': 4.0,'You, Me and Dupree': 2.5},</a:t>
            </a:r>
          </a:p>
          <a:p>
            <a:r>
              <a:rPr lang="en-US" altLang="zh-CN"/>
              <a:t>'Mick LaSalle': {'Lady in the Water': 3.0, 'Snakes on a Plane': 4.0,'Just My Luck': 2.0, 'Superman Returns': 3.0,</a:t>
            </a:r>
          </a:p>
          <a:p>
            <a:r>
              <a:rPr lang="en-US" altLang="zh-CN"/>
              <a:t>                 'The Night Listener': 3.0, 'You, Me and Dupree': 2.0},</a:t>
            </a:r>
          </a:p>
          <a:p>
            <a:r>
              <a:rPr lang="en-US" altLang="zh-CN"/>
              <a:t>'Jack Matthews': {'Lady in the Water': 3.0, 'Snakes on a Plane': 4.0, 'The Night Listener': 3.0,</a:t>
            </a:r>
          </a:p>
          <a:p>
            <a:r>
              <a:rPr lang="en-US" altLang="zh-CN"/>
              <a:t>                  'Superman Returns': 5.0, 'You, Me and Dupree': 3.5},</a:t>
            </a:r>
          </a:p>
          <a:p>
            <a:r>
              <a:rPr lang="en-US" altLang="zh-CN"/>
              <a:t>'Toby': {'Snakes on a Plane':4.5,'You, Me and Dupree':1.0,'Superman Returns':4.0}}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33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6620" y="410587"/>
            <a:ext cx="797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附录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0BAE66-8252-4A5E-9247-8105FB1C62F1}"/>
              </a:ext>
            </a:extLst>
          </p:cNvPr>
          <p:cNvSpPr txBox="1"/>
          <p:nvPr/>
        </p:nvSpPr>
        <p:spPr>
          <a:xfrm>
            <a:off x="896471" y="1703294"/>
            <a:ext cx="744466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# </a:t>
            </a:r>
            <a:r>
              <a:rPr lang="zh-CN" altLang="en-US"/>
              <a:t>返回</a:t>
            </a:r>
            <a:r>
              <a:rPr lang="en-US" altLang="zh-CN"/>
              <a:t>person1 </a:t>
            </a:r>
            <a:r>
              <a:rPr lang="zh-CN" altLang="en-US"/>
              <a:t>和 </a:t>
            </a:r>
            <a:r>
              <a:rPr lang="en-US" altLang="zh-CN"/>
              <a:t>person2 </a:t>
            </a:r>
            <a:r>
              <a:rPr lang="zh-CN" altLang="en-US"/>
              <a:t>欧式距离的倒数</a:t>
            </a:r>
          </a:p>
          <a:p>
            <a:r>
              <a:rPr lang="en-US" altLang="zh-CN"/>
              <a:t>def sim_distance(prefs,person1,person2):</a:t>
            </a:r>
          </a:p>
          <a:p>
            <a:r>
              <a:rPr lang="en-US" altLang="zh-CN"/>
              <a:t>  si={}</a:t>
            </a:r>
          </a:p>
          <a:p>
            <a:r>
              <a:rPr lang="en-US" altLang="zh-CN"/>
              <a:t>  for item in prefs[person1]:</a:t>
            </a:r>
          </a:p>
          <a:p>
            <a:r>
              <a:rPr lang="en-US" altLang="zh-CN"/>
              <a:t>    if item in prefs[person2]: si[item]=1</a:t>
            </a:r>
          </a:p>
          <a:p>
            <a:r>
              <a:rPr lang="en-US" altLang="zh-CN"/>
              <a:t>  # </a:t>
            </a:r>
            <a:r>
              <a:rPr lang="zh-CN" altLang="en-US"/>
              <a:t>如果没有看过共同的电影则返回</a:t>
            </a:r>
            <a:r>
              <a:rPr lang="en-US" altLang="zh-CN"/>
              <a:t>0</a:t>
            </a:r>
          </a:p>
          <a:p>
            <a:r>
              <a:rPr lang="en-US" altLang="zh-CN"/>
              <a:t>  if len(si)==0: return 0</a:t>
            </a:r>
          </a:p>
          <a:p>
            <a:r>
              <a:rPr lang="en-US" altLang="zh-CN"/>
              <a:t>  # </a:t>
            </a:r>
            <a:r>
              <a:rPr lang="zh-CN" altLang="en-US"/>
              <a:t>欧式距离计算公式</a:t>
            </a:r>
          </a:p>
          <a:p>
            <a:r>
              <a:rPr lang="zh-CN" altLang="en-US"/>
              <a:t>  </a:t>
            </a:r>
            <a:r>
              <a:rPr lang="en-US" altLang="zh-CN"/>
              <a:t>sum_of_squares=sum([pow(prefs[person1][item]-prefs[person2][item],2)</a:t>
            </a:r>
          </a:p>
          <a:p>
            <a:r>
              <a:rPr lang="en-US" altLang="zh-CN"/>
              <a:t>                      for item in prefs[person1] if item in prefs[person2]])</a:t>
            </a:r>
          </a:p>
          <a:p>
            <a:r>
              <a:rPr lang="en-US" altLang="zh-CN"/>
              <a:t>  return 1/(1+sum_of_squares)</a:t>
            </a:r>
          </a:p>
        </p:txBody>
      </p:sp>
    </p:spTree>
    <p:extLst>
      <p:ext uri="{BB962C8B-B14F-4D97-AF65-F5344CB8AC3E}">
        <p14:creationId xmlns:p14="http://schemas.microsoft.com/office/powerpoint/2010/main" val="2503945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6620" y="410587"/>
            <a:ext cx="797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附录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ADA746-D1F2-4BD5-9960-BD64D9E50546}"/>
              </a:ext>
            </a:extLst>
          </p:cNvPr>
          <p:cNvSpPr txBox="1"/>
          <p:nvPr/>
        </p:nvSpPr>
        <p:spPr>
          <a:xfrm>
            <a:off x="1075765" y="1846729"/>
            <a:ext cx="59346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def topMatches(prefs,person,n=3,similarity=sim_distance):</a:t>
            </a:r>
          </a:p>
          <a:p>
            <a:r>
              <a:rPr lang="en-US" altLang="zh-CN"/>
              <a:t>  scores=[(similarity(prefs,person,other),other)</a:t>
            </a:r>
          </a:p>
          <a:p>
            <a:r>
              <a:rPr lang="en-US" altLang="zh-CN"/>
              <a:t>                  for other in prefs if other!=person]</a:t>
            </a:r>
          </a:p>
          <a:p>
            <a:r>
              <a:rPr lang="en-US" altLang="zh-CN"/>
              <a:t>  scores.sort()</a:t>
            </a:r>
          </a:p>
          <a:p>
            <a:r>
              <a:rPr lang="en-US" altLang="zh-CN"/>
              <a:t>  scores.reverse()</a:t>
            </a:r>
          </a:p>
          <a:p>
            <a:r>
              <a:rPr lang="en-US" altLang="zh-CN"/>
              <a:t>  return scores[0:n]</a:t>
            </a:r>
          </a:p>
          <a:p>
            <a:r>
              <a:rPr lang="en-US" altLang="zh-CN"/>
              <a:t>print(topMatches(critics,'Toby',n=3))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97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6620" y="410587"/>
            <a:ext cx="797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附录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ADA746-D1F2-4BD5-9960-BD64D9E50546}"/>
              </a:ext>
            </a:extLst>
          </p:cNvPr>
          <p:cNvSpPr txBox="1"/>
          <p:nvPr/>
        </p:nvSpPr>
        <p:spPr>
          <a:xfrm>
            <a:off x="1240343" y="672197"/>
            <a:ext cx="971131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得到最终推荐的电影</a:t>
            </a:r>
          </a:p>
          <a:p>
            <a:r>
              <a:rPr lang="en-US" altLang="zh-CN" dirty="0"/>
              <a:t>def </a:t>
            </a:r>
            <a:r>
              <a:rPr lang="en-US" altLang="zh-CN" dirty="0" err="1"/>
              <a:t>getRecommendations</a:t>
            </a:r>
            <a:r>
              <a:rPr lang="en-US" altLang="zh-CN" dirty="0"/>
              <a:t>(</a:t>
            </a:r>
            <a:r>
              <a:rPr lang="en-US" altLang="zh-CN" dirty="0" err="1"/>
              <a:t>prefs</a:t>
            </a:r>
            <a:r>
              <a:rPr lang="en-US" altLang="zh-CN" dirty="0"/>
              <a:t>, person, similarity=</a:t>
            </a:r>
            <a:r>
              <a:rPr lang="en-US" altLang="zh-CN" dirty="0" err="1"/>
              <a:t>sim_distance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totals = {}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simSums</a:t>
            </a:r>
            <a:r>
              <a:rPr lang="en-US" altLang="zh-CN" dirty="0"/>
              <a:t> = {}</a:t>
            </a:r>
          </a:p>
          <a:p>
            <a:r>
              <a:rPr lang="en-US" altLang="zh-CN" dirty="0"/>
              <a:t>    top = </a:t>
            </a:r>
            <a:r>
              <a:rPr lang="en-US" altLang="zh-CN" dirty="0" err="1"/>
              <a:t>topMatches</a:t>
            </a:r>
            <a:r>
              <a:rPr lang="en-US" altLang="zh-CN" dirty="0"/>
              <a:t>(</a:t>
            </a:r>
            <a:r>
              <a:rPr lang="en-US" altLang="zh-CN" dirty="0" err="1"/>
              <a:t>critics,'Toby',n</a:t>
            </a:r>
            <a:r>
              <a:rPr lang="en-US" altLang="zh-CN" dirty="0"/>
              <a:t>=3)</a:t>
            </a:r>
          </a:p>
          <a:p>
            <a:endParaRPr lang="en-US" altLang="zh-CN" dirty="0"/>
          </a:p>
          <a:p>
            <a:r>
              <a:rPr lang="en-US" altLang="zh-CN" dirty="0"/>
              <a:t>    for other in </a:t>
            </a:r>
            <a:r>
              <a:rPr lang="en-US" altLang="zh-CN" dirty="0" err="1"/>
              <a:t>prefs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   if other == person: continue    # </a:t>
            </a:r>
            <a:r>
              <a:rPr lang="zh-CN" altLang="en-US" dirty="0"/>
              <a:t>不用和自己做对比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sim = similarity(</a:t>
            </a:r>
            <a:r>
              <a:rPr lang="en-US" altLang="zh-CN" dirty="0" err="1"/>
              <a:t>prefs</a:t>
            </a:r>
            <a:r>
              <a:rPr lang="en-US" altLang="zh-CN" dirty="0"/>
              <a:t>, person, other) #</a:t>
            </a:r>
            <a:r>
              <a:rPr lang="zh-CN" altLang="en-US" dirty="0"/>
              <a:t>计算</a:t>
            </a:r>
            <a:r>
              <a:rPr lang="en-US" altLang="zh-CN" dirty="0"/>
              <a:t>other</a:t>
            </a:r>
            <a:r>
              <a:rPr lang="zh-CN" altLang="en-US" dirty="0"/>
              <a:t>和</a:t>
            </a:r>
            <a:r>
              <a:rPr lang="en-US" altLang="zh-CN" dirty="0"/>
              <a:t>person</a:t>
            </a:r>
            <a:r>
              <a:rPr lang="zh-CN" altLang="en-US" dirty="0"/>
              <a:t>的相似度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if sim &lt;= 0: continue        # </a:t>
            </a:r>
            <a:r>
              <a:rPr lang="zh-CN" altLang="en-US" dirty="0"/>
              <a:t>去掉得分小于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for item in </a:t>
            </a:r>
            <a:r>
              <a:rPr lang="en-US" altLang="zh-CN" dirty="0" err="1"/>
              <a:t>prefs</a:t>
            </a:r>
            <a:r>
              <a:rPr lang="en-US" altLang="zh-CN" dirty="0"/>
              <a:t>[other]:</a:t>
            </a:r>
          </a:p>
          <a:p>
            <a:r>
              <a:rPr lang="en-US" altLang="zh-CN" dirty="0"/>
              <a:t>            if item not in </a:t>
            </a:r>
            <a:r>
              <a:rPr lang="en-US" altLang="zh-CN" dirty="0" err="1"/>
              <a:t>prefs</a:t>
            </a:r>
            <a:r>
              <a:rPr lang="en-US" altLang="zh-CN" dirty="0"/>
              <a:t>[person] or </a:t>
            </a:r>
            <a:r>
              <a:rPr lang="en-US" altLang="zh-CN" dirty="0" err="1"/>
              <a:t>prefs</a:t>
            </a:r>
            <a:r>
              <a:rPr lang="en-US" altLang="zh-CN" dirty="0"/>
              <a:t>[person][item] == 0:             # </a:t>
            </a:r>
            <a:r>
              <a:rPr lang="zh-CN" altLang="en-US" dirty="0"/>
              <a:t>只推荐自己没有看过的</a:t>
            </a:r>
          </a:p>
          <a:p>
            <a:r>
              <a:rPr lang="zh-CN" altLang="en-US" dirty="0"/>
              <a:t>                </a:t>
            </a:r>
            <a:r>
              <a:rPr lang="en-US" altLang="zh-CN" dirty="0"/>
              <a:t># </a:t>
            </a:r>
            <a:r>
              <a:rPr lang="zh-CN" altLang="en-US" dirty="0"/>
              <a:t>计算相似度得分</a:t>
            </a:r>
          </a:p>
          <a:p>
            <a:r>
              <a:rPr lang="zh-CN" altLang="en-US" dirty="0"/>
              <a:t>                </a:t>
            </a:r>
            <a:r>
              <a:rPr lang="en-US" altLang="zh-CN" dirty="0" err="1"/>
              <a:t>totals.setdefault</a:t>
            </a:r>
            <a:r>
              <a:rPr lang="en-US" altLang="zh-CN" dirty="0"/>
              <a:t>(item, 0)</a:t>
            </a:r>
          </a:p>
          <a:p>
            <a:r>
              <a:rPr lang="en-US" altLang="zh-CN" dirty="0"/>
              <a:t>                totals[item] += </a:t>
            </a:r>
            <a:r>
              <a:rPr lang="en-US" altLang="zh-CN" dirty="0" err="1"/>
              <a:t>prefs</a:t>
            </a:r>
            <a:r>
              <a:rPr lang="en-US" altLang="zh-CN" dirty="0"/>
              <a:t>[other][item] * sim</a:t>
            </a:r>
          </a:p>
          <a:p>
            <a:r>
              <a:rPr lang="en-US" altLang="zh-CN" dirty="0"/>
              <a:t>                # Sum of similarities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simSums.setdefault</a:t>
            </a:r>
            <a:r>
              <a:rPr lang="en-US" altLang="zh-CN" dirty="0"/>
              <a:t>(item, 0)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simSums</a:t>
            </a:r>
            <a:r>
              <a:rPr lang="en-US" altLang="zh-CN" dirty="0"/>
              <a:t>[item] += sim</a:t>
            </a:r>
          </a:p>
          <a:p>
            <a:r>
              <a:rPr lang="en-US" altLang="zh-CN" dirty="0"/>
              <a:t>    for </a:t>
            </a:r>
            <a:r>
              <a:rPr lang="en-US" altLang="zh-CN" dirty="0" err="1"/>
              <a:t>i,j</a:t>
            </a:r>
            <a:r>
              <a:rPr lang="en-US" altLang="zh-CN" dirty="0"/>
              <a:t> in </a:t>
            </a:r>
            <a:r>
              <a:rPr lang="en-US" altLang="zh-CN" dirty="0" err="1"/>
              <a:t>totals.items</a:t>
            </a:r>
            <a:r>
              <a:rPr lang="en-US" altLang="zh-CN" dirty="0"/>
              <a:t>():</a:t>
            </a:r>
          </a:p>
          <a:p>
            <a:r>
              <a:rPr lang="en-US" altLang="zh-CN" dirty="0"/>
              <a:t>        print(</a:t>
            </a:r>
            <a:r>
              <a:rPr lang="en-US" altLang="zh-CN" dirty="0" err="1"/>
              <a:t>simSums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</a:p>
          <a:p>
            <a:r>
              <a:rPr lang="en-US" altLang="zh-CN" dirty="0"/>
              <a:t>    rankings = [(total / </a:t>
            </a:r>
            <a:r>
              <a:rPr lang="en-US" altLang="zh-CN" dirty="0" err="1"/>
              <a:t>simSums</a:t>
            </a:r>
            <a:r>
              <a:rPr lang="en-US" altLang="zh-CN" dirty="0"/>
              <a:t>[item], item) for item, total in </a:t>
            </a:r>
            <a:r>
              <a:rPr lang="en-US" altLang="zh-CN" dirty="0" err="1"/>
              <a:t>totals.items</a:t>
            </a:r>
            <a:r>
              <a:rPr lang="en-US" altLang="zh-CN" dirty="0"/>
              <a:t>()]     # </a:t>
            </a:r>
            <a:r>
              <a:rPr lang="zh-CN" altLang="en-US" dirty="0"/>
              <a:t>电影得分列表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rankings.sort</a:t>
            </a:r>
            <a:r>
              <a:rPr lang="en-US" altLang="zh-CN" dirty="0"/>
              <a:t>()    # </a:t>
            </a:r>
            <a:r>
              <a:rPr lang="zh-CN" altLang="en-US" dirty="0"/>
              <a:t>对其进行排序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rankings.reverse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return rankings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546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2" r="49845" b="47264"/>
          <a:stretch>
            <a:fillRect/>
          </a:stretch>
        </p:blipFill>
        <p:spPr>
          <a:xfrm>
            <a:off x="8255573" y="0"/>
            <a:ext cx="2831441" cy="4820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" t="29111" r="82360" b="55664"/>
          <a:stretch>
            <a:fillRect/>
          </a:stretch>
        </p:blipFill>
        <p:spPr>
          <a:xfrm>
            <a:off x="3394883" y="1893303"/>
            <a:ext cx="1247754" cy="1391725"/>
          </a:xfrm>
          <a:prstGeom prst="rect">
            <a:avLst/>
          </a:prstGeom>
        </p:spPr>
      </p:pic>
      <p:sp>
        <p:nvSpPr>
          <p:cNvPr id="6" name="PA_文本框 6"/>
          <p:cNvSpPr txBox="1"/>
          <p:nvPr>
            <p:custDataLst>
              <p:tags r:id="rId1"/>
            </p:custDataLst>
          </p:nvPr>
        </p:nvSpPr>
        <p:spPr>
          <a:xfrm>
            <a:off x="1344938" y="3818268"/>
            <a:ext cx="6974986" cy="97834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798" b="1" dirty="0">
                <a:solidFill>
                  <a:schemeClr val="accent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报告完毕  谢谢您的观看</a:t>
            </a:r>
          </a:p>
        </p:txBody>
      </p:sp>
      <p:sp>
        <p:nvSpPr>
          <p:cNvPr id="7" name="PA_半闭框 7"/>
          <p:cNvSpPr/>
          <p:nvPr>
            <p:custDataLst>
              <p:tags r:id="rId2"/>
            </p:custDataLst>
          </p:nvPr>
        </p:nvSpPr>
        <p:spPr>
          <a:xfrm>
            <a:off x="1296948" y="3704384"/>
            <a:ext cx="2831441" cy="1295744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chemeClr val="tx1"/>
              </a:solidFill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381006" y="4738845"/>
            <a:ext cx="3908442" cy="362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599" b="1" spc="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汇报人：宁子鑫</a:t>
            </a:r>
            <a:r>
              <a:rPr lang="en-US" altLang="zh-CN" sz="1599" b="1" spc="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   </a:t>
            </a:r>
            <a:r>
              <a:rPr lang="zh-CN" altLang="en-US" sz="1599" b="1" spc="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时间：</a:t>
            </a:r>
            <a:r>
              <a:rPr lang="en-US" altLang="zh-CN" sz="1599" b="1" spc="400" dirty="0">
                <a:solidFill>
                  <a:schemeClr val="tx1">
                    <a:lumMod val="50000"/>
                    <a:lumOff val="50000"/>
                  </a:schemeClr>
                </a:solidFill>
                <a:latin typeface="方正兰亭超细黑简体" pitchFamily="2" charset="-122"/>
                <a:ea typeface="方正兰亭超细黑简体" pitchFamily="2" charset="-122"/>
              </a:rPr>
              <a:t>12.11</a:t>
            </a:r>
            <a:endParaRPr lang="zh-CN" altLang="en-US" sz="1599" b="1" spc="400" dirty="0">
              <a:solidFill>
                <a:schemeClr val="tx1">
                  <a:lumMod val="50000"/>
                  <a:lumOff val="50000"/>
                </a:schemeClr>
              </a:solidFill>
              <a:latin typeface="方正兰亭超细黑简体" pitchFamily="2" charset="-122"/>
              <a:ea typeface="方正兰亭超细黑简体" pitchFamily="2" charset="-122"/>
            </a:endParaRPr>
          </a:p>
        </p:txBody>
      </p:sp>
      <p:sp>
        <p:nvSpPr>
          <p:cNvPr id="10" name="PA_文本框 6"/>
          <p:cNvSpPr txBox="1"/>
          <p:nvPr>
            <p:custDataLst>
              <p:tags r:id="rId3"/>
            </p:custDataLst>
          </p:nvPr>
        </p:nvSpPr>
        <p:spPr>
          <a:xfrm>
            <a:off x="2256759" y="1486984"/>
            <a:ext cx="873957" cy="20613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663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</a:t>
            </a:r>
            <a:endParaRPr lang="zh-CN" altLang="en-US" sz="10663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1" name="PA_文本框 6"/>
          <p:cNvSpPr txBox="1"/>
          <p:nvPr>
            <p:custDataLst>
              <p:tags r:id="rId4"/>
            </p:custDataLst>
          </p:nvPr>
        </p:nvSpPr>
        <p:spPr>
          <a:xfrm>
            <a:off x="4594646" y="1534975"/>
            <a:ext cx="1563248" cy="20613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663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18</a:t>
            </a:r>
            <a:endParaRPr lang="zh-CN" altLang="en-US" sz="10663" b="1" dirty="0">
              <a:solidFill>
                <a:schemeClr val="tx1">
                  <a:lumMod val="75000"/>
                  <a:lumOff val="25000"/>
                </a:schemeClr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2" name="PA_半闭框 7"/>
          <p:cNvSpPr/>
          <p:nvPr>
            <p:custDataLst>
              <p:tags r:id="rId5"/>
            </p:custDataLst>
          </p:nvPr>
        </p:nvSpPr>
        <p:spPr>
          <a:xfrm flipH="1" flipV="1">
            <a:off x="5579280" y="4051493"/>
            <a:ext cx="2532322" cy="900645"/>
          </a:xfrm>
          <a:prstGeom prst="halfFrame">
            <a:avLst>
              <a:gd name="adj1" fmla="val 889"/>
              <a:gd name="adj2" fmla="val 1333"/>
            </a:avLst>
          </a:prstGeom>
          <a:solidFill>
            <a:srgbClr val="656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59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  <p:bldP spid="9" grpId="0"/>
      <p:bldP spid="10" grpId="0"/>
      <p:bldP spid="11" grpId="0"/>
      <p:bldP spid="1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6620" y="410587"/>
            <a:ext cx="797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案例描述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02C808-C400-456D-8A93-2DCACA27821B}"/>
              </a:ext>
            </a:extLst>
          </p:cNvPr>
          <p:cNvSpPr txBox="1"/>
          <p:nvPr/>
        </p:nvSpPr>
        <p:spPr>
          <a:xfrm>
            <a:off x="790222" y="1253067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表格为不同用户对于六种电影的打分。</a:t>
            </a:r>
            <a:endParaRPr lang="en-US" altLang="zh-CN" dirty="0"/>
          </a:p>
          <a:p>
            <a:r>
              <a:rPr lang="zh-CN" altLang="en-US" dirty="0"/>
              <a:t>基于这些数据，给用户</a:t>
            </a:r>
            <a:r>
              <a:rPr lang="en-US" altLang="zh-CN" dirty="0"/>
              <a:t>Toby</a:t>
            </a:r>
            <a:r>
              <a:rPr lang="zh-CN" altLang="en-US" dirty="0"/>
              <a:t>推荐电影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7582DF0-F51C-410C-AC17-FB9348B87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896519"/>
              </p:ext>
            </p:extLst>
          </p:nvPr>
        </p:nvGraphicFramePr>
        <p:xfrm>
          <a:off x="2115256" y="2448102"/>
          <a:ext cx="6565900" cy="25105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756">
                  <a:extLst>
                    <a:ext uri="{9D8B030D-6E8A-4147-A177-3AD203B41FA5}">
                      <a16:colId xmlns:a16="http://schemas.microsoft.com/office/drawing/2014/main" val="199206435"/>
                    </a:ext>
                  </a:extLst>
                </a:gridCol>
                <a:gridCol w="846256">
                  <a:extLst>
                    <a:ext uri="{9D8B030D-6E8A-4147-A177-3AD203B41FA5}">
                      <a16:colId xmlns:a16="http://schemas.microsoft.com/office/drawing/2014/main" val="3549326786"/>
                    </a:ext>
                  </a:extLst>
                </a:gridCol>
                <a:gridCol w="801715">
                  <a:extLst>
                    <a:ext uri="{9D8B030D-6E8A-4147-A177-3AD203B41FA5}">
                      <a16:colId xmlns:a16="http://schemas.microsoft.com/office/drawing/2014/main" val="235157175"/>
                    </a:ext>
                  </a:extLst>
                </a:gridCol>
                <a:gridCol w="801715">
                  <a:extLst>
                    <a:ext uri="{9D8B030D-6E8A-4147-A177-3AD203B41FA5}">
                      <a16:colId xmlns:a16="http://schemas.microsoft.com/office/drawing/2014/main" val="4139689075"/>
                    </a:ext>
                  </a:extLst>
                </a:gridCol>
                <a:gridCol w="801715">
                  <a:extLst>
                    <a:ext uri="{9D8B030D-6E8A-4147-A177-3AD203B41FA5}">
                      <a16:colId xmlns:a16="http://schemas.microsoft.com/office/drawing/2014/main" val="1232223684"/>
                    </a:ext>
                  </a:extLst>
                </a:gridCol>
                <a:gridCol w="965028">
                  <a:extLst>
                    <a:ext uri="{9D8B030D-6E8A-4147-A177-3AD203B41FA5}">
                      <a16:colId xmlns:a16="http://schemas.microsoft.com/office/drawing/2014/main" val="729942155"/>
                    </a:ext>
                  </a:extLst>
                </a:gridCol>
                <a:gridCol w="801715">
                  <a:extLst>
                    <a:ext uri="{9D8B030D-6E8A-4147-A177-3AD203B41FA5}">
                      <a16:colId xmlns:a16="http://schemas.microsoft.com/office/drawing/2014/main" val="345601897"/>
                    </a:ext>
                  </a:extLst>
                </a:gridCol>
              </a:tblGrid>
              <a:tr h="724957">
                <a:tc>
                  <a:txBody>
                    <a:bodyPr/>
                    <a:lstStyle/>
                    <a:p>
                      <a:pPr algn="just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Lady in the Water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Snakes on a Plane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Just My Luck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Superman Returns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You, Me and Dupree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The Night Listener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5965233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Lisa Rose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2.5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2.5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7729391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Gene Seymour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1.5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5078044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Michael Phillips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2.5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4073520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Claudia Puig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2.5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4.5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0348392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Mick LaSalle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437480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Jack Matthews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7887796"/>
                  </a:ext>
                </a:extLst>
              </a:tr>
              <a:tr h="255078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 dirty="0">
                          <a:effectLst/>
                        </a:rPr>
                        <a:t>Toby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4.5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092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17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6620" y="410587"/>
            <a:ext cx="797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算法步骤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06A157-59A8-48AC-8074-EF4E72F9C87A}"/>
              </a:ext>
            </a:extLst>
          </p:cNvPr>
          <p:cNvSpPr txBox="1"/>
          <p:nvPr/>
        </p:nvSpPr>
        <p:spPr>
          <a:xfrm>
            <a:off x="1117600" y="1569157"/>
            <a:ext cx="6083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得到</a:t>
            </a:r>
            <a:r>
              <a:rPr lang="en-US" altLang="zh-CN" dirty="0"/>
              <a:t>toby </a:t>
            </a:r>
            <a:r>
              <a:rPr lang="zh-CN" altLang="en-US" dirty="0"/>
              <a:t>和其他用户的相似度数据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选则最类似的几个用户获取他们的评分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根据他们的评分加权得到总相似度，使用此相似度推荐</a:t>
            </a:r>
          </a:p>
        </p:txBody>
      </p:sp>
    </p:spTree>
    <p:extLst>
      <p:ext uri="{BB962C8B-B14F-4D97-AF65-F5344CB8AC3E}">
        <p14:creationId xmlns:p14="http://schemas.microsoft.com/office/powerpoint/2010/main" val="33198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6620" y="410587"/>
            <a:ext cx="797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用户相似度计算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AA06A7-11A0-4D86-9DB8-1468DAB82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73" y="1292267"/>
            <a:ext cx="4315427" cy="7144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85C4850-7003-4574-AFC3-B49EBD00E26D}"/>
              </a:ext>
            </a:extLst>
          </p:cNvPr>
          <p:cNvSpPr txBox="1"/>
          <p:nvPr/>
        </p:nvSpPr>
        <p:spPr>
          <a:xfrm>
            <a:off x="982001" y="2190044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Lisa Rose </a:t>
            </a:r>
            <a:r>
              <a:rPr lang="zh-CN" altLang="en-US" dirty="0"/>
              <a:t>和 </a:t>
            </a:r>
            <a:r>
              <a:rPr lang="en-US" altLang="zh-CN" dirty="0"/>
              <a:t>toby </a:t>
            </a:r>
            <a:r>
              <a:rPr lang="zh-CN" altLang="en-US" dirty="0"/>
              <a:t>的相似度：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58599CB-CF22-4A84-8A5E-0E77C988A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55" y="2773722"/>
            <a:ext cx="5811061" cy="99073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6259AC5-3A6B-438F-BB7B-DCF82F30B42B}"/>
              </a:ext>
            </a:extLst>
          </p:cNvPr>
          <p:cNvSpPr txBox="1"/>
          <p:nvPr/>
        </p:nvSpPr>
        <p:spPr>
          <a:xfrm>
            <a:off x="1032755" y="40188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依次计算可得：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F54292C-ADB0-4B4C-A675-1F1132012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25" y="4531440"/>
            <a:ext cx="4725059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6620" y="410587"/>
            <a:ext cx="797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用户选择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8D38BE-80B2-4069-A364-E27CD2F53EDC}"/>
              </a:ext>
            </a:extLst>
          </p:cNvPr>
          <p:cNvSpPr txBox="1"/>
          <p:nvPr/>
        </p:nvSpPr>
        <p:spPr>
          <a:xfrm>
            <a:off x="1095022" y="1456267"/>
            <a:ext cx="736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根据我们的计算，选择如下三位用户  </a:t>
            </a:r>
            <a:r>
              <a:rPr lang="en-US" altLang="zh-CN" dirty="0"/>
              <a:t>(</a:t>
            </a:r>
            <a:r>
              <a:rPr lang="zh-CN" altLang="en-US" dirty="0"/>
              <a:t>也可以选择多位，或者是全部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2AC033-59AA-4CA2-BB7A-2A60F3F2B0DA}"/>
              </a:ext>
            </a:extLst>
          </p:cNvPr>
          <p:cNvSpPr txBox="1"/>
          <p:nvPr/>
        </p:nvSpPr>
        <p:spPr>
          <a:xfrm>
            <a:off x="1275644" y="3589867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根据他们的评分对不同电影进行加权计算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540D11F-9F9C-428D-ABEA-C3A6783B6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62196"/>
              </p:ext>
            </p:extLst>
          </p:nvPr>
        </p:nvGraphicFramePr>
        <p:xfrm>
          <a:off x="1518613" y="2255162"/>
          <a:ext cx="5613399" cy="885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3227">
                  <a:extLst>
                    <a:ext uri="{9D8B030D-6E8A-4147-A177-3AD203B41FA5}">
                      <a16:colId xmlns:a16="http://schemas.microsoft.com/office/drawing/2014/main" val="2849282604"/>
                    </a:ext>
                  </a:extLst>
                </a:gridCol>
                <a:gridCol w="723491">
                  <a:extLst>
                    <a:ext uri="{9D8B030D-6E8A-4147-A177-3AD203B41FA5}">
                      <a16:colId xmlns:a16="http://schemas.microsoft.com/office/drawing/2014/main" val="1797492310"/>
                    </a:ext>
                  </a:extLst>
                </a:gridCol>
                <a:gridCol w="685412">
                  <a:extLst>
                    <a:ext uri="{9D8B030D-6E8A-4147-A177-3AD203B41FA5}">
                      <a16:colId xmlns:a16="http://schemas.microsoft.com/office/drawing/2014/main" val="1718229331"/>
                    </a:ext>
                  </a:extLst>
                </a:gridCol>
                <a:gridCol w="685412">
                  <a:extLst>
                    <a:ext uri="{9D8B030D-6E8A-4147-A177-3AD203B41FA5}">
                      <a16:colId xmlns:a16="http://schemas.microsoft.com/office/drawing/2014/main" val="2601625933"/>
                    </a:ext>
                  </a:extLst>
                </a:gridCol>
                <a:gridCol w="685412">
                  <a:extLst>
                    <a:ext uri="{9D8B030D-6E8A-4147-A177-3AD203B41FA5}">
                      <a16:colId xmlns:a16="http://schemas.microsoft.com/office/drawing/2014/main" val="1649932294"/>
                    </a:ext>
                  </a:extLst>
                </a:gridCol>
                <a:gridCol w="825033">
                  <a:extLst>
                    <a:ext uri="{9D8B030D-6E8A-4147-A177-3AD203B41FA5}">
                      <a16:colId xmlns:a16="http://schemas.microsoft.com/office/drawing/2014/main" val="988968837"/>
                    </a:ext>
                  </a:extLst>
                </a:gridCol>
                <a:gridCol w="685412">
                  <a:extLst>
                    <a:ext uri="{9D8B030D-6E8A-4147-A177-3AD203B41FA5}">
                      <a16:colId xmlns:a16="http://schemas.microsoft.com/office/drawing/2014/main" val="292587775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just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Lady in the Water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Snakes on a Plane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Just My Luck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Superman Returns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You, Me and Dupree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The Night Listener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834773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 dirty="0">
                          <a:effectLst/>
                        </a:rPr>
                        <a:t>Mick LaSalle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830168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 dirty="0">
                          <a:effectLst/>
                        </a:rPr>
                        <a:t>Claudia Puig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2.5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4.5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53990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Michael Phillips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2.5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>
                          <a:effectLst/>
                        </a:rPr>
                        <a:t>3.5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050" u="none" strike="noStrike" dirty="0">
                          <a:effectLst/>
                        </a:rPr>
                        <a:t>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2934598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794C579C-ED63-4F82-9041-27BB0F94F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78" y="4317536"/>
            <a:ext cx="2396472" cy="80294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46991E6-9B14-4510-8965-3F26057CDF4D}"/>
              </a:ext>
            </a:extLst>
          </p:cNvPr>
          <p:cNvSpPr txBox="1"/>
          <p:nvPr/>
        </p:nvSpPr>
        <p:spPr>
          <a:xfrm>
            <a:off x="1397196" y="5152913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例如：对于</a:t>
            </a:r>
            <a:r>
              <a:rPr lang="en-US" altLang="zh-CN" dirty="0"/>
              <a:t>Lady in the Water 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E0DBA37-314E-43EB-8025-5E6EB5651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90" y="5675489"/>
            <a:ext cx="5868219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6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6620" y="410587"/>
            <a:ext cx="797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根据相似度进行推荐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5E5003-C17D-4A1F-B1E7-1068BCEDC0CA}"/>
              </a:ext>
            </a:extLst>
          </p:cNvPr>
          <p:cNvSpPr txBox="1"/>
          <p:nvPr/>
        </p:nvSpPr>
        <p:spPr>
          <a:xfrm>
            <a:off x="790222" y="15358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依次计算得：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C58C7C2-816C-4954-8E9E-657AE34E8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49" y="2307396"/>
            <a:ext cx="4779033" cy="147438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23746FA-5D46-4BE9-8711-2101F5283D78}"/>
              </a:ext>
            </a:extLst>
          </p:cNvPr>
          <p:cNvSpPr txBox="1"/>
          <p:nvPr/>
        </p:nvSpPr>
        <p:spPr>
          <a:xfrm>
            <a:off x="1072444" y="4289778"/>
            <a:ext cx="5214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所以我们给</a:t>
            </a:r>
            <a:r>
              <a:rPr lang="en-US" altLang="zh-CN" dirty="0"/>
              <a:t>toby</a:t>
            </a:r>
            <a:r>
              <a:rPr lang="zh-CN" altLang="en-US" dirty="0"/>
              <a:t>推荐的电影是：</a:t>
            </a:r>
            <a:r>
              <a:rPr lang="en-US" altLang="zh-CN" dirty="0"/>
              <a:t>The Night Listener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65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6620" y="410587"/>
            <a:ext cx="797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算法实现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084A56-D89F-4C16-BF24-09EE921EB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5" y="1629357"/>
            <a:ext cx="5522905" cy="323148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61825B4-190B-4DEC-AFF1-9CDBBF8E21D6}"/>
              </a:ext>
            </a:extLst>
          </p:cNvPr>
          <p:cNvSpPr txBox="1"/>
          <p:nvPr/>
        </p:nvSpPr>
        <p:spPr>
          <a:xfrm>
            <a:off x="573095" y="12600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FF68808-180B-400D-A090-412AA8BEE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910" y="1781604"/>
            <a:ext cx="6282335" cy="265219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5BE9EE4-93FC-4F88-8E5B-BC7B8FB33AD9}"/>
              </a:ext>
            </a:extLst>
          </p:cNvPr>
          <p:cNvSpPr txBox="1"/>
          <p:nvPr/>
        </p:nvSpPr>
        <p:spPr>
          <a:xfrm>
            <a:off x="733778" y="5429956"/>
            <a:ext cx="5589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使用方式：</a:t>
            </a:r>
            <a:r>
              <a:rPr lang="en-US" altLang="zh-CN" dirty="0"/>
              <a:t>&gt;&gt;&gt; critics['Lisa Rose']['Snakes on a Plane’]</a:t>
            </a:r>
          </a:p>
          <a:p>
            <a:r>
              <a:rPr lang="en-US" altLang="zh-CN" dirty="0"/>
              <a:t>		3.5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545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6620" y="410587"/>
            <a:ext cx="797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计算欧式距离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0A88B6-A390-4BD1-8B11-B973D6661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3" y="1628041"/>
            <a:ext cx="672558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8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326572"/>
            <a:ext cx="156754" cy="6296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6620" y="410587"/>
            <a:ext cx="797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得到用户的相似度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1AE023-7953-46AD-BCEE-6BC660ABA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01" y="1585235"/>
            <a:ext cx="5545496" cy="196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946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1090</Words>
  <Application>Microsoft Office PowerPoint</Application>
  <PresentationFormat>宽屏</PresentationFormat>
  <Paragraphs>196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方正兰亭超细黑简体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子鑫 宁</dc:creator>
  <cp:lastModifiedBy>子鑫 宁</cp:lastModifiedBy>
  <cp:revision>14</cp:revision>
  <dcterms:created xsi:type="dcterms:W3CDTF">2018-12-10T09:09:28Z</dcterms:created>
  <dcterms:modified xsi:type="dcterms:W3CDTF">2018-12-11T10:54:05Z</dcterms:modified>
</cp:coreProperties>
</file>