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8" r:id="rId2"/>
    <p:sldId id="285" r:id="rId3"/>
    <p:sldId id="288" r:id="rId4"/>
    <p:sldId id="286" r:id="rId5"/>
    <p:sldId id="287" r:id="rId6"/>
    <p:sldId id="289" r:id="rId7"/>
    <p:sldId id="290" r:id="rId8"/>
    <p:sldId id="301" r:id="rId9"/>
    <p:sldId id="291" r:id="rId10"/>
    <p:sldId id="292" r:id="rId11"/>
    <p:sldId id="293" r:id="rId12"/>
    <p:sldId id="294" r:id="rId13"/>
    <p:sldId id="295" r:id="rId14"/>
    <p:sldId id="296" r:id="rId15"/>
    <p:sldId id="297" r:id="rId16"/>
    <p:sldId id="300" r:id="rId17"/>
    <p:sldId id="284" r:id="rId18"/>
  </p:sldIdLst>
  <p:sldSz cx="12192000" cy="6858000"/>
  <p:notesSz cx="6858000" cy="9144000"/>
  <p:embeddedFontLst>
    <p:embeddedFont>
      <p:font typeface="黑体" panose="02010609060101010101" pitchFamily="49" charset="-122"/>
      <p:regular r:id="rId20"/>
    </p:embeddedFont>
    <p:embeddedFont>
      <p:font typeface="Franklin Gothic Book" panose="020B0503020102020204" pitchFamily="34" charset="0"/>
      <p:regular r:id="rId21"/>
      <p:italic r:id="rId22"/>
    </p:embeddedFont>
    <p:embeddedFont>
      <p:font typeface="Calibri" panose="020F0502020204030204" pitchFamily="34" charset="0"/>
      <p:regular r:id="rId23"/>
      <p:bold r:id="rId24"/>
      <p:italic r:id="rId25"/>
      <p:boldItalic r:id="rId26"/>
    </p:embeddedFont>
    <p:embeddedFont>
      <p:font typeface="微软雅黑" panose="020B0503020204020204" pitchFamily="34" charset="-122"/>
      <p:regular r:id="rId27"/>
      <p:bold r:id="rId28"/>
    </p:embeddedFont>
    <p:embeddedFont>
      <p:font typeface="方正喵呜体" panose="02010600030101010101" charset="-122"/>
      <p:regular r:id="rId29"/>
    </p:embeddedFont>
    <p:embeddedFont>
      <p:font typeface="Franklin Gothic Medium" panose="020B0603020102020204" pitchFamily="34" charset="0"/>
      <p:regular r:id="rId30"/>
      <p:italic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4A796-A595-4F75-B4D6-96227043C3BC}"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930A9-FE26-4352-B040-A259E008398B}" type="slidenum">
              <a:rPr lang="zh-CN" altLang="en-US" smtClean="0"/>
              <a:t>‹#›</a:t>
            </a:fld>
            <a:endParaRPr lang="zh-CN" altLang="en-US"/>
          </a:p>
        </p:txBody>
      </p:sp>
    </p:spTree>
    <p:extLst>
      <p:ext uri="{BB962C8B-B14F-4D97-AF65-F5344CB8AC3E}">
        <p14:creationId xmlns:p14="http://schemas.microsoft.com/office/powerpoint/2010/main" val="319869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217937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207343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52318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341969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298536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54446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8013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2339934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27182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363357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731447-BB68-4A0A-9A0E-4F3493955CAE}"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298709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31447-BB68-4A0A-9A0E-4F3493955CAE}" type="datetimeFigureOut">
              <a:rPr lang="zh-CN" altLang="en-US" smtClean="0"/>
              <a:t>2018/12/3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19A5F-ABFE-4845-9A0F-F599D6817B7A}" type="slidenum">
              <a:rPr lang="zh-CN" altLang="en-US" smtClean="0"/>
              <a:t>‹#›</a:t>
            </a:fld>
            <a:endParaRPr lang="zh-CN" altLang="en-US"/>
          </a:p>
        </p:txBody>
      </p:sp>
    </p:spTree>
    <p:extLst>
      <p:ext uri="{BB962C8B-B14F-4D97-AF65-F5344CB8AC3E}">
        <p14:creationId xmlns:p14="http://schemas.microsoft.com/office/powerpoint/2010/main" val="473503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组合 189"/>
          <p:cNvGrpSpPr/>
          <p:nvPr/>
        </p:nvGrpSpPr>
        <p:grpSpPr>
          <a:xfrm>
            <a:off x="1296839" y="1226713"/>
            <a:ext cx="2211213" cy="2237041"/>
            <a:chOff x="2589387" y="1905000"/>
            <a:chExt cx="2211213" cy="2237041"/>
          </a:xfrm>
        </p:grpSpPr>
        <p:grpSp>
          <p:nvGrpSpPr>
            <p:cNvPr id="66" name="组合 65"/>
            <p:cNvGrpSpPr/>
            <p:nvPr/>
          </p:nvGrpSpPr>
          <p:grpSpPr>
            <a:xfrm>
              <a:off x="2589387" y="1905000"/>
              <a:ext cx="2211213" cy="2237041"/>
              <a:chOff x="1888347" y="1603572"/>
              <a:chExt cx="2866052" cy="2937948"/>
            </a:xfrm>
          </p:grpSpPr>
          <p:pic>
            <p:nvPicPr>
              <p:cNvPr id="67" name="图片 66"/>
              <p:cNvPicPr>
                <a:picLocks noChangeAspect="1"/>
              </p:cNvPicPr>
              <p:nvPr/>
            </p:nvPicPr>
            <p:blipFill>
              <a:blip r:embed="rId2"/>
              <a:stretch>
                <a:fillRect/>
              </a:stretch>
            </p:blipFill>
            <p:spPr>
              <a:xfrm flipH="1" flipV="1">
                <a:off x="2848090" y="3072546"/>
                <a:ext cx="946566" cy="1468974"/>
              </a:xfrm>
              <a:prstGeom prst="rect">
                <a:avLst/>
              </a:prstGeom>
            </p:spPr>
          </p:pic>
          <p:pic>
            <p:nvPicPr>
              <p:cNvPr id="68" name="图片 67"/>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69" name="图片 68"/>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70" name="图片 69"/>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71" name="图片 70"/>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72" name="图片 71"/>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73" name="图片 72"/>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74" name="图片 73"/>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75" name="图片 74"/>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76" name="图片 75"/>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157" name="组合 156"/>
            <p:cNvGrpSpPr/>
            <p:nvPr/>
          </p:nvGrpSpPr>
          <p:grpSpPr>
            <a:xfrm rot="551376">
              <a:off x="2960794" y="2294268"/>
              <a:ext cx="1468397" cy="1485549"/>
              <a:chOff x="1888347" y="1603572"/>
              <a:chExt cx="2866052" cy="2937948"/>
            </a:xfrm>
          </p:grpSpPr>
          <p:pic>
            <p:nvPicPr>
              <p:cNvPr id="158" name="图片 157"/>
              <p:cNvPicPr>
                <a:picLocks noChangeAspect="1"/>
              </p:cNvPicPr>
              <p:nvPr/>
            </p:nvPicPr>
            <p:blipFill>
              <a:blip r:embed="rId2"/>
              <a:stretch>
                <a:fillRect/>
              </a:stretch>
            </p:blipFill>
            <p:spPr>
              <a:xfrm flipH="1" flipV="1">
                <a:off x="2848090" y="3072546"/>
                <a:ext cx="946566" cy="1468974"/>
              </a:xfrm>
              <a:prstGeom prst="rect">
                <a:avLst/>
              </a:prstGeom>
            </p:spPr>
          </p:pic>
          <p:pic>
            <p:nvPicPr>
              <p:cNvPr id="159" name="图片 158"/>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160" name="图片 159"/>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161" name="图片 160"/>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162" name="图片 161"/>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163" name="图片 162"/>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164" name="图片 163"/>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165" name="图片 164"/>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166" name="图片 165"/>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167" name="图片 166"/>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168" name="组合 167"/>
            <p:cNvGrpSpPr/>
            <p:nvPr/>
          </p:nvGrpSpPr>
          <p:grpSpPr>
            <a:xfrm rot="1200053">
              <a:off x="3104178" y="2499918"/>
              <a:ext cx="1107831" cy="1120771"/>
              <a:chOff x="1888347" y="1603572"/>
              <a:chExt cx="2866052" cy="2937948"/>
            </a:xfrm>
          </p:grpSpPr>
          <p:pic>
            <p:nvPicPr>
              <p:cNvPr id="169" name="图片 168"/>
              <p:cNvPicPr>
                <a:picLocks noChangeAspect="1"/>
              </p:cNvPicPr>
              <p:nvPr/>
            </p:nvPicPr>
            <p:blipFill>
              <a:blip r:embed="rId2"/>
              <a:stretch>
                <a:fillRect/>
              </a:stretch>
            </p:blipFill>
            <p:spPr>
              <a:xfrm flipH="1" flipV="1">
                <a:off x="2848090" y="3072546"/>
                <a:ext cx="946566" cy="1468974"/>
              </a:xfrm>
              <a:prstGeom prst="rect">
                <a:avLst/>
              </a:prstGeom>
            </p:spPr>
          </p:pic>
          <p:pic>
            <p:nvPicPr>
              <p:cNvPr id="170" name="图片 169"/>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171" name="图片 170"/>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172" name="图片 171"/>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173" name="图片 172"/>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174" name="图片 173"/>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175" name="图片 174"/>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176" name="图片 175"/>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177" name="图片 176"/>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178" name="图片 177"/>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179" name="组合 178"/>
            <p:cNvGrpSpPr/>
            <p:nvPr/>
          </p:nvGrpSpPr>
          <p:grpSpPr>
            <a:xfrm rot="1138579">
              <a:off x="2723857" y="2066832"/>
              <a:ext cx="1942272" cy="1964959"/>
              <a:chOff x="1888347" y="1603572"/>
              <a:chExt cx="2866052" cy="2937948"/>
            </a:xfrm>
          </p:grpSpPr>
          <p:pic>
            <p:nvPicPr>
              <p:cNvPr id="180" name="图片 179"/>
              <p:cNvPicPr>
                <a:picLocks noChangeAspect="1"/>
              </p:cNvPicPr>
              <p:nvPr/>
            </p:nvPicPr>
            <p:blipFill>
              <a:blip r:embed="rId2"/>
              <a:stretch>
                <a:fillRect/>
              </a:stretch>
            </p:blipFill>
            <p:spPr>
              <a:xfrm flipH="1" flipV="1">
                <a:off x="2848090" y="3072546"/>
                <a:ext cx="946566" cy="1468974"/>
              </a:xfrm>
              <a:prstGeom prst="rect">
                <a:avLst/>
              </a:prstGeom>
            </p:spPr>
          </p:pic>
          <p:pic>
            <p:nvPicPr>
              <p:cNvPr id="181" name="图片 180"/>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182" name="图片 181"/>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183" name="图片 182"/>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184" name="图片 183"/>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185" name="图片 184"/>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186" name="图片 185"/>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187" name="图片 186"/>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188" name="图片 187"/>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189" name="图片 188"/>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grpSp>
        <p:nvGrpSpPr>
          <p:cNvPr id="191" name="组合 190"/>
          <p:cNvGrpSpPr/>
          <p:nvPr/>
        </p:nvGrpSpPr>
        <p:grpSpPr>
          <a:xfrm>
            <a:off x="2136114" y="3623741"/>
            <a:ext cx="2211213" cy="2237041"/>
            <a:chOff x="2589387" y="1905000"/>
            <a:chExt cx="2211213" cy="2237041"/>
          </a:xfrm>
        </p:grpSpPr>
        <p:grpSp>
          <p:nvGrpSpPr>
            <p:cNvPr id="192" name="组合 191"/>
            <p:cNvGrpSpPr/>
            <p:nvPr/>
          </p:nvGrpSpPr>
          <p:grpSpPr>
            <a:xfrm>
              <a:off x="2589387" y="1905000"/>
              <a:ext cx="2211213" cy="2237041"/>
              <a:chOff x="1888347" y="1603572"/>
              <a:chExt cx="2866052" cy="2937948"/>
            </a:xfrm>
          </p:grpSpPr>
          <p:pic>
            <p:nvPicPr>
              <p:cNvPr id="226" name="图片 225"/>
              <p:cNvPicPr>
                <a:picLocks noChangeAspect="1"/>
              </p:cNvPicPr>
              <p:nvPr/>
            </p:nvPicPr>
            <p:blipFill>
              <a:blip r:embed="rId2"/>
              <a:stretch>
                <a:fillRect/>
              </a:stretch>
            </p:blipFill>
            <p:spPr>
              <a:xfrm flipH="1" flipV="1">
                <a:off x="2848090" y="3072546"/>
                <a:ext cx="946566" cy="1468974"/>
              </a:xfrm>
              <a:prstGeom prst="rect">
                <a:avLst/>
              </a:prstGeom>
            </p:spPr>
          </p:pic>
          <p:pic>
            <p:nvPicPr>
              <p:cNvPr id="227" name="图片 226"/>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228" name="图片 227"/>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229" name="图片 228"/>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230" name="图片 229"/>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231" name="图片 230"/>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232" name="图片 231"/>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233" name="图片 232"/>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234" name="图片 233"/>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235" name="图片 234"/>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193" name="组合 192"/>
            <p:cNvGrpSpPr/>
            <p:nvPr/>
          </p:nvGrpSpPr>
          <p:grpSpPr>
            <a:xfrm rot="551376">
              <a:off x="2960794" y="2294268"/>
              <a:ext cx="1468397" cy="1485549"/>
              <a:chOff x="1888347" y="1603572"/>
              <a:chExt cx="2866052" cy="2937948"/>
            </a:xfrm>
          </p:grpSpPr>
          <p:pic>
            <p:nvPicPr>
              <p:cNvPr id="216" name="图片 215"/>
              <p:cNvPicPr>
                <a:picLocks noChangeAspect="1"/>
              </p:cNvPicPr>
              <p:nvPr/>
            </p:nvPicPr>
            <p:blipFill>
              <a:blip r:embed="rId2"/>
              <a:stretch>
                <a:fillRect/>
              </a:stretch>
            </p:blipFill>
            <p:spPr>
              <a:xfrm flipH="1" flipV="1">
                <a:off x="2848090" y="3072546"/>
                <a:ext cx="946566" cy="1468974"/>
              </a:xfrm>
              <a:prstGeom prst="rect">
                <a:avLst/>
              </a:prstGeom>
            </p:spPr>
          </p:pic>
          <p:pic>
            <p:nvPicPr>
              <p:cNvPr id="217" name="图片 216"/>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218" name="图片 217"/>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219" name="图片 218"/>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220" name="图片 219"/>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221" name="图片 220"/>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222" name="图片 221"/>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223" name="图片 222"/>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224" name="图片 223"/>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225" name="图片 224"/>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194" name="组合 193"/>
            <p:cNvGrpSpPr/>
            <p:nvPr/>
          </p:nvGrpSpPr>
          <p:grpSpPr>
            <a:xfrm rot="1200053">
              <a:off x="3104178" y="2499918"/>
              <a:ext cx="1107831" cy="1120771"/>
              <a:chOff x="1888347" y="1603572"/>
              <a:chExt cx="2866052" cy="2937948"/>
            </a:xfrm>
          </p:grpSpPr>
          <p:pic>
            <p:nvPicPr>
              <p:cNvPr id="206" name="图片 205"/>
              <p:cNvPicPr>
                <a:picLocks noChangeAspect="1"/>
              </p:cNvPicPr>
              <p:nvPr/>
            </p:nvPicPr>
            <p:blipFill>
              <a:blip r:embed="rId2"/>
              <a:stretch>
                <a:fillRect/>
              </a:stretch>
            </p:blipFill>
            <p:spPr>
              <a:xfrm flipH="1" flipV="1">
                <a:off x="2848090" y="3072546"/>
                <a:ext cx="946566" cy="1468974"/>
              </a:xfrm>
              <a:prstGeom prst="rect">
                <a:avLst/>
              </a:prstGeom>
            </p:spPr>
          </p:pic>
          <p:pic>
            <p:nvPicPr>
              <p:cNvPr id="207" name="图片 206"/>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208" name="图片 207"/>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209" name="图片 208"/>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210" name="图片 209"/>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211" name="图片 210"/>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212" name="图片 211"/>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213" name="图片 212"/>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214" name="图片 213"/>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215" name="图片 214"/>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195" name="组合 194"/>
            <p:cNvGrpSpPr/>
            <p:nvPr/>
          </p:nvGrpSpPr>
          <p:grpSpPr>
            <a:xfrm rot="1138579">
              <a:off x="2723857" y="2066832"/>
              <a:ext cx="1942272" cy="1964959"/>
              <a:chOff x="1888347" y="1603572"/>
              <a:chExt cx="2866052" cy="2937948"/>
            </a:xfrm>
          </p:grpSpPr>
          <p:pic>
            <p:nvPicPr>
              <p:cNvPr id="196" name="图片 195"/>
              <p:cNvPicPr>
                <a:picLocks noChangeAspect="1"/>
              </p:cNvPicPr>
              <p:nvPr/>
            </p:nvPicPr>
            <p:blipFill>
              <a:blip r:embed="rId2"/>
              <a:stretch>
                <a:fillRect/>
              </a:stretch>
            </p:blipFill>
            <p:spPr>
              <a:xfrm flipH="1" flipV="1">
                <a:off x="2848090" y="3072546"/>
                <a:ext cx="946566" cy="1468974"/>
              </a:xfrm>
              <a:prstGeom prst="rect">
                <a:avLst/>
              </a:prstGeom>
            </p:spPr>
          </p:pic>
          <p:pic>
            <p:nvPicPr>
              <p:cNvPr id="197" name="图片 196"/>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198" name="图片 197"/>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199" name="图片 198"/>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200" name="图片 199"/>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201" name="图片 200"/>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202" name="图片 201"/>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203" name="图片 202"/>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204" name="图片 203"/>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205" name="图片 204"/>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sp>
        <p:nvSpPr>
          <p:cNvPr id="236" name="任意多边形 235"/>
          <p:cNvSpPr/>
          <p:nvPr/>
        </p:nvSpPr>
        <p:spPr>
          <a:xfrm rot="21117644">
            <a:off x="1053103" y="2439542"/>
            <a:ext cx="1659931" cy="4403218"/>
          </a:xfrm>
          <a:custGeom>
            <a:avLst/>
            <a:gdLst>
              <a:gd name="connsiteX0" fmla="*/ 1844040 w 1844040"/>
              <a:gd name="connsiteY0" fmla="*/ 0 h 3459480"/>
              <a:gd name="connsiteX1" fmla="*/ 640080 w 1844040"/>
              <a:gd name="connsiteY1" fmla="*/ 1767840 h 3459480"/>
              <a:gd name="connsiteX2" fmla="*/ 0 w 1844040"/>
              <a:gd name="connsiteY2" fmla="*/ 3459480 h 3459480"/>
              <a:gd name="connsiteX0" fmla="*/ 1844040 w 1844040"/>
              <a:gd name="connsiteY0" fmla="*/ 0 h 3459480"/>
              <a:gd name="connsiteX1" fmla="*/ 640080 w 1844040"/>
              <a:gd name="connsiteY1" fmla="*/ 1767840 h 3459480"/>
              <a:gd name="connsiteX2" fmla="*/ 0 w 1844040"/>
              <a:gd name="connsiteY2"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Lst>
            <a:ahLst/>
            <a:cxnLst>
              <a:cxn ang="0">
                <a:pos x="connsiteX0" y="connsiteY0"/>
              </a:cxn>
              <a:cxn ang="0">
                <a:pos x="connsiteX1" y="connsiteY1"/>
              </a:cxn>
            </a:cxnLst>
            <a:rect l="l" t="t" r="r" b="b"/>
            <a:pathLst>
              <a:path w="1844040" h="3459480">
                <a:moveTo>
                  <a:pt x="1844040" y="0"/>
                </a:moveTo>
                <a:cubicBezTo>
                  <a:pt x="756920" y="985520"/>
                  <a:pt x="233680" y="2108200"/>
                  <a:pt x="0" y="3459480"/>
                </a:cubicBezTo>
              </a:path>
            </a:pathLst>
          </a:custGeom>
          <a:noFill/>
          <a:ln w="82550" cap="rnd">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任意多边形 236"/>
          <p:cNvSpPr/>
          <p:nvPr/>
        </p:nvSpPr>
        <p:spPr>
          <a:xfrm>
            <a:off x="1756617" y="4690394"/>
            <a:ext cx="1488531" cy="2185772"/>
          </a:xfrm>
          <a:custGeom>
            <a:avLst/>
            <a:gdLst>
              <a:gd name="connsiteX0" fmla="*/ 1844040 w 1844040"/>
              <a:gd name="connsiteY0" fmla="*/ 0 h 3459480"/>
              <a:gd name="connsiteX1" fmla="*/ 640080 w 1844040"/>
              <a:gd name="connsiteY1" fmla="*/ 1767840 h 3459480"/>
              <a:gd name="connsiteX2" fmla="*/ 0 w 1844040"/>
              <a:gd name="connsiteY2" fmla="*/ 3459480 h 3459480"/>
              <a:gd name="connsiteX0" fmla="*/ 1844040 w 1844040"/>
              <a:gd name="connsiteY0" fmla="*/ 0 h 3459480"/>
              <a:gd name="connsiteX1" fmla="*/ 640080 w 1844040"/>
              <a:gd name="connsiteY1" fmla="*/ 1767840 h 3459480"/>
              <a:gd name="connsiteX2" fmla="*/ 0 w 1844040"/>
              <a:gd name="connsiteY2"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Lst>
            <a:ahLst/>
            <a:cxnLst>
              <a:cxn ang="0">
                <a:pos x="connsiteX0" y="connsiteY0"/>
              </a:cxn>
              <a:cxn ang="0">
                <a:pos x="connsiteX1" y="connsiteY1"/>
              </a:cxn>
            </a:cxnLst>
            <a:rect l="l" t="t" r="r" b="b"/>
            <a:pathLst>
              <a:path w="1844040" h="3459480">
                <a:moveTo>
                  <a:pt x="1844040" y="0"/>
                </a:moveTo>
                <a:cubicBezTo>
                  <a:pt x="756920" y="985520"/>
                  <a:pt x="233680" y="2108200"/>
                  <a:pt x="0" y="3459480"/>
                </a:cubicBezTo>
              </a:path>
            </a:pathLst>
          </a:custGeom>
          <a:noFill/>
          <a:ln w="82550" cap="rnd">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8" name="图片 237"/>
          <p:cNvPicPr>
            <a:picLocks noChangeAspect="1"/>
          </p:cNvPicPr>
          <p:nvPr/>
        </p:nvPicPr>
        <p:blipFill>
          <a:blip r:embed="rId3"/>
          <a:stretch>
            <a:fillRect/>
          </a:stretch>
        </p:blipFill>
        <p:spPr>
          <a:xfrm rot="14882449" flipV="1">
            <a:off x="5499050" y="3779272"/>
            <a:ext cx="511441" cy="709945"/>
          </a:xfrm>
          <a:prstGeom prst="rect">
            <a:avLst/>
          </a:prstGeom>
        </p:spPr>
      </p:pic>
      <p:pic>
        <p:nvPicPr>
          <p:cNvPr id="239" name="图片 238"/>
          <p:cNvPicPr>
            <a:picLocks noChangeAspect="1"/>
          </p:cNvPicPr>
          <p:nvPr/>
        </p:nvPicPr>
        <p:blipFill>
          <a:blip r:embed="rId3"/>
          <a:stretch>
            <a:fillRect/>
          </a:stretch>
        </p:blipFill>
        <p:spPr>
          <a:xfrm rot="16200000" flipV="1">
            <a:off x="8063488" y="1154910"/>
            <a:ext cx="511441" cy="709945"/>
          </a:xfrm>
          <a:prstGeom prst="rect">
            <a:avLst/>
          </a:prstGeom>
        </p:spPr>
      </p:pic>
      <p:pic>
        <p:nvPicPr>
          <p:cNvPr id="240" name="图片 239"/>
          <p:cNvPicPr>
            <a:picLocks noChangeAspect="1"/>
          </p:cNvPicPr>
          <p:nvPr/>
        </p:nvPicPr>
        <p:blipFill>
          <a:blip r:embed="rId3"/>
          <a:stretch>
            <a:fillRect/>
          </a:stretch>
        </p:blipFill>
        <p:spPr>
          <a:xfrm rot="14882449" flipV="1">
            <a:off x="6060154" y="1040721"/>
            <a:ext cx="511441" cy="709945"/>
          </a:xfrm>
          <a:prstGeom prst="rect">
            <a:avLst/>
          </a:prstGeom>
        </p:spPr>
      </p:pic>
      <p:pic>
        <p:nvPicPr>
          <p:cNvPr id="241" name="图片 240"/>
          <p:cNvPicPr>
            <a:picLocks noChangeAspect="1"/>
          </p:cNvPicPr>
          <p:nvPr/>
        </p:nvPicPr>
        <p:blipFill>
          <a:blip r:embed="rId3"/>
          <a:stretch>
            <a:fillRect/>
          </a:stretch>
        </p:blipFill>
        <p:spPr>
          <a:xfrm rot="16360704" flipV="1">
            <a:off x="11254166" y="996777"/>
            <a:ext cx="329832" cy="457849"/>
          </a:xfrm>
          <a:prstGeom prst="rect">
            <a:avLst/>
          </a:prstGeom>
        </p:spPr>
      </p:pic>
      <p:pic>
        <p:nvPicPr>
          <p:cNvPr id="255" name="图片 254"/>
          <p:cNvPicPr>
            <a:picLocks noChangeAspect="1"/>
          </p:cNvPicPr>
          <p:nvPr/>
        </p:nvPicPr>
        <p:blipFill>
          <a:blip r:embed="rId4"/>
          <a:stretch>
            <a:fillRect/>
          </a:stretch>
        </p:blipFill>
        <p:spPr>
          <a:xfrm rot="5400000" flipH="1">
            <a:off x="9611484" y="1167759"/>
            <a:ext cx="352805" cy="564946"/>
          </a:xfrm>
          <a:prstGeom prst="rect">
            <a:avLst/>
          </a:prstGeom>
        </p:spPr>
      </p:pic>
      <p:sp>
        <p:nvSpPr>
          <p:cNvPr id="256" name="文本框 255"/>
          <p:cNvSpPr txBox="1"/>
          <p:nvPr/>
        </p:nvSpPr>
        <p:spPr>
          <a:xfrm>
            <a:off x="4241812" y="2727575"/>
            <a:ext cx="7541232" cy="830997"/>
          </a:xfrm>
          <a:prstGeom prst="rect">
            <a:avLst/>
          </a:prstGeom>
          <a:noFill/>
        </p:spPr>
        <p:txBody>
          <a:bodyPr wrap="none" rtlCol="0">
            <a:spAutoFit/>
          </a:bodyPr>
          <a:lstStyle/>
          <a:p>
            <a:r>
              <a:rPr lang="en-US" altLang="zh-CN" sz="4800" dirty="0">
                <a:latin typeface="微软雅黑" pitchFamily="34" charset="-122"/>
                <a:ea typeface="微软雅黑" pitchFamily="34" charset="-122"/>
              </a:rPr>
              <a:t>Text similarity calculation</a:t>
            </a:r>
            <a:endParaRPr lang="zh-CN" altLang="en-US" sz="4800" dirty="0">
              <a:latin typeface="微软雅黑" pitchFamily="34" charset="-122"/>
              <a:ea typeface="微软雅黑" pitchFamily="34" charset="-122"/>
            </a:endParaRPr>
          </a:p>
        </p:txBody>
      </p:sp>
      <p:sp>
        <p:nvSpPr>
          <p:cNvPr id="259" name="文本框 258"/>
          <p:cNvSpPr txBox="1"/>
          <p:nvPr/>
        </p:nvSpPr>
        <p:spPr>
          <a:xfrm>
            <a:off x="9275448" y="4952759"/>
            <a:ext cx="646331" cy="369332"/>
          </a:xfrm>
          <a:prstGeom prst="rect">
            <a:avLst/>
          </a:prstGeom>
          <a:noFill/>
        </p:spPr>
        <p:txBody>
          <a:bodyPr wrap="none" rtlCol="0">
            <a:spAutoFit/>
          </a:bodyPr>
          <a:lstStyle/>
          <a:p>
            <a:r>
              <a:rPr lang="zh-CN" altLang="en-US" dirty="0" smtClean="0">
                <a:latin typeface="方正喵呜体" panose="02010600010101010101" pitchFamily="2" charset="-122"/>
                <a:ea typeface="方正喵呜体" panose="02010600010101010101" pitchFamily="2" charset="-122"/>
              </a:rPr>
              <a:t>霍沛</a:t>
            </a:r>
            <a:endParaRPr lang="en-US" altLang="zh-CN" dirty="0" smtClean="0">
              <a:latin typeface="方正喵呜体" panose="02010600010101010101" pitchFamily="2" charset="-122"/>
              <a:ea typeface="方正喵呜体" panose="02010600010101010101" pitchFamily="2" charset="-122"/>
            </a:endParaRPr>
          </a:p>
        </p:txBody>
      </p:sp>
    </p:spTree>
    <p:extLst>
      <p:ext uri="{BB962C8B-B14F-4D97-AF65-F5344CB8AC3E}">
        <p14:creationId xmlns:p14="http://schemas.microsoft.com/office/powerpoint/2010/main" val="3571775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24" y="1281521"/>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14" name="文本框 2">
            <a:extLst>
              <a:ext uri="{FF2B5EF4-FFF2-40B4-BE49-F238E27FC236}">
                <a16:creationId xmlns:a16="http://schemas.microsoft.com/office/drawing/2014/main" id="{302816B2-2A4E-4BAE-BDF5-9869AA588C9A}"/>
              </a:ext>
            </a:extLst>
          </p:cNvPr>
          <p:cNvSpPr txBox="1"/>
          <p:nvPr/>
        </p:nvSpPr>
        <p:spPr>
          <a:xfrm>
            <a:off x="1581699" y="1460904"/>
            <a:ext cx="7200800" cy="4832092"/>
          </a:xfrm>
          <a:prstGeom prst="rect">
            <a:avLst/>
          </a:prstGeom>
          <a:noFill/>
        </p:spPr>
        <p:txBody>
          <a:bodyPr wrap="square" rtlCol="0">
            <a:spAutoFit/>
          </a:bodyPr>
          <a:lstStyle>
            <a:defPPr>
              <a:defRPr lang="zh-CN"/>
            </a:defPPr>
            <a:lvl1pPr>
              <a:defRPr sz="2800"/>
            </a:lvl1pPr>
          </a:lstStyle>
          <a:p>
            <a:endParaRPr lang="en-US" altLang="zh-CN" dirty="0"/>
          </a:p>
          <a:p>
            <a:pPr marL="514350" indent="-514350">
              <a:buFont typeface="+mj-lt"/>
              <a:buAutoNum type="arabicPeriod" startAt="3"/>
            </a:pPr>
            <a:r>
              <a:rPr lang="zh-CN" altLang="en-US" dirty="0"/>
              <a:t>计算每个句子中的词频</a:t>
            </a:r>
            <a:endParaRPr lang="en-US" altLang="zh-CN" dirty="0"/>
          </a:p>
          <a:p>
            <a:r>
              <a:rPr lang="zh-CN" altLang="en-US" dirty="0"/>
              <a:t>　　</a:t>
            </a:r>
            <a:r>
              <a:rPr lang="en-US" altLang="zh-CN" dirty="0"/>
              <a:t>	</a:t>
            </a:r>
            <a:r>
              <a:rPr lang="zh-CN" altLang="en-US" sz="1600" dirty="0"/>
              <a:t>句子</a:t>
            </a:r>
            <a:r>
              <a:rPr lang="en-US" altLang="zh-CN" sz="1600" dirty="0"/>
              <a:t>A</a:t>
            </a:r>
            <a:r>
              <a:rPr lang="zh-CN" altLang="en-US" sz="1600" dirty="0"/>
              <a:t>：我 </a:t>
            </a:r>
            <a:r>
              <a:rPr lang="en-US" altLang="zh-CN" sz="1600" dirty="0"/>
              <a:t>1</a:t>
            </a:r>
            <a:r>
              <a:rPr lang="zh-CN" altLang="en-US" sz="1600" dirty="0"/>
              <a:t>，喜欢 </a:t>
            </a:r>
            <a:r>
              <a:rPr lang="en-US" altLang="zh-CN" sz="1600" dirty="0"/>
              <a:t>2</a:t>
            </a:r>
            <a:r>
              <a:rPr lang="zh-CN" altLang="en-US" sz="1600" dirty="0"/>
              <a:t>，看 </a:t>
            </a:r>
            <a:r>
              <a:rPr lang="en-US" altLang="zh-CN" sz="1600" dirty="0"/>
              <a:t>2</a:t>
            </a:r>
            <a:r>
              <a:rPr lang="zh-CN" altLang="en-US" sz="1600" dirty="0"/>
              <a:t>，电视 </a:t>
            </a:r>
            <a:r>
              <a:rPr lang="en-US" altLang="zh-CN" sz="1600" dirty="0"/>
              <a:t>1</a:t>
            </a:r>
            <a:r>
              <a:rPr lang="zh-CN" altLang="en-US" sz="1600" dirty="0"/>
              <a:t>，电影 </a:t>
            </a:r>
            <a:r>
              <a:rPr lang="en-US" altLang="zh-CN" sz="1600" dirty="0"/>
              <a:t>1</a:t>
            </a:r>
            <a:r>
              <a:rPr lang="zh-CN" altLang="en-US" sz="1600" dirty="0"/>
              <a:t>，不 </a:t>
            </a:r>
            <a:r>
              <a:rPr lang="en-US" altLang="zh-CN" sz="1600" dirty="0"/>
              <a:t>1</a:t>
            </a:r>
            <a:r>
              <a:rPr lang="zh-CN" altLang="en-US" sz="1600" dirty="0"/>
              <a:t>，也 </a:t>
            </a:r>
            <a:r>
              <a:rPr lang="en-US" altLang="zh-CN" sz="1600" dirty="0"/>
              <a:t>0</a:t>
            </a:r>
          </a:p>
          <a:p>
            <a:endParaRPr lang="zh-CN" altLang="en-US" sz="1600" dirty="0"/>
          </a:p>
          <a:p>
            <a:r>
              <a:rPr lang="zh-CN" altLang="en-US" sz="1600" dirty="0"/>
              <a:t>　　</a:t>
            </a:r>
            <a:r>
              <a:rPr lang="en-US" altLang="zh-CN" sz="1600" dirty="0"/>
              <a:t>	</a:t>
            </a:r>
            <a:r>
              <a:rPr lang="zh-CN" altLang="en-US" sz="1600" dirty="0"/>
              <a:t>句子</a:t>
            </a:r>
            <a:r>
              <a:rPr lang="en-US" altLang="zh-CN" sz="1600" dirty="0"/>
              <a:t>B</a:t>
            </a:r>
            <a:r>
              <a:rPr lang="zh-CN" altLang="en-US" sz="1600" dirty="0"/>
              <a:t>：我 </a:t>
            </a:r>
            <a:r>
              <a:rPr lang="en-US" altLang="zh-CN" sz="1600" dirty="0"/>
              <a:t>1</a:t>
            </a:r>
            <a:r>
              <a:rPr lang="zh-CN" altLang="en-US" sz="1600" dirty="0"/>
              <a:t>，喜欢 </a:t>
            </a:r>
            <a:r>
              <a:rPr lang="en-US" altLang="zh-CN" sz="1600" dirty="0"/>
              <a:t>2</a:t>
            </a:r>
            <a:r>
              <a:rPr lang="zh-CN" altLang="en-US" sz="1600" dirty="0"/>
              <a:t>，看 </a:t>
            </a:r>
            <a:r>
              <a:rPr lang="en-US" altLang="zh-CN" sz="1600" dirty="0"/>
              <a:t>2</a:t>
            </a:r>
            <a:r>
              <a:rPr lang="zh-CN" altLang="en-US" sz="1600" dirty="0"/>
              <a:t>，电视 </a:t>
            </a:r>
            <a:r>
              <a:rPr lang="en-US" altLang="zh-CN" sz="1600" dirty="0"/>
              <a:t>1</a:t>
            </a:r>
            <a:r>
              <a:rPr lang="zh-CN" altLang="en-US" sz="1600" dirty="0"/>
              <a:t>，电影 </a:t>
            </a:r>
            <a:r>
              <a:rPr lang="en-US" altLang="zh-CN" sz="1600" dirty="0"/>
              <a:t>1</a:t>
            </a:r>
            <a:r>
              <a:rPr lang="zh-CN" altLang="en-US" sz="1600" dirty="0"/>
              <a:t>，不 </a:t>
            </a:r>
            <a:r>
              <a:rPr lang="en-US" altLang="zh-CN" sz="1600" dirty="0"/>
              <a:t>2</a:t>
            </a:r>
            <a:r>
              <a:rPr lang="zh-CN" altLang="en-US" sz="1600" dirty="0"/>
              <a:t>，也 </a:t>
            </a:r>
            <a:r>
              <a:rPr lang="en-US" altLang="zh-CN" sz="1600" dirty="0"/>
              <a:t>1</a:t>
            </a:r>
          </a:p>
          <a:p>
            <a:endParaRPr lang="en-US" altLang="zh-CN" sz="1600" dirty="0"/>
          </a:p>
          <a:p>
            <a:pPr marL="514350" indent="-514350">
              <a:lnSpc>
                <a:spcPct val="200000"/>
              </a:lnSpc>
              <a:buFont typeface="+mj-lt"/>
              <a:buAutoNum type="arabicPeriod" startAt="4"/>
            </a:pPr>
            <a:r>
              <a:rPr lang="en-US" altLang="zh-CN" dirty="0"/>
              <a:t> </a:t>
            </a:r>
            <a:r>
              <a:rPr lang="zh-CN" altLang="en-US" dirty="0"/>
              <a:t>写出两个句子的词频向量</a:t>
            </a:r>
            <a:endParaRPr lang="en-US" altLang="zh-CN" sz="1600" dirty="0"/>
          </a:p>
          <a:p>
            <a:r>
              <a:rPr lang="en-US" altLang="zh-CN" sz="1600" dirty="0"/>
              <a:t>	</a:t>
            </a:r>
            <a:r>
              <a:rPr lang="zh-CN" altLang="en-US" sz="1600" dirty="0"/>
              <a:t>句子</a:t>
            </a:r>
            <a:r>
              <a:rPr lang="en-US" altLang="zh-CN" sz="1600" dirty="0"/>
              <a:t>A</a:t>
            </a:r>
            <a:r>
              <a:rPr lang="zh-CN" altLang="en-US" sz="1600" dirty="0"/>
              <a:t>：</a:t>
            </a:r>
            <a:r>
              <a:rPr lang="en-US" altLang="zh-CN" sz="1600" dirty="0"/>
              <a:t>[1, 2, 2, 1, 1, 1, 0]</a:t>
            </a:r>
          </a:p>
          <a:p>
            <a:endParaRPr lang="en-US" altLang="zh-CN" sz="1600" dirty="0"/>
          </a:p>
          <a:p>
            <a:r>
              <a:rPr lang="zh-CN" altLang="en-US" sz="1600" dirty="0"/>
              <a:t>　　</a:t>
            </a:r>
            <a:r>
              <a:rPr lang="en-US" altLang="zh-CN" sz="1600" dirty="0"/>
              <a:t>	</a:t>
            </a:r>
            <a:r>
              <a:rPr lang="zh-CN" altLang="en-US" sz="1600" dirty="0"/>
              <a:t>句子</a:t>
            </a:r>
            <a:r>
              <a:rPr lang="en-US" altLang="zh-CN" sz="1600" dirty="0"/>
              <a:t>B</a:t>
            </a:r>
            <a:r>
              <a:rPr lang="zh-CN" altLang="en-US" sz="1600" dirty="0"/>
              <a:t>：</a:t>
            </a:r>
            <a:r>
              <a:rPr lang="en-US" altLang="zh-CN" sz="1600" dirty="0"/>
              <a:t>[1, 2, 2, 1, 1, 2, 1]</a:t>
            </a:r>
          </a:p>
          <a:p>
            <a:endParaRPr lang="en-US" altLang="zh-CN" sz="1600" dirty="0"/>
          </a:p>
          <a:p>
            <a:pPr marL="514350" indent="-514350">
              <a:lnSpc>
                <a:spcPct val="200000"/>
              </a:lnSpc>
              <a:buFont typeface="+mj-lt"/>
              <a:buAutoNum type="arabicPeriod" startAt="5"/>
            </a:pPr>
            <a:r>
              <a:rPr lang="zh-CN" altLang="en-US" dirty="0"/>
              <a:t> 计算这两个向量的相似程度</a:t>
            </a:r>
            <a:endParaRPr lang="en-US" altLang="zh-CN" dirty="0"/>
          </a:p>
        </p:txBody>
      </p:sp>
      <p:sp>
        <p:nvSpPr>
          <p:cNvPr id="15" name="矩形 14"/>
          <p:cNvSpPr/>
          <p:nvPr/>
        </p:nvSpPr>
        <p:spPr>
          <a:xfrm>
            <a:off x="1238294" y="966471"/>
            <a:ext cx="4786760" cy="523220"/>
          </a:xfrm>
          <a:prstGeom prst="rect">
            <a:avLst/>
          </a:prstGeom>
        </p:spPr>
        <p:txBody>
          <a:bodyPr wrap="none">
            <a:spAutoFit/>
          </a:bodyPr>
          <a:lstStyle/>
          <a:p>
            <a:r>
              <a:rPr lang="en-US" altLang="zh-CN" sz="2800" dirty="0" smtClean="0"/>
              <a:t>Method2</a:t>
            </a:r>
            <a:r>
              <a:rPr lang="zh-CN" altLang="en-US" sz="2800" dirty="0" smtClean="0"/>
              <a:t>：空间</a:t>
            </a:r>
            <a:r>
              <a:rPr lang="zh-CN" altLang="en-US" sz="2800" dirty="0"/>
              <a:t>向量余弦算法</a:t>
            </a:r>
          </a:p>
        </p:txBody>
      </p:sp>
    </p:spTree>
    <p:extLst>
      <p:ext uri="{BB962C8B-B14F-4D97-AF65-F5344CB8AC3E}">
        <p14:creationId xmlns:p14="http://schemas.microsoft.com/office/powerpoint/2010/main" val="149673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fade">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fade">
                                      <p:cBhvr>
                                        <p:cTn id="22" dur="500"/>
                                        <p:tgtEl>
                                          <p:spTgt spid="1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animEffect transition="in" filter="fade">
                                      <p:cBhvr>
                                        <p:cTn id="27" dur="500"/>
                                        <p:tgtEl>
                                          <p:spTgt spid="1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9" end="9"/>
                                            </p:txEl>
                                          </p:spTgt>
                                        </p:tgtEl>
                                        <p:attrNameLst>
                                          <p:attrName>style.visibility</p:attrName>
                                        </p:attrNameLst>
                                      </p:cBhvr>
                                      <p:to>
                                        <p:strVal val="visible"/>
                                      </p:to>
                                    </p:set>
                                    <p:animEffect transition="in" filter="fade">
                                      <p:cBhvr>
                                        <p:cTn id="32" dur="500"/>
                                        <p:tgtEl>
                                          <p:spTgt spid="1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11" end="11"/>
                                            </p:txEl>
                                          </p:spTgt>
                                        </p:tgtEl>
                                        <p:attrNameLst>
                                          <p:attrName>style.visibility</p:attrName>
                                        </p:attrNameLst>
                                      </p:cBhvr>
                                      <p:to>
                                        <p:strVal val="visible"/>
                                      </p:to>
                                    </p:set>
                                    <p:animEffect transition="in" filter="fade">
                                      <p:cBhvr>
                                        <p:cTn id="37" dur="500"/>
                                        <p:tgtEl>
                                          <p:spTgt spid="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24" y="1281521"/>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493" y="1801162"/>
            <a:ext cx="8130026" cy="4744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矩形 13"/>
          <p:cNvSpPr/>
          <p:nvPr/>
        </p:nvSpPr>
        <p:spPr>
          <a:xfrm>
            <a:off x="1238294" y="966471"/>
            <a:ext cx="4786760" cy="523220"/>
          </a:xfrm>
          <a:prstGeom prst="rect">
            <a:avLst/>
          </a:prstGeom>
        </p:spPr>
        <p:txBody>
          <a:bodyPr wrap="none">
            <a:spAutoFit/>
          </a:bodyPr>
          <a:lstStyle/>
          <a:p>
            <a:r>
              <a:rPr lang="en-US" altLang="zh-CN" sz="2800" dirty="0" smtClean="0"/>
              <a:t>Method2</a:t>
            </a:r>
            <a:r>
              <a:rPr lang="zh-CN" altLang="en-US" sz="2800" dirty="0" smtClean="0"/>
              <a:t>：空间</a:t>
            </a:r>
            <a:r>
              <a:rPr lang="zh-CN" altLang="en-US" sz="2800" dirty="0"/>
              <a:t>向量余弦算法</a:t>
            </a:r>
          </a:p>
        </p:txBody>
      </p:sp>
    </p:spTree>
    <p:extLst>
      <p:ext uri="{BB962C8B-B14F-4D97-AF65-F5344CB8AC3E}">
        <p14:creationId xmlns:p14="http://schemas.microsoft.com/office/powerpoint/2010/main" val="1496735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24" y="1281521"/>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8294" y="966471"/>
            <a:ext cx="4786760" cy="523220"/>
          </a:xfrm>
          <a:prstGeom prst="rect">
            <a:avLst/>
          </a:prstGeom>
        </p:spPr>
        <p:txBody>
          <a:bodyPr wrap="none">
            <a:spAutoFit/>
          </a:bodyPr>
          <a:lstStyle/>
          <a:p>
            <a:r>
              <a:rPr lang="en-US" altLang="zh-CN" sz="2800" dirty="0" smtClean="0"/>
              <a:t>Method2</a:t>
            </a:r>
            <a:r>
              <a:rPr lang="zh-CN" altLang="en-US" sz="2800" dirty="0" smtClean="0"/>
              <a:t>：空间</a:t>
            </a:r>
            <a:r>
              <a:rPr lang="zh-CN" altLang="en-US" sz="2800" dirty="0"/>
              <a:t>向量余弦算法</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237" y="1693077"/>
            <a:ext cx="8090552" cy="4851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6735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24" y="1281521"/>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8294" y="966471"/>
            <a:ext cx="4786760" cy="523220"/>
          </a:xfrm>
          <a:prstGeom prst="rect">
            <a:avLst/>
          </a:prstGeom>
        </p:spPr>
        <p:txBody>
          <a:bodyPr wrap="none">
            <a:spAutoFit/>
          </a:bodyPr>
          <a:lstStyle/>
          <a:p>
            <a:r>
              <a:rPr lang="en-US" altLang="zh-CN" sz="2800" dirty="0" smtClean="0"/>
              <a:t>Method2</a:t>
            </a:r>
            <a:r>
              <a:rPr lang="zh-CN" altLang="en-US" sz="2800" dirty="0" smtClean="0"/>
              <a:t>：空间向量</a:t>
            </a:r>
            <a:r>
              <a:rPr lang="zh-CN" altLang="en-US" sz="2800" dirty="0"/>
              <a:t>余弦</a:t>
            </a:r>
            <a:r>
              <a:rPr lang="zh-CN" altLang="en-US" sz="2800" dirty="0" smtClean="0"/>
              <a:t>算法</a:t>
            </a:r>
            <a:endParaRPr lang="zh-CN" altLang="en-US" sz="2800" dirty="0"/>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94" y="1967253"/>
            <a:ext cx="7463797" cy="446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7488716" y="1547272"/>
            <a:ext cx="6096000" cy="923330"/>
          </a:xfrm>
          <a:prstGeom prst="rect">
            <a:avLst/>
          </a:prstGeom>
        </p:spPr>
        <p:txBody>
          <a:bodyPr>
            <a:spAutoFit/>
          </a:bodyPr>
          <a:lstStyle/>
          <a:p>
            <a:r>
              <a:rPr lang="zh-CN" altLang="en-US" dirty="0"/>
              <a:t>	句子</a:t>
            </a:r>
            <a:r>
              <a:rPr lang="en-US" altLang="zh-CN" dirty="0"/>
              <a:t>A</a:t>
            </a:r>
            <a:r>
              <a:rPr lang="zh-CN" altLang="en-US" dirty="0"/>
              <a:t>：</a:t>
            </a:r>
            <a:r>
              <a:rPr lang="en-US" altLang="zh-CN" dirty="0"/>
              <a:t>[1, 2, 2, 1, 1, 1, 0]</a:t>
            </a:r>
          </a:p>
          <a:p>
            <a:endParaRPr lang="en-US" altLang="zh-CN" dirty="0"/>
          </a:p>
          <a:p>
            <a:r>
              <a:rPr lang="zh-CN" altLang="en-US" dirty="0"/>
              <a:t>　　	句子</a:t>
            </a:r>
            <a:r>
              <a:rPr lang="en-US" altLang="zh-CN" dirty="0"/>
              <a:t>B</a:t>
            </a:r>
            <a:r>
              <a:rPr lang="zh-CN" altLang="en-US" dirty="0"/>
              <a:t>：</a:t>
            </a:r>
            <a:r>
              <a:rPr lang="en-US" altLang="zh-CN" dirty="0"/>
              <a:t>[1, 2, 2, 1, 1, 2, 1]</a:t>
            </a:r>
          </a:p>
        </p:txBody>
      </p:sp>
    </p:spTree>
    <p:extLst>
      <p:ext uri="{BB962C8B-B14F-4D97-AF65-F5344CB8AC3E}">
        <p14:creationId xmlns:p14="http://schemas.microsoft.com/office/powerpoint/2010/main" val="18231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24" y="1281521"/>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8294" y="966471"/>
            <a:ext cx="4786760" cy="523220"/>
          </a:xfrm>
          <a:prstGeom prst="rect">
            <a:avLst/>
          </a:prstGeom>
        </p:spPr>
        <p:txBody>
          <a:bodyPr wrap="none">
            <a:spAutoFit/>
          </a:bodyPr>
          <a:lstStyle/>
          <a:p>
            <a:r>
              <a:rPr lang="en-US" altLang="zh-CN" sz="2800" dirty="0" smtClean="0"/>
              <a:t>Method2</a:t>
            </a:r>
            <a:r>
              <a:rPr lang="zh-CN" altLang="en-US" sz="2800" dirty="0" smtClean="0"/>
              <a:t>：空间</a:t>
            </a:r>
            <a:r>
              <a:rPr lang="zh-CN" altLang="en-US" sz="2800" dirty="0"/>
              <a:t>向量余弦算法</a:t>
            </a:r>
          </a:p>
        </p:txBody>
      </p:sp>
      <p:sp>
        <p:nvSpPr>
          <p:cNvPr id="4" name="TextBox 3"/>
          <p:cNvSpPr txBox="1"/>
          <p:nvPr/>
        </p:nvSpPr>
        <p:spPr>
          <a:xfrm>
            <a:off x="1600817" y="2026625"/>
            <a:ext cx="525622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itchFamily="34" charset="-122"/>
                <a:ea typeface="微软雅黑" pitchFamily="34" charset="-122"/>
              </a:rPr>
              <a:t>经典应用</a:t>
            </a:r>
            <a:r>
              <a:rPr lang="en-US" altLang="zh-CN"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信息流聚类</a:t>
            </a: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179" y="2830274"/>
            <a:ext cx="4220433" cy="3831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09596" y="2839934"/>
            <a:ext cx="3416320"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根据新闻标题进行相似新闻推荐</a:t>
            </a:r>
          </a:p>
        </p:txBody>
      </p:sp>
    </p:spTree>
    <p:extLst>
      <p:ext uri="{BB962C8B-B14F-4D97-AF65-F5344CB8AC3E}">
        <p14:creationId xmlns:p14="http://schemas.microsoft.com/office/powerpoint/2010/main" val="18231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24" y="1281521"/>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364342" y="1324820"/>
            <a:ext cx="3344890"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Python </a:t>
            </a:r>
            <a:r>
              <a:rPr lang="zh-CN" altLang="en-US" dirty="0" smtClean="0">
                <a:latin typeface="微软雅黑" pitchFamily="34" charset="-122"/>
                <a:ea typeface="微软雅黑" pitchFamily="34" charset="-122"/>
              </a:rPr>
              <a:t>实现空间向量余弦算法</a:t>
            </a:r>
          </a:p>
        </p:txBody>
      </p:sp>
      <p:sp>
        <p:nvSpPr>
          <p:cNvPr id="5" name="TextBox 4"/>
          <p:cNvSpPr txBox="1"/>
          <p:nvPr/>
        </p:nvSpPr>
        <p:spPr>
          <a:xfrm>
            <a:off x="1435656" y="1851894"/>
            <a:ext cx="8244674" cy="1754326"/>
          </a:xfrm>
          <a:prstGeom prst="rect">
            <a:avLst/>
          </a:prstGeom>
          <a:noFill/>
        </p:spPr>
        <p:txBody>
          <a:bodyPr wrap="square" rtlCol="0">
            <a:spAutoFit/>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安装两个包</a:t>
            </a:r>
            <a:r>
              <a:rPr lang="en-US" altLang="zh-CN" dirty="0" err="1" smtClean="0">
                <a:latin typeface="微软雅黑" pitchFamily="34" charset="-122"/>
                <a:ea typeface="微软雅黑" pitchFamily="34" charset="-122"/>
              </a:rPr>
              <a:t>numpy</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a:t>
            </a:r>
            <a:r>
              <a:rPr lang="en-US" altLang="zh-CN" dirty="0" err="1" smtClean="0">
                <a:latin typeface="微软雅黑" pitchFamily="34" charset="-122"/>
                <a:ea typeface="微软雅黑" pitchFamily="34" charset="-122"/>
              </a:rPr>
              <a:t>jieba</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pip install </a:t>
            </a:r>
            <a:r>
              <a:rPr lang="en-US" altLang="zh-CN" dirty="0" err="1" smtClean="0">
                <a:latin typeface="微软雅黑" pitchFamily="34" charset="-122"/>
                <a:ea typeface="微软雅黑" pitchFamily="34" charset="-122"/>
              </a:rPr>
              <a:t>numpy</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pip install </a:t>
            </a:r>
            <a:r>
              <a:rPr lang="en-US" altLang="zh-CN" dirty="0" err="1" smtClean="0">
                <a:latin typeface="微软雅黑" pitchFamily="34" charset="-122"/>
                <a:ea typeface="微软雅黑" pitchFamily="34" charset="-122"/>
              </a:rPr>
              <a:t>jieba</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在代码文件中放入，提前写好的一个计算两个句子相似度函数代码，函数名称</a:t>
            </a:r>
            <a:r>
              <a:rPr lang="en-US" altLang="zh-CN" dirty="0" err="1">
                <a:latin typeface="微软雅黑" pitchFamily="34" charset="-122"/>
                <a:ea typeface="微软雅黑" pitchFamily="34" charset="-122"/>
              </a:rPr>
              <a:t>get_cosSimilarity</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4342" y="3606220"/>
            <a:ext cx="6290511" cy="2464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619213" y="6135039"/>
            <a:ext cx="7331238" cy="369332"/>
          </a:xfrm>
          <a:prstGeom prst="rect">
            <a:avLst/>
          </a:prstGeom>
        </p:spPr>
        <p:txBody>
          <a:bodyPr wrap="none">
            <a:spAutoFit/>
          </a:bodyPr>
          <a:lstStyle/>
          <a:p>
            <a:r>
              <a:rPr lang="zh-CN" altLang="en-US" dirty="0" smtClean="0"/>
              <a:t>最终输出一个浮点数，代表两个句子的相似度：</a:t>
            </a:r>
            <a:r>
              <a:rPr lang="en-US" altLang="zh-CN" dirty="0" smtClean="0"/>
              <a:t>0.8581163303210331</a:t>
            </a:r>
            <a:endParaRPr lang="zh-CN" altLang="en-US" dirty="0"/>
          </a:p>
        </p:txBody>
      </p:sp>
    </p:spTree>
    <p:extLst>
      <p:ext uri="{BB962C8B-B14F-4D97-AF65-F5344CB8AC3E}">
        <p14:creationId xmlns:p14="http://schemas.microsoft.com/office/powerpoint/2010/main" val="18231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24" y="1281521"/>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23185" y="1691395"/>
            <a:ext cx="4891788"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Python</a:t>
            </a:r>
            <a:r>
              <a:rPr lang="zh-CN" altLang="en-US" dirty="0" smtClean="0">
                <a:latin typeface="微软雅黑" pitchFamily="34" charset="-122"/>
                <a:ea typeface="微软雅黑" pitchFamily="34" charset="-122"/>
              </a:rPr>
              <a:t>实现利用语义相似度来计算文本相似度</a:t>
            </a:r>
            <a:endParaRPr lang="zh-CN" altLang="en-US" dirty="0" smtClean="0">
              <a:latin typeface="微软雅黑" pitchFamily="34" charset="-122"/>
              <a:ea typeface="微软雅黑" pitchFamily="34" charset="-122"/>
            </a:endParaRPr>
          </a:p>
        </p:txBody>
      </p:sp>
      <p:pic>
        <p:nvPicPr>
          <p:cNvPr id="5" name="图片 4"/>
          <p:cNvPicPr>
            <a:picLocks noChangeAspect="1"/>
          </p:cNvPicPr>
          <p:nvPr/>
        </p:nvPicPr>
        <p:blipFill>
          <a:blip r:embed="rId5"/>
          <a:stretch>
            <a:fillRect/>
          </a:stretch>
        </p:blipFill>
        <p:spPr>
          <a:xfrm>
            <a:off x="1337121" y="2848360"/>
            <a:ext cx="5235607" cy="2268763"/>
          </a:xfrm>
          <a:prstGeom prst="rect">
            <a:avLst/>
          </a:prstGeom>
        </p:spPr>
      </p:pic>
      <p:sp>
        <p:nvSpPr>
          <p:cNvPr id="6" name="矩形 5"/>
          <p:cNvSpPr/>
          <p:nvPr/>
        </p:nvSpPr>
        <p:spPr>
          <a:xfrm>
            <a:off x="1223185" y="2236455"/>
            <a:ext cx="3357009" cy="369332"/>
          </a:xfrm>
          <a:prstGeom prst="rect">
            <a:avLst/>
          </a:prstGeom>
        </p:spPr>
        <p:txBody>
          <a:bodyPr wrap="none">
            <a:spAutoFit/>
          </a:bodyPr>
          <a:lstStyle/>
          <a:p>
            <a:r>
              <a:rPr lang="zh-CN" altLang="en-US" dirty="0" smtClean="0">
                <a:latin typeface="微软雅黑" pitchFamily="34" charset="-122"/>
                <a:ea typeface="微软雅黑" pitchFamily="34" charset="-122"/>
              </a:rPr>
              <a:t>安装包：</a:t>
            </a:r>
            <a:r>
              <a:rPr lang="en-US" altLang="zh-CN" dirty="0" smtClean="0">
                <a:latin typeface="微软雅黑" pitchFamily="34" charset="-122"/>
                <a:ea typeface="微软雅黑" pitchFamily="34" charset="-122"/>
              </a:rPr>
              <a:t>pip </a:t>
            </a:r>
            <a:r>
              <a:rPr lang="en-US" altLang="zh-CN" dirty="0">
                <a:latin typeface="微软雅黑" pitchFamily="34" charset="-122"/>
                <a:ea typeface="微软雅黑" pitchFamily="34" charset="-122"/>
              </a:rPr>
              <a:t>install </a:t>
            </a:r>
            <a:r>
              <a:rPr lang="en-US" altLang="zh-CN" dirty="0" smtClean="0">
                <a:latin typeface="微软雅黑" pitchFamily="34" charset="-122"/>
                <a:ea typeface="微软雅黑" pitchFamily="34" charset="-122"/>
              </a:rPr>
              <a:t>synonyms</a:t>
            </a:r>
            <a:endParaRPr lang="en-US" altLang="zh-CN" dirty="0">
              <a:latin typeface="微软雅黑" pitchFamily="34" charset="-122"/>
              <a:ea typeface="微软雅黑" pitchFamily="34" charset="-122"/>
            </a:endParaRPr>
          </a:p>
        </p:txBody>
      </p:sp>
      <p:sp>
        <p:nvSpPr>
          <p:cNvPr id="7" name="矩形 6"/>
          <p:cNvSpPr/>
          <p:nvPr/>
        </p:nvSpPr>
        <p:spPr>
          <a:xfrm>
            <a:off x="1223185" y="4981426"/>
            <a:ext cx="6096000" cy="923330"/>
          </a:xfrm>
          <a:prstGeom prst="rect">
            <a:avLst/>
          </a:prstGeom>
        </p:spPr>
        <p:txBody>
          <a:bodyPr>
            <a:spAutoFit/>
          </a:bodyPr>
          <a:lstStyle/>
          <a:p>
            <a:r>
              <a:rPr lang="zh-CN" altLang="en-US" dirty="0" smtClean="0"/>
              <a:t>输出结果：</a:t>
            </a:r>
            <a:endParaRPr lang="en-US" altLang="zh-CN" dirty="0" smtClean="0"/>
          </a:p>
          <a:p>
            <a:r>
              <a:rPr lang="en-US" altLang="zh-CN" dirty="0" smtClean="0"/>
              <a:t>0.378</a:t>
            </a:r>
            <a:endParaRPr lang="en-US" altLang="zh-CN" dirty="0"/>
          </a:p>
          <a:p>
            <a:r>
              <a:rPr lang="en-US" altLang="zh-CN" dirty="0"/>
              <a:t>0.0</a:t>
            </a:r>
            <a:endParaRPr lang="zh-CN" altLang="en-US" dirty="0"/>
          </a:p>
        </p:txBody>
      </p:sp>
    </p:spTree>
    <p:extLst>
      <p:ext uri="{BB962C8B-B14F-4D97-AF65-F5344CB8AC3E}">
        <p14:creationId xmlns:p14="http://schemas.microsoft.com/office/powerpoint/2010/main" val="1292145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62633" y="2572181"/>
            <a:ext cx="2211212" cy="2237041"/>
            <a:chOff x="2589387" y="1905000"/>
            <a:chExt cx="2211212" cy="2237041"/>
          </a:xfrm>
        </p:grpSpPr>
        <p:grpSp>
          <p:nvGrpSpPr>
            <p:cNvPr id="3" name="组合 2"/>
            <p:cNvGrpSpPr/>
            <p:nvPr/>
          </p:nvGrpSpPr>
          <p:grpSpPr>
            <a:xfrm>
              <a:off x="2589387" y="1905000"/>
              <a:ext cx="2211212" cy="2237041"/>
              <a:chOff x="1888347" y="1603572"/>
              <a:chExt cx="2866051" cy="2937948"/>
            </a:xfrm>
          </p:grpSpPr>
          <p:pic>
            <p:nvPicPr>
              <p:cNvPr id="37" name="图片 36"/>
              <p:cNvPicPr>
                <a:picLocks noChangeAspect="1"/>
              </p:cNvPicPr>
              <p:nvPr/>
            </p:nvPicPr>
            <p:blipFill>
              <a:blip r:embed="rId2"/>
              <a:stretch>
                <a:fillRect/>
              </a:stretch>
            </p:blipFill>
            <p:spPr>
              <a:xfrm flipH="1" flipV="1">
                <a:off x="2848090" y="3072546"/>
                <a:ext cx="946566" cy="1468974"/>
              </a:xfrm>
              <a:prstGeom prst="rect">
                <a:avLst/>
              </a:prstGeom>
            </p:spPr>
          </p:pic>
          <p:pic>
            <p:nvPicPr>
              <p:cNvPr id="38" name="图片 37"/>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39" name="图片 38"/>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40" name="图片 39"/>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41" name="图片 40"/>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42" name="图片 41"/>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43" name="图片 42"/>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45" name="图片 44"/>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46" name="图片 45"/>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4" name="组合 3"/>
            <p:cNvGrpSpPr/>
            <p:nvPr/>
          </p:nvGrpSpPr>
          <p:grpSpPr>
            <a:xfrm rot="551376">
              <a:off x="2960794" y="2294268"/>
              <a:ext cx="1468396" cy="1485549"/>
              <a:chOff x="1888347" y="1603572"/>
              <a:chExt cx="2866051" cy="2937948"/>
            </a:xfrm>
          </p:grpSpPr>
          <p:pic>
            <p:nvPicPr>
              <p:cNvPr id="27" name="图片 26"/>
              <p:cNvPicPr>
                <a:picLocks noChangeAspect="1"/>
              </p:cNvPicPr>
              <p:nvPr/>
            </p:nvPicPr>
            <p:blipFill>
              <a:blip r:embed="rId2"/>
              <a:stretch>
                <a:fillRect/>
              </a:stretch>
            </p:blipFill>
            <p:spPr>
              <a:xfrm flipH="1" flipV="1">
                <a:off x="2848090" y="3072546"/>
                <a:ext cx="946566" cy="1468974"/>
              </a:xfrm>
              <a:prstGeom prst="rect">
                <a:avLst/>
              </a:prstGeom>
            </p:spPr>
          </p:pic>
          <p:pic>
            <p:nvPicPr>
              <p:cNvPr id="28" name="图片 27"/>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29" name="图片 28"/>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30" name="图片 29"/>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31" name="图片 30"/>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32" name="图片 31"/>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33" name="图片 32"/>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35" name="图片 34"/>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36" name="图片 35"/>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5" name="组合 4"/>
            <p:cNvGrpSpPr/>
            <p:nvPr/>
          </p:nvGrpSpPr>
          <p:grpSpPr>
            <a:xfrm rot="1200053">
              <a:off x="3104178" y="2499918"/>
              <a:ext cx="1107831" cy="1120771"/>
              <a:chOff x="1888347" y="1603572"/>
              <a:chExt cx="2866052" cy="2937948"/>
            </a:xfrm>
          </p:grpSpPr>
          <p:pic>
            <p:nvPicPr>
              <p:cNvPr id="17" name="图片 16"/>
              <p:cNvPicPr>
                <a:picLocks noChangeAspect="1"/>
              </p:cNvPicPr>
              <p:nvPr/>
            </p:nvPicPr>
            <p:blipFill>
              <a:blip r:embed="rId2"/>
              <a:stretch>
                <a:fillRect/>
              </a:stretch>
            </p:blipFill>
            <p:spPr>
              <a:xfrm flipH="1" flipV="1">
                <a:off x="2848090" y="3072546"/>
                <a:ext cx="946566" cy="1468974"/>
              </a:xfrm>
              <a:prstGeom prst="rect">
                <a:avLst/>
              </a:prstGeom>
            </p:spPr>
          </p:pic>
          <p:pic>
            <p:nvPicPr>
              <p:cNvPr id="18" name="图片 17"/>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19" name="图片 18"/>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20" name="图片 19"/>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21" name="图片 20"/>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22" name="图片 21"/>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23" name="图片 22"/>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24" name="图片 23"/>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25" name="图片 24"/>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26" name="图片 25"/>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6" name="组合 5"/>
            <p:cNvGrpSpPr/>
            <p:nvPr/>
          </p:nvGrpSpPr>
          <p:grpSpPr>
            <a:xfrm rot="1138579">
              <a:off x="2723857" y="2066832"/>
              <a:ext cx="1942271" cy="1964959"/>
              <a:chOff x="1888347" y="1603572"/>
              <a:chExt cx="2866051" cy="2937948"/>
            </a:xfrm>
          </p:grpSpPr>
          <p:pic>
            <p:nvPicPr>
              <p:cNvPr id="7" name="图片 6"/>
              <p:cNvPicPr>
                <a:picLocks noChangeAspect="1"/>
              </p:cNvPicPr>
              <p:nvPr/>
            </p:nvPicPr>
            <p:blipFill>
              <a:blip r:embed="rId2"/>
              <a:stretch>
                <a:fillRect/>
              </a:stretch>
            </p:blipFill>
            <p:spPr>
              <a:xfrm flipH="1" flipV="1">
                <a:off x="2848090" y="3072546"/>
                <a:ext cx="946566" cy="1468974"/>
              </a:xfrm>
              <a:prstGeom prst="rect">
                <a:avLst/>
              </a:prstGeom>
            </p:spPr>
          </p:pic>
          <p:pic>
            <p:nvPicPr>
              <p:cNvPr id="8" name="图片 7"/>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9" name="图片 8"/>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12" name="图片 11"/>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15" name="图片 14"/>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16" name="图片 15"/>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sp>
        <p:nvSpPr>
          <p:cNvPr id="47" name="任意多边形 46"/>
          <p:cNvSpPr/>
          <p:nvPr/>
        </p:nvSpPr>
        <p:spPr>
          <a:xfrm rot="20226864">
            <a:off x="972168" y="3936250"/>
            <a:ext cx="1649652" cy="2595869"/>
          </a:xfrm>
          <a:custGeom>
            <a:avLst/>
            <a:gdLst>
              <a:gd name="connsiteX0" fmla="*/ 1844040 w 1844040"/>
              <a:gd name="connsiteY0" fmla="*/ 0 h 3459480"/>
              <a:gd name="connsiteX1" fmla="*/ 640080 w 1844040"/>
              <a:gd name="connsiteY1" fmla="*/ 1767840 h 3459480"/>
              <a:gd name="connsiteX2" fmla="*/ 0 w 1844040"/>
              <a:gd name="connsiteY2" fmla="*/ 3459480 h 3459480"/>
              <a:gd name="connsiteX0" fmla="*/ 1844040 w 1844040"/>
              <a:gd name="connsiteY0" fmla="*/ 0 h 3459480"/>
              <a:gd name="connsiteX1" fmla="*/ 640080 w 1844040"/>
              <a:gd name="connsiteY1" fmla="*/ 1767840 h 3459480"/>
              <a:gd name="connsiteX2" fmla="*/ 0 w 1844040"/>
              <a:gd name="connsiteY2"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Lst>
            <a:ahLst/>
            <a:cxnLst>
              <a:cxn ang="0">
                <a:pos x="connsiteX0" y="connsiteY0"/>
              </a:cxn>
              <a:cxn ang="0">
                <a:pos x="connsiteX1" y="connsiteY1"/>
              </a:cxn>
            </a:cxnLst>
            <a:rect l="l" t="t" r="r" b="b"/>
            <a:pathLst>
              <a:path w="1844040" h="3459480">
                <a:moveTo>
                  <a:pt x="1844040" y="0"/>
                </a:moveTo>
                <a:cubicBezTo>
                  <a:pt x="756920" y="985520"/>
                  <a:pt x="233680" y="2108200"/>
                  <a:pt x="0" y="3459480"/>
                </a:cubicBezTo>
              </a:path>
            </a:pathLst>
          </a:custGeom>
          <a:noFill/>
          <a:ln w="82550" cap="rnd">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p:cNvPicPr>
            <a:picLocks noChangeAspect="1"/>
          </p:cNvPicPr>
          <p:nvPr/>
        </p:nvPicPr>
        <p:blipFill>
          <a:blip r:embed="rId3"/>
          <a:stretch>
            <a:fillRect/>
          </a:stretch>
        </p:blipFill>
        <p:spPr>
          <a:xfrm rot="16200000" flipV="1">
            <a:off x="6254428" y="2717989"/>
            <a:ext cx="511441" cy="709945"/>
          </a:xfrm>
          <a:prstGeom prst="rect">
            <a:avLst/>
          </a:prstGeom>
        </p:spPr>
      </p:pic>
      <p:pic>
        <p:nvPicPr>
          <p:cNvPr id="49" name="图片 48"/>
          <p:cNvPicPr>
            <a:picLocks noChangeAspect="1"/>
          </p:cNvPicPr>
          <p:nvPr/>
        </p:nvPicPr>
        <p:blipFill>
          <a:blip r:embed="rId3"/>
          <a:stretch>
            <a:fillRect/>
          </a:stretch>
        </p:blipFill>
        <p:spPr>
          <a:xfrm rot="14882449" flipV="1">
            <a:off x="2938068" y="2717990"/>
            <a:ext cx="511441" cy="709945"/>
          </a:xfrm>
          <a:prstGeom prst="rect">
            <a:avLst/>
          </a:prstGeom>
        </p:spPr>
      </p:pic>
      <p:pic>
        <p:nvPicPr>
          <p:cNvPr id="50" name="图片 49"/>
          <p:cNvPicPr>
            <a:picLocks noChangeAspect="1"/>
          </p:cNvPicPr>
          <p:nvPr/>
        </p:nvPicPr>
        <p:blipFill>
          <a:blip r:embed="rId3"/>
          <a:stretch>
            <a:fillRect/>
          </a:stretch>
        </p:blipFill>
        <p:spPr>
          <a:xfrm rot="16360704" flipV="1">
            <a:off x="9093050" y="2577284"/>
            <a:ext cx="511441" cy="709945"/>
          </a:xfrm>
          <a:prstGeom prst="rect">
            <a:avLst/>
          </a:prstGeom>
        </p:spPr>
      </p:pic>
      <p:pic>
        <p:nvPicPr>
          <p:cNvPr id="51" name="图片 50"/>
          <p:cNvPicPr>
            <a:picLocks noChangeAspect="1"/>
          </p:cNvPicPr>
          <p:nvPr/>
        </p:nvPicPr>
        <p:blipFill>
          <a:blip r:embed="rId4"/>
          <a:stretch>
            <a:fillRect/>
          </a:stretch>
        </p:blipFill>
        <p:spPr>
          <a:xfrm rot="3677118" flipH="1">
            <a:off x="4778566" y="1006513"/>
            <a:ext cx="545989" cy="760914"/>
          </a:xfrm>
          <a:prstGeom prst="rect">
            <a:avLst/>
          </a:prstGeom>
        </p:spPr>
      </p:pic>
      <p:grpSp>
        <p:nvGrpSpPr>
          <p:cNvPr id="53" name="组合 52"/>
          <p:cNvGrpSpPr/>
          <p:nvPr/>
        </p:nvGrpSpPr>
        <p:grpSpPr>
          <a:xfrm>
            <a:off x="2063018" y="5163887"/>
            <a:ext cx="1259966" cy="1274683"/>
            <a:chOff x="2589387" y="1905000"/>
            <a:chExt cx="2211213" cy="2237041"/>
          </a:xfrm>
        </p:grpSpPr>
        <p:grpSp>
          <p:nvGrpSpPr>
            <p:cNvPr id="54" name="组合 53"/>
            <p:cNvGrpSpPr/>
            <p:nvPr/>
          </p:nvGrpSpPr>
          <p:grpSpPr>
            <a:xfrm>
              <a:off x="2589387" y="1905000"/>
              <a:ext cx="2211213" cy="2237041"/>
              <a:chOff x="1888347" y="1603572"/>
              <a:chExt cx="2866052" cy="2937948"/>
            </a:xfrm>
          </p:grpSpPr>
          <p:pic>
            <p:nvPicPr>
              <p:cNvPr id="88" name="图片 87"/>
              <p:cNvPicPr>
                <a:picLocks noChangeAspect="1"/>
              </p:cNvPicPr>
              <p:nvPr/>
            </p:nvPicPr>
            <p:blipFill>
              <a:blip r:embed="rId2"/>
              <a:stretch>
                <a:fillRect/>
              </a:stretch>
            </p:blipFill>
            <p:spPr>
              <a:xfrm flipH="1" flipV="1">
                <a:off x="2848090" y="3072546"/>
                <a:ext cx="946566" cy="1468974"/>
              </a:xfrm>
              <a:prstGeom prst="rect">
                <a:avLst/>
              </a:prstGeom>
            </p:spPr>
          </p:pic>
          <p:pic>
            <p:nvPicPr>
              <p:cNvPr id="89" name="图片 88"/>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90" name="图片 89"/>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91" name="图片 90"/>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92" name="图片 91"/>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93" name="图片 92"/>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94" name="图片 93"/>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95" name="图片 94"/>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96" name="图片 95"/>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97" name="图片 96"/>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55" name="组合 54"/>
            <p:cNvGrpSpPr/>
            <p:nvPr/>
          </p:nvGrpSpPr>
          <p:grpSpPr>
            <a:xfrm rot="551376">
              <a:off x="2960794" y="2294268"/>
              <a:ext cx="1468397" cy="1485549"/>
              <a:chOff x="1888347" y="1603572"/>
              <a:chExt cx="2866052" cy="2937948"/>
            </a:xfrm>
          </p:grpSpPr>
          <p:pic>
            <p:nvPicPr>
              <p:cNvPr id="78" name="图片 77"/>
              <p:cNvPicPr>
                <a:picLocks noChangeAspect="1"/>
              </p:cNvPicPr>
              <p:nvPr/>
            </p:nvPicPr>
            <p:blipFill>
              <a:blip r:embed="rId2"/>
              <a:stretch>
                <a:fillRect/>
              </a:stretch>
            </p:blipFill>
            <p:spPr>
              <a:xfrm flipH="1" flipV="1">
                <a:off x="2848090" y="3072546"/>
                <a:ext cx="946566" cy="1468974"/>
              </a:xfrm>
              <a:prstGeom prst="rect">
                <a:avLst/>
              </a:prstGeom>
            </p:spPr>
          </p:pic>
          <p:pic>
            <p:nvPicPr>
              <p:cNvPr id="79" name="图片 78"/>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80" name="图片 79"/>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81" name="图片 80"/>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82" name="图片 81"/>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83" name="图片 82"/>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84" name="图片 83"/>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85" name="图片 84"/>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86" name="图片 85"/>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87" name="图片 86"/>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56" name="组合 55"/>
            <p:cNvGrpSpPr/>
            <p:nvPr/>
          </p:nvGrpSpPr>
          <p:grpSpPr>
            <a:xfrm rot="1200053">
              <a:off x="3104178" y="2499918"/>
              <a:ext cx="1107831" cy="1120771"/>
              <a:chOff x="1888347" y="1603572"/>
              <a:chExt cx="2866052" cy="2937948"/>
            </a:xfrm>
          </p:grpSpPr>
          <p:pic>
            <p:nvPicPr>
              <p:cNvPr id="68" name="图片 67"/>
              <p:cNvPicPr>
                <a:picLocks noChangeAspect="1"/>
              </p:cNvPicPr>
              <p:nvPr/>
            </p:nvPicPr>
            <p:blipFill>
              <a:blip r:embed="rId2"/>
              <a:stretch>
                <a:fillRect/>
              </a:stretch>
            </p:blipFill>
            <p:spPr>
              <a:xfrm flipH="1" flipV="1">
                <a:off x="2848090" y="3072546"/>
                <a:ext cx="946566" cy="1468974"/>
              </a:xfrm>
              <a:prstGeom prst="rect">
                <a:avLst/>
              </a:prstGeom>
            </p:spPr>
          </p:pic>
          <p:pic>
            <p:nvPicPr>
              <p:cNvPr id="69" name="图片 68"/>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70" name="图片 69"/>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71" name="图片 70"/>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72" name="图片 71"/>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73" name="图片 72"/>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74" name="图片 73"/>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75" name="图片 74"/>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76" name="图片 75"/>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77" name="图片 76"/>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nvGrpSpPr>
            <p:cNvPr id="57" name="组合 56"/>
            <p:cNvGrpSpPr/>
            <p:nvPr/>
          </p:nvGrpSpPr>
          <p:grpSpPr>
            <a:xfrm rot="1138579">
              <a:off x="2723857" y="2066832"/>
              <a:ext cx="1942272" cy="1964959"/>
              <a:chOff x="1888347" y="1603572"/>
              <a:chExt cx="2866052" cy="2937948"/>
            </a:xfrm>
          </p:grpSpPr>
          <p:pic>
            <p:nvPicPr>
              <p:cNvPr id="58" name="图片 57"/>
              <p:cNvPicPr>
                <a:picLocks noChangeAspect="1"/>
              </p:cNvPicPr>
              <p:nvPr/>
            </p:nvPicPr>
            <p:blipFill>
              <a:blip r:embed="rId2"/>
              <a:stretch>
                <a:fillRect/>
              </a:stretch>
            </p:blipFill>
            <p:spPr>
              <a:xfrm flipH="1" flipV="1">
                <a:off x="2848090" y="3072546"/>
                <a:ext cx="946566" cy="1468974"/>
              </a:xfrm>
              <a:prstGeom prst="rect">
                <a:avLst/>
              </a:prstGeom>
            </p:spPr>
          </p:pic>
          <p:pic>
            <p:nvPicPr>
              <p:cNvPr id="59" name="图片 58"/>
              <p:cNvPicPr>
                <a:picLocks noChangeAspect="1"/>
              </p:cNvPicPr>
              <p:nvPr/>
            </p:nvPicPr>
            <p:blipFill>
              <a:blip r:embed="rId2"/>
              <a:stretch>
                <a:fillRect/>
              </a:stretch>
            </p:blipFill>
            <p:spPr>
              <a:xfrm rot="2160000" flipH="1" flipV="1">
                <a:off x="2416369" y="2932272"/>
                <a:ext cx="946566" cy="1468974"/>
              </a:xfrm>
              <a:prstGeom prst="rect">
                <a:avLst/>
              </a:prstGeom>
            </p:spPr>
          </p:pic>
          <p:pic>
            <p:nvPicPr>
              <p:cNvPr id="60" name="图片 59"/>
              <p:cNvPicPr>
                <a:picLocks noChangeAspect="1"/>
              </p:cNvPicPr>
              <p:nvPr/>
            </p:nvPicPr>
            <p:blipFill>
              <a:blip r:embed="rId2"/>
              <a:stretch>
                <a:fillRect/>
              </a:stretch>
            </p:blipFill>
            <p:spPr>
              <a:xfrm rot="4320000" flipH="1" flipV="1">
                <a:off x="2149551" y="2565027"/>
                <a:ext cx="946566" cy="1468974"/>
              </a:xfrm>
              <a:prstGeom prst="rect">
                <a:avLst/>
              </a:prstGeom>
            </p:spPr>
          </p:pic>
          <p:pic>
            <p:nvPicPr>
              <p:cNvPr id="61" name="图片 60"/>
              <p:cNvPicPr>
                <a:picLocks noChangeAspect="1"/>
              </p:cNvPicPr>
              <p:nvPr/>
            </p:nvPicPr>
            <p:blipFill>
              <a:blip r:embed="rId2"/>
              <a:stretch>
                <a:fillRect/>
              </a:stretch>
            </p:blipFill>
            <p:spPr>
              <a:xfrm rot="6480000" flipH="1" flipV="1">
                <a:off x="2149551" y="2111089"/>
                <a:ext cx="946566" cy="1468974"/>
              </a:xfrm>
              <a:prstGeom prst="rect">
                <a:avLst/>
              </a:prstGeom>
            </p:spPr>
          </p:pic>
          <p:pic>
            <p:nvPicPr>
              <p:cNvPr id="62" name="图片 61"/>
              <p:cNvPicPr>
                <a:picLocks noChangeAspect="1"/>
              </p:cNvPicPr>
              <p:nvPr/>
            </p:nvPicPr>
            <p:blipFill>
              <a:blip r:embed="rId2"/>
              <a:stretch>
                <a:fillRect/>
              </a:stretch>
            </p:blipFill>
            <p:spPr>
              <a:xfrm rot="8640000" flipH="1" flipV="1">
                <a:off x="2416370" y="1743846"/>
                <a:ext cx="946566" cy="1468974"/>
              </a:xfrm>
              <a:prstGeom prst="rect">
                <a:avLst/>
              </a:prstGeom>
            </p:spPr>
          </p:pic>
          <p:pic>
            <p:nvPicPr>
              <p:cNvPr id="63" name="图片 62"/>
              <p:cNvPicPr>
                <a:picLocks noChangeAspect="1"/>
              </p:cNvPicPr>
              <p:nvPr/>
            </p:nvPicPr>
            <p:blipFill>
              <a:blip r:embed="rId2"/>
              <a:stretch>
                <a:fillRect/>
              </a:stretch>
            </p:blipFill>
            <p:spPr>
              <a:xfrm rot="10800000" flipH="1" flipV="1">
                <a:off x="2848091" y="1603572"/>
                <a:ext cx="946566" cy="1468974"/>
              </a:xfrm>
              <a:prstGeom prst="rect">
                <a:avLst/>
              </a:prstGeom>
            </p:spPr>
          </p:pic>
          <p:pic>
            <p:nvPicPr>
              <p:cNvPr id="64" name="图片 63"/>
              <p:cNvPicPr>
                <a:picLocks noChangeAspect="1"/>
              </p:cNvPicPr>
              <p:nvPr/>
            </p:nvPicPr>
            <p:blipFill>
              <a:blip r:embed="rId2"/>
              <a:stretch>
                <a:fillRect/>
              </a:stretch>
            </p:blipFill>
            <p:spPr>
              <a:xfrm rot="12960000" flipH="1" flipV="1">
                <a:off x="3279811" y="1743847"/>
                <a:ext cx="946566" cy="1468974"/>
              </a:xfrm>
              <a:prstGeom prst="rect">
                <a:avLst/>
              </a:prstGeom>
            </p:spPr>
          </p:pic>
          <p:pic>
            <p:nvPicPr>
              <p:cNvPr id="65" name="图片 64"/>
              <p:cNvPicPr>
                <a:picLocks noChangeAspect="1"/>
              </p:cNvPicPr>
              <p:nvPr/>
            </p:nvPicPr>
            <p:blipFill>
              <a:blip r:embed="rId2"/>
              <a:stretch>
                <a:fillRect/>
              </a:stretch>
            </p:blipFill>
            <p:spPr>
              <a:xfrm rot="15120000" flipH="1" flipV="1">
                <a:off x="3546629" y="2111090"/>
                <a:ext cx="946566" cy="1468974"/>
              </a:xfrm>
              <a:prstGeom prst="rect">
                <a:avLst/>
              </a:prstGeom>
            </p:spPr>
          </p:pic>
          <p:pic>
            <p:nvPicPr>
              <p:cNvPr id="66" name="图片 65"/>
              <p:cNvPicPr>
                <a:picLocks noChangeAspect="1"/>
              </p:cNvPicPr>
              <p:nvPr/>
            </p:nvPicPr>
            <p:blipFill>
              <a:blip r:embed="rId2"/>
              <a:stretch>
                <a:fillRect/>
              </a:stretch>
            </p:blipFill>
            <p:spPr>
              <a:xfrm rot="17280000" flipH="1" flipV="1">
                <a:off x="3546628" y="2565028"/>
                <a:ext cx="946566" cy="1468974"/>
              </a:xfrm>
              <a:prstGeom prst="rect">
                <a:avLst/>
              </a:prstGeom>
            </p:spPr>
          </p:pic>
          <p:pic>
            <p:nvPicPr>
              <p:cNvPr id="67" name="图片 66"/>
              <p:cNvPicPr>
                <a:picLocks noChangeAspect="1"/>
              </p:cNvPicPr>
              <p:nvPr/>
            </p:nvPicPr>
            <p:blipFill>
              <a:blip r:embed="rId2"/>
              <a:stretch>
                <a:fillRect/>
              </a:stretch>
            </p:blipFill>
            <p:spPr>
              <a:xfrm rot="19440000" flipH="1" flipV="1">
                <a:off x="3279811" y="2932271"/>
                <a:ext cx="946566" cy="1468974"/>
              </a:xfrm>
              <a:prstGeom prst="rect">
                <a:avLst/>
              </a:prstGeom>
            </p:spPr>
          </p:pic>
        </p:grpSp>
      </p:grpSp>
      <p:sp>
        <p:nvSpPr>
          <p:cNvPr id="98" name="任意多边形 97"/>
          <p:cNvSpPr/>
          <p:nvPr/>
        </p:nvSpPr>
        <p:spPr>
          <a:xfrm rot="19842760">
            <a:off x="2261852" y="5971439"/>
            <a:ext cx="646595" cy="719961"/>
          </a:xfrm>
          <a:custGeom>
            <a:avLst/>
            <a:gdLst>
              <a:gd name="connsiteX0" fmla="*/ 1844040 w 1844040"/>
              <a:gd name="connsiteY0" fmla="*/ 0 h 3459480"/>
              <a:gd name="connsiteX1" fmla="*/ 640080 w 1844040"/>
              <a:gd name="connsiteY1" fmla="*/ 1767840 h 3459480"/>
              <a:gd name="connsiteX2" fmla="*/ 0 w 1844040"/>
              <a:gd name="connsiteY2" fmla="*/ 3459480 h 3459480"/>
              <a:gd name="connsiteX0" fmla="*/ 1844040 w 1844040"/>
              <a:gd name="connsiteY0" fmla="*/ 0 h 3459480"/>
              <a:gd name="connsiteX1" fmla="*/ 640080 w 1844040"/>
              <a:gd name="connsiteY1" fmla="*/ 1767840 h 3459480"/>
              <a:gd name="connsiteX2" fmla="*/ 0 w 1844040"/>
              <a:gd name="connsiteY2"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 name="connsiteX0" fmla="*/ 1844040 w 1844040"/>
              <a:gd name="connsiteY0" fmla="*/ 0 h 3459480"/>
              <a:gd name="connsiteX1" fmla="*/ 0 w 1844040"/>
              <a:gd name="connsiteY1" fmla="*/ 3459480 h 3459480"/>
            </a:gdLst>
            <a:ahLst/>
            <a:cxnLst>
              <a:cxn ang="0">
                <a:pos x="connsiteX0" y="connsiteY0"/>
              </a:cxn>
              <a:cxn ang="0">
                <a:pos x="connsiteX1" y="connsiteY1"/>
              </a:cxn>
            </a:cxnLst>
            <a:rect l="l" t="t" r="r" b="b"/>
            <a:pathLst>
              <a:path w="1844040" h="3459480">
                <a:moveTo>
                  <a:pt x="1844040" y="0"/>
                </a:moveTo>
                <a:cubicBezTo>
                  <a:pt x="878258" y="1309342"/>
                  <a:pt x="417449" y="2320027"/>
                  <a:pt x="0" y="3459480"/>
                </a:cubicBezTo>
              </a:path>
            </a:pathLst>
          </a:custGeom>
          <a:noFill/>
          <a:ln w="53975" cap="rnd">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6004395" y="3327158"/>
            <a:ext cx="4363695" cy="1323439"/>
          </a:xfrm>
          <a:prstGeom prst="rect">
            <a:avLst/>
          </a:prstGeom>
          <a:noFill/>
        </p:spPr>
        <p:txBody>
          <a:bodyPr vert="horz" wrap="none" rtlCol="0">
            <a:spAutoFit/>
          </a:bodyPr>
          <a:lstStyle/>
          <a:p>
            <a:r>
              <a:rPr lang="en-US" altLang="zh-CN" sz="8000" dirty="0" smtClean="0">
                <a:latin typeface="微软雅黑" pitchFamily="34" charset="-122"/>
                <a:ea typeface="微软雅黑" pitchFamily="34" charset="-122"/>
              </a:rPr>
              <a:t>THANKS</a:t>
            </a:r>
            <a:endParaRPr lang="zh-CN" altLang="en-US" sz="8000" dirty="0">
              <a:latin typeface="微软雅黑" pitchFamily="34" charset="-122"/>
              <a:ea typeface="微软雅黑" pitchFamily="34" charset="-122"/>
            </a:endParaRPr>
          </a:p>
        </p:txBody>
      </p:sp>
      <p:pic>
        <p:nvPicPr>
          <p:cNvPr id="101" name="图片 100"/>
          <p:cNvPicPr>
            <a:picLocks noChangeAspect="1"/>
          </p:cNvPicPr>
          <p:nvPr/>
        </p:nvPicPr>
        <p:blipFill>
          <a:blip r:embed="rId3"/>
          <a:stretch>
            <a:fillRect/>
          </a:stretch>
        </p:blipFill>
        <p:spPr>
          <a:xfrm rot="16200000" flipV="1">
            <a:off x="10437716" y="895131"/>
            <a:ext cx="358778" cy="498030"/>
          </a:xfrm>
          <a:prstGeom prst="rect">
            <a:avLst/>
          </a:prstGeom>
        </p:spPr>
      </p:pic>
    </p:spTree>
    <p:extLst>
      <p:ext uri="{BB962C8B-B14F-4D97-AF65-F5344CB8AC3E}">
        <p14:creationId xmlns:p14="http://schemas.microsoft.com/office/powerpoint/2010/main" val="2593771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5579" y="1005479"/>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56714" y="1543261"/>
            <a:ext cx="2170594" cy="584775"/>
          </a:xfrm>
          <a:prstGeom prst="rect">
            <a:avLst/>
          </a:prstGeom>
          <a:noFill/>
        </p:spPr>
        <p:txBody>
          <a:bodyPr wrap="none" rtlCol="0">
            <a:spAutoFit/>
          </a:bodyPr>
          <a:lstStyle/>
          <a:p>
            <a:r>
              <a:rPr lang="en-US" altLang="zh-CN" sz="3200" dirty="0" smtClean="0">
                <a:latin typeface="微软雅黑" pitchFamily="34" charset="-122"/>
                <a:ea typeface="微软雅黑" pitchFamily="34" charset="-122"/>
              </a:rPr>
              <a:t>Content</a:t>
            </a:r>
            <a:r>
              <a:rPr lang="zh-CN" altLang="en-US" sz="3200" dirty="0" smtClean="0">
                <a:latin typeface="微软雅黑" pitchFamily="34" charset="-122"/>
                <a:ea typeface="微软雅黑" pitchFamily="34" charset="-122"/>
              </a:rPr>
              <a:t>：</a:t>
            </a:r>
          </a:p>
        </p:txBody>
      </p:sp>
      <p:sp>
        <p:nvSpPr>
          <p:cNvPr id="4" name="TextBox 3"/>
          <p:cNvSpPr txBox="1"/>
          <p:nvPr/>
        </p:nvSpPr>
        <p:spPr>
          <a:xfrm>
            <a:off x="1539240" y="2730320"/>
            <a:ext cx="10404628"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smtClean="0">
                <a:latin typeface="微软雅黑" pitchFamily="34" charset="-122"/>
                <a:ea typeface="微软雅黑" pitchFamily="34" charset="-122"/>
              </a:rPr>
              <a:t>Concept</a:t>
            </a:r>
          </a:p>
          <a:p>
            <a:pPr marL="285750" indent="-285750">
              <a:lnSpc>
                <a:spcPct val="200000"/>
              </a:lnSpc>
              <a:buFont typeface="Arial" panose="020B0604020202020204" pitchFamily="34" charset="0"/>
              <a:buChar char="•"/>
            </a:pPr>
            <a:r>
              <a:rPr lang="en-US" altLang="zh-CN" dirty="0" smtClean="0">
                <a:latin typeface="微软雅黑" pitchFamily="34" charset="-122"/>
                <a:ea typeface="微软雅黑" pitchFamily="34" charset="-122"/>
              </a:rPr>
              <a:t>The application of text similarity</a:t>
            </a:r>
          </a:p>
          <a:p>
            <a:pPr marL="285750" indent="-285750">
              <a:lnSpc>
                <a:spcPct val="200000"/>
              </a:lnSpc>
              <a:buFont typeface="Arial" panose="020B0604020202020204" pitchFamily="34" charset="0"/>
              <a:buChar char="•"/>
            </a:pPr>
            <a:r>
              <a:rPr lang="en-US" altLang="zh-CN" dirty="0" smtClean="0">
                <a:latin typeface="微软雅黑" pitchFamily="34" charset="-122"/>
                <a:ea typeface="微软雅黑" pitchFamily="34" charset="-122"/>
              </a:rPr>
              <a:t>How </a:t>
            </a:r>
            <a:r>
              <a:rPr lang="en-US" altLang="zh-CN" dirty="0">
                <a:latin typeface="微软雅黑" pitchFamily="34" charset="-122"/>
                <a:ea typeface="微软雅黑" pitchFamily="34" charset="-122"/>
              </a:rPr>
              <a:t>to calculate text </a:t>
            </a:r>
            <a:r>
              <a:rPr lang="en-US" altLang="zh-CN" dirty="0" smtClean="0">
                <a:latin typeface="微软雅黑" pitchFamily="34" charset="-122"/>
                <a:ea typeface="微软雅黑" pitchFamily="34" charset="-122"/>
              </a:rPr>
              <a:t>similarity (methods)</a:t>
            </a:r>
          </a:p>
          <a:p>
            <a:pPr marL="285750" indent="-285750">
              <a:lnSpc>
                <a:spcPct val="200000"/>
              </a:lnSpc>
              <a:buFont typeface="Arial" panose="020B0604020202020204" pitchFamily="34" charset="0"/>
              <a:buChar char="•"/>
            </a:pPr>
            <a:r>
              <a:rPr lang="en-US" altLang="zh-CN" dirty="0" smtClean="0">
                <a:latin typeface="微软雅黑" pitchFamily="34" charset="-122"/>
                <a:ea typeface="微软雅黑" pitchFamily="34" charset="-122"/>
              </a:rPr>
              <a:t>Task</a:t>
            </a:r>
            <a:endParaRPr lang="zh-CN" alt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val="896225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5579" y="1005479"/>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539240" y="1600018"/>
            <a:ext cx="1608133" cy="584775"/>
          </a:xfrm>
          <a:prstGeom prst="rect">
            <a:avLst/>
          </a:prstGeom>
        </p:spPr>
        <p:txBody>
          <a:bodyPr wrap="none">
            <a:spAutoFit/>
          </a:bodyPr>
          <a:lstStyle/>
          <a:p>
            <a:r>
              <a:rPr lang="en-US" altLang="zh-CN" sz="3200" dirty="0"/>
              <a:t>Concept</a:t>
            </a:r>
          </a:p>
        </p:txBody>
      </p:sp>
      <p:sp>
        <p:nvSpPr>
          <p:cNvPr id="4" name="矩形 3"/>
          <p:cNvSpPr/>
          <p:nvPr/>
        </p:nvSpPr>
        <p:spPr>
          <a:xfrm>
            <a:off x="1726222" y="2430307"/>
            <a:ext cx="10198814" cy="5355312"/>
          </a:xfrm>
          <a:prstGeom prst="rect">
            <a:avLst/>
          </a:prstGeom>
        </p:spPr>
        <p:txBody>
          <a:bodyPr wrap="square">
            <a:spAutoFit/>
          </a:bodyPr>
          <a:lstStyle/>
          <a:p>
            <a:r>
              <a:rPr lang="zh-CN" altLang="en-US" dirty="0" smtClean="0"/>
              <a:t>文本相似度计算指利用某种方法来衡量两个文本之间的相似程度，这里的文本可以是单词，句子，段落，或者是文章。</a:t>
            </a:r>
            <a:endParaRPr lang="en-US" altLang="zh-CN" dirty="0" smtClean="0"/>
          </a:p>
          <a:p>
            <a:endParaRPr lang="en-US" altLang="zh-CN" dirty="0"/>
          </a:p>
          <a:p>
            <a:r>
              <a:rPr lang="zh-CN" altLang="en-US" dirty="0" smtClean="0"/>
              <a:t>这里的相似有两种含义：</a:t>
            </a:r>
            <a:endParaRPr lang="en-US" altLang="zh-CN" dirty="0" smtClean="0"/>
          </a:p>
          <a:p>
            <a:endParaRPr lang="en-US" altLang="zh-CN" dirty="0" smtClean="0"/>
          </a:p>
          <a:p>
            <a:pPr marL="285750" indent="-285750">
              <a:buFont typeface="Arial" panose="020B0604020202020204" pitchFamily="34" charset="0"/>
              <a:buChar char="•"/>
            </a:pPr>
            <a:r>
              <a:rPr lang="en-US" altLang="zh-CN" dirty="0"/>
              <a:t>	</a:t>
            </a:r>
            <a:r>
              <a:rPr lang="zh-CN" altLang="en-US" dirty="0" smtClean="0"/>
              <a:t>是字面的</a:t>
            </a:r>
            <a:r>
              <a:rPr lang="zh-CN" altLang="en-US" dirty="0"/>
              <a:t>相似</a:t>
            </a:r>
            <a:r>
              <a:rPr lang="zh-CN" altLang="en-US" dirty="0" smtClean="0"/>
              <a:t>：    “</a:t>
            </a:r>
            <a:r>
              <a:rPr lang="zh-CN" altLang="en-US" dirty="0"/>
              <a:t>猎聘网 </a:t>
            </a:r>
            <a:r>
              <a:rPr lang="zh-CN" altLang="en-US" dirty="0" smtClean="0"/>
              <a:t>”</a:t>
            </a:r>
            <a:r>
              <a:rPr lang="zh-CN" altLang="en-US" dirty="0"/>
              <a:t>和</a:t>
            </a:r>
            <a:r>
              <a:rPr lang="zh-CN" altLang="en-US" dirty="0" smtClean="0"/>
              <a:t>“猎聘”</a:t>
            </a:r>
            <a:endParaRPr lang="en-US" altLang="zh-CN" dirty="0" smtClean="0"/>
          </a:p>
          <a:p>
            <a:r>
              <a:rPr lang="en-US" altLang="zh-CN" dirty="0"/>
              <a:t> </a:t>
            </a:r>
            <a:r>
              <a:rPr lang="en-US" altLang="zh-CN" dirty="0" smtClean="0"/>
              <a:t>                                               </a:t>
            </a:r>
            <a:r>
              <a:rPr lang="zh-CN" altLang="en-US" dirty="0" smtClean="0"/>
              <a:t>“十有八九”和 “</a:t>
            </a:r>
            <a:r>
              <a:rPr lang="zh-CN" altLang="en-US" dirty="0"/>
              <a:t>十之八九</a:t>
            </a:r>
            <a:r>
              <a:rPr lang="zh-CN" altLang="en-US" dirty="0" smtClean="0"/>
              <a:t>” </a:t>
            </a:r>
            <a:endParaRPr lang="en-US" altLang="zh-CN" dirty="0" smtClean="0"/>
          </a:p>
          <a:p>
            <a:r>
              <a:rPr lang="zh-CN" altLang="en-US" dirty="0" smtClean="0"/>
              <a:t>                                                 “如花似锦” 和 “如花似玉”</a:t>
            </a:r>
            <a:endParaRPr lang="en-US" altLang="zh-CN" dirty="0" smtClean="0"/>
          </a:p>
          <a:p>
            <a:r>
              <a:rPr lang="en-US" altLang="zh-CN" dirty="0"/>
              <a:t> </a:t>
            </a:r>
            <a:r>
              <a:rPr lang="en-US" altLang="zh-CN" dirty="0" smtClean="0"/>
              <a:t>                                                 </a:t>
            </a:r>
            <a:r>
              <a:rPr lang="zh-CN" altLang="en-US" dirty="0" smtClean="0"/>
              <a:t>“</a:t>
            </a:r>
            <a:r>
              <a:rPr lang="en-US" altLang="zh-CN" dirty="0" smtClean="0"/>
              <a:t>Java</a:t>
            </a:r>
            <a:r>
              <a:rPr lang="zh-CN" altLang="en-US" dirty="0" smtClean="0"/>
              <a:t>”和 “</a:t>
            </a:r>
            <a:r>
              <a:rPr lang="en-US" altLang="zh-CN" dirty="0" smtClean="0"/>
              <a:t>Java Script</a:t>
            </a:r>
            <a:r>
              <a:rPr lang="zh-CN" altLang="en-US" dirty="0" smtClean="0"/>
              <a:t>”</a:t>
            </a:r>
            <a:endParaRPr lang="en-US" altLang="zh-CN" dirty="0"/>
          </a:p>
          <a:p>
            <a:endParaRPr lang="en-US" altLang="zh-CN" dirty="0" smtClean="0"/>
          </a:p>
          <a:p>
            <a:pPr marL="285750" indent="-285750">
              <a:buFont typeface="Arial" panose="020B0604020202020204" pitchFamily="34" charset="0"/>
              <a:buChar char="•"/>
            </a:pPr>
            <a:r>
              <a:rPr lang="en-US" altLang="zh-CN" dirty="0" smtClean="0"/>
              <a:t>	</a:t>
            </a:r>
            <a:r>
              <a:rPr lang="zh-CN" altLang="en-US" dirty="0" smtClean="0"/>
              <a:t>是语义上的相近：“美丽”和“漂亮”</a:t>
            </a:r>
            <a:endParaRPr lang="en-US" altLang="zh-CN" dirty="0" smtClean="0"/>
          </a:p>
          <a:p>
            <a:pPr lvl="6"/>
            <a:r>
              <a:rPr lang="zh-CN" altLang="en-US" dirty="0" smtClean="0"/>
              <a:t> “难过”和“悲伤”</a:t>
            </a:r>
            <a:endParaRPr lang="en-US" altLang="zh-CN" dirty="0" smtClean="0"/>
          </a:p>
          <a:p>
            <a:pPr lvl="6"/>
            <a:r>
              <a:rPr lang="en-US" altLang="zh-CN" dirty="0"/>
              <a:t> </a:t>
            </a:r>
            <a:r>
              <a:rPr lang="zh-CN" altLang="en-US" dirty="0" smtClean="0"/>
              <a:t>“打酱油”和“滥竽充数”</a:t>
            </a:r>
            <a:endParaRPr lang="en-US" altLang="zh-CN" dirty="0" smtClean="0"/>
          </a:p>
          <a:p>
            <a:pPr lvl="6"/>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939958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5579" y="1005479"/>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54078" y="783371"/>
            <a:ext cx="1854995" cy="523220"/>
          </a:xfrm>
          <a:prstGeom prst="rect">
            <a:avLst/>
          </a:prstGeom>
        </p:spPr>
        <p:txBody>
          <a:bodyPr wrap="none">
            <a:spAutoFit/>
          </a:bodyPr>
          <a:lstStyle/>
          <a:p>
            <a:r>
              <a:rPr lang="en-US" altLang="zh-CN" sz="2800" dirty="0" smtClean="0"/>
              <a:t>Application</a:t>
            </a:r>
            <a:endParaRPr lang="zh-CN" altLang="en-US" sz="2800" dirty="0"/>
          </a:p>
        </p:txBody>
      </p:sp>
      <p:sp>
        <p:nvSpPr>
          <p:cNvPr id="4" name="矩形 3"/>
          <p:cNvSpPr/>
          <p:nvPr/>
        </p:nvSpPr>
        <p:spPr>
          <a:xfrm>
            <a:off x="1111031" y="1176259"/>
            <a:ext cx="9854817" cy="3693319"/>
          </a:xfrm>
          <a:prstGeom prst="rect">
            <a:avLst/>
          </a:prstGeom>
        </p:spPr>
        <p:txBody>
          <a:bodyPr wrap="square">
            <a:spAutoFit/>
          </a:bodyPr>
          <a:lstStyle/>
          <a:p>
            <a:pPr marL="285750" indent="457200">
              <a:lnSpc>
                <a:spcPct val="150000"/>
              </a:lnSpc>
              <a:buFont typeface="Arial" panose="020B0604020202020204" pitchFamily="34" charset="0"/>
              <a:buChar char="•"/>
            </a:pPr>
            <a:r>
              <a:rPr lang="zh-CN" altLang="en-US" dirty="0"/>
              <a:t>在信息检索中，信息检索系统中为了能召回更多与检索词语相似的结果，可以用相似度</a:t>
            </a:r>
            <a:r>
              <a:rPr lang="zh-CN" altLang="en-US" dirty="0" smtClean="0"/>
              <a:t>来识别</a:t>
            </a:r>
            <a:r>
              <a:rPr lang="zh-CN" altLang="en-US" dirty="0"/>
              <a:t>相似的</a:t>
            </a:r>
            <a:r>
              <a:rPr lang="zh-CN" altLang="en-US" dirty="0" smtClean="0"/>
              <a:t>词语</a:t>
            </a:r>
            <a:r>
              <a:rPr lang="en-US" altLang="zh-CN" dirty="0" smtClean="0"/>
              <a:t>,</a:t>
            </a:r>
            <a:r>
              <a:rPr lang="zh-CN" altLang="en-US" dirty="0" smtClean="0"/>
              <a:t>从而为用户提供更多的选择。</a:t>
            </a:r>
            <a:endParaRPr lang="en-US" altLang="zh-CN" dirty="0" smtClean="0"/>
          </a:p>
          <a:p>
            <a:pPr marL="285750" indent="457200">
              <a:lnSpc>
                <a:spcPct val="150000"/>
              </a:lnSpc>
              <a:buFont typeface="Arial" panose="020B0604020202020204" pitchFamily="34" charset="0"/>
              <a:buChar char="•"/>
            </a:pPr>
            <a:r>
              <a:rPr lang="zh-CN" altLang="en-US" dirty="0" smtClean="0"/>
              <a:t>在自动问答中，相似度</a:t>
            </a:r>
            <a:r>
              <a:rPr lang="zh-CN" altLang="en-US" dirty="0"/>
              <a:t>在这里可以用来计算用户以自然语言的提问问句与语料库中问题的匹配程度，那么匹配度最高的那个问题对应的答案将作为</a:t>
            </a:r>
            <a:r>
              <a:rPr lang="zh-CN" altLang="en-US" dirty="0" smtClean="0"/>
              <a:t>响应。</a:t>
            </a:r>
            <a:endParaRPr lang="en-US" altLang="zh-CN" dirty="0" smtClean="0"/>
          </a:p>
          <a:p>
            <a:pPr marL="285750" indent="457200">
              <a:lnSpc>
                <a:spcPct val="150000"/>
              </a:lnSpc>
              <a:buFont typeface="Arial" panose="020B0604020202020204" pitchFamily="34" charset="0"/>
              <a:buChar char="•"/>
            </a:pPr>
            <a:r>
              <a:rPr lang="zh-CN" altLang="en-US" dirty="0"/>
              <a:t>在自动文摘中，在提取文摘的过程中要利用相似度对语义相似的句子进行</a:t>
            </a:r>
            <a:r>
              <a:rPr lang="zh-CN" altLang="en-US" dirty="0" smtClean="0"/>
              <a:t>抽取</a:t>
            </a:r>
            <a:endParaRPr lang="en-US" altLang="zh-CN" dirty="0" smtClean="0"/>
          </a:p>
          <a:p>
            <a:pPr marL="285750" indent="457200">
              <a:lnSpc>
                <a:spcPct val="150000"/>
              </a:lnSpc>
              <a:buFont typeface="Arial" panose="020B0604020202020204" pitchFamily="34" charset="0"/>
              <a:buChar char="•"/>
            </a:pPr>
            <a:r>
              <a:rPr lang="zh-CN" altLang="en-US" dirty="0" smtClean="0"/>
              <a:t>在文本纠错中，利用文本间的相似度给出当前要纠正的文本的候选集</a:t>
            </a:r>
            <a:endParaRPr lang="en-US" altLang="zh-CN" dirty="0" smtClean="0"/>
          </a:p>
          <a:p>
            <a:pPr marL="285750" indent="457200">
              <a:lnSpc>
                <a:spcPct val="150000"/>
              </a:lnSpc>
              <a:buFont typeface="Arial" panose="020B0604020202020204" pitchFamily="34" charset="0"/>
              <a:buChar char="•"/>
            </a:pPr>
            <a:r>
              <a:rPr lang="zh-CN" altLang="en-US" dirty="0" smtClean="0"/>
              <a:t>在推荐系统中，将</a:t>
            </a:r>
            <a:r>
              <a:rPr lang="zh-CN" altLang="en-US" dirty="0"/>
              <a:t>用户输入进行近义词分析，可以推荐给用户相关的关键词</a:t>
            </a:r>
            <a:endParaRPr lang="en-US" altLang="zh-CN" dirty="0" smtClean="0"/>
          </a:p>
          <a:p>
            <a:pPr marL="285750" indent="457200">
              <a:lnSpc>
                <a:spcPct val="150000"/>
              </a:lnSpc>
              <a:buFont typeface="Arial" panose="020B0604020202020204" pitchFamily="34" charset="0"/>
              <a:buChar char="•"/>
            </a:pPr>
            <a:r>
              <a:rPr lang="en-US" altLang="zh-CN" dirty="0" smtClean="0"/>
              <a:t>…….</a:t>
            </a:r>
          </a:p>
          <a:p>
            <a:endParaRPr lang="zh-CN" alt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51" y="4137782"/>
            <a:ext cx="7324606" cy="2582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457" y="4038581"/>
            <a:ext cx="4606579" cy="2839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99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5579" y="1005479"/>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39239" y="1600019"/>
            <a:ext cx="2263503" cy="861774"/>
          </a:xfrm>
          <a:prstGeom prst="rect">
            <a:avLst/>
          </a:prstGeom>
          <a:noFill/>
        </p:spPr>
        <p:txBody>
          <a:bodyPr wrap="square" rtlCol="0">
            <a:spAutoFit/>
          </a:bodyPr>
          <a:lstStyle/>
          <a:p>
            <a:r>
              <a:rPr lang="en-US" altLang="zh-CN" sz="3200" dirty="0" smtClean="0">
                <a:latin typeface="微软雅黑" pitchFamily="34" charset="-122"/>
                <a:ea typeface="微软雅黑" pitchFamily="34" charset="-122"/>
              </a:rPr>
              <a:t>Methods</a:t>
            </a:r>
          </a:p>
          <a:p>
            <a:endParaRPr lang="zh-CN" altLang="en-US" dirty="0" smtClean="0">
              <a:latin typeface="微软雅黑" pitchFamily="34" charset="-122"/>
              <a:ea typeface="微软雅黑" pitchFamily="34" charset="-122"/>
            </a:endParaRPr>
          </a:p>
        </p:txBody>
      </p:sp>
      <p:sp>
        <p:nvSpPr>
          <p:cNvPr id="4" name="矩形 3"/>
          <p:cNvSpPr/>
          <p:nvPr/>
        </p:nvSpPr>
        <p:spPr>
          <a:xfrm>
            <a:off x="1539240" y="2647997"/>
            <a:ext cx="7843907"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smtClean="0"/>
              <a:t>最小编辑</a:t>
            </a:r>
            <a:r>
              <a:rPr lang="zh-CN" altLang="en-US" sz="2400" dirty="0"/>
              <a:t>距离</a:t>
            </a:r>
            <a:r>
              <a:rPr lang="en-US" altLang="zh-CN" sz="2400" dirty="0"/>
              <a:t>(</a:t>
            </a:r>
            <a:r>
              <a:rPr lang="en-US" altLang="zh-CN" sz="2400" dirty="0" err="1"/>
              <a:t>Levenshtein</a:t>
            </a:r>
            <a:r>
              <a:rPr lang="zh-CN" altLang="en-US" sz="2400" dirty="0"/>
              <a:t>距离</a:t>
            </a:r>
            <a:r>
              <a:rPr lang="en-US" altLang="zh-CN" sz="2400" dirty="0" smtClean="0"/>
              <a:t>)</a:t>
            </a:r>
            <a:r>
              <a:rPr lang="zh-CN" altLang="en-US" sz="2400" dirty="0" smtClean="0"/>
              <a:t>算法</a:t>
            </a:r>
            <a:endParaRPr lang="en-US" altLang="zh-CN" sz="2400" dirty="0" smtClean="0"/>
          </a:p>
          <a:p>
            <a:pPr marL="285750" indent="-285750">
              <a:lnSpc>
                <a:spcPct val="150000"/>
              </a:lnSpc>
              <a:buFont typeface="Arial" panose="020B0604020202020204" pitchFamily="34" charset="0"/>
              <a:buChar char="•"/>
            </a:pPr>
            <a:endParaRPr lang="en-US" altLang="zh-CN" sz="2400" dirty="0" smtClean="0"/>
          </a:p>
          <a:p>
            <a:pPr marL="285750" indent="-285750">
              <a:lnSpc>
                <a:spcPct val="150000"/>
              </a:lnSpc>
              <a:buFont typeface="Arial" panose="020B0604020202020204" pitchFamily="34" charset="0"/>
              <a:buChar char="•"/>
            </a:pPr>
            <a:r>
              <a:rPr lang="zh-CN" altLang="en-US" sz="2400" dirty="0"/>
              <a:t>空间向量余弦</a:t>
            </a:r>
            <a:r>
              <a:rPr lang="zh-CN" altLang="en-US" sz="2400" dirty="0" smtClean="0"/>
              <a:t>算法</a:t>
            </a:r>
            <a:endParaRPr lang="en-US" altLang="zh-CN" sz="2400" dirty="0" smtClean="0"/>
          </a:p>
          <a:p>
            <a:pPr marL="285750" indent="-285750">
              <a:lnSpc>
                <a:spcPct val="150000"/>
              </a:lnSpc>
              <a:buFont typeface="Arial" panose="020B0604020202020204" pitchFamily="34" charset="0"/>
              <a:buChar char="•"/>
            </a:pPr>
            <a:endParaRPr lang="en-US" altLang="zh-CN" sz="2400" dirty="0" smtClean="0"/>
          </a:p>
          <a:p>
            <a:pPr marL="285750" indent="-285750">
              <a:lnSpc>
                <a:spcPct val="150000"/>
              </a:lnSpc>
              <a:buFont typeface="Arial" panose="020B0604020202020204" pitchFamily="34" charset="0"/>
              <a:buChar char="•"/>
            </a:pPr>
            <a:r>
              <a:rPr lang="zh-CN" altLang="en-US" sz="2400" dirty="0" smtClean="0"/>
              <a:t>利用语义相似度</a:t>
            </a:r>
            <a:endParaRPr lang="en-US" altLang="zh-CN" sz="2400" dirty="0" smtClean="0"/>
          </a:p>
          <a:p>
            <a:pPr marL="285750" indent="-285750">
              <a:lnSpc>
                <a:spcPct val="150000"/>
              </a:lnSpc>
              <a:buFont typeface="Arial" panose="020B0604020202020204" pitchFamily="34" charset="0"/>
              <a:buChar char="•"/>
            </a:pPr>
            <a:endParaRPr lang="en-US" altLang="zh-CN" sz="2400" dirty="0" smtClean="0"/>
          </a:p>
          <a:p>
            <a:endParaRPr lang="zh-CN" altLang="en-US" dirty="0"/>
          </a:p>
          <a:p>
            <a:endParaRPr lang="en-US" altLang="zh-CN" dirty="0" smtClean="0"/>
          </a:p>
          <a:p>
            <a:endParaRPr lang="en-US" altLang="zh-CN" dirty="0"/>
          </a:p>
        </p:txBody>
      </p:sp>
    </p:spTree>
    <p:extLst>
      <p:ext uri="{BB962C8B-B14F-4D97-AF65-F5344CB8AC3E}">
        <p14:creationId xmlns:p14="http://schemas.microsoft.com/office/powerpoint/2010/main" val="1939958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5579" y="1005479"/>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71550" y="1328674"/>
            <a:ext cx="4786760" cy="523220"/>
          </a:xfrm>
          <a:prstGeom prst="rect">
            <a:avLst/>
          </a:prstGeom>
        </p:spPr>
        <p:txBody>
          <a:bodyPr wrap="none">
            <a:spAutoFit/>
          </a:bodyPr>
          <a:lstStyle/>
          <a:p>
            <a:r>
              <a:rPr lang="en-US" altLang="zh-CN" sz="2800" dirty="0" smtClean="0"/>
              <a:t>Method1</a:t>
            </a:r>
            <a:r>
              <a:rPr lang="zh-CN" altLang="en-US" sz="2800" dirty="0" smtClean="0"/>
              <a:t>：最小编辑距离算法</a:t>
            </a:r>
            <a:endParaRPr lang="zh-CN" altLang="en-US" sz="2800" dirty="0"/>
          </a:p>
        </p:txBody>
      </p:sp>
      <p:sp>
        <p:nvSpPr>
          <p:cNvPr id="4" name="TextBox 3"/>
          <p:cNvSpPr txBox="1"/>
          <p:nvPr/>
        </p:nvSpPr>
        <p:spPr>
          <a:xfrm>
            <a:off x="1727200" y="2989943"/>
            <a:ext cx="184731" cy="369332"/>
          </a:xfrm>
          <a:prstGeom prst="rect">
            <a:avLst/>
          </a:prstGeom>
          <a:noFill/>
        </p:spPr>
        <p:txBody>
          <a:bodyPr wrap="none" rtlCol="0">
            <a:spAutoFit/>
          </a:bodyPr>
          <a:lstStyle/>
          <a:p>
            <a:endParaRPr lang="zh-CN" altLang="en-US" dirty="0" smtClean="0">
              <a:latin typeface="微软雅黑" pitchFamily="34" charset="-122"/>
              <a:ea typeface="微软雅黑" pitchFamily="34" charset="-122"/>
            </a:endParaRPr>
          </a:p>
        </p:txBody>
      </p:sp>
      <p:sp>
        <p:nvSpPr>
          <p:cNvPr id="5" name="矩形 4"/>
          <p:cNvSpPr/>
          <p:nvPr/>
        </p:nvSpPr>
        <p:spPr>
          <a:xfrm>
            <a:off x="1371549" y="2099269"/>
            <a:ext cx="10353886" cy="4093428"/>
          </a:xfrm>
          <a:prstGeom prst="rect">
            <a:avLst/>
          </a:prstGeom>
        </p:spPr>
        <p:txBody>
          <a:bodyPr wrap="square">
            <a:spAutoFit/>
          </a:bodyPr>
          <a:lstStyle/>
          <a:p>
            <a:r>
              <a:rPr lang="zh-CN" altLang="en-US" sz="2000" dirty="0"/>
              <a:t>字符串的编辑距离，又称为</a:t>
            </a:r>
            <a:r>
              <a:rPr lang="en-US" altLang="zh-CN" sz="2000" dirty="0" err="1"/>
              <a:t>Levenshtein</a:t>
            </a:r>
            <a:r>
              <a:rPr lang="zh-CN" altLang="en-US" sz="2000" dirty="0"/>
              <a:t>距离，由俄罗斯的数学家</a:t>
            </a:r>
            <a:r>
              <a:rPr lang="en-US" altLang="zh-CN" sz="2000" dirty="0"/>
              <a:t>Vladimir </a:t>
            </a:r>
            <a:r>
              <a:rPr lang="en-US" altLang="zh-CN" sz="2000" dirty="0" err="1"/>
              <a:t>Levenshtein</a:t>
            </a:r>
            <a:r>
              <a:rPr lang="zh-CN" altLang="en-US" sz="2000" dirty="0"/>
              <a:t>在</a:t>
            </a:r>
            <a:r>
              <a:rPr lang="en-US" altLang="zh-CN" sz="2000" dirty="0"/>
              <a:t>1965</a:t>
            </a:r>
            <a:r>
              <a:rPr lang="zh-CN" altLang="en-US" sz="2000" dirty="0"/>
              <a:t>年提出。是指利用字符操作，把字符串</a:t>
            </a:r>
            <a:r>
              <a:rPr lang="en-US" altLang="zh-CN" sz="2000" dirty="0"/>
              <a:t>A</a:t>
            </a:r>
            <a:r>
              <a:rPr lang="zh-CN" altLang="en-US" sz="2000" dirty="0"/>
              <a:t>转换成字符串</a:t>
            </a:r>
            <a:r>
              <a:rPr lang="en-US" altLang="zh-CN" sz="2000" dirty="0"/>
              <a:t>B</a:t>
            </a:r>
            <a:r>
              <a:rPr lang="zh-CN" altLang="en-US" sz="2000" dirty="0"/>
              <a:t>所需要的最少操作数</a:t>
            </a:r>
            <a:r>
              <a:rPr lang="zh-CN" altLang="en-US" sz="2000" dirty="0" smtClean="0"/>
              <a:t>。</a:t>
            </a:r>
            <a:endParaRPr lang="en-US" altLang="zh-CN" sz="2000" dirty="0" smtClean="0"/>
          </a:p>
          <a:p>
            <a:r>
              <a:rPr lang="zh-CN" altLang="en-US" sz="2000" dirty="0"/>
              <a:t>其中，字符操作包括</a:t>
            </a:r>
            <a:r>
              <a:rPr lang="zh-CN" altLang="en-US" sz="2000" dirty="0" smtClean="0"/>
              <a:t>：</a:t>
            </a:r>
            <a:endParaRPr lang="en-US" altLang="zh-CN" sz="2000" dirty="0" smtClean="0"/>
          </a:p>
          <a:p>
            <a:endParaRPr lang="en-US" altLang="zh-CN" sz="2000" dirty="0" smtClean="0"/>
          </a:p>
          <a:p>
            <a:pPr marL="1257300" lvl="2" indent="-342900">
              <a:buFont typeface="Arial" panose="020B0604020202020204" pitchFamily="34" charset="0"/>
              <a:buChar char="•"/>
            </a:pPr>
            <a:r>
              <a:rPr lang="zh-CN" altLang="en-US" sz="2000" dirty="0"/>
              <a:t>删除一个</a:t>
            </a:r>
            <a:r>
              <a:rPr lang="zh-CN" altLang="en-US" sz="2000" dirty="0" smtClean="0"/>
              <a:t>字符     </a:t>
            </a:r>
            <a:r>
              <a:rPr lang="en-US" altLang="zh-CN" sz="2000" dirty="0" err="1"/>
              <a:t>abc</a:t>
            </a:r>
            <a:r>
              <a:rPr lang="en-US" altLang="zh-CN" sz="2000" dirty="0"/>
              <a:t> -&gt; </a:t>
            </a:r>
            <a:r>
              <a:rPr lang="en-US" altLang="zh-CN" sz="2000" dirty="0" err="1" smtClean="0"/>
              <a:t>abcd</a:t>
            </a:r>
            <a:r>
              <a:rPr lang="zh-CN" altLang="en-US" sz="2000" dirty="0" smtClean="0"/>
              <a:t>   </a:t>
            </a:r>
            <a:endParaRPr lang="en-US" altLang="zh-CN" sz="2000" dirty="0" smtClean="0"/>
          </a:p>
          <a:p>
            <a:pPr marL="1257300" lvl="2" indent="-342900">
              <a:buFont typeface="Arial" panose="020B0604020202020204" pitchFamily="34" charset="0"/>
              <a:buChar char="•"/>
            </a:pPr>
            <a:r>
              <a:rPr lang="zh-CN" altLang="en-US" sz="2000" dirty="0" smtClean="0"/>
              <a:t>插入</a:t>
            </a:r>
            <a:r>
              <a:rPr lang="zh-CN" altLang="en-US" sz="2000" dirty="0"/>
              <a:t>一个字符     </a:t>
            </a:r>
            <a:r>
              <a:rPr lang="en-US" altLang="zh-CN" sz="2000" dirty="0" err="1"/>
              <a:t>abc</a:t>
            </a:r>
            <a:r>
              <a:rPr lang="en-US" altLang="zh-CN" sz="2000" dirty="0"/>
              <a:t> -&gt; </a:t>
            </a:r>
            <a:r>
              <a:rPr lang="en-US" altLang="zh-CN" sz="2000" dirty="0" smtClean="0"/>
              <a:t>ab</a:t>
            </a:r>
          </a:p>
          <a:p>
            <a:pPr marL="1257300" lvl="2" indent="-342900">
              <a:buFont typeface="Arial" panose="020B0604020202020204" pitchFamily="34" charset="0"/>
              <a:buChar char="•"/>
            </a:pPr>
            <a:r>
              <a:rPr lang="zh-CN" altLang="en-US" sz="2000" dirty="0" smtClean="0"/>
              <a:t>修改</a:t>
            </a:r>
            <a:r>
              <a:rPr lang="zh-CN" altLang="en-US" sz="2000" dirty="0"/>
              <a:t>一个</a:t>
            </a:r>
            <a:r>
              <a:rPr lang="zh-CN" altLang="en-US" sz="2000" dirty="0" smtClean="0"/>
              <a:t>字符</a:t>
            </a:r>
            <a:r>
              <a:rPr lang="en-US" altLang="zh-CN" sz="2000" dirty="0"/>
              <a:t>  </a:t>
            </a:r>
            <a:r>
              <a:rPr lang="en-US" altLang="zh-CN" sz="2000" dirty="0" smtClean="0"/>
              <a:t>   </a:t>
            </a:r>
            <a:r>
              <a:rPr lang="en-US" altLang="zh-CN" sz="2000" dirty="0" err="1" smtClean="0"/>
              <a:t>abc</a:t>
            </a:r>
            <a:r>
              <a:rPr lang="en-US" altLang="zh-CN" sz="2000" dirty="0" smtClean="0"/>
              <a:t> </a:t>
            </a:r>
            <a:r>
              <a:rPr lang="en-US" altLang="zh-CN" sz="2000" dirty="0"/>
              <a:t>-&gt; </a:t>
            </a:r>
            <a:r>
              <a:rPr lang="en-US" altLang="zh-CN" sz="2000" dirty="0" err="1"/>
              <a:t>abd</a:t>
            </a:r>
            <a:endParaRPr lang="en-US" altLang="zh-CN" sz="2000" dirty="0"/>
          </a:p>
          <a:p>
            <a:pPr marL="1257300" lvl="2" indent="-342900">
              <a:buFont typeface="Arial" panose="020B0604020202020204" pitchFamily="34" charset="0"/>
              <a:buChar char="•"/>
            </a:pPr>
            <a:endParaRPr lang="en-US" altLang="zh-CN" sz="2000" dirty="0" smtClean="0"/>
          </a:p>
          <a:p>
            <a:pPr marL="1257300" lvl="2" indent="-342900">
              <a:buFont typeface="Arial" panose="020B0604020202020204" pitchFamily="34" charset="0"/>
              <a:buChar char="•"/>
            </a:pPr>
            <a:endParaRPr lang="en-US" altLang="zh-CN" sz="2000" dirty="0" smtClean="0"/>
          </a:p>
          <a:p>
            <a:r>
              <a:rPr lang="zh-CN" altLang="en-US" sz="2000" dirty="0" smtClean="0"/>
              <a:t>例如：</a:t>
            </a:r>
            <a:r>
              <a:rPr lang="en-US" altLang="zh-CN" sz="2000" dirty="0" smtClean="0"/>
              <a:t>"</a:t>
            </a:r>
            <a:r>
              <a:rPr lang="en-US" altLang="zh-CN" sz="2000" dirty="0"/>
              <a:t>if"</a:t>
            </a:r>
            <a:r>
              <a:rPr lang="zh-CN" altLang="en-US" sz="2000" dirty="0" smtClean="0"/>
              <a:t>和</a:t>
            </a:r>
            <a:r>
              <a:rPr lang="en-US" altLang="zh-CN" sz="2000" dirty="0" smtClean="0"/>
              <a:t>“</a:t>
            </a:r>
            <a:r>
              <a:rPr lang="en-US" altLang="zh-CN" sz="2000" dirty="0" err="1" smtClean="0"/>
              <a:t>iff</a:t>
            </a:r>
            <a:r>
              <a:rPr lang="en-US" altLang="zh-CN" sz="2000" dirty="0" smtClean="0"/>
              <a:t>"</a:t>
            </a:r>
            <a:r>
              <a:rPr lang="zh-CN" altLang="en-US" sz="2000" dirty="0"/>
              <a:t>，可以通过插入一个</a:t>
            </a:r>
            <a:r>
              <a:rPr lang="en-US" altLang="zh-CN" sz="2000" dirty="0"/>
              <a:t>'f'</a:t>
            </a:r>
            <a:r>
              <a:rPr lang="zh-CN" altLang="en-US" sz="2000" dirty="0"/>
              <a:t>或者删除一个</a:t>
            </a:r>
            <a:r>
              <a:rPr lang="en-US" altLang="zh-CN" sz="2000" dirty="0"/>
              <a:t>'f'</a:t>
            </a:r>
            <a:r>
              <a:rPr lang="zh-CN" altLang="en-US" sz="2000" dirty="0"/>
              <a:t>来达到目的</a:t>
            </a:r>
            <a:endParaRPr lang="en-US" altLang="zh-CN" sz="2000" dirty="0"/>
          </a:p>
          <a:p>
            <a:endParaRPr lang="en-US" altLang="zh-CN" sz="2000" dirty="0" smtClean="0"/>
          </a:p>
          <a:p>
            <a:endParaRPr lang="en-US" altLang="zh-CN" sz="2000" dirty="0"/>
          </a:p>
          <a:p>
            <a:endParaRPr lang="zh-CN" altLang="en-US" sz="2000" dirty="0"/>
          </a:p>
        </p:txBody>
      </p:sp>
      <p:sp>
        <p:nvSpPr>
          <p:cNvPr id="6" name="矩形 5"/>
          <p:cNvSpPr/>
          <p:nvPr/>
        </p:nvSpPr>
        <p:spPr>
          <a:xfrm>
            <a:off x="1480526" y="5355549"/>
            <a:ext cx="7257073" cy="646331"/>
          </a:xfrm>
          <a:prstGeom prst="rect">
            <a:avLst/>
          </a:prstGeom>
        </p:spPr>
        <p:txBody>
          <a:bodyPr wrap="square">
            <a:spAutoFit/>
          </a:bodyPr>
          <a:lstStyle/>
          <a:p>
            <a:r>
              <a:rPr lang="zh-CN" altLang="en-US" dirty="0"/>
              <a:t>一般来说，两个字符串的编辑距离越小，则它们越相似</a:t>
            </a:r>
            <a:r>
              <a:rPr lang="zh-CN" altLang="en-US" dirty="0" smtClean="0"/>
              <a:t>。</a:t>
            </a:r>
            <a:endParaRPr lang="en-US" altLang="zh-CN" dirty="0" smtClean="0"/>
          </a:p>
          <a:p>
            <a:r>
              <a:rPr lang="zh-CN" altLang="en-US" dirty="0" smtClean="0"/>
              <a:t>如果</a:t>
            </a:r>
            <a:r>
              <a:rPr lang="zh-CN" altLang="en-US" dirty="0"/>
              <a:t>两个字符串</a:t>
            </a:r>
            <a:r>
              <a:rPr lang="zh-CN" altLang="en-US" dirty="0" smtClean="0"/>
              <a:t>相等，那么它们的编辑距离就是</a:t>
            </a:r>
            <a:r>
              <a:rPr lang="en-US" altLang="zh-CN" dirty="0" smtClean="0"/>
              <a:t>0</a:t>
            </a:r>
            <a:r>
              <a:rPr lang="zh-CN" altLang="en-US" dirty="0" smtClean="0"/>
              <a:t>。</a:t>
            </a:r>
            <a:endParaRPr lang="zh-CN" altLang="en-US" dirty="0"/>
          </a:p>
        </p:txBody>
      </p:sp>
      <p:sp>
        <p:nvSpPr>
          <p:cNvPr id="7" name="矩形 6"/>
          <p:cNvSpPr/>
          <p:nvPr/>
        </p:nvSpPr>
        <p:spPr>
          <a:xfrm>
            <a:off x="5802923" y="6541477"/>
            <a:ext cx="6389077" cy="369332"/>
          </a:xfrm>
          <a:prstGeom prst="rect">
            <a:avLst/>
          </a:prstGeom>
        </p:spPr>
        <p:txBody>
          <a:bodyPr wrap="square">
            <a:spAutoFit/>
          </a:bodyPr>
          <a:lstStyle/>
          <a:p>
            <a:r>
              <a:rPr lang="en-US" altLang="zh-CN" dirty="0"/>
              <a:t>https://blog.csdn.net/qq_34552886/article/details/72556242</a:t>
            </a:r>
            <a:endParaRPr lang="zh-CN" altLang="en-US" dirty="0"/>
          </a:p>
        </p:txBody>
      </p:sp>
    </p:spTree>
    <p:extLst>
      <p:ext uri="{BB962C8B-B14F-4D97-AF65-F5344CB8AC3E}">
        <p14:creationId xmlns:p14="http://schemas.microsoft.com/office/powerpoint/2010/main" val="1939958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5579" y="1005479"/>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77257" y="1601787"/>
            <a:ext cx="4499052" cy="646331"/>
          </a:xfrm>
          <a:prstGeom prst="rect">
            <a:avLst/>
          </a:prstGeom>
          <a:noFill/>
        </p:spPr>
        <p:txBody>
          <a:bodyPr wrap="none" rtlCol="0">
            <a:spAutoFit/>
          </a:bodyPr>
          <a:lstStyle/>
          <a:p>
            <a:r>
              <a:rPr lang="zh-CN" altLang="en-US" dirty="0" smtClean="0">
                <a:latin typeface="微软雅黑" pitchFamily="34" charset="-122"/>
                <a:ea typeface="微软雅黑" pitchFamily="34" charset="-122"/>
              </a:rPr>
              <a:t>利用</a:t>
            </a:r>
            <a:r>
              <a:rPr lang="en-US" altLang="zh-CN" dirty="0" smtClean="0">
                <a:latin typeface="微软雅黑" pitchFamily="34" charset="-122"/>
                <a:ea typeface="微软雅黑" pitchFamily="34" charset="-122"/>
              </a:rPr>
              <a:t>Python</a:t>
            </a:r>
            <a:r>
              <a:rPr lang="zh-CN" altLang="en-US" dirty="0" smtClean="0">
                <a:latin typeface="微软雅黑" pitchFamily="34" charset="-122"/>
                <a:ea typeface="微软雅黑" pitchFamily="34" charset="-122"/>
              </a:rPr>
              <a:t>工具包实现最小编辑距离算法</a:t>
            </a:r>
            <a:endParaRPr lang="en-US" altLang="zh-CN" dirty="0"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p:txBody>
      </p:sp>
      <p:sp>
        <p:nvSpPr>
          <p:cNvPr id="4" name="TextBox 3"/>
          <p:cNvSpPr txBox="1"/>
          <p:nvPr/>
        </p:nvSpPr>
        <p:spPr>
          <a:xfrm>
            <a:off x="1277257" y="2423887"/>
            <a:ext cx="5129930"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在命令窗口行输入命令：     </a:t>
            </a:r>
            <a:r>
              <a:rPr lang="en-US" altLang="zh-CN" dirty="0" smtClean="0">
                <a:latin typeface="微软雅黑" pitchFamily="34" charset="-122"/>
                <a:ea typeface="微软雅黑" pitchFamily="34" charset="-122"/>
              </a:rPr>
              <a:t>pip </a:t>
            </a:r>
            <a:r>
              <a:rPr lang="en-US" altLang="zh-CN" dirty="0">
                <a:latin typeface="微软雅黑" pitchFamily="34" charset="-122"/>
                <a:ea typeface="微软雅黑" pitchFamily="34" charset="-122"/>
              </a:rPr>
              <a:t>install distance</a:t>
            </a:r>
            <a:endParaRPr lang="zh-CN" altLang="en-US" dirty="0" smtClean="0">
              <a:latin typeface="微软雅黑" pitchFamily="34" charset="-122"/>
              <a:ea typeface="微软雅黑" pitchFamily="34" charset="-122"/>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832" y="3192689"/>
            <a:ext cx="6063883" cy="206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39240" y="5558953"/>
            <a:ext cx="1935145"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最终输出结果：</a:t>
            </a:r>
            <a:r>
              <a:rPr lang="en-US" altLang="zh-CN" dirty="0" smtClean="0">
                <a:latin typeface="微软雅黑" pitchFamily="34" charset="-122"/>
                <a:ea typeface="微软雅黑" pitchFamily="34" charset="-122"/>
              </a:rPr>
              <a:t>2</a:t>
            </a:r>
            <a:endParaRPr lang="zh-CN" alt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39958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24" y="1281521"/>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336430" y="1621084"/>
            <a:ext cx="646331"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思考</a:t>
            </a:r>
          </a:p>
        </p:txBody>
      </p:sp>
      <p:sp>
        <p:nvSpPr>
          <p:cNvPr id="7" name="矩形 6"/>
          <p:cNvSpPr/>
          <p:nvPr/>
        </p:nvSpPr>
        <p:spPr>
          <a:xfrm>
            <a:off x="1336430" y="2681618"/>
            <a:ext cx="9161585" cy="1200329"/>
          </a:xfrm>
          <a:prstGeom prst="rect">
            <a:avLst/>
          </a:prstGeom>
        </p:spPr>
        <p:txBody>
          <a:bodyPr wrap="square">
            <a:spAutoFit/>
          </a:bodyPr>
          <a:lstStyle/>
          <a:p>
            <a:r>
              <a:rPr lang="zh-CN" altLang="en-US" dirty="0"/>
              <a:t>如果将编辑距离的按字处理改为按词处理，能不能提高</a:t>
            </a:r>
            <a:r>
              <a:rPr lang="zh-CN" altLang="en-US" dirty="0" smtClean="0"/>
              <a:t>效果，同时又可能带来什么问题？</a:t>
            </a:r>
            <a:endParaRPr lang="en-US" altLang="zh-CN" dirty="0" smtClean="0"/>
          </a:p>
          <a:p>
            <a:endParaRPr lang="en-US" altLang="zh-CN" dirty="0"/>
          </a:p>
          <a:p>
            <a:endParaRPr lang="zh-CN" altLang="en-US" dirty="0"/>
          </a:p>
          <a:p>
            <a:r>
              <a:rPr lang="zh-CN" altLang="en-US" dirty="0"/>
              <a:t>是否有更好的计算方法</a:t>
            </a:r>
            <a:r>
              <a:rPr lang="zh-CN" altLang="en-US" dirty="0" smtClean="0"/>
              <a:t>？</a:t>
            </a:r>
            <a:endParaRPr lang="zh-CN" altLang="en-US" dirty="0"/>
          </a:p>
        </p:txBody>
      </p:sp>
    </p:spTree>
    <p:extLst>
      <p:ext uri="{BB962C8B-B14F-4D97-AF65-F5344CB8AC3E}">
        <p14:creationId xmlns:p14="http://schemas.microsoft.com/office/powerpoint/2010/main" val="2366386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24" y="1281521"/>
            <a:ext cx="1173661" cy="1189081"/>
          </a:xfrm>
          <a:prstGeom prst="rect">
            <a:avLst/>
          </a:prstGeom>
        </p:spPr>
      </p:pic>
      <p:pic>
        <p:nvPicPr>
          <p:cNvPr id="79" name="图片 78"/>
          <p:cNvPicPr>
            <a:picLocks noChangeAspect="1"/>
          </p:cNvPicPr>
          <p:nvPr/>
        </p:nvPicPr>
        <p:blipFill rotWithShape="1">
          <a:blip r:embed="rId3"/>
          <a:srcRect l="2979" t="39735" r="2652" b="1203"/>
          <a:stretch/>
        </p:blipFill>
        <p:spPr>
          <a:xfrm>
            <a:off x="5255" y="-30781"/>
            <a:ext cx="12186745" cy="793866"/>
          </a:xfrm>
          <a:prstGeom prst="rect">
            <a:avLst/>
          </a:prstGeom>
        </p:spPr>
      </p:pic>
      <p:pic>
        <p:nvPicPr>
          <p:cNvPr id="88" name="图片 87"/>
          <p:cNvPicPr>
            <a:picLocks noChangeAspect="1"/>
          </p:cNvPicPr>
          <p:nvPr/>
        </p:nvPicPr>
        <p:blipFill>
          <a:blip r:embed="rId4"/>
          <a:stretch>
            <a:fillRect/>
          </a:stretch>
        </p:blipFill>
        <p:spPr>
          <a:xfrm rot="13711431" flipV="1">
            <a:off x="10556489" y="-18583"/>
            <a:ext cx="511441" cy="709945"/>
          </a:xfrm>
          <a:prstGeom prst="rect">
            <a:avLst/>
          </a:prstGeom>
        </p:spPr>
      </p:pic>
      <p:pic>
        <p:nvPicPr>
          <p:cNvPr id="89" name="图片 88"/>
          <p:cNvPicPr>
            <a:picLocks noChangeAspect="1"/>
          </p:cNvPicPr>
          <p:nvPr/>
        </p:nvPicPr>
        <p:blipFill>
          <a:blip r:embed="rId4"/>
          <a:stretch>
            <a:fillRect/>
          </a:stretch>
        </p:blipFill>
        <p:spPr>
          <a:xfrm rot="16360704" flipV="1">
            <a:off x="5402798" y="-18584"/>
            <a:ext cx="511441" cy="709945"/>
          </a:xfrm>
          <a:prstGeom prst="rect">
            <a:avLst/>
          </a:prstGeom>
        </p:spPr>
      </p:pic>
      <p:pic>
        <p:nvPicPr>
          <p:cNvPr id="90" name="图片 89"/>
          <p:cNvPicPr>
            <a:picLocks noChangeAspect="1"/>
          </p:cNvPicPr>
          <p:nvPr/>
        </p:nvPicPr>
        <p:blipFill>
          <a:blip r:embed="rId4"/>
          <a:stretch>
            <a:fillRect/>
          </a:stretch>
        </p:blipFill>
        <p:spPr>
          <a:xfrm rot="14446226" flipV="1">
            <a:off x="7292500" y="186478"/>
            <a:ext cx="392432" cy="544746"/>
          </a:xfrm>
          <a:prstGeom prst="rect">
            <a:avLst/>
          </a:prstGeom>
        </p:spPr>
      </p:pic>
      <p:pic>
        <p:nvPicPr>
          <p:cNvPr id="91" name="图片 90"/>
          <p:cNvPicPr>
            <a:picLocks noChangeAspect="1"/>
          </p:cNvPicPr>
          <p:nvPr/>
        </p:nvPicPr>
        <p:blipFill>
          <a:blip r:embed="rId4"/>
          <a:stretch>
            <a:fillRect/>
          </a:stretch>
        </p:blipFill>
        <p:spPr>
          <a:xfrm rot="12175662" flipV="1">
            <a:off x="11813358" y="238379"/>
            <a:ext cx="223357" cy="310048"/>
          </a:xfrm>
          <a:prstGeom prst="rect">
            <a:avLst/>
          </a:prstGeom>
        </p:spPr>
      </p:pic>
      <p:pic>
        <p:nvPicPr>
          <p:cNvPr id="92" name="图片 91"/>
          <p:cNvPicPr>
            <a:picLocks noChangeAspect="1"/>
          </p:cNvPicPr>
          <p:nvPr/>
        </p:nvPicPr>
        <p:blipFill>
          <a:blip r:embed="rId4"/>
          <a:stretch>
            <a:fillRect/>
          </a:stretch>
        </p:blipFill>
        <p:spPr>
          <a:xfrm rot="14563366" flipV="1">
            <a:off x="8694731" y="38431"/>
            <a:ext cx="511441" cy="709945"/>
          </a:xfrm>
          <a:prstGeom prst="rect">
            <a:avLst/>
          </a:prstGeom>
        </p:spPr>
      </p:pic>
      <p:pic>
        <p:nvPicPr>
          <p:cNvPr id="182" name="图片 181"/>
          <p:cNvPicPr>
            <a:picLocks noChangeAspect="1"/>
          </p:cNvPicPr>
          <p:nvPr/>
        </p:nvPicPr>
        <p:blipFill>
          <a:blip r:embed="rId2"/>
          <a:stretch>
            <a:fillRect/>
          </a:stretch>
        </p:blipFill>
        <p:spPr>
          <a:xfrm flipH="1">
            <a:off x="10262395" y="4817822"/>
            <a:ext cx="1463040" cy="1482262"/>
          </a:xfrm>
          <a:prstGeom prst="rect">
            <a:avLst/>
          </a:prstGeom>
        </p:spPr>
      </p:pic>
      <p:cxnSp>
        <p:nvCxnSpPr>
          <p:cNvPr id="20" name="直接连接符 19"/>
          <p:cNvCxnSpPr/>
          <p:nvPr/>
        </p:nvCxnSpPr>
        <p:spPr>
          <a:xfrm>
            <a:off x="3527308" y="1851894"/>
            <a:ext cx="0" cy="0"/>
          </a:xfrm>
          <a:prstGeom prst="line">
            <a:avLst/>
          </a:prstGeom>
          <a:ln>
            <a:prstDash val="sysDot"/>
          </a:ln>
          <a:effectLst>
            <a:innerShdw blurRad="63500" dist="50800" dir="18900000">
              <a:prstClr val="black">
                <a:alpha val="50000"/>
              </a:prstClr>
            </a:innerShd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8294" y="966471"/>
            <a:ext cx="4786760" cy="523220"/>
          </a:xfrm>
          <a:prstGeom prst="rect">
            <a:avLst/>
          </a:prstGeom>
        </p:spPr>
        <p:txBody>
          <a:bodyPr wrap="none">
            <a:spAutoFit/>
          </a:bodyPr>
          <a:lstStyle/>
          <a:p>
            <a:r>
              <a:rPr lang="en-US" altLang="zh-CN" sz="2800" dirty="0" smtClean="0"/>
              <a:t>Method2</a:t>
            </a:r>
            <a:r>
              <a:rPr lang="zh-CN" altLang="en-US" sz="2800" dirty="0" smtClean="0"/>
              <a:t>：空间</a:t>
            </a:r>
            <a:r>
              <a:rPr lang="zh-CN" altLang="en-US" sz="2800" dirty="0"/>
              <a:t>向量余弦算法</a:t>
            </a:r>
          </a:p>
        </p:txBody>
      </p:sp>
      <p:sp>
        <p:nvSpPr>
          <p:cNvPr id="12" name="文本框 2">
            <a:extLst>
              <a:ext uri="{FF2B5EF4-FFF2-40B4-BE49-F238E27FC236}">
                <a16:creationId xmlns:a16="http://schemas.microsoft.com/office/drawing/2014/main" id="{302816B2-2A4E-4BAE-BDF5-9869AA588C9A}"/>
              </a:ext>
            </a:extLst>
          </p:cNvPr>
          <p:cNvSpPr txBox="1"/>
          <p:nvPr/>
        </p:nvSpPr>
        <p:spPr>
          <a:xfrm>
            <a:off x="1342140" y="1489691"/>
            <a:ext cx="9365828" cy="5878532"/>
          </a:xfrm>
          <a:prstGeom prst="rect">
            <a:avLst/>
          </a:prstGeom>
          <a:noFill/>
        </p:spPr>
        <p:txBody>
          <a:bodyPr wrap="square" rtlCol="0">
            <a:spAutoFit/>
          </a:bodyPr>
          <a:lstStyle>
            <a:defPPr>
              <a:defRPr lang="zh-CN"/>
            </a:defPPr>
            <a:lvl1pPr>
              <a:defRPr sz="2800"/>
            </a:lvl1pPr>
          </a:lstStyle>
          <a:p>
            <a:pPr fontAlgn="base">
              <a:spcBef>
                <a:spcPct val="0"/>
              </a:spcBef>
              <a:spcAft>
                <a:spcPct val="0"/>
              </a:spcAft>
            </a:pPr>
            <a:endParaRPr lang="en-US" altLang="zh-CN" dirty="0">
              <a:solidFill>
                <a:prstClr val="black"/>
              </a:solidFill>
              <a:latin typeface="Arial" charset="0"/>
              <a:ea typeface="宋体" charset="-122"/>
            </a:endParaRPr>
          </a:p>
          <a:p>
            <a:pPr marL="457200" indent="-457200" fontAlgn="base">
              <a:spcBef>
                <a:spcPct val="0"/>
              </a:spcBef>
              <a:spcAft>
                <a:spcPct val="0"/>
              </a:spcAft>
              <a:buFont typeface="Arial" panose="020B0604020202020204" pitchFamily="34" charset="0"/>
              <a:buChar char="•"/>
            </a:pPr>
            <a:r>
              <a:rPr lang="zh-CN" altLang="en-US" dirty="0">
                <a:solidFill>
                  <a:prstClr val="black"/>
                </a:solidFill>
                <a:latin typeface="Arial" charset="0"/>
                <a:ea typeface="宋体" charset="-122"/>
              </a:rPr>
              <a:t>余弦相似性计算举例</a:t>
            </a:r>
            <a:endParaRPr lang="en-US" altLang="zh-CN" dirty="0">
              <a:solidFill>
                <a:prstClr val="black"/>
              </a:solidFill>
              <a:latin typeface="Arial" charset="0"/>
              <a:ea typeface="宋体" charset="-122"/>
            </a:endParaRPr>
          </a:p>
          <a:p>
            <a:pPr fontAlgn="base">
              <a:spcBef>
                <a:spcPct val="0"/>
              </a:spcBef>
              <a:spcAft>
                <a:spcPct val="0"/>
              </a:spcAft>
            </a:pPr>
            <a:r>
              <a:rPr lang="en-US" altLang="zh-CN" dirty="0">
                <a:solidFill>
                  <a:prstClr val="black"/>
                </a:solidFill>
                <a:latin typeface="Arial" charset="0"/>
                <a:ea typeface="宋体" charset="-122"/>
              </a:rPr>
              <a:t>	</a:t>
            </a:r>
            <a:r>
              <a:rPr lang="zh-CN" altLang="en-US" sz="1600" dirty="0">
                <a:solidFill>
                  <a:prstClr val="black"/>
                </a:solidFill>
                <a:latin typeface="Arial" charset="0"/>
                <a:ea typeface="宋体" charset="-122"/>
              </a:rPr>
              <a:t>句子</a:t>
            </a:r>
            <a:r>
              <a:rPr lang="en-US" altLang="zh-CN" sz="1600" dirty="0">
                <a:solidFill>
                  <a:prstClr val="black"/>
                </a:solidFill>
                <a:latin typeface="Arial" charset="0"/>
                <a:ea typeface="宋体" charset="-122"/>
              </a:rPr>
              <a:t>A</a:t>
            </a:r>
            <a:r>
              <a:rPr lang="zh-CN" altLang="en-US" sz="1600" dirty="0">
                <a:solidFill>
                  <a:prstClr val="black"/>
                </a:solidFill>
                <a:latin typeface="Arial" charset="0"/>
                <a:ea typeface="宋体" charset="-122"/>
              </a:rPr>
              <a:t>：我喜欢看电视，不喜欢看电影。</a:t>
            </a:r>
            <a:endParaRPr lang="en-US" altLang="zh-CN" sz="1600" dirty="0">
              <a:solidFill>
                <a:prstClr val="black"/>
              </a:solidFill>
              <a:latin typeface="Arial" charset="0"/>
              <a:ea typeface="宋体" charset="-122"/>
            </a:endParaRPr>
          </a:p>
          <a:p>
            <a:pPr fontAlgn="base">
              <a:spcBef>
                <a:spcPct val="0"/>
              </a:spcBef>
              <a:spcAft>
                <a:spcPct val="0"/>
              </a:spcAft>
            </a:pPr>
            <a:endParaRPr lang="zh-CN" altLang="en-US" sz="1600" dirty="0">
              <a:solidFill>
                <a:prstClr val="black"/>
              </a:solidFill>
              <a:latin typeface="Arial" charset="0"/>
              <a:ea typeface="宋体" charset="-122"/>
            </a:endParaRPr>
          </a:p>
          <a:p>
            <a:pPr fontAlgn="base">
              <a:spcBef>
                <a:spcPct val="0"/>
              </a:spcBef>
              <a:spcAft>
                <a:spcPct val="0"/>
              </a:spcAft>
            </a:pPr>
            <a:r>
              <a:rPr lang="zh-CN" altLang="en-US" sz="1600" dirty="0">
                <a:solidFill>
                  <a:prstClr val="black"/>
                </a:solidFill>
                <a:latin typeface="Arial" charset="0"/>
                <a:ea typeface="宋体" charset="-122"/>
              </a:rPr>
              <a:t>　　</a:t>
            </a:r>
            <a:r>
              <a:rPr lang="en-US" altLang="zh-CN" sz="1600" dirty="0">
                <a:solidFill>
                  <a:prstClr val="black"/>
                </a:solidFill>
                <a:latin typeface="Arial" charset="0"/>
                <a:ea typeface="宋体" charset="-122"/>
              </a:rPr>
              <a:t>	</a:t>
            </a:r>
            <a:r>
              <a:rPr lang="zh-CN" altLang="en-US" sz="1600" dirty="0">
                <a:solidFill>
                  <a:prstClr val="black"/>
                </a:solidFill>
                <a:latin typeface="Arial" charset="0"/>
                <a:ea typeface="宋体" charset="-122"/>
              </a:rPr>
              <a:t>句子</a:t>
            </a:r>
            <a:r>
              <a:rPr lang="en-US" altLang="zh-CN" sz="1600" dirty="0">
                <a:solidFill>
                  <a:prstClr val="black"/>
                </a:solidFill>
                <a:latin typeface="Arial" charset="0"/>
                <a:ea typeface="宋体" charset="-122"/>
              </a:rPr>
              <a:t>B</a:t>
            </a:r>
            <a:r>
              <a:rPr lang="zh-CN" altLang="en-US" sz="1600" dirty="0">
                <a:solidFill>
                  <a:prstClr val="black"/>
                </a:solidFill>
                <a:latin typeface="Arial" charset="0"/>
                <a:ea typeface="宋体" charset="-122"/>
              </a:rPr>
              <a:t>：我不喜欢看电视，也不喜欢看电影</a:t>
            </a:r>
          </a:p>
          <a:p>
            <a:pPr marL="514350" indent="-514350" fontAlgn="base">
              <a:lnSpc>
                <a:spcPct val="200000"/>
              </a:lnSpc>
              <a:spcBef>
                <a:spcPct val="0"/>
              </a:spcBef>
              <a:spcAft>
                <a:spcPct val="0"/>
              </a:spcAft>
              <a:buFont typeface="+mj-lt"/>
              <a:buAutoNum type="arabicPeriod"/>
            </a:pPr>
            <a:r>
              <a:rPr lang="en-US" altLang="zh-CN" dirty="0">
                <a:solidFill>
                  <a:prstClr val="black"/>
                </a:solidFill>
                <a:latin typeface="Arial" charset="0"/>
                <a:ea typeface="宋体" charset="-122"/>
              </a:rPr>
              <a:t>  </a:t>
            </a:r>
            <a:r>
              <a:rPr lang="zh-CN" altLang="en-US" dirty="0">
                <a:solidFill>
                  <a:prstClr val="black"/>
                </a:solidFill>
                <a:latin typeface="Arial" charset="0"/>
                <a:ea typeface="宋体" charset="-122"/>
              </a:rPr>
              <a:t>对两个句子进行分词</a:t>
            </a:r>
            <a:endParaRPr lang="en-US" altLang="zh-CN" dirty="0">
              <a:solidFill>
                <a:prstClr val="black"/>
              </a:solidFill>
              <a:latin typeface="Arial" charset="0"/>
              <a:ea typeface="宋体" charset="-122"/>
            </a:endParaRPr>
          </a:p>
          <a:p>
            <a:pPr fontAlgn="base">
              <a:spcBef>
                <a:spcPct val="0"/>
              </a:spcBef>
              <a:spcAft>
                <a:spcPct val="0"/>
              </a:spcAft>
            </a:pPr>
            <a:r>
              <a:rPr lang="zh-CN" altLang="en-US" dirty="0">
                <a:solidFill>
                  <a:prstClr val="black"/>
                </a:solidFill>
                <a:latin typeface="Arial" charset="0"/>
                <a:ea typeface="宋体" charset="-122"/>
              </a:rPr>
              <a:t>　　</a:t>
            </a:r>
            <a:r>
              <a:rPr lang="en-US" altLang="zh-CN" dirty="0">
                <a:solidFill>
                  <a:prstClr val="black"/>
                </a:solidFill>
                <a:latin typeface="Arial" charset="0"/>
                <a:ea typeface="宋体" charset="-122"/>
              </a:rPr>
              <a:t>	</a:t>
            </a:r>
            <a:r>
              <a:rPr lang="zh-CN" altLang="en-US" sz="1600" dirty="0">
                <a:solidFill>
                  <a:prstClr val="black"/>
                </a:solidFill>
                <a:latin typeface="Arial" charset="0"/>
                <a:ea typeface="宋体" charset="-122"/>
              </a:rPr>
              <a:t>句子</a:t>
            </a:r>
            <a:r>
              <a:rPr lang="en-US" altLang="zh-CN" sz="1600" dirty="0">
                <a:solidFill>
                  <a:prstClr val="black"/>
                </a:solidFill>
                <a:latin typeface="Arial" charset="0"/>
                <a:ea typeface="宋体" charset="-122"/>
              </a:rPr>
              <a:t>A</a:t>
            </a:r>
            <a:r>
              <a:rPr lang="zh-CN" altLang="en-US" sz="1600" dirty="0">
                <a:solidFill>
                  <a:prstClr val="black"/>
                </a:solidFill>
                <a:latin typeface="Arial" charset="0"/>
                <a:ea typeface="宋体" charset="-122"/>
              </a:rPr>
              <a:t>：我</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喜欢</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看</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电视，不</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喜欢</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看</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电影。</a:t>
            </a:r>
            <a:endParaRPr lang="en-US" altLang="zh-CN" sz="1600" dirty="0">
              <a:solidFill>
                <a:prstClr val="black"/>
              </a:solidFill>
              <a:latin typeface="Arial" charset="0"/>
              <a:ea typeface="宋体" charset="-122"/>
            </a:endParaRPr>
          </a:p>
          <a:p>
            <a:pPr fontAlgn="base">
              <a:spcBef>
                <a:spcPct val="0"/>
              </a:spcBef>
              <a:spcAft>
                <a:spcPct val="0"/>
              </a:spcAft>
            </a:pPr>
            <a:endParaRPr lang="zh-CN" altLang="en-US" sz="1600" dirty="0">
              <a:solidFill>
                <a:prstClr val="black"/>
              </a:solidFill>
              <a:latin typeface="Arial" charset="0"/>
              <a:ea typeface="宋体" charset="-122"/>
            </a:endParaRPr>
          </a:p>
          <a:p>
            <a:pPr fontAlgn="base">
              <a:spcBef>
                <a:spcPct val="0"/>
              </a:spcBef>
              <a:spcAft>
                <a:spcPct val="0"/>
              </a:spcAft>
            </a:pPr>
            <a:r>
              <a:rPr lang="zh-CN" altLang="en-US" sz="1600" dirty="0">
                <a:solidFill>
                  <a:prstClr val="black"/>
                </a:solidFill>
                <a:latin typeface="Arial" charset="0"/>
                <a:ea typeface="宋体" charset="-122"/>
              </a:rPr>
              <a:t>　　</a:t>
            </a:r>
            <a:r>
              <a:rPr lang="en-US" altLang="zh-CN" sz="1600" dirty="0">
                <a:solidFill>
                  <a:prstClr val="black"/>
                </a:solidFill>
                <a:latin typeface="Arial" charset="0"/>
                <a:ea typeface="宋体" charset="-122"/>
              </a:rPr>
              <a:t>	</a:t>
            </a:r>
            <a:r>
              <a:rPr lang="zh-CN" altLang="en-US" sz="1600" dirty="0">
                <a:solidFill>
                  <a:prstClr val="black"/>
                </a:solidFill>
                <a:latin typeface="Arial" charset="0"/>
                <a:ea typeface="宋体" charset="-122"/>
              </a:rPr>
              <a:t>句子</a:t>
            </a:r>
            <a:r>
              <a:rPr lang="en-US" altLang="zh-CN" sz="1600" dirty="0">
                <a:solidFill>
                  <a:prstClr val="black"/>
                </a:solidFill>
                <a:latin typeface="Arial" charset="0"/>
                <a:ea typeface="宋体" charset="-122"/>
              </a:rPr>
              <a:t>B</a:t>
            </a:r>
            <a:r>
              <a:rPr lang="zh-CN" altLang="en-US" sz="1600" dirty="0">
                <a:solidFill>
                  <a:prstClr val="black"/>
                </a:solidFill>
                <a:latin typeface="Arial" charset="0"/>
                <a:ea typeface="宋体" charset="-122"/>
              </a:rPr>
              <a:t>：我</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不</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喜欢</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看</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电视，也</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不</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喜欢</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看</a:t>
            </a:r>
            <a:r>
              <a:rPr lang="en-US" altLang="zh-CN" sz="1600" dirty="0">
                <a:solidFill>
                  <a:prstClr val="black"/>
                </a:solidFill>
                <a:latin typeface="Arial" charset="0"/>
                <a:ea typeface="宋体" charset="-122"/>
              </a:rPr>
              <a:t>/</a:t>
            </a:r>
            <a:r>
              <a:rPr lang="zh-CN" altLang="en-US" sz="1600" dirty="0">
                <a:solidFill>
                  <a:prstClr val="black"/>
                </a:solidFill>
                <a:latin typeface="Arial" charset="0"/>
                <a:ea typeface="宋体" charset="-122"/>
              </a:rPr>
              <a:t>电影。</a:t>
            </a:r>
            <a:endParaRPr lang="en-US" altLang="zh-CN" sz="1600" dirty="0">
              <a:solidFill>
                <a:prstClr val="black"/>
              </a:solidFill>
              <a:latin typeface="Arial" charset="0"/>
              <a:ea typeface="宋体" charset="-122"/>
            </a:endParaRPr>
          </a:p>
          <a:p>
            <a:pPr fontAlgn="base">
              <a:lnSpc>
                <a:spcPct val="200000"/>
              </a:lnSpc>
              <a:spcBef>
                <a:spcPct val="0"/>
              </a:spcBef>
              <a:spcAft>
                <a:spcPct val="0"/>
              </a:spcAft>
            </a:pPr>
            <a:r>
              <a:rPr lang="en-US" altLang="zh-CN" dirty="0">
                <a:solidFill>
                  <a:prstClr val="black"/>
                </a:solidFill>
                <a:latin typeface="Arial" charset="0"/>
                <a:ea typeface="宋体" charset="-122"/>
              </a:rPr>
              <a:t> 2.   </a:t>
            </a:r>
            <a:r>
              <a:rPr lang="zh-CN" altLang="en-US" dirty="0">
                <a:solidFill>
                  <a:prstClr val="black"/>
                </a:solidFill>
                <a:latin typeface="Arial" charset="0"/>
                <a:ea typeface="宋体" charset="-122"/>
              </a:rPr>
              <a:t>列出所有的词集合</a:t>
            </a:r>
            <a:endParaRPr lang="en-US" altLang="zh-CN" dirty="0">
              <a:solidFill>
                <a:prstClr val="black"/>
              </a:solidFill>
              <a:latin typeface="Arial" charset="0"/>
              <a:ea typeface="宋体" charset="-122"/>
            </a:endParaRPr>
          </a:p>
          <a:p>
            <a:pPr fontAlgn="base">
              <a:spcBef>
                <a:spcPct val="0"/>
              </a:spcBef>
              <a:spcAft>
                <a:spcPct val="0"/>
              </a:spcAft>
            </a:pPr>
            <a:r>
              <a:rPr lang="zh-CN" altLang="en-US" sz="1600" dirty="0">
                <a:solidFill>
                  <a:prstClr val="black"/>
                </a:solidFill>
                <a:latin typeface="Arial" charset="0"/>
                <a:ea typeface="宋体" charset="-122"/>
              </a:rPr>
              <a:t>　　</a:t>
            </a:r>
            <a:r>
              <a:rPr lang="en-US" altLang="zh-CN" sz="1600" dirty="0">
                <a:solidFill>
                  <a:prstClr val="black"/>
                </a:solidFill>
                <a:latin typeface="Arial" charset="0"/>
                <a:ea typeface="宋体" charset="-122"/>
              </a:rPr>
              <a:t>	</a:t>
            </a:r>
          </a:p>
          <a:p>
            <a:pPr fontAlgn="base">
              <a:spcBef>
                <a:spcPct val="0"/>
              </a:spcBef>
              <a:spcAft>
                <a:spcPct val="0"/>
              </a:spcAft>
            </a:pPr>
            <a:r>
              <a:rPr lang="en-US" altLang="zh-CN" sz="1600" dirty="0">
                <a:solidFill>
                  <a:prstClr val="black"/>
                </a:solidFill>
                <a:latin typeface="Arial" charset="0"/>
                <a:ea typeface="宋体" charset="-122"/>
              </a:rPr>
              <a:t>	</a:t>
            </a:r>
            <a:r>
              <a:rPr lang="zh-CN" altLang="en-US" sz="1600" dirty="0">
                <a:solidFill>
                  <a:prstClr val="black"/>
                </a:solidFill>
                <a:latin typeface="Arial" charset="0"/>
                <a:ea typeface="宋体" charset="-122"/>
              </a:rPr>
              <a:t>我，喜欢，看，电视，电影，不，也</a:t>
            </a:r>
          </a:p>
          <a:p>
            <a:pPr marL="285750" indent="-285750" fontAlgn="base">
              <a:lnSpc>
                <a:spcPct val="200000"/>
              </a:lnSpc>
              <a:spcBef>
                <a:spcPct val="0"/>
              </a:spcBef>
              <a:spcAft>
                <a:spcPct val="0"/>
              </a:spcAft>
              <a:buFont typeface="Arial" panose="020B0604020202020204" pitchFamily="34" charset="0"/>
              <a:buChar char="•"/>
            </a:pPr>
            <a:endParaRPr lang="en-US" altLang="zh-CN" dirty="0">
              <a:solidFill>
                <a:prstClr val="black"/>
              </a:solidFill>
              <a:latin typeface="Arial" charset="0"/>
              <a:ea typeface="宋体" charset="-122"/>
            </a:endParaRPr>
          </a:p>
        </p:txBody>
      </p:sp>
    </p:spTree>
    <p:extLst>
      <p:ext uri="{BB962C8B-B14F-4D97-AF65-F5344CB8AC3E}">
        <p14:creationId xmlns:p14="http://schemas.microsoft.com/office/powerpoint/2010/main" val="19399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animEffect transition="in" filter="fade">
                                      <p:cBhvr>
                                        <p:cTn id="15" dur="500"/>
                                        <p:tgtEl>
                                          <p:spTgt spid="1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5" end="5"/>
                                            </p:txEl>
                                          </p:spTgt>
                                        </p:tgtEl>
                                        <p:attrNameLst>
                                          <p:attrName>style.visibility</p:attrName>
                                        </p:attrNameLst>
                                      </p:cBhvr>
                                      <p:to>
                                        <p:strVal val="visible"/>
                                      </p:to>
                                    </p:set>
                                    <p:animEffect transition="in" filter="fade">
                                      <p:cBhvr>
                                        <p:cTn id="20" dur="500"/>
                                        <p:tgtEl>
                                          <p:spTgt spid="1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Effect transition="in" filter="fade">
                                      <p:cBhvr>
                                        <p:cTn id="25" dur="500"/>
                                        <p:tgtEl>
                                          <p:spTgt spid="1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xEl>
                                              <p:pRg st="8" end="8"/>
                                            </p:txEl>
                                          </p:spTgt>
                                        </p:tgtEl>
                                        <p:attrNameLst>
                                          <p:attrName>style.visibility</p:attrName>
                                        </p:attrNameLst>
                                      </p:cBhvr>
                                      <p:to>
                                        <p:strVal val="visible"/>
                                      </p:to>
                                    </p:set>
                                    <p:animEffect transition="in" filter="fade">
                                      <p:cBhvr>
                                        <p:cTn id="30" dur="500"/>
                                        <p:tgtEl>
                                          <p:spTgt spid="1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animEffect transition="in" filter="fade">
                                      <p:cBhvr>
                                        <p:cTn id="35" dur="500"/>
                                        <p:tgtEl>
                                          <p:spTgt spid="12">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xEl>
                                              <p:pRg st="11" end="11"/>
                                            </p:txEl>
                                          </p:spTgt>
                                        </p:tgtEl>
                                        <p:attrNameLst>
                                          <p:attrName>style.visibility</p:attrName>
                                        </p:attrNameLst>
                                      </p:cBhvr>
                                      <p:to>
                                        <p:strVal val="visible"/>
                                      </p:to>
                                    </p:set>
                                    <p:animEffect transition="in" filter="fade">
                                      <p:cBhvr>
                                        <p:cTn id="40" dur="500"/>
                                        <p:tgtEl>
                                          <p:spTgt spid="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5790</TotalTime>
  <Words>506</Words>
  <Application>Microsoft Office PowerPoint</Application>
  <PresentationFormat>宽屏</PresentationFormat>
  <Paragraphs>108</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黑体</vt:lpstr>
      <vt:lpstr>宋体</vt:lpstr>
      <vt:lpstr>Franklin Gothic Book</vt:lpstr>
      <vt:lpstr>Calibri</vt:lpstr>
      <vt:lpstr>微软雅黑</vt:lpstr>
      <vt:lpstr>方正喵呜体</vt:lpstr>
      <vt:lpstr>Franklin Gothic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hp</cp:lastModifiedBy>
  <cp:revision>72</cp:revision>
  <dcterms:created xsi:type="dcterms:W3CDTF">2015-02-02T13:33:48Z</dcterms:created>
  <dcterms:modified xsi:type="dcterms:W3CDTF">2018-12-03T14:17:50Z</dcterms:modified>
  <cp:category>店铺： BOSSPPT顶尖职业文案</cp:category>
  <cp:contentStatus>BOSSPPT</cp:contentStatus>
</cp:coreProperties>
</file>