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8" r:id="rId2"/>
    <p:sldId id="285" r:id="rId3"/>
    <p:sldId id="286" r:id="rId4"/>
    <p:sldId id="287" r:id="rId5"/>
    <p:sldId id="288" r:id="rId6"/>
    <p:sldId id="289" r:id="rId7"/>
    <p:sldId id="290" r:id="rId8"/>
    <p:sldId id="292" r:id="rId9"/>
    <p:sldId id="293" r:id="rId10"/>
    <p:sldId id="294" r:id="rId11"/>
    <p:sldId id="295" r:id="rId12"/>
    <p:sldId id="284" r:id="rId13"/>
  </p:sldIdLst>
  <p:sldSz cx="12192000" cy="6858000"/>
  <p:notesSz cx="6858000" cy="9144000"/>
  <p:embeddedFontLst>
    <p:embeddedFont>
      <p:font typeface="黑体" panose="02010609060101010101" pitchFamily="49" charset="-122"/>
      <p:regular r:id="rId15"/>
    </p:embeddedFont>
    <p:embeddedFont>
      <p:font typeface="Franklin Gothic Book" panose="020B0503020102020204" pitchFamily="34" charset="0"/>
      <p:regular r:id="rId16"/>
      <p: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微软雅黑" panose="020B0503020204020204" pitchFamily="34" charset="-122"/>
      <p:regular r:id="rId22"/>
      <p:bold r:id="rId23"/>
    </p:embeddedFont>
    <p:embeddedFont>
      <p:font typeface="Franklin Gothic Medium" panose="020B0603020102020204" pitchFamily="34" charset="0"/>
      <p:regular r:id="rId24"/>
      <p:italic r:id="rId2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4A796-A595-4F75-B4D6-96227043C3BC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930A9-FE26-4352-B040-A259E0083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699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37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438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18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69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36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46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33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93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2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57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09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31447-BB68-4A0A-9A0E-4F3493955CA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50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组合 189"/>
          <p:cNvGrpSpPr/>
          <p:nvPr/>
        </p:nvGrpSpPr>
        <p:grpSpPr>
          <a:xfrm>
            <a:off x="1296839" y="1226713"/>
            <a:ext cx="2211213" cy="2237041"/>
            <a:chOff x="2589387" y="1905000"/>
            <a:chExt cx="2211213" cy="2237041"/>
          </a:xfrm>
        </p:grpSpPr>
        <p:grpSp>
          <p:nvGrpSpPr>
            <p:cNvPr id="66" name="组合 65"/>
            <p:cNvGrpSpPr/>
            <p:nvPr/>
          </p:nvGrpSpPr>
          <p:grpSpPr>
            <a:xfrm>
              <a:off x="2589387" y="1905000"/>
              <a:ext cx="2211213" cy="2237041"/>
              <a:chOff x="1888347" y="1603572"/>
              <a:chExt cx="2866052" cy="2937948"/>
            </a:xfrm>
          </p:grpSpPr>
          <p:pic>
            <p:nvPicPr>
              <p:cNvPr id="67" name="图片 6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8" name="图片 6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9" name="图片 6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0" name="图片 6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1" name="图片 7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2" name="图片 7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3" name="图片 7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4" name="图片 7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5" name="图片 7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6" name="图片 7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157" name="组合 156"/>
            <p:cNvGrpSpPr/>
            <p:nvPr/>
          </p:nvGrpSpPr>
          <p:grpSpPr>
            <a:xfrm rot="551376">
              <a:off x="2960794" y="2294268"/>
              <a:ext cx="1468397" cy="1485549"/>
              <a:chOff x="1888347" y="1603572"/>
              <a:chExt cx="2866052" cy="2937948"/>
            </a:xfrm>
          </p:grpSpPr>
          <p:pic>
            <p:nvPicPr>
              <p:cNvPr id="158" name="图片 15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59" name="图片 15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60" name="图片 15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61" name="图片 16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62" name="图片 16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63" name="图片 16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64" name="图片 16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65" name="图片 16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66" name="图片 16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67" name="图片 16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168" name="组合 167"/>
            <p:cNvGrpSpPr/>
            <p:nvPr/>
          </p:nvGrpSpPr>
          <p:grpSpPr>
            <a:xfrm rot="1200053">
              <a:off x="3104178" y="2499918"/>
              <a:ext cx="1107831" cy="1120771"/>
              <a:chOff x="1888347" y="1603572"/>
              <a:chExt cx="2866052" cy="2937948"/>
            </a:xfrm>
          </p:grpSpPr>
          <p:pic>
            <p:nvPicPr>
              <p:cNvPr id="169" name="图片 16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70" name="图片 16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71" name="图片 17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72" name="图片 17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73" name="图片 17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74" name="图片 17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75" name="图片 17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76" name="图片 17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77" name="图片 17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78" name="图片 17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179" name="组合 178"/>
            <p:cNvGrpSpPr/>
            <p:nvPr/>
          </p:nvGrpSpPr>
          <p:grpSpPr>
            <a:xfrm rot="1138579">
              <a:off x="2723857" y="2066832"/>
              <a:ext cx="1942272" cy="1964959"/>
              <a:chOff x="1888347" y="1603572"/>
              <a:chExt cx="2866052" cy="2937948"/>
            </a:xfrm>
          </p:grpSpPr>
          <p:pic>
            <p:nvPicPr>
              <p:cNvPr id="180" name="图片 17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1" name="图片 18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2" name="图片 18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3" name="图片 18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4" name="图片 18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5" name="图片 18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6" name="图片 18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7" name="图片 18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8" name="图片 18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9" name="图片 18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</p:grpSp>
      <p:grpSp>
        <p:nvGrpSpPr>
          <p:cNvPr id="191" name="组合 190"/>
          <p:cNvGrpSpPr/>
          <p:nvPr/>
        </p:nvGrpSpPr>
        <p:grpSpPr>
          <a:xfrm>
            <a:off x="2136114" y="3623741"/>
            <a:ext cx="2211213" cy="2237041"/>
            <a:chOff x="2589387" y="1905000"/>
            <a:chExt cx="2211213" cy="2237041"/>
          </a:xfrm>
        </p:grpSpPr>
        <p:grpSp>
          <p:nvGrpSpPr>
            <p:cNvPr id="192" name="组合 191"/>
            <p:cNvGrpSpPr/>
            <p:nvPr/>
          </p:nvGrpSpPr>
          <p:grpSpPr>
            <a:xfrm>
              <a:off x="2589387" y="1905000"/>
              <a:ext cx="2211213" cy="2237041"/>
              <a:chOff x="1888347" y="1603572"/>
              <a:chExt cx="2866052" cy="2937948"/>
            </a:xfrm>
          </p:grpSpPr>
          <p:pic>
            <p:nvPicPr>
              <p:cNvPr id="226" name="图片 22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7" name="图片 22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8" name="图片 2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9" name="图片 22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30" name="图片 22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31" name="图片 23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32" name="图片 23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33" name="图片 23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34" name="图片 23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35" name="图片 23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193" name="组合 192"/>
            <p:cNvGrpSpPr/>
            <p:nvPr/>
          </p:nvGrpSpPr>
          <p:grpSpPr>
            <a:xfrm rot="551376">
              <a:off x="2960794" y="2294268"/>
              <a:ext cx="1468397" cy="1485549"/>
              <a:chOff x="1888347" y="1603572"/>
              <a:chExt cx="2866052" cy="2937948"/>
            </a:xfrm>
          </p:grpSpPr>
          <p:pic>
            <p:nvPicPr>
              <p:cNvPr id="216" name="图片 21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7" name="图片 21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8" name="图片 21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9" name="图片 21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0" name="图片 21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1" name="图片 22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2" name="图片 2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3" name="图片 2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4" name="图片 2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5" name="图片 22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194" name="组合 193"/>
            <p:cNvGrpSpPr/>
            <p:nvPr/>
          </p:nvGrpSpPr>
          <p:grpSpPr>
            <a:xfrm rot="1200053">
              <a:off x="3104178" y="2499918"/>
              <a:ext cx="1107831" cy="1120771"/>
              <a:chOff x="1888347" y="1603572"/>
              <a:chExt cx="2866052" cy="2937948"/>
            </a:xfrm>
          </p:grpSpPr>
          <p:pic>
            <p:nvPicPr>
              <p:cNvPr id="206" name="图片 20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7" name="图片 20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8" name="图片 20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9" name="图片 20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0" name="图片 20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1" name="图片 21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2" name="图片 2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3" name="图片 2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4" name="图片 21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5" name="图片 2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195" name="组合 194"/>
            <p:cNvGrpSpPr/>
            <p:nvPr/>
          </p:nvGrpSpPr>
          <p:grpSpPr>
            <a:xfrm rot="1138579">
              <a:off x="2723857" y="2066832"/>
              <a:ext cx="1942272" cy="1964959"/>
              <a:chOff x="1888347" y="1603572"/>
              <a:chExt cx="2866052" cy="2937948"/>
            </a:xfrm>
          </p:grpSpPr>
          <p:pic>
            <p:nvPicPr>
              <p:cNvPr id="196" name="图片 19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97" name="图片 19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98" name="图片 19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99" name="图片 19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0" name="图片 19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1" name="图片 20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2" name="图片 20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3" name="图片 20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4" name="图片 20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5" name="图片 20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</p:grpSp>
      <p:sp>
        <p:nvSpPr>
          <p:cNvPr id="236" name="任意多边形 235"/>
          <p:cNvSpPr/>
          <p:nvPr/>
        </p:nvSpPr>
        <p:spPr>
          <a:xfrm rot="21117644">
            <a:off x="1053103" y="2439542"/>
            <a:ext cx="1659931" cy="4403218"/>
          </a:xfrm>
          <a:custGeom>
            <a:avLst/>
            <a:gdLst>
              <a:gd name="connsiteX0" fmla="*/ 1844040 w 1844040"/>
              <a:gd name="connsiteY0" fmla="*/ 0 h 3459480"/>
              <a:gd name="connsiteX1" fmla="*/ 640080 w 1844040"/>
              <a:gd name="connsiteY1" fmla="*/ 1767840 h 3459480"/>
              <a:gd name="connsiteX2" fmla="*/ 0 w 1844040"/>
              <a:gd name="connsiteY2" fmla="*/ 3459480 h 3459480"/>
              <a:gd name="connsiteX0" fmla="*/ 1844040 w 1844040"/>
              <a:gd name="connsiteY0" fmla="*/ 0 h 3459480"/>
              <a:gd name="connsiteX1" fmla="*/ 640080 w 1844040"/>
              <a:gd name="connsiteY1" fmla="*/ 1767840 h 3459480"/>
              <a:gd name="connsiteX2" fmla="*/ 0 w 1844040"/>
              <a:gd name="connsiteY2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44040" h="3459480">
                <a:moveTo>
                  <a:pt x="1844040" y="0"/>
                </a:moveTo>
                <a:cubicBezTo>
                  <a:pt x="756920" y="985520"/>
                  <a:pt x="233680" y="2108200"/>
                  <a:pt x="0" y="3459480"/>
                </a:cubicBezTo>
              </a:path>
            </a:pathLst>
          </a:custGeom>
          <a:noFill/>
          <a:ln w="82550" cap="rnd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任意多边形 236"/>
          <p:cNvSpPr/>
          <p:nvPr/>
        </p:nvSpPr>
        <p:spPr>
          <a:xfrm>
            <a:off x="1756617" y="4690394"/>
            <a:ext cx="1488531" cy="2185772"/>
          </a:xfrm>
          <a:custGeom>
            <a:avLst/>
            <a:gdLst>
              <a:gd name="connsiteX0" fmla="*/ 1844040 w 1844040"/>
              <a:gd name="connsiteY0" fmla="*/ 0 h 3459480"/>
              <a:gd name="connsiteX1" fmla="*/ 640080 w 1844040"/>
              <a:gd name="connsiteY1" fmla="*/ 1767840 h 3459480"/>
              <a:gd name="connsiteX2" fmla="*/ 0 w 1844040"/>
              <a:gd name="connsiteY2" fmla="*/ 3459480 h 3459480"/>
              <a:gd name="connsiteX0" fmla="*/ 1844040 w 1844040"/>
              <a:gd name="connsiteY0" fmla="*/ 0 h 3459480"/>
              <a:gd name="connsiteX1" fmla="*/ 640080 w 1844040"/>
              <a:gd name="connsiteY1" fmla="*/ 1767840 h 3459480"/>
              <a:gd name="connsiteX2" fmla="*/ 0 w 1844040"/>
              <a:gd name="connsiteY2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44040" h="3459480">
                <a:moveTo>
                  <a:pt x="1844040" y="0"/>
                </a:moveTo>
                <a:cubicBezTo>
                  <a:pt x="756920" y="985520"/>
                  <a:pt x="233680" y="2108200"/>
                  <a:pt x="0" y="3459480"/>
                </a:cubicBezTo>
              </a:path>
            </a:pathLst>
          </a:custGeom>
          <a:noFill/>
          <a:ln w="82550" cap="rnd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8" name="图片 2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882449" flipV="1">
            <a:off x="5499051" y="3326714"/>
            <a:ext cx="511441" cy="709945"/>
          </a:xfrm>
          <a:prstGeom prst="rect">
            <a:avLst/>
          </a:prstGeom>
        </p:spPr>
      </p:pic>
      <p:pic>
        <p:nvPicPr>
          <p:cNvPr id="239" name="图片 2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 flipV="1">
            <a:off x="8063488" y="2031353"/>
            <a:ext cx="511441" cy="709945"/>
          </a:xfrm>
          <a:prstGeom prst="rect">
            <a:avLst/>
          </a:prstGeom>
        </p:spPr>
      </p:pic>
      <p:pic>
        <p:nvPicPr>
          <p:cNvPr id="240" name="图片 2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882449" flipV="1">
            <a:off x="6060154" y="1040721"/>
            <a:ext cx="511441" cy="709945"/>
          </a:xfrm>
          <a:prstGeom prst="rect">
            <a:avLst/>
          </a:prstGeom>
        </p:spPr>
      </p:pic>
      <p:pic>
        <p:nvPicPr>
          <p:cNvPr id="241" name="图片 2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360704" flipV="1">
            <a:off x="11254166" y="996777"/>
            <a:ext cx="329832" cy="457849"/>
          </a:xfrm>
          <a:prstGeom prst="rect">
            <a:avLst/>
          </a:prstGeom>
        </p:spPr>
      </p:pic>
      <p:pic>
        <p:nvPicPr>
          <p:cNvPr id="255" name="图片 2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9611484" y="1167759"/>
            <a:ext cx="352805" cy="564946"/>
          </a:xfrm>
          <a:prstGeom prst="rect">
            <a:avLst/>
          </a:prstGeom>
        </p:spPr>
      </p:pic>
      <p:sp>
        <p:nvSpPr>
          <p:cNvPr id="256" name="文本框 255"/>
          <p:cNvSpPr txBox="1"/>
          <p:nvPr/>
        </p:nvSpPr>
        <p:spPr>
          <a:xfrm>
            <a:off x="5329926" y="2555731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问答系统功能实现展示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177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9" y="100547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62395" y="4817822"/>
            <a:ext cx="1463040" cy="1482262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539240" y="182522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用户提问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5054" y="1137888"/>
            <a:ext cx="4883459" cy="37002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66091" y="2716822"/>
            <a:ext cx="42594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提前定义好问题分类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把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分类信息保存在数据库中，绑定在页面的下拉列表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用户在提问问题时可以根据分类信息选择自己问题的分类，但是如果用户想要添加图片时，系统要根据用户的信息，去查询用户的积分是否满足条件。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在用户提交问题后把该条问题信息保存在数据库中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956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9" y="100547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62395" y="4817822"/>
            <a:ext cx="1463040" cy="1482262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6244" y="817588"/>
            <a:ext cx="4344863" cy="298063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52408" y="2436955"/>
            <a:ext cx="47010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回答问题：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系统需要将问题按照分类呈现在用户面前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用户可以选择自己感兴趣的问题来选中回答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点击问题后跳转到问题回答界面，在用户输入问题答案后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把该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条答案信息，以及对应的问题信息保存在数据库中，系统给用户增加积分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未标题-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336" y="3663478"/>
            <a:ext cx="4407794" cy="2983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61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62633" y="2572181"/>
            <a:ext cx="2211212" cy="2237041"/>
            <a:chOff x="2589387" y="1905000"/>
            <a:chExt cx="2211212" cy="2237041"/>
          </a:xfrm>
        </p:grpSpPr>
        <p:grpSp>
          <p:nvGrpSpPr>
            <p:cNvPr id="3" name="组合 2"/>
            <p:cNvGrpSpPr/>
            <p:nvPr/>
          </p:nvGrpSpPr>
          <p:grpSpPr>
            <a:xfrm>
              <a:off x="2589387" y="1905000"/>
              <a:ext cx="2211212" cy="2237041"/>
              <a:chOff x="1888347" y="1603572"/>
              <a:chExt cx="2866051" cy="2937948"/>
            </a:xfrm>
          </p:grpSpPr>
          <p:pic>
            <p:nvPicPr>
              <p:cNvPr id="37" name="图片 3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38" name="图片 3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40" name="图片 3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41" name="图片 4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42" name="图片 4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43" name="图片 4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45" name="图片 4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46" name="图片 4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4" name="组合 3"/>
            <p:cNvGrpSpPr/>
            <p:nvPr/>
          </p:nvGrpSpPr>
          <p:grpSpPr>
            <a:xfrm rot="551376">
              <a:off x="2960794" y="2294268"/>
              <a:ext cx="1468396" cy="1485549"/>
              <a:chOff x="1888347" y="1603572"/>
              <a:chExt cx="2866051" cy="2937948"/>
            </a:xfrm>
          </p:grpSpPr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8" name="图片 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31" name="图片 3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32" name="图片 3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33" name="图片 3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35" name="图片 3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5" name="组合 4"/>
            <p:cNvGrpSpPr/>
            <p:nvPr/>
          </p:nvGrpSpPr>
          <p:grpSpPr>
            <a:xfrm rot="1200053">
              <a:off x="3104178" y="2499918"/>
              <a:ext cx="1107831" cy="1120771"/>
              <a:chOff x="1888347" y="1603572"/>
              <a:chExt cx="2866052" cy="2937948"/>
            </a:xfrm>
          </p:grpSpPr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6" name="组合 5"/>
            <p:cNvGrpSpPr/>
            <p:nvPr/>
          </p:nvGrpSpPr>
          <p:grpSpPr>
            <a:xfrm rot="1138579">
              <a:off x="2723857" y="2066832"/>
              <a:ext cx="1942271" cy="1964959"/>
              <a:chOff x="1888347" y="1603572"/>
              <a:chExt cx="2866051" cy="2937948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</p:grpSp>
      <p:sp>
        <p:nvSpPr>
          <p:cNvPr id="47" name="任意多边形 46"/>
          <p:cNvSpPr/>
          <p:nvPr/>
        </p:nvSpPr>
        <p:spPr>
          <a:xfrm rot="20226864">
            <a:off x="972168" y="3936250"/>
            <a:ext cx="1649652" cy="2595869"/>
          </a:xfrm>
          <a:custGeom>
            <a:avLst/>
            <a:gdLst>
              <a:gd name="connsiteX0" fmla="*/ 1844040 w 1844040"/>
              <a:gd name="connsiteY0" fmla="*/ 0 h 3459480"/>
              <a:gd name="connsiteX1" fmla="*/ 640080 w 1844040"/>
              <a:gd name="connsiteY1" fmla="*/ 1767840 h 3459480"/>
              <a:gd name="connsiteX2" fmla="*/ 0 w 1844040"/>
              <a:gd name="connsiteY2" fmla="*/ 3459480 h 3459480"/>
              <a:gd name="connsiteX0" fmla="*/ 1844040 w 1844040"/>
              <a:gd name="connsiteY0" fmla="*/ 0 h 3459480"/>
              <a:gd name="connsiteX1" fmla="*/ 640080 w 1844040"/>
              <a:gd name="connsiteY1" fmla="*/ 1767840 h 3459480"/>
              <a:gd name="connsiteX2" fmla="*/ 0 w 1844040"/>
              <a:gd name="connsiteY2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44040" h="3459480">
                <a:moveTo>
                  <a:pt x="1844040" y="0"/>
                </a:moveTo>
                <a:cubicBezTo>
                  <a:pt x="756920" y="985520"/>
                  <a:pt x="233680" y="2108200"/>
                  <a:pt x="0" y="3459480"/>
                </a:cubicBezTo>
              </a:path>
            </a:pathLst>
          </a:custGeom>
          <a:noFill/>
          <a:ln w="82550" cap="rnd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 flipV="1">
            <a:off x="6254428" y="2717989"/>
            <a:ext cx="511441" cy="709945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882449" flipV="1">
            <a:off x="2938068" y="2717990"/>
            <a:ext cx="511441" cy="709945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360704" flipV="1">
            <a:off x="9093050" y="2577284"/>
            <a:ext cx="511441" cy="709945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677118" flipH="1">
            <a:off x="4778566" y="1006513"/>
            <a:ext cx="545989" cy="760914"/>
          </a:xfrm>
          <a:prstGeom prst="rect">
            <a:avLst/>
          </a:prstGeom>
        </p:spPr>
      </p:pic>
      <p:grpSp>
        <p:nvGrpSpPr>
          <p:cNvPr id="53" name="组合 52"/>
          <p:cNvGrpSpPr/>
          <p:nvPr/>
        </p:nvGrpSpPr>
        <p:grpSpPr>
          <a:xfrm>
            <a:off x="2063018" y="5163887"/>
            <a:ext cx="1259966" cy="1274683"/>
            <a:chOff x="2589387" y="1905000"/>
            <a:chExt cx="2211213" cy="2237041"/>
          </a:xfrm>
        </p:grpSpPr>
        <p:grpSp>
          <p:nvGrpSpPr>
            <p:cNvPr id="54" name="组合 53"/>
            <p:cNvGrpSpPr/>
            <p:nvPr/>
          </p:nvGrpSpPr>
          <p:grpSpPr>
            <a:xfrm>
              <a:off x="2589387" y="1905000"/>
              <a:ext cx="2211213" cy="2237041"/>
              <a:chOff x="1888347" y="1603572"/>
              <a:chExt cx="2866052" cy="2937948"/>
            </a:xfrm>
          </p:grpSpPr>
          <p:pic>
            <p:nvPicPr>
              <p:cNvPr id="88" name="图片 8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9" name="图片 8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90" name="图片 8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91" name="图片 9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92" name="图片 9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93" name="图片 9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94" name="图片 9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95" name="图片 9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96" name="图片 9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97" name="图片 9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55" name="组合 54"/>
            <p:cNvGrpSpPr/>
            <p:nvPr/>
          </p:nvGrpSpPr>
          <p:grpSpPr>
            <a:xfrm rot="551376">
              <a:off x="2960794" y="2294268"/>
              <a:ext cx="1468397" cy="1485549"/>
              <a:chOff x="1888347" y="1603572"/>
              <a:chExt cx="2866052" cy="2937948"/>
            </a:xfrm>
          </p:grpSpPr>
          <p:pic>
            <p:nvPicPr>
              <p:cNvPr id="78" name="图片 7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9" name="图片 7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0" name="图片 7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1" name="图片 8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2" name="图片 8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3" name="图片 8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4" name="图片 8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5" name="图片 8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6" name="图片 8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7" name="图片 8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56" name="组合 55"/>
            <p:cNvGrpSpPr/>
            <p:nvPr/>
          </p:nvGrpSpPr>
          <p:grpSpPr>
            <a:xfrm rot="1200053">
              <a:off x="3104178" y="2499918"/>
              <a:ext cx="1107831" cy="1120771"/>
              <a:chOff x="1888347" y="1603572"/>
              <a:chExt cx="2866052" cy="2937948"/>
            </a:xfrm>
          </p:grpSpPr>
          <p:pic>
            <p:nvPicPr>
              <p:cNvPr id="68" name="图片 6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9" name="图片 6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0" name="图片 6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1" name="图片 7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2" name="图片 7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3" name="图片 7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4" name="图片 7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5" name="图片 7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6" name="图片 7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7" name="图片 7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57" name="组合 56"/>
            <p:cNvGrpSpPr/>
            <p:nvPr/>
          </p:nvGrpSpPr>
          <p:grpSpPr>
            <a:xfrm rot="1138579">
              <a:off x="2723857" y="2066832"/>
              <a:ext cx="1942272" cy="1964959"/>
              <a:chOff x="1888347" y="1603572"/>
              <a:chExt cx="2866052" cy="2937948"/>
            </a:xfrm>
          </p:grpSpPr>
          <p:pic>
            <p:nvPicPr>
              <p:cNvPr id="58" name="图片 5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59" name="图片 5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0" name="图片 5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1" name="图片 6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2" name="图片 6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4" name="图片 6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5" name="图片 6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6" name="图片 6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7" name="图片 6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</p:grpSp>
      <p:sp>
        <p:nvSpPr>
          <p:cNvPr id="98" name="任意多边形 97"/>
          <p:cNvSpPr/>
          <p:nvPr/>
        </p:nvSpPr>
        <p:spPr>
          <a:xfrm rot="19842760">
            <a:off x="2261852" y="5971439"/>
            <a:ext cx="646595" cy="719961"/>
          </a:xfrm>
          <a:custGeom>
            <a:avLst/>
            <a:gdLst>
              <a:gd name="connsiteX0" fmla="*/ 1844040 w 1844040"/>
              <a:gd name="connsiteY0" fmla="*/ 0 h 3459480"/>
              <a:gd name="connsiteX1" fmla="*/ 640080 w 1844040"/>
              <a:gd name="connsiteY1" fmla="*/ 1767840 h 3459480"/>
              <a:gd name="connsiteX2" fmla="*/ 0 w 1844040"/>
              <a:gd name="connsiteY2" fmla="*/ 3459480 h 3459480"/>
              <a:gd name="connsiteX0" fmla="*/ 1844040 w 1844040"/>
              <a:gd name="connsiteY0" fmla="*/ 0 h 3459480"/>
              <a:gd name="connsiteX1" fmla="*/ 640080 w 1844040"/>
              <a:gd name="connsiteY1" fmla="*/ 1767840 h 3459480"/>
              <a:gd name="connsiteX2" fmla="*/ 0 w 1844040"/>
              <a:gd name="connsiteY2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44040" h="3459480">
                <a:moveTo>
                  <a:pt x="1844040" y="0"/>
                </a:moveTo>
                <a:cubicBezTo>
                  <a:pt x="878258" y="1309342"/>
                  <a:pt x="417449" y="2320027"/>
                  <a:pt x="0" y="3459480"/>
                </a:cubicBezTo>
              </a:path>
            </a:pathLst>
          </a:custGeom>
          <a:noFill/>
          <a:ln w="53975" cap="rnd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6004395" y="3327158"/>
            <a:ext cx="4363695" cy="132343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8000" dirty="0" smtClean="0">
                <a:latin typeface="微软雅黑" pitchFamily="34" charset="-122"/>
                <a:ea typeface="微软雅黑" pitchFamily="34" charset="-122"/>
              </a:rPr>
              <a:t>THANKS</a:t>
            </a:r>
            <a:endParaRPr lang="zh-CN" altLang="en-US" sz="8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1" name="图片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 flipV="1">
            <a:off x="10437716" y="895131"/>
            <a:ext cx="358778" cy="49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7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9" y="100547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62395" y="4817822"/>
            <a:ext cx="1463040" cy="1482262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377" y="2683773"/>
            <a:ext cx="3993486" cy="325721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69377" y="1494692"/>
            <a:ext cx="540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用户要使用该系统首先需要注册，以下是注册页面</a:t>
            </a:r>
          </a:p>
        </p:txBody>
      </p:sp>
    </p:spTree>
    <p:extLst>
      <p:ext uri="{BB962C8B-B14F-4D97-AF65-F5344CB8AC3E}">
        <p14:creationId xmlns:p14="http://schemas.microsoft.com/office/powerpoint/2010/main" val="89622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9" y="100547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62395" y="4817822"/>
            <a:ext cx="1463040" cy="1482262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461864" y="1663897"/>
            <a:ext cx="79212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用户</a:t>
            </a:r>
            <a:r>
              <a:rPr lang="zh-CN" altLang="en-US" dirty="0"/>
              <a:t>登陆。用户输入用户名和密码后，系统验证是否正确并决定用户是否能进入进行求职招聘。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2658" y="2476633"/>
            <a:ext cx="4685714" cy="3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4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9" y="100547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62395" y="4817822"/>
            <a:ext cx="1463040" cy="1482262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599" y="2018714"/>
            <a:ext cx="5740905" cy="445353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26223" y="129415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用户登录以后显示系统首页如下：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436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9" y="100547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62395" y="4817822"/>
            <a:ext cx="1463040" cy="1482262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6164" y="2194560"/>
            <a:ext cx="5736715" cy="434913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650022" y="1097037"/>
            <a:ext cx="95975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问题</a:t>
            </a:r>
            <a:r>
              <a:rPr lang="zh-CN" altLang="en-US" dirty="0"/>
              <a:t>发表。用户单击我要提问，在弹出的网站中输入问题，进行发表问题</a:t>
            </a:r>
            <a:r>
              <a:rPr lang="zh-CN" altLang="en-US" dirty="0" smtClean="0"/>
              <a:t>，为了</a:t>
            </a:r>
            <a:r>
              <a:rPr lang="zh-CN" altLang="en-US" dirty="0"/>
              <a:t>进一步将问题阐释</a:t>
            </a:r>
            <a:r>
              <a:rPr lang="zh-CN" altLang="en-US" dirty="0" smtClean="0"/>
              <a:t>清楚，积分</a:t>
            </a:r>
            <a:r>
              <a:rPr lang="zh-CN" altLang="en-US" dirty="0"/>
              <a:t>达到</a:t>
            </a:r>
            <a:r>
              <a:rPr lang="en-US" altLang="zh-CN" dirty="0"/>
              <a:t>100</a:t>
            </a:r>
            <a:r>
              <a:rPr lang="zh-CN" altLang="en-US" dirty="0"/>
              <a:t>（含）分以上的用户在发表问题的时候可以附加一张不超过</a:t>
            </a:r>
            <a:r>
              <a:rPr lang="en-US" altLang="zh-CN" dirty="0"/>
              <a:t>50Kb</a:t>
            </a:r>
            <a:r>
              <a:rPr lang="zh-CN" altLang="en-US" dirty="0"/>
              <a:t>的</a:t>
            </a:r>
            <a:r>
              <a:rPr lang="en-US" altLang="zh-CN" dirty="0"/>
              <a:t>JPG</a:t>
            </a:r>
            <a:r>
              <a:rPr lang="zh-CN" altLang="en-US" dirty="0"/>
              <a:t>格式图片。提问一次将花费积分</a:t>
            </a:r>
            <a:r>
              <a:rPr lang="en-US" altLang="zh-CN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5724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9" y="100547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62395" y="4817822"/>
            <a:ext cx="1463040" cy="1482262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5661" y="2347703"/>
            <a:ext cx="5285714" cy="395238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948961" y="1288814"/>
            <a:ext cx="88216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问题</a:t>
            </a:r>
            <a:r>
              <a:rPr lang="zh-CN" altLang="en-US" dirty="0"/>
              <a:t>回答。用户单击我要回答，在弹出的网站可以选择自己想要回答的问题，回答问题一次将增加积分</a:t>
            </a:r>
            <a:r>
              <a:rPr lang="en-US" altLang="zh-CN" dirty="0"/>
              <a:t>5</a:t>
            </a:r>
            <a:r>
              <a:rPr lang="zh-CN" altLang="en-US" dirty="0"/>
              <a:t>，如果回答的问题被提问者采纳为最佳问题将获得</a:t>
            </a:r>
            <a:r>
              <a:rPr lang="en-US" altLang="zh-CN" dirty="0"/>
              <a:t>5</a:t>
            </a:r>
            <a:r>
              <a:rPr lang="zh-CN" altLang="en-US" dirty="0"/>
              <a:t>分的奖励。</a:t>
            </a:r>
          </a:p>
        </p:txBody>
      </p:sp>
    </p:spTree>
    <p:extLst>
      <p:ext uri="{BB962C8B-B14F-4D97-AF65-F5344CB8AC3E}">
        <p14:creationId xmlns:p14="http://schemas.microsoft.com/office/powerpoint/2010/main" val="42830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9" y="100547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62395" y="4817822"/>
            <a:ext cx="1463040" cy="1482262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2927" y="1873918"/>
            <a:ext cx="6163651" cy="481986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896206" y="1005479"/>
            <a:ext cx="89359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后台</a:t>
            </a:r>
            <a:r>
              <a:rPr lang="zh-CN" altLang="en-US" dirty="0"/>
              <a:t>管理。管理员通过后台可以对用户、问题及答案进行管理。可以将不合法的信息和恶意用户进行删除 。</a:t>
            </a:r>
          </a:p>
        </p:txBody>
      </p:sp>
    </p:spTree>
    <p:extLst>
      <p:ext uri="{BB962C8B-B14F-4D97-AF65-F5344CB8AC3E}">
        <p14:creationId xmlns:p14="http://schemas.microsoft.com/office/powerpoint/2010/main" val="142060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9" y="100547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62395" y="4817822"/>
            <a:ext cx="1463040" cy="1482262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224454" y="2709838"/>
            <a:ext cx="9442940" cy="25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需求分析，我要实现什么功能，要有一个详细的需求文档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根据需求，我要完成数据库的设计，要有哪些数据表来存储你所需要的信息（用户信息表，问题表，回答表等等）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该问答系统网站各个页面的制作（系统首页，用户注册页面，问答页面，后台信息管理页面），页面之间的连接，功能按钮的实现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把网站页面和后台数据库建立连接，从而返回用户所需要的数据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03584" y="206762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整体实现流程：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03584" y="5588495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核心：答案检索，用户提问，用户回答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833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9" y="100547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62395" y="4817822"/>
            <a:ext cx="1463040" cy="1482262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539240" y="1825228"/>
            <a:ext cx="16588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答案检索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88707" y="2454593"/>
            <a:ext cx="85736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系统获取用户输入的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检索内容（文本）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对文本做分词操作，将一段文本分成单个的词语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利用关键词提取算法，提取关键词，也可以对当前关键词做相似度匹配，找到近义词，来拓展关键词的数量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建立数据库连接，用查询语句根据关键词去匹配查询数据库，返回给用户查询内容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5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4567</TotalTime>
  <Words>542</Words>
  <Application>Microsoft Office PowerPoint</Application>
  <PresentationFormat>宽屏</PresentationFormat>
  <Paragraphs>40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黑体</vt:lpstr>
      <vt:lpstr>宋体</vt:lpstr>
      <vt:lpstr>Franklin Gothic Book</vt:lpstr>
      <vt:lpstr>Calibri</vt:lpstr>
      <vt:lpstr>微软雅黑</vt:lpstr>
      <vt:lpstr>Franklin Gothic Medium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BOSSPPT2017-2018极简风格</dc:title>
  <dc:subject>BOSSPPT 2017-2018</dc:subject>
  <dc:creator>BOSSPPT 2017-2018</dc:creator>
  <cp:keywords>BOSSPPT顶尖职业文案</cp:keywords>
  <dc:description>BOSSPPT致力于提供高质量，有品质的模板，拒绝垃圾模板！_x000d_
本模板由bossppt设计师制作或制作师二次制作整理，bossppt为此花费了大量心血。_x000d_
如果非本店购买，请直接向盗版店进行索赔。_x000d_
本店淘宝唯一购买网址：https://chinappt.taobao.com</dc:description>
  <cp:lastModifiedBy>hp</cp:lastModifiedBy>
  <cp:revision>43</cp:revision>
  <dcterms:created xsi:type="dcterms:W3CDTF">2015-02-02T13:33:48Z</dcterms:created>
  <dcterms:modified xsi:type="dcterms:W3CDTF">2018-12-04T02:15:57Z</dcterms:modified>
  <cp:category>店铺： BOSSPPT顶尖职业文案</cp:category>
  <cp:contentStatus>BOSSPPT</cp:contentStatus>
</cp:coreProperties>
</file>