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8" r:id="rId2"/>
    <p:sldId id="285" r:id="rId3"/>
    <p:sldId id="286" r:id="rId4"/>
    <p:sldId id="287" r:id="rId5"/>
    <p:sldId id="304" r:id="rId6"/>
    <p:sldId id="289" r:id="rId7"/>
    <p:sldId id="288" r:id="rId8"/>
    <p:sldId id="295" r:id="rId9"/>
    <p:sldId id="296" r:id="rId10"/>
    <p:sldId id="297" r:id="rId11"/>
    <p:sldId id="298" r:id="rId12"/>
    <p:sldId id="299" r:id="rId13"/>
    <p:sldId id="290" r:id="rId14"/>
    <p:sldId id="291" r:id="rId15"/>
    <p:sldId id="293" r:id="rId16"/>
    <p:sldId id="300" r:id="rId17"/>
    <p:sldId id="301" r:id="rId18"/>
    <p:sldId id="294" r:id="rId19"/>
    <p:sldId id="284" r:id="rId20"/>
  </p:sldIdLst>
  <p:sldSz cx="12192000" cy="6858000"/>
  <p:notesSz cx="6858000" cy="9144000"/>
  <p:embeddedFontLst>
    <p:embeddedFont>
      <p:font typeface="黑体" panose="02010609060101010101" pitchFamily="49" charset="-122"/>
      <p:regular r:id="rId22"/>
    </p:embeddedFont>
    <p:embeddedFont>
      <p:font typeface="Franklin Gothic Book" panose="020B0503020102020204" pitchFamily="34" charset="0"/>
      <p:regular r:id="rId23"/>
      <p: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微软雅黑" panose="020B0503020204020204" pitchFamily="34" charset="-122"/>
      <p:regular r:id="rId29"/>
      <p:bold r:id="rId30"/>
    </p:embeddedFont>
    <p:embeddedFont>
      <p:font typeface="Franklin Gothic Medium" panose="020B0603020102020204" pitchFamily="34" charset="0"/>
      <p:regular r:id="rId31"/>
      <p:italic r:id="rId32"/>
    </p:embeddedFont>
    <p:embeddedFont>
      <p:font typeface="Cambria Math" panose="02040503050406030204" pitchFamily="18" charset="0"/>
      <p:regular r:id="rId3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4A796-A595-4F75-B4D6-96227043C3BC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930A9-FE26-4352-B040-A259E0083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699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930A9-FE26-4352-B040-A259E008398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282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37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438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18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69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36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46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33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93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2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57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09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31447-BB68-4A0A-9A0E-4F3493955CAE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50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5.png"/><Relationship Id="rId7" Type="http://schemas.openxmlformats.org/officeDocument/2006/relationships/image" Target="../media/image4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2.png"/><Relationship Id="rId9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组合 189"/>
          <p:cNvGrpSpPr/>
          <p:nvPr/>
        </p:nvGrpSpPr>
        <p:grpSpPr>
          <a:xfrm>
            <a:off x="1296839" y="1226713"/>
            <a:ext cx="2211213" cy="2237041"/>
            <a:chOff x="2589387" y="1905000"/>
            <a:chExt cx="2211213" cy="2237041"/>
          </a:xfrm>
        </p:grpSpPr>
        <p:grpSp>
          <p:nvGrpSpPr>
            <p:cNvPr id="66" name="组合 65"/>
            <p:cNvGrpSpPr/>
            <p:nvPr/>
          </p:nvGrpSpPr>
          <p:grpSpPr>
            <a:xfrm>
              <a:off x="2589387" y="1905000"/>
              <a:ext cx="2211213" cy="2237041"/>
              <a:chOff x="1888347" y="1603572"/>
              <a:chExt cx="2866052" cy="2937948"/>
            </a:xfrm>
          </p:grpSpPr>
          <p:pic>
            <p:nvPicPr>
              <p:cNvPr id="67" name="图片 6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8" name="图片 6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9" name="图片 6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0" name="图片 6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1" name="图片 7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2" name="图片 7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3" name="图片 7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4" name="图片 7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5" name="图片 7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6" name="图片 7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157" name="组合 156"/>
            <p:cNvGrpSpPr/>
            <p:nvPr/>
          </p:nvGrpSpPr>
          <p:grpSpPr>
            <a:xfrm rot="551376">
              <a:off x="2960794" y="2294268"/>
              <a:ext cx="1468397" cy="1485549"/>
              <a:chOff x="1888347" y="1603572"/>
              <a:chExt cx="2866052" cy="2937948"/>
            </a:xfrm>
          </p:grpSpPr>
          <p:pic>
            <p:nvPicPr>
              <p:cNvPr id="158" name="图片 15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59" name="图片 15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60" name="图片 15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61" name="图片 16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62" name="图片 16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63" name="图片 16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64" name="图片 16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65" name="图片 16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66" name="图片 16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67" name="图片 16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168" name="组合 167"/>
            <p:cNvGrpSpPr/>
            <p:nvPr/>
          </p:nvGrpSpPr>
          <p:grpSpPr>
            <a:xfrm rot="1200053">
              <a:off x="3104178" y="2499918"/>
              <a:ext cx="1107831" cy="1120771"/>
              <a:chOff x="1888347" y="1603572"/>
              <a:chExt cx="2866052" cy="2937948"/>
            </a:xfrm>
          </p:grpSpPr>
          <p:pic>
            <p:nvPicPr>
              <p:cNvPr id="169" name="图片 16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70" name="图片 16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71" name="图片 17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72" name="图片 17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73" name="图片 17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74" name="图片 17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75" name="图片 17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76" name="图片 17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77" name="图片 17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78" name="图片 17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179" name="组合 178"/>
            <p:cNvGrpSpPr/>
            <p:nvPr/>
          </p:nvGrpSpPr>
          <p:grpSpPr>
            <a:xfrm rot="1138579">
              <a:off x="2723857" y="2066832"/>
              <a:ext cx="1942272" cy="1964959"/>
              <a:chOff x="1888347" y="1603572"/>
              <a:chExt cx="2866052" cy="2937948"/>
            </a:xfrm>
          </p:grpSpPr>
          <p:pic>
            <p:nvPicPr>
              <p:cNvPr id="180" name="图片 17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1" name="图片 18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2" name="图片 18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3" name="图片 18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4" name="图片 18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5" name="图片 18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6" name="图片 18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7" name="图片 18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8" name="图片 18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9" name="图片 18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</p:grpSp>
      <p:grpSp>
        <p:nvGrpSpPr>
          <p:cNvPr id="191" name="组合 190"/>
          <p:cNvGrpSpPr/>
          <p:nvPr/>
        </p:nvGrpSpPr>
        <p:grpSpPr>
          <a:xfrm>
            <a:off x="2136114" y="3623741"/>
            <a:ext cx="2211213" cy="2237041"/>
            <a:chOff x="2589387" y="1905000"/>
            <a:chExt cx="2211213" cy="2237041"/>
          </a:xfrm>
        </p:grpSpPr>
        <p:grpSp>
          <p:nvGrpSpPr>
            <p:cNvPr id="192" name="组合 191"/>
            <p:cNvGrpSpPr/>
            <p:nvPr/>
          </p:nvGrpSpPr>
          <p:grpSpPr>
            <a:xfrm>
              <a:off x="2589387" y="1905000"/>
              <a:ext cx="2211213" cy="2237041"/>
              <a:chOff x="1888347" y="1603572"/>
              <a:chExt cx="2866052" cy="2937948"/>
            </a:xfrm>
          </p:grpSpPr>
          <p:pic>
            <p:nvPicPr>
              <p:cNvPr id="226" name="图片 22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7" name="图片 22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8" name="图片 2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9" name="图片 22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30" name="图片 22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31" name="图片 23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32" name="图片 23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33" name="图片 23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34" name="图片 23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35" name="图片 23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193" name="组合 192"/>
            <p:cNvGrpSpPr/>
            <p:nvPr/>
          </p:nvGrpSpPr>
          <p:grpSpPr>
            <a:xfrm rot="551376">
              <a:off x="2960794" y="2294268"/>
              <a:ext cx="1468397" cy="1485549"/>
              <a:chOff x="1888347" y="1603572"/>
              <a:chExt cx="2866052" cy="2937948"/>
            </a:xfrm>
          </p:grpSpPr>
          <p:pic>
            <p:nvPicPr>
              <p:cNvPr id="216" name="图片 21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7" name="图片 21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8" name="图片 21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9" name="图片 21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0" name="图片 21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1" name="图片 22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2" name="图片 2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3" name="图片 2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4" name="图片 2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5" name="图片 22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194" name="组合 193"/>
            <p:cNvGrpSpPr/>
            <p:nvPr/>
          </p:nvGrpSpPr>
          <p:grpSpPr>
            <a:xfrm rot="1200053">
              <a:off x="3104178" y="2499918"/>
              <a:ext cx="1107831" cy="1120771"/>
              <a:chOff x="1888347" y="1603572"/>
              <a:chExt cx="2866052" cy="2937948"/>
            </a:xfrm>
          </p:grpSpPr>
          <p:pic>
            <p:nvPicPr>
              <p:cNvPr id="206" name="图片 20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7" name="图片 20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8" name="图片 20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9" name="图片 20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0" name="图片 20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1" name="图片 21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2" name="图片 2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3" name="图片 2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4" name="图片 21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5" name="图片 2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195" name="组合 194"/>
            <p:cNvGrpSpPr/>
            <p:nvPr/>
          </p:nvGrpSpPr>
          <p:grpSpPr>
            <a:xfrm rot="1138579">
              <a:off x="2723857" y="2066832"/>
              <a:ext cx="1942272" cy="1964959"/>
              <a:chOff x="1888347" y="1603572"/>
              <a:chExt cx="2866052" cy="2937948"/>
            </a:xfrm>
          </p:grpSpPr>
          <p:pic>
            <p:nvPicPr>
              <p:cNvPr id="196" name="图片 19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97" name="图片 19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98" name="图片 19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99" name="图片 19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0" name="图片 19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1" name="图片 20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2" name="图片 20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3" name="图片 20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4" name="图片 20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5" name="图片 20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</p:grpSp>
      <p:sp>
        <p:nvSpPr>
          <p:cNvPr id="236" name="任意多边形 235"/>
          <p:cNvSpPr/>
          <p:nvPr/>
        </p:nvSpPr>
        <p:spPr>
          <a:xfrm rot="21117644">
            <a:off x="1053103" y="2439542"/>
            <a:ext cx="1659931" cy="4403218"/>
          </a:xfrm>
          <a:custGeom>
            <a:avLst/>
            <a:gdLst>
              <a:gd name="connsiteX0" fmla="*/ 1844040 w 1844040"/>
              <a:gd name="connsiteY0" fmla="*/ 0 h 3459480"/>
              <a:gd name="connsiteX1" fmla="*/ 640080 w 1844040"/>
              <a:gd name="connsiteY1" fmla="*/ 1767840 h 3459480"/>
              <a:gd name="connsiteX2" fmla="*/ 0 w 1844040"/>
              <a:gd name="connsiteY2" fmla="*/ 3459480 h 3459480"/>
              <a:gd name="connsiteX0" fmla="*/ 1844040 w 1844040"/>
              <a:gd name="connsiteY0" fmla="*/ 0 h 3459480"/>
              <a:gd name="connsiteX1" fmla="*/ 640080 w 1844040"/>
              <a:gd name="connsiteY1" fmla="*/ 1767840 h 3459480"/>
              <a:gd name="connsiteX2" fmla="*/ 0 w 1844040"/>
              <a:gd name="connsiteY2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44040" h="3459480">
                <a:moveTo>
                  <a:pt x="1844040" y="0"/>
                </a:moveTo>
                <a:cubicBezTo>
                  <a:pt x="756920" y="985520"/>
                  <a:pt x="233680" y="2108200"/>
                  <a:pt x="0" y="3459480"/>
                </a:cubicBezTo>
              </a:path>
            </a:pathLst>
          </a:custGeom>
          <a:noFill/>
          <a:ln w="82550" cap="rnd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任意多边形 236"/>
          <p:cNvSpPr/>
          <p:nvPr/>
        </p:nvSpPr>
        <p:spPr>
          <a:xfrm>
            <a:off x="1756617" y="4690394"/>
            <a:ext cx="1488531" cy="2185772"/>
          </a:xfrm>
          <a:custGeom>
            <a:avLst/>
            <a:gdLst>
              <a:gd name="connsiteX0" fmla="*/ 1844040 w 1844040"/>
              <a:gd name="connsiteY0" fmla="*/ 0 h 3459480"/>
              <a:gd name="connsiteX1" fmla="*/ 640080 w 1844040"/>
              <a:gd name="connsiteY1" fmla="*/ 1767840 h 3459480"/>
              <a:gd name="connsiteX2" fmla="*/ 0 w 1844040"/>
              <a:gd name="connsiteY2" fmla="*/ 3459480 h 3459480"/>
              <a:gd name="connsiteX0" fmla="*/ 1844040 w 1844040"/>
              <a:gd name="connsiteY0" fmla="*/ 0 h 3459480"/>
              <a:gd name="connsiteX1" fmla="*/ 640080 w 1844040"/>
              <a:gd name="connsiteY1" fmla="*/ 1767840 h 3459480"/>
              <a:gd name="connsiteX2" fmla="*/ 0 w 1844040"/>
              <a:gd name="connsiteY2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44040" h="3459480">
                <a:moveTo>
                  <a:pt x="1844040" y="0"/>
                </a:moveTo>
                <a:cubicBezTo>
                  <a:pt x="756920" y="985520"/>
                  <a:pt x="233680" y="2108200"/>
                  <a:pt x="0" y="3459480"/>
                </a:cubicBezTo>
              </a:path>
            </a:pathLst>
          </a:custGeom>
          <a:noFill/>
          <a:ln w="82550" cap="rnd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8" name="图片 2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882449" flipV="1">
            <a:off x="5499051" y="3326714"/>
            <a:ext cx="511441" cy="709945"/>
          </a:xfrm>
          <a:prstGeom prst="rect">
            <a:avLst/>
          </a:prstGeom>
        </p:spPr>
      </p:pic>
      <p:pic>
        <p:nvPicPr>
          <p:cNvPr id="239" name="图片 2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 flipV="1">
            <a:off x="8063488" y="2031353"/>
            <a:ext cx="511441" cy="709945"/>
          </a:xfrm>
          <a:prstGeom prst="rect">
            <a:avLst/>
          </a:prstGeom>
        </p:spPr>
      </p:pic>
      <p:pic>
        <p:nvPicPr>
          <p:cNvPr id="240" name="图片 2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882449" flipV="1">
            <a:off x="6060154" y="1040721"/>
            <a:ext cx="511441" cy="709945"/>
          </a:xfrm>
          <a:prstGeom prst="rect">
            <a:avLst/>
          </a:prstGeom>
        </p:spPr>
      </p:pic>
      <p:pic>
        <p:nvPicPr>
          <p:cNvPr id="241" name="图片 2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360704" flipV="1">
            <a:off x="11254166" y="996777"/>
            <a:ext cx="329832" cy="457849"/>
          </a:xfrm>
          <a:prstGeom prst="rect">
            <a:avLst/>
          </a:prstGeom>
        </p:spPr>
      </p:pic>
      <p:pic>
        <p:nvPicPr>
          <p:cNvPr id="255" name="图片 2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9611484" y="1167759"/>
            <a:ext cx="352805" cy="564946"/>
          </a:xfrm>
          <a:prstGeom prst="rect">
            <a:avLst/>
          </a:prstGeom>
        </p:spPr>
      </p:pic>
      <p:sp>
        <p:nvSpPr>
          <p:cNvPr id="256" name="文本框 255"/>
          <p:cNvSpPr txBox="1"/>
          <p:nvPr/>
        </p:nvSpPr>
        <p:spPr>
          <a:xfrm>
            <a:off x="6843051" y="3161066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>
                <a:latin typeface="微软雅黑" pitchFamily="34" charset="-122"/>
                <a:ea typeface="微软雅黑" pitchFamily="34" charset="-122"/>
              </a:rPr>
              <a:t>线性回归分析</a:t>
            </a:r>
            <a:endParaRPr lang="zh-CN" altLang="en-US" sz="5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177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9" y="100547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62395" y="4817822"/>
            <a:ext cx="1463040" cy="1482262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2776" y="1915505"/>
            <a:ext cx="2000250" cy="6381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5663" y="3772540"/>
            <a:ext cx="3514725" cy="619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39240" y="154617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考虑两个参数的时候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662694" y="2640687"/>
            <a:ext cx="1864613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初始化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0</a:t>
            </a:r>
          </a:p>
          <a:p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12776" y="3239245"/>
            <a:ext cx="517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分别求出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w,b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处关于损失函数的偏微分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8800" y="4555628"/>
            <a:ext cx="6477000" cy="6762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17544" y="5163665"/>
            <a:ext cx="3819525" cy="7905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28800" y="5890509"/>
            <a:ext cx="6819900" cy="8191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63775" y="6209744"/>
            <a:ext cx="2048434" cy="49991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9787992" y="2603051"/>
            <a:ext cx="692820" cy="37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梯度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10108" y="1546173"/>
            <a:ext cx="2215296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4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9" y="100547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62395" y="4817822"/>
            <a:ext cx="1463040" cy="1482262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735" y="1953753"/>
            <a:ext cx="6696075" cy="4267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7313" y="6151973"/>
            <a:ext cx="2447925" cy="547321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2127739" y="4817822"/>
            <a:ext cx="131885" cy="791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193681" y="4484077"/>
            <a:ext cx="285750" cy="3386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2420082" y="4409820"/>
            <a:ext cx="131885" cy="791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4606" y="5053077"/>
            <a:ext cx="2658940" cy="30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9" y="100547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349212" y="5169514"/>
            <a:ext cx="1463040" cy="1482262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178169" y="1720962"/>
            <a:ext cx="200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Evaluation result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1542" y="2507947"/>
            <a:ext cx="3414056" cy="2017951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6585439" y="2933605"/>
            <a:ext cx="2936631" cy="132763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361876" y="2252288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y=</a:t>
            </a:r>
            <a:r>
              <a:rPr lang="en-US" altLang="zh-CN" dirty="0" err="1" smtClean="0"/>
              <a:t>wx</a:t>
            </a:r>
            <a:r>
              <a:rPr lang="en-US" altLang="zh-CN" sz="1050" dirty="0" err="1" smtClean="0"/>
              <a:t>d</a:t>
            </a:r>
            <a:r>
              <a:rPr lang="en-US" altLang="zh-CN" sz="1050" dirty="0" smtClean="0"/>
              <a:t> </a:t>
            </a:r>
            <a:r>
              <a:rPr lang="en-US" altLang="zh-CN" dirty="0" smtClean="0"/>
              <a:t>+ b 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361876" y="2782419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w:   -2.9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b:    6.2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48316" y="3554005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寻找另外的数据去衡量该模型的好坏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522070" y="4469855"/>
            <a:ext cx="1181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距离地铁：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km</a:t>
            </a:r>
            <a:endParaRPr lang="zh-CN" altLang="en-US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76391" y="2113788"/>
            <a:ext cx="1327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房价：万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每平米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439" y="5055295"/>
            <a:ext cx="3600450" cy="6286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64" y="6084541"/>
            <a:ext cx="4171950" cy="74295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365579" y="4363531"/>
            <a:ext cx="6415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MSE: Mean Squared Error </a:t>
            </a:r>
          </a:p>
          <a:p>
            <a:r>
              <a:rPr lang="zh-CN" altLang="en-US" sz="1200" dirty="0"/>
              <a:t>均方误差是指参数估计值与参数真值之差平方的期望值</a:t>
            </a:r>
            <a:r>
              <a:rPr lang="en-US" altLang="zh-CN" sz="1200" dirty="0"/>
              <a:t>; </a:t>
            </a:r>
          </a:p>
          <a:p>
            <a:r>
              <a:rPr lang="en-US" altLang="zh-CN" sz="1200" dirty="0"/>
              <a:t>MSE</a:t>
            </a:r>
            <a:r>
              <a:rPr lang="zh-CN" altLang="en-US" sz="1200" dirty="0"/>
              <a:t>可以评价数据的变化程度，</a:t>
            </a:r>
            <a:r>
              <a:rPr lang="en-US" altLang="zh-CN" sz="1200" dirty="0"/>
              <a:t>MSE</a:t>
            </a:r>
            <a:r>
              <a:rPr lang="zh-CN" altLang="en-US" sz="1200" dirty="0"/>
              <a:t>的值越小，说明预测模型描述实验数据具有更好的精确度。</a:t>
            </a:r>
          </a:p>
        </p:txBody>
      </p:sp>
      <p:sp>
        <p:nvSpPr>
          <p:cNvPr id="17" name="矩形 16"/>
          <p:cNvSpPr/>
          <p:nvPr/>
        </p:nvSpPr>
        <p:spPr>
          <a:xfrm>
            <a:off x="365579" y="5744075"/>
            <a:ext cx="33009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均方误差</a:t>
            </a:r>
            <a:r>
              <a:rPr lang="en-US" altLang="zh-CN" sz="1200" dirty="0"/>
              <a:t>:</a:t>
            </a:r>
            <a:r>
              <a:rPr lang="zh-CN" altLang="en-US" sz="1200" dirty="0"/>
              <a:t>均方根误差是均方误差的算术平方根</a:t>
            </a:r>
          </a:p>
        </p:txBody>
      </p:sp>
    </p:spTree>
    <p:extLst>
      <p:ext uri="{BB962C8B-B14F-4D97-AF65-F5344CB8AC3E}">
        <p14:creationId xmlns:p14="http://schemas.microsoft.com/office/powerpoint/2010/main" val="120819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9" y="100547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174664" y="5162689"/>
            <a:ext cx="1463040" cy="1482262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140" y="3126796"/>
            <a:ext cx="8613622" cy="222924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60140" y="2060314"/>
            <a:ext cx="633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现实中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……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影响房价的因素有很多，这些因素我们都称为特征</a:t>
            </a:r>
          </a:p>
        </p:txBody>
      </p:sp>
      <p:sp>
        <p:nvSpPr>
          <p:cNvPr id="19" name="矩形 18"/>
          <p:cNvSpPr/>
          <p:nvPr/>
        </p:nvSpPr>
        <p:spPr>
          <a:xfrm>
            <a:off x="1330478" y="2593555"/>
            <a:ext cx="2605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y=w</a:t>
            </a:r>
            <a:r>
              <a:rPr lang="en-US" altLang="zh-CN" sz="1050" dirty="0" smtClean="0"/>
              <a:t>1</a:t>
            </a:r>
            <a:r>
              <a:rPr lang="en-US" altLang="zh-CN" dirty="0" smtClean="0"/>
              <a:t>x</a:t>
            </a:r>
            <a:r>
              <a:rPr lang="en-US" altLang="zh-CN" sz="1100" dirty="0" smtClean="0"/>
              <a:t>1</a:t>
            </a:r>
            <a:r>
              <a:rPr lang="en-US" altLang="zh-CN" dirty="0" smtClean="0"/>
              <a:t>+w</a:t>
            </a:r>
            <a:r>
              <a:rPr lang="en-US" altLang="zh-CN" sz="1050" dirty="0" smtClean="0"/>
              <a:t>2</a:t>
            </a:r>
            <a:r>
              <a:rPr lang="en-US" altLang="zh-CN" dirty="0" smtClean="0"/>
              <a:t>x</a:t>
            </a:r>
            <a:r>
              <a:rPr lang="en-US" altLang="zh-CN" sz="1100" dirty="0" smtClean="0"/>
              <a:t>2</a:t>
            </a:r>
            <a:r>
              <a:rPr lang="en-US" altLang="zh-CN" dirty="0" smtClean="0"/>
              <a:t>+w</a:t>
            </a:r>
            <a:r>
              <a:rPr lang="en-US" altLang="zh-CN" sz="1050" dirty="0" smtClean="0"/>
              <a:t>3</a:t>
            </a:r>
            <a:r>
              <a:rPr lang="en-US" altLang="zh-CN" dirty="0" smtClean="0"/>
              <a:t>x</a:t>
            </a:r>
            <a:r>
              <a:rPr lang="en-US" altLang="zh-CN" sz="1100" dirty="0"/>
              <a:t>3</a:t>
            </a:r>
            <a:r>
              <a:rPr lang="en-US" altLang="zh-CN" dirty="0" smtClean="0"/>
              <a:t>+….+b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405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9" y="100547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62395" y="4817822"/>
            <a:ext cx="1463040" cy="1482262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539240" y="3133555"/>
            <a:ext cx="67841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优点：结果易于理解，计算不复杂</a:t>
            </a:r>
          </a:p>
          <a:p>
            <a:endParaRPr lang="zh-CN" altLang="en-US" dirty="0"/>
          </a:p>
          <a:p>
            <a:r>
              <a:rPr lang="zh-CN" altLang="en-US" dirty="0"/>
              <a:t>缺点：对非线性的数据拟合不好</a:t>
            </a:r>
          </a:p>
          <a:p>
            <a:endParaRPr lang="zh-CN" altLang="en-US" dirty="0"/>
          </a:p>
          <a:p>
            <a:r>
              <a:rPr lang="zh-CN" altLang="en-US" dirty="0"/>
              <a:t>适用数据类型：数值型和标称型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39240" y="219456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线性回归算法分析：</a:t>
            </a:r>
          </a:p>
        </p:txBody>
      </p:sp>
    </p:spTree>
    <p:extLst>
      <p:ext uri="{BB962C8B-B14F-4D97-AF65-F5344CB8AC3E}">
        <p14:creationId xmlns:p14="http://schemas.microsoft.com/office/powerpoint/2010/main" val="134584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9" y="100547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3645" y="1146810"/>
            <a:ext cx="2857500" cy="20955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3893" y="1561881"/>
            <a:ext cx="2943297" cy="168042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39240" y="1600019"/>
            <a:ext cx="2306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homework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4031" y="3605749"/>
            <a:ext cx="6267450" cy="26193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78893" y="3124231"/>
            <a:ext cx="48130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解释损失函数。（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解释你对梯度下降算法的理解、以及作用。（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根据所提供的数据集，直接利用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sklearn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库构建线性回归模型，来预测鲍鱼的年龄，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数据集如右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图，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csv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格式（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761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9" y="100547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62395" y="4817822"/>
            <a:ext cx="1463040" cy="1482262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468902" y="2583422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/>
              <a:t>import </a:t>
            </a:r>
            <a:r>
              <a:rPr lang="en-US" altLang="zh-CN" sz="1400" dirty="0" err="1"/>
              <a:t>numpy</a:t>
            </a:r>
            <a:r>
              <a:rPr lang="en-US" altLang="zh-CN" sz="1400" dirty="0"/>
              <a:t> as np</a:t>
            </a:r>
          </a:p>
          <a:p>
            <a:r>
              <a:rPr lang="en-US" altLang="zh-CN" sz="1400" dirty="0"/>
              <a:t>import pandas as </a:t>
            </a:r>
            <a:r>
              <a:rPr lang="en-US" altLang="zh-CN" sz="1400" dirty="0" err="1"/>
              <a:t>pd</a:t>
            </a:r>
            <a:endParaRPr lang="en-US" altLang="zh-CN" sz="1400" dirty="0"/>
          </a:p>
          <a:p>
            <a:r>
              <a:rPr lang="en-US" altLang="zh-CN" sz="1400" dirty="0"/>
              <a:t>from </a:t>
            </a:r>
            <a:r>
              <a:rPr lang="en-US" altLang="zh-CN" sz="1400" dirty="0" err="1"/>
              <a:t>sklearn.cross_validation</a:t>
            </a:r>
            <a:r>
              <a:rPr lang="en-US" altLang="zh-CN" sz="1400" dirty="0"/>
              <a:t> import </a:t>
            </a:r>
            <a:r>
              <a:rPr lang="en-US" altLang="zh-CN" sz="1400" dirty="0" err="1"/>
              <a:t>train_test_split</a:t>
            </a:r>
            <a:endParaRPr lang="en-US" altLang="zh-CN" sz="1400" dirty="0"/>
          </a:p>
          <a:p>
            <a:r>
              <a:rPr lang="en-US" altLang="zh-CN" sz="1400" dirty="0"/>
              <a:t>from </a:t>
            </a:r>
            <a:r>
              <a:rPr lang="en-US" altLang="zh-CN" sz="1400" dirty="0" err="1"/>
              <a:t>sklearn</a:t>
            </a:r>
            <a:r>
              <a:rPr lang="en-US" altLang="zh-CN" sz="1400" dirty="0"/>
              <a:t> import datasets, </a:t>
            </a:r>
            <a:r>
              <a:rPr lang="en-US" altLang="zh-CN" sz="1400" dirty="0" err="1"/>
              <a:t>linear_model</a:t>
            </a:r>
            <a:endParaRPr lang="en-US" altLang="zh-CN" sz="1400" dirty="0"/>
          </a:p>
          <a:p>
            <a:r>
              <a:rPr lang="en-US" altLang="zh-CN" sz="1400" dirty="0"/>
              <a:t>from </a:t>
            </a:r>
            <a:r>
              <a:rPr lang="en-US" altLang="zh-CN" sz="1400" dirty="0" err="1"/>
              <a:t>sklearn.linear_model</a:t>
            </a:r>
            <a:r>
              <a:rPr lang="en-US" altLang="zh-CN" sz="1400" dirty="0"/>
              <a:t> import </a:t>
            </a:r>
            <a:r>
              <a:rPr lang="en-US" altLang="zh-CN" sz="1400" dirty="0" err="1"/>
              <a:t>LinearRegression</a:t>
            </a:r>
            <a:endParaRPr lang="en-US" altLang="zh-CN" sz="1400" dirty="0"/>
          </a:p>
          <a:p>
            <a:r>
              <a:rPr lang="en-US" altLang="zh-CN" sz="1400" dirty="0"/>
              <a:t>from </a:t>
            </a:r>
            <a:r>
              <a:rPr lang="en-US" altLang="zh-CN" sz="1400" dirty="0" err="1"/>
              <a:t>sklearn</a:t>
            </a:r>
            <a:r>
              <a:rPr lang="en-US" altLang="zh-CN" sz="1400" dirty="0"/>
              <a:t> import metrics</a:t>
            </a:r>
          </a:p>
          <a:p>
            <a:r>
              <a:rPr lang="en-US" altLang="zh-CN" sz="1400" dirty="0"/>
              <a:t>import </a:t>
            </a:r>
            <a:r>
              <a:rPr lang="en-US" altLang="zh-CN" sz="1400" dirty="0" err="1"/>
              <a:t>matplotlib.pyplot</a:t>
            </a:r>
            <a:r>
              <a:rPr lang="en-US" altLang="zh-CN" sz="1400" dirty="0"/>
              <a:t> as </a:t>
            </a:r>
            <a:r>
              <a:rPr lang="en-US" altLang="zh-CN" sz="1400" dirty="0" err="1"/>
              <a:t>plt</a:t>
            </a:r>
            <a:endParaRPr lang="zh-CN" altLang="en-US" sz="1400" dirty="0"/>
          </a:p>
        </p:txBody>
      </p:sp>
      <p:sp>
        <p:nvSpPr>
          <p:cNvPr id="4" name="文本框 3"/>
          <p:cNvSpPr txBox="1"/>
          <p:nvPr/>
        </p:nvSpPr>
        <p:spPr>
          <a:xfrm>
            <a:off x="1468902" y="2009894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导入包的命令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1154" y="4817822"/>
            <a:ext cx="4533900" cy="3333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91154" y="444849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导入数据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9240" y="5719455"/>
            <a:ext cx="2676525" cy="6381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68902" y="5267118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划分特征值和标签</a:t>
            </a:r>
          </a:p>
        </p:txBody>
      </p:sp>
    </p:spTree>
    <p:extLst>
      <p:ext uri="{BB962C8B-B14F-4D97-AF65-F5344CB8AC3E}">
        <p14:creationId xmlns:p14="http://schemas.microsoft.com/office/powerpoint/2010/main" val="251683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9" y="100547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62395" y="4817822"/>
            <a:ext cx="1463040" cy="1482262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286" y="1627324"/>
            <a:ext cx="7291387" cy="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0371" y="2849872"/>
            <a:ext cx="5992887" cy="24386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10371" y="2232993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划分训练集和测试集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2663" y="3818523"/>
            <a:ext cx="3581400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10371" y="3341280"/>
            <a:ext cx="337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构建线性回归模型，训练模型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82663" y="4633156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输出模型参数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7296" y="5083552"/>
            <a:ext cx="4867275" cy="5238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739213" y="5607427"/>
            <a:ext cx="529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预测 测试集结果，计算均方误差以及均方根误差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14791" y="5978309"/>
            <a:ext cx="6343650" cy="87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9" y="100547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62395" y="4817822"/>
            <a:ext cx="1463040" cy="1482262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389185" y="2605787"/>
            <a:ext cx="2723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homework3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最终效果：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9185" y="3442075"/>
            <a:ext cx="67151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4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62633" y="2572181"/>
            <a:ext cx="2211212" cy="2237041"/>
            <a:chOff x="2589387" y="1905000"/>
            <a:chExt cx="2211212" cy="2237041"/>
          </a:xfrm>
        </p:grpSpPr>
        <p:grpSp>
          <p:nvGrpSpPr>
            <p:cNvPr id="3" name="组合 2"/>
            <p:cNvGrpSpPr/>
            <p:nvPr/>
          </p:nvGrpSpPr>
          <p:grpSpPr>
            <a:xfrm>
              <a:off x="2589387" y="1905000"/>
              <a:ext cx="2211212" cy="2237041"/>
              <a:chOff x="1888347" y="1603572"/>
              <a:chExt cx="2866051" cy="2937948"/>
            </a:xfrm>
          </p:grpSpPr>
          <p:pic>
            <p:nvPicPr>
              <p:cNvPr id="37" name="图片 3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38" name="图片 3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40" name="图片 3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41" name="图片 4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42" name="图片 4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43" name="图片 4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45" name="图片 4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46" name="图片 4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4" name="组合 3"/>
            <p:cNvGrpSpPr/>
            <p:nvPr/>
          </p:nvGrpSpPr>
          <p:grpSpPr>
            <a:xfrm rot="551376">
              <a:off x="2960794" y="2294268"/>
              <a:ext cx="1468396" cy="1485549"/>
              <a:chOff x="1888347" y="1603572"/>
              <a:chExt cx="2866051" cy="2937948"/>
            </a:xfrm>
          </p:grpSpPr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8" name="图片 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31" name="图片 3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32" name="图片 3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33" name="图片 3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35" name="图片 3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5" name="组合 4"/>
            <p:cNvGrpSpPr/>
            <p:nvPr/>
          </p:nvGrpSpPr>
          <p:grpSpPr>
            <a:xfrm rot="1200053">
              <a:off x="3104178" y="2499918"/>
              <a:ext cx="1107831" cy="1120771"/>
              <a:chOff x="1888347" y="1603572"/>
              <a:chExt cx="2866052" cy="2937948"/>
            </a:xfrm>
          </p:grpSpPr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6" name="组合 5"/>
            <p:cNvGrpSpPr/>
            <p:nvPr/>
          </p:nvGrpSpPr>
          <p:grpSpPr>
            <a:xfrm rot="1138579">
              <a:off x="2723857" y="2066832"/>
              <a:ext cx="1942271" cy="1964959"/>
              <a:chOff x="1888347" y="1603572"/>
              <a:chExt cx="2866051" cy="2937948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</p:grpSp>
      <p:sp>
        <p:nvSpPr>
          <p:cNvPr id="47" name="任意多边形 46"/>
          <p:cNvSpPr/>
          <p:nvPr/>
        </p:nvSpPr>
        <p:spPr>
          <a:xfrm rot="20226864">
            <a:off x="972168" y="3936250"/>
            <a:ext cx="1649652" cy="2595869"/>
          </a:xfrm>
          <a:custGeom>
            <a:avLst/>
            <a:gdLst>
              <a:gd name="connsiteX0" fmla="*/ 1844040 w 1844040"/>
              <a:gd name="connsiteY0" fmla="*/ 0 h 3459480"/>
              <a:gd name="connsiteX1" fmla="*/ 640080 w 1844040"/>
              <a:gd name="connsiteY1" fmla="*/ 1767840 h 3459480"/>
              <a:gd name="connsiteX2" fmla="*/ 0 w 1844040"/>
              <a:gd name="connsiteY2" fmla="*/ 3459480 h 3459480"/>
              <a:gd name="connsiteX0" fmla="*/ 1844040 w 1844040"/>
              <a:gd name="connsiteY0" fmla="*/ 0 h 3459480"/>
              <a:gd name="connsiteX1" fmla="*/ 640080 w 1844040"/>
              <a:gd name="connsiteY1" fmla="*/ 1767840 h 3459480"/>
              <a:gd name="connsiteX2" fmla="*/ 0 w 1844040"/>
              <a:gd name="connsiteY2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44040" h="3459480">
                <a:moveTo>
                  <a:pt x="1844040" y="0"/>
                </a:moveTo>
                <a:cubicBezTo>
                  <a:pt x="756920" y="985520"/>
                  <a:pt x="233680" y="2108200"/>
                  <a:pt x="0" y="3459480"/>
                </a:cubicBezTo>
              </a:path>
            </a:pathLst>
          </a:custGeom>
          <a:noFill/>
          <a:ln w="82550" cap="rnd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 flipV="1">
            <a:off x="6254428" y="2717989"/>
            <a:ext cx="511441" cy="709945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882449" flipV="1">
            <a:off x="2938068" y="2717990"/>
            <a:ext cx="511441" cy="709945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360704" flipV="1">
            <a:off x="9093050" y="2577284"/>
            <a:ext cx="511441" cy="709945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677118" flipH="1">
            <a:off x="4778566" y="1006513"/>
            <a:ext cx="545989" cy="760914"/>
          </a:xfrm>
          <a:prstGeom prst="rect">
            <a:avLst/>
          </a:prstGeom>
        </p:spPr>
      </p:pic>
      <p:grpSp>
        <p:nvGrpSpPr>
          <p:cNvPr id="53" name="组合 52"/>
          <p:cNvGrpSpPr/>
          <p:nvPr/>
        </p:nvGrpSpPr>
        <p:grpSpPr>
          <a:xfrm>
            <a:off x="2063018" y="5163887"/>
            <a:ext cx="1259966" cy="1274683"/>
            <a:chOff x="2589387" y="1905000"/>
            <a:chExt cx="2211213" cy="2237041"/>
          </a:xfrm>
        </p:grpSpPr>
        <p:grpSp>
          <p:nvGrpSpPr>
            <p:cNvPr id="54" name="组合 53"/>
            <p:cNvGrpSpPr/>
            <p:nvPr/>
          </p:nvGrpSpPr>
          <p:grpSpPr>
            <a:xfrm>
              <a:off x="2589387" y="1905000"/>
              <a:ext cx="2211213" cy="2237041"/>
              <a:chOff x="1888347" y="1603572"/>
              <a:chExt cx="2866052" cy="2937948"/>
            </a:xfrm>
          </p:grpSpPr>
          <p:pic>
            <p:nvPicPr>
              <p:cNvPr id="88" name="图片 8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9" name="图片 8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90" name="图片 8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91" name="图片 9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92" name="图片 9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93" name="图片 9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94" name="图片 9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95" name="图片 9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96" name="图片 9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97" name="图片 9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55" name="组合 54"/>
            <p:cNvGrpSpPr/>
            <p:nvPr/>
          </p:nvGrpSpPr>
          <p:grpSpPr>
            <a:xfrm rot="551376">
              <a:off x="2960794" y="2294268"/>
              <a:ext cx="1468397" cy="1485549"/>
              <a:chOff x="1888347" y="1603572"/>
              <a:chExt cx="2866052" cy="2937948"/>
            </a:xfrm>
          </p:grpSpPr>
          <p:pic>
            <p:nvPicPr>
              <p:cNvPr id="78" name="图片 7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9" name="图片 7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0" name="图片 7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1" name="图片 8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2" name="图片 8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3" name="图片 8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4" name="图片 8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5" name="图片 8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6" name="图片 8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7" name="图片 8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56" name="组合 55"/>
            <p:cNvGrpSpPr/>
            <p:nvPr/>
          </p:nvGrpSpPr>
          <p:grpSpPr>
            <a:xfrm rot="1200053">
              <a:off x="3104178" y="2499918"/>
              <a:ext cx="1107831" cy="1120771"/>
              <a:chOff x="1888347" y="1603572"/>
              <a:chExt cx="2866052" cy="2937948"/>
            </a:xfrm>
          </p:grpSpPr>
          <p:pic>
            <p:nvPicPr>
              <p:cNvPr id="68" name="图片 6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9" name="图片 6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0" name="图片 6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1" name="图片 7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2" name="图片 7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3" name="图片 7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4" name="图片 7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5" name="图片 7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6" name="图片 7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7" name="图片 7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57" name="组合 56"/>
            <p:cNvGrpSpPr/>
            <p:nvPr/>
          </p:nvGrpSpPr>
          <p:grpSpPr>
            <a:xfrm rot="1138579">
              <a:off x="2723857" y="2066832"/>
              <a:ext cx="1942272" cy="1964959"/>
              <a:chOff x="1888347" y="1603572"/>
              <a:chExt cx="2866052" cy="2937948"/>
            </a:xfrm>
          </p:grpSpPr>
          <p:pic>
            <p:nvPicPr>
              <p:cNvPr id="58" name="图片 5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59" name="图片 5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0" name="图片 5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1" name="图片 6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2" name="图片 6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4" name="图片 6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5" name="图片 6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6" name="图片 6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7" name="图片 6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</p:grpSp>
      <p:sp>
        <p:nvSpPr>
          <p:cNvPr id="98" name="任意多边形 97"/>
          <p:cNvSpPr/>
          <p:nvPr/>
        </p:nvSpPr>
        <p:spPr>
          <a:xfrm rot="19842760">
            <a:off x="2261852" y="5971439"/>
            <a:ext cx="646595" cy="719961"/>
          </a:xfrm>
          <a:custGeom>
            <a:avLst/>
            <a:gdLst>
              <a:gd name="connsiteX0" fmla="*/ 1844040 w 1844040"/>
              <a:gd name="connsiteY0" fmla="*/ 0 h 3459480"/>
              <a:gd name="connsiteX1" fmla="*/ 640080 w 1844040"/>
              <a:gd name="connsiteY1" fmla="*/ 1767840 h 3459480"/>
              <a:gd name="connsiteX2" fmla="*/ 0 w 1844040"/>
              <a:gd name="connsiteY2" fmla="*/ 3459480 h 3459480"/>
              <a:gd name="connsiteX0" fmla="*/ 1844040 w 1844040"/>
              <a:gd name="connsiteY0" fmla="*/ 0 h 3459480"/>
              <a:gd name="connsiteX1" fmla="*/ 640080 w 1844040"/>
              <a:gd name="connsiteY1" fmla="*/ 1767840 h 3459480"/>
              <a:gd name="connsiteX2" fmla="*/ 0 w 1844040"/>
              <a:gd name="connsiteY2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44040" h="3459480">
                <a:moveTo>
                  <a:pt x="1844040" y="0"/>
                </a:moveTo>
                <a:cubicBezTo>
                  <a:pt x="878258" y="1309342"/>
                  <a:pt x="417449" y="2320027"/>
                  <a:pt x="0" y="3459480"/>
                </a:cubicBezTo>
              </a:path>
            </a:pathLst>
          </a:custGeom>
          <a:noFill/>
          <a:ln w="53975" cap="rnd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6004395" y="3327158"/>
            <a:ext cx="4363695" cy="132343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8000" dirty="0" smtClean="0">
                <a:latin typeface="微软雅黑" pitchFamily="34" charset="-122"/>
                <a:ea typeface="微软雅黑" pitchFamily="34" charset="-122"/>
              </a:rPr>
              <a:t>THANKS</a:t>
            </a:r>
            <a:endParaRPr lang="zh-CN" altLang="en-US" sz="8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1" name="图片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 flipV="1">
            <a:off x="10437716" y="895131"/>
            <a:ext cx="358778" cy="49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7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5579" y="1005479"/>
            <a:ext cx="4327352" cy="4384206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4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0262395" y="4817822"/>
            <a:ext cx="1463040" cy="1482262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539240" y="1740876"/>
            <a:ext cx="1811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Content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550363" y="3034662"/>
            <a:ext cx="52490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Background 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Concept 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Example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homework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622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9" y="100547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62395" y="4817822"/>
            <a:ext cx="1463040" cy="1482262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370515" y="1369186"/>
            <a:ext cx="36586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/>
              <a:t>Background introduction</a:t>
            </a:r>
          </a:p>
        </p:txBody>
      </p:sp>
      <p:sp>
        <p:nvSpPr>
          <p:cNvPr id="5" name="矩形 4"/>
          <p:cNvSpPr/>
          <p:nvPr/>
        </p:nvSpPr>
        <p:spPr>
          <a:xfrm>
            <a:off x="1370515" y="2645669"/>
            <a:ext cx="4454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机器学习领域区别两个概念：回归和分类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1370515" y="3466110"/>
            <a:ext cx="849463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回归和分类的</a:t>
            </a:r>
            <a:r>
              <a:rPr lang="zh-CN" altLang="en-US" dirty="0" smtClean="0">
                <a:solidFill>
                  <a:srgbClr val="FF0000"/>
                </a:solidFill>
              </a:rPr>
              <a:t>本质</a:t>
            </a:r>
            <a:r>
              <a:rPr lang="zh-CN" altLang="en-US" dirty="0" smtClean="0"/>
              <a:t>是一样的，都是寻找一个</a:t>
            </a:r>
            <a:r>
              <a:rPr lang="zh-CN" altLang="en-US" dirty="0" smtClean="0">
                <a:solidFill>
                  <a:srgbClr val="FF0000"/>
                </a:solidFill>
              </a:rPr>
              <a:t>函数</a:t>
            </a:r>
            <a:r>
              <a:rPr lang="zh-CN" altLang="en-US" dirty="0" smtClean="0"/>
              <a:t>实现根据当前的</a:t>
            </a:r>
            <a:r>
              <a:rPr lang="zh-CN" altLang="en-US" dirty="0" smtClean="0">
                <a:solidFill>
                  <a:srgbClr val="FF0000"/>
                </a:solidFill>
              </a:rPr>
              <a:t>输入来预测输出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回归问题输出的这个值是</a:t>
            </a:r>
            <a:r>
              <a:rPr lang="zh-CN" altLang="en-US" dirty="0" smtClean="0">
                <a:solidFill>
                  <a:srgbClr val="FF0000"/>
                </a:solidFill>
              </a:rPr>
              <a:t>连续的</a:t>
            </a:r>
            <a:r>
              <a:rPr lang="zh-CN" altLang="en-US" dirty="0" smtClean="0"/>
              <a:t>，是一种定量的输出。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分类问题的输出是离散型变量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: +1</a:t>
            </a:r>
            <a:r>
              <a:rPr lang="zh-CN" altLang="en-US" dirty="0"/>
              <a:t>、</a:t>
            </a:r>
            <a:r>
              <a:rPr lang="en-US" altLang="zh-CN" dirty="0"/>
              <a:t>-1)</a:t>
            </a:r>
            <a:r>
              <a:rPr lang="zh-CN" altLang="en-US" dirty="0"/>
              <a:t>，是一种定性输出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12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9" y="100547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62395" y="4817822"/>
            <a:ext cx="1463040" cy="1482262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465971" y="1736024"/>
            <a:ext cx="2742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House price forecast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65971" y="2595138"/>
            <a:ext cx="635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                                        ）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      Price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2078" y="2408912"/>
            <a:ext cx="1807552" cy="84284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39240" y="3692710"/>
            <a:ext cx="2135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Self-driving car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465971" y="4448490"/>
            <a:ext cx="635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                                        ）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  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方向盘的角度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4724" y="4212614"/>
            <a:ext cx="1674568" cy="100012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621718" y="5448615"/>
            <a:ext cx="2431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Recommendation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39240" y="6079408"/>
            <a:ext cx="879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                                  ）      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          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感兴趣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的可能性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4192" y="5919583"/>
            <a:ext cx="1600462" cy="88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93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9" y="100547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62395" y="4817822"/>
            <a:ext cx="1463040" cy="1482262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317761" y="1825228"/>
            <a:ext cx="127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Concept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431903" y="2610372"/>
            <a:ext cx="90445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回归分析：是将所要研究的变量区分为因变量和自变量，并根据有关理论建立因变量对自变量的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（模型），然后利用所获得的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样本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数据去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估计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模型中的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统计学中，线性回归（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Linear regression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）是利用称为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线性回归方程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最小二乘函数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对一个或多个自变量和因变量之间关系进行建模的一种回归分析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875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9" y="100547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62395" y="4817822"/>
            <a:ext cx="1463040" cy="1482262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79229" y="206762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回归分析步骤：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826408" y="3531944"/>
            <a:ext cx="1512279" cy="7915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建立合适的模型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611707" y="3622187"/>
            <a:ext cx="1373533" cy="6110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获取训练样本数据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6258260" y="3589096"/>
            <a:ext cx="1301263" cy="58932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优化模型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5" idx="3"/>
            <a:endCxn id="14" idx="1"/>
          </p:cNvCxnSpPr>
          <p:nvPr/>
        </p:nvCxnSpPr>
        <p:spPr>
          <a:xfrm>
            <a:off x="2338687" y="3927719"/>
            <a:ext cx="12730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985240" y="3927718"/>
            <a:ext cx="12730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8832543" y="3589096"/>
            <a:ext cx="1301263" cy="58932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利用模型去预测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7559523" y="3926496"/>
            <a:ext cx="12730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80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79" y="100547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4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256957" y="4703522"/>
            <a:ext cx="1463040" cy="1482262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620043" y="16471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线性回归</a:t>
            </a:r>
          </a:p>
        </p:txBody>
      </p:sp>
      <p:sp>
        <p:nvSpPr>
          <p:cNvPr id="4" name="矩形 3"/>
          <p:cNvSpPr/>
          <p:nvPr/>
        </p:nvSpPr>
        <p:spPr>
          <a:xfrm>
            <a:off x="1539239" y="2383942"/>
            <a:ext cx="84664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使用形</a:t>
            </a:r>
            <a:r>
              <a:rPr lang="zh-CN" altLang="en-US" dirty="0" smtClean="0"/>
              <a:t>如 </a:t>
            </a:r>
            <a:r>
              <a:rPr lang="en-US" altLang="zh-CN" dirty="0" smtClean="0"/>
              <a:t>y=w </a:t>
            </a:r>
            <a:r>
              <a:rPr lang="en-US" altLang="zh-CN" dirty="0" err="1" smtClean="0"/>
              <a:t>x+b</a:t>
            </a:r>
            <a:r>
              <a:rPr lang="en-US" altLang="zh-CN" dirty="0" smtClean="0"/>
              <a:t> </a:t>
            </a:r>
            <a:r>
              <a:rPr lang="zh-CN" altLang="en-US" dirty="0"/>
              <a:t>的线性模型拟合数据输入和输出之间的映射关系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w , b</a:t>
            </a:r>
            <a:r>
              <a:rPr lang="zh-CN" altLang="en-US" dirty="0" smtClean="0"/>
              <a:t>就是参数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4806" y="3032121"/>
            <a:ext cx="4057402" cy="2216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8610" y="5955718"/>
            <a:ext cx="2149051" cy="64812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10773" y="5444653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当有多个变量时：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030667" y="5862618"/>
            <a:ext cx="1949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w: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权重 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weights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b: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偏置项 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bias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32206" y="6122853"/>
            <a:ext cx="2605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y=w</a:t>
            </a:r>
            <a:r>
              <a:rPr lang="en-US" altLang="zh-CN" sz="1050" dirty="0" smtClean="0"/>
              <a:t>1</a:t>
            </a:r>
            <a:r>
              <a:rPr lang="en-US" altLang="zh-CN" dirty="0" smtClean="0"/>
              <a:t>x</a:t>
            </a:r>
            <a:r>
              <a:rPr lang="en-US" altLang="zh-CN" sz="1100" dirty="0" smtClean="0"/>
              <a:t>1</a:t>
            </a:r>
            <a:r>
              <a:rPr lang="en-US" altLang="zh-CN" dirty="0" smtClean="0"/>
              <a:t>+w</a:t>
            </a:r>
            <a:r>
              <a:rPr lang="en-US" altLang="zh-CN" sz="1050" dirty="0" smtClean="0"/>
              <a:t>2</a:t>
            </a:r>
            <a:r>
              <a:rPr lang="en-US" altLang="zh-CN" dirty="0" smtClean="0"/>
              <a:t>x</a:t>
            </a:r>
            <a:r>
              <a:rPr lang="en-US" altLang="zh-CN" sz="1100" dirty="0" smtClean="0"/>
              <a:t>2</a:t>
            </a:r>
            <a:r>
              <a:rPr lang="en-US" altLang="zh-CN" dirty="0" smtClean="0"/>
              <a:t>+w</a:t>
            </a:r>
            <a:r>
              <a:rPr lang="en-US" altLang="zh-CN" sz="1050" dirty="0" smtClean="0"/>
              <a:t>3</a:t>
            </a:r>
            <a:r>
              <a:rPr lang="en-US" altLang="zh-CN" dirty="0" smtClean="0"/>
              <a:t>x</a:t>
            </a:r>
            <a:r>
              <a:rPr lang="en-US" altLang="zh-CN" sz="1100" dirty="0"/>
              <a:t>3</a:t>
            </a:r>
            <a:r>
              <a:rPr lang="en-US" altLang="zh-CN" dirty="0" smtClean="0"/>
              <a:t>+….+b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62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9" y="100547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625245" y="5375738"/>
            <a:ext cx="1463040" cy="1482262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539240" y="1600019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简单线性回归，只考虑一个变量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539240" y="2194560"/>
            <a:ext cx="4703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假定我们现在去了某地产公司，要去根据现有的数据如图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所示，去预测房价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742885"/>
              </p:ext>
            </p:extLst>
          </p:nvPr>
        </p:nvGraphicFramePr>
        <p:xfrm>
          <a:off x="6908910" y="1310245"/>
          <a:ext cx="494847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491">
                  <a:extLst>
                    <a:ext uri="{9D8B030D-6E8A-4147-A177-3AD203B41FA5}">
                      <a16:colId xmlns:a16="http://schemas.microsoft.com/office/drawing/2014/main" val="4088779657"/>
                    </a:ext>
                  </a:extLst>
                </a:gridCol>
                <a:gridCol w="1935905">
                  <a:extLst>
                    <a:ext uri="{9D8B030D-6E8A-4147-A177-3AD203B41FA5}">
                      <a16:colId xmlns:a16="http://schemas.microsoft.com/office/drawing/2014/main" val="1062165240"/>
                    </a:ext>
                  </a:extLst>
                </a:gridCol>
                <a:gridCol w="1363078">
                  <a:extLst>
                    <a:ext uri="{9D8B030D-6E8A-4147-A177-3AD203B41FA5}">
                      <a16:colId xmlns:a16="http://schemas.microsoft.com/office/drawing/2014/main" val="1755854289"/>
                    </a:ext>
                  </a:extLst>
                </a:gridCol>
              </a:tblGrid>
              <a:tr h="47972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距离地铁站（</a:t>
                      </a:r>
                      <a:r>
                        <a:rPr lang="en-US" altLang="zh-CN" dirty="0" smtClean="0"/>
                        <a:t>km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房价 （万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平米）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084365"/>
                  </a:ext>
                </a:extLst>
              </a:tr>
              <a:tr h="27413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03707"/>
                  </a:ext>
                </a:extLst>
              </a:tr>
              <a:tr h="27413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878249"/>
                  </a:ext>
                </a:extLst>
              </a:tr>
              <a:tr h="27413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99100"/>
                  </a:ext>
                </a:extLst>
              </a:tr>
              <a:tr h="27413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093368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471804" y="489221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3261" y="4072624"/>
            <a:ext cx="3412881" cy="20207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63064" y="3154198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损失函数（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Loss function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539240" y="3792266"/>
                <a:ext cx="3147060" cy="7787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zh-CN" altLang="en-US" i="0" dirty="0" smtClean="0">
                          <a:latin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0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0" dirty="0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zh-CN" altLang="en-US" i="0" dirty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zh-CN" altLang="en-US" i="0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zh-CN" alt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 dirty="0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zh-CN" altLang="en-US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 smtClean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240" y="3792266"/>
                <a:ext cx="3147060" cy="7787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/>
          <p:cNvCxnSpPr/>
          <p:nvPr/>
        </p:nvCxnSpPr>
        <p:spPr>
          <a:xfrm flipH="1">
            <a:off x="3225963" y="3629736"/>
            <a:ext cx="1329851" cy="415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555814" y="33773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真实值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3890888" y="3885174"/>
            <a:ext cx="921794" cy="124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812682" y="37467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预测出的值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1761587" y="4839325"/>
                <a:ext cx="3232808" cy="778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zh-CN" altLang="en-US" i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zh-CN" alt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0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0" dirty="0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zh-CN" altLang="en-US" i="0" dirty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zh-CN" altLang="en-US" i="0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zh-CN" alt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 dirty="0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 dirty="0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r>
                                        <a:rPr lang="zh-CN" altLang="en-US" i="0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zh-CN" altLang="en-US" i="1" dirty="0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zh-CN" altLang="en-US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 smtClean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587" y="4839325"/>
                <a:ext cx="3232808" cy="7787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/>
          <p:cNvSpPr txBox="1"/>
          <p:nvPr/>
        </p:nvSpPr>
        <p:spPr>
          <a:xfrm>
            <a:off x="1720234" y="5886384"/>
            <a:ext cx="5293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Next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：找到合适的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 , b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使得当前的损失函数最小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9098999" y="337851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7946705" y="4181635"/>
            <a:ext cx="2554664" cy="159573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764953" y="4404014"/>
            <a:ext cx="2580076" cy="1482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8032624" y="4072624"/>
            <a:ext cx="2494157" cy="161599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667480" y="2823308"/>
            <a:ext cx="2238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Model:        y=w </a:t>
            </a:r>
            <a:r>
              <a:rPr lang="en-US" altLang="zh-CN" dirty="0" err="1" smtClean="0"/>
              <a:t>x</a:t>
            </a:r>
            <a:r>
              <a:rPr lang="en-US" altLang="zh-CN" sz="1050" dirty="0" err="1" smtClean="0"/>
              <a:t>d</a:t>
            </a:r>
            <a:r>
              <a:rPr lang="en-US" altLang="zh-CN" dirty="0" err="1" smtClean="0"/>
              <a:t>+b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292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9" y="100547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62395" y="4817822"/>
            <a:ext cx="1463040" cy="1482262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248506" y="1679149"/>
            <a:ext cx="2118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梯度下降法：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7335" y="933537"/>
            <a:ext cx="2676525" cy="7381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1230746" y="2325480"/>
                <a:ext cx="3487237" cy="566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dirty="0" smtClean="0"/>
                  <a:t>Min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zh-CN" altLang="en-US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zh-CN" altLang="en-US" i="0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i="0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zh-CN" altLang="en-US" i="0" dirty="0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  <m:e>
                        <m:sSup>
                          <m:sSupPr>
                            <m:ctrlP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CN" alt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zh-CN" altLang="en-US" i="0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zh-CN" altLang="en-US" i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zh-CN" alt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sSub>
                                      <m:sSubPr>
                                        <m:ctrlPr>
                                          <a:rPr lang="zh-CN" alt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i="1" dirty="0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zh-CN" altLang="en-US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dirty="0" smtClean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746" y="2325480"/>
                <a:ext cx="3487237" cy="566758"/>
              </a:xfrm>
              <a:prstGeom prst="rect">
                <a:avLst/>
              </a:prstGeom>
              <a:blipFill>
                <a:blip r:embed="rId6"/>
                <a:stretch>
                  <a:fillRect l="-4196" b="-1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0746" y="3322760"/>
            <a:ext cx="1581150" cy="47625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153656" y="3894657"/>
            <a:ext cx="304027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随机初始化一个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0</a:t>
            </a:r>
          </a:p>
          <a:p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153656" y="4520759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计算：</a:t>
            </a: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4147" y="5843036"/>
            <a:ext cx="1652588" cy="237383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28266" y="4454404"/>
            <a:ext cx="5334000" cy="1454177"/>
          </a:xfrm>
          <a:prstGeom prst="rect">
            <a:avLst/>
          </a:prstGeom>
        </p:spPr>
      </p:pic>
      <p:cxnSp>
        <p:nvCxnSpPr>
          <p:cNvPr id="42" name="直接箭头连接符 41"/>
          <p:cNvCxnSpPr/>
          <p:nvPr/>
        </p:nvCxnSpPr>
        <p:spPr>
          <a:xfrm>
            <a:off x="5291983" y="4114855"/>
            <a:ext cx="141663" cy="509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219936" y="382297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学习率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2228266" y="6070738"/>
            <a:ext cx="194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依次迭代下去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14665" y="1115814"/>
            <a:ext cx="5819775" cy="2676525"/>
          </a:xfrm>
          <a:prstGeom prst="rect">
            <a:avLst/>
          </a:prstGeom>
        </p:spPr>
      </p:pic>
      <p:cxnSp>
        <p:nvCxnSpPr>
          <p:cNvPr id="22" name="直接连接符 21"/>
          <p:cNvCxnSpPr/>
          <p:nvPr/>
        </p:nvCxnSpPr>
        <p:spPr>
          <a:xfrm>
            <a:off x="8815547" y="1178190"/>
            <a:ext cx="661788" cy="111484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9091246" y="3121269"/>
            <a:ext cx="291901" cy="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9383147" y="3257581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05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 flipV="1">
            <a:off x="9477335" y="2892237"/>
            <a:ext cx="88696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8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4586</TotalTime>
  <Words>729</Words>
  <Application>Microsoft Office PowerPoint</Application>
  <PresentationFormat>宽屏</PresentationFormat>
  <Paragraphs>125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黑体</vt:lpstr>
      <vt:lpstr>宋体</vt:lpstr>
      <vt:lpstr>Franklin Gothic Book</vt:lpstr>
      <vt:lpstr>Calibri</vt:lpstr>
      <vt:lpstr>Wingdings</vt:lpstr>
      <vt:lpstr>微软雅黑</vt:lpstr>
      <vt:lpstr>Franklin Gothic Medium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BOSSPPT2017-2018极简风格</dc:title>
  <dc:subject>BOSSPPT 2017-2018</dc:subject>
  <dc:creator>BOSSPPT 2017-2018</dc:creator>
  <cp:keywords>BOSSPPT顶尖职业文案</cp:keywords>
  <dc:description>BOSSPPT致力于提供高质量，有品质的模板，拒绝垃圾模板！_x000d_
本模板由bossppt设计师制作或制作师二次制作整理，bossppt为此花费了大量心血。_x000d_
如果非本店购买，请直接向盗版店进行索赔。_x000d_
本店淘宝唯一购买网址：https://chinappt.taobao.com</dc:description>
  <cp:lastModifiedBy>hp</cp:lastModifiedBy>
  <cp:revision>72</cp:revision>
  <dcterms:created xsi:type="dcterms:W3CDTF">2015-02-02T13:33:48Z</dcterms:created>
  <dcterms:modified xsi:type="dcterms:W3CDTF">2018-12-26T06:09:13Z</dcterms:modified>
  <cp:category>店铺： BOSSPPT顶尖职业文案</cp:category>
  <cp:contentStatus>BOSSPPT</cp:contentStatus>
</cp:coreProperties>
</file>