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20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21" r:id="rId18"/>
    <p:sldId id="342" r:id="rId19"/>
    <p:sldId id="344" r:id="rId20"/>
    <p:sldId id="345" r:id="rId21"/>
    <p:sldId id="346" r:id="rId22"/>
    <p:sldId id="273" r:id="rId23"/>
    <p:sldId id="343" r:id="rId24"/>
    <p:sldId id="275" r:id="rId25"/>
    <p:sldId id="34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87" autoAdjust="0"/>
  </p:normalViewPr>
  <p:slideViewPr>
    <p:cSldViewPr snapToGrid="0">
      <p:cViewPr varScale="1">
        <p:scale>
          <a:sx n="68" d="100"/>
          <a:sy n="68" d="100"/>
        </p:scale>
        <p:origin x="1386" y="-13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C65F4-15AF-4268-9681-8FBA7572404A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10D7-B74E-40B3-A588-20D2195C1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1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41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04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6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49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4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27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75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58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58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41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1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062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41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8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1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510D7-B74E-40B3-A588-20D2195C1E6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73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8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3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37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7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60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E0B5-1A91-4575-B36B-C4B4970513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5098-95AD-4ED3-A922-80C8356C6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8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E0B5-1A91-4575-B36B-C4B4970513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5098-95AD-4ED3-A922-80C8356C6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9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E0B5-1A91-4575-B36B-C4B4970513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5098-95AD-4ED3-A922-80C8356C6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E0B5-1A91-4575-B36B-C4B4970513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5098-95AD-4ED3-A922-80C8356C6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5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E0B5-1A91-4575-B36B-C4B4970513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5098-95AD-4ED3-A922-80C8356C6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4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E0B5-1A91-4575-B36B-C4B4970513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5098-95AD-4ED3-A922-80C8356C6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7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E0B5-1A91-4575-B36B-C4B4970513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5098-95AD-4ED3-A922-80C8356C6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4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E0B5-1A91-4575-B36B-C4B4970513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5098-95AD-4ED3-A922-80C8356C6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E0B5-1A91-4575-B36B-C4B4970513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5098-95AD-4ED3-A922-80C8356C6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1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E0B5-1A91-4575-B36B-C4B4970513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5098-95AD-4ED3-A922-80C8356C6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4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E0B5-1A91-4575-B36B-C4B4970513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5098-95AD-4ED3-A922-80C8356C6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5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E0B5-1A91-4575-B36B-C4B497051357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B5098-95AD-4ED3-A922-80C8356C6D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59.78.197.121:32080/ava/sign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8255573" y="0"/>
            <a:ext cx="2831441" cy="482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3394883" y="1845313"/>
            <a:ext cx="1247754" cy="1391725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344938" y="3855810"/>
            <a:ext cx="5378395" cy="9032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798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七牛云</a:t>
            </a:r>
            <a:r>
              <a:rPr lang="en-US" altLang="zh-CN" sz="4798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-</a:t>
            </a:r>
            <a:r>
              <a:rPr lang="zh-CN" altLang="en-US" sz="4798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手写体识别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1296948" y="3704384"/>
            <a:ext cx="2831441" cy="1295744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394388" y="4765438"/>
            <a:ext cx="3826690" cy="3876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99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汇报人：宁子鑫</a:t>
            </a:r>
            <a:r>
              <a:rPr lang="en-US" altLang="zh-CN" sz="1599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</a:t>
            </a:r>
            <a:r>
              <a:rPr lang="zh-CN" altLang="en-US" sz="1599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1599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12.3</a:t>
            </a:r>
            <a:endParaRPr lang="zh-CN" altLang="en-US" sz="1599" spc="4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2256759" y="1486984"/>
            <a:ext cx="986167" cy="20613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66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66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4642637" y="1445614"/>
            <a:ext cx="1787669" cy="189449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66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1066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5339327" y="4051493"/>
            <a:ext cx="2532322" cy="900645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新建工作台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0F9D1F-77E9-458B-ADE0-BACFB5028525}"/>
              </a:ext>
            </a:extLst>
          </p:cNvPr>
          <p:cNvSpPr txBox="1"/>
          <p:nvPr/>
        </p:nvSpPr>
        <p:spPr>
          <a:xfrm>
            <a:off x="664865" y="1189816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镜像，选择镜像地址，并且输入以下地址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F326FD-4587-40E8-8A13-8F794D9FC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65" y="1876712"/>
            <a:ext cx="9482012" cy="35522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3D27639-97AF-4D1E-9847-C12FA6959E31}"/>
              </a:ext>
            </a:extLst>
          </p:cNvPr>
          <p:cNvSpPr/>
          <p:nvPr/>
        </p:nvSpPr>
        <p:spPr>
          <a:xfrm>
            <a:off x="2045123" y="2563608"/>
            <a:ext cx="684009" cy="256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690F55-E5AB-4366-9990-40628F590B0A}"/>
              </a:ext>
            </a:extLst>
          </p:cNvPr>
          <p:cNvSpPr/>
          <p:nvPr/>
        </p:nvSpPr>
        <p:spPr>
          <a:xfrm>
            <a:off x="664865" y="3067701"/>
            <a:ext cx="2866126" cy="256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314AF7-0D3C-403E-8F0A-95C67F706AA3}"/>
              </a:ext>
            </a:extLst>
          </p:cNvPr>
          <p:cNvSpPr/>
          <p:nvPr/>
        </p:nvSpPr>
        <p:spPr>
          <a:xfrm>
            <a:off x="5310288" y="1163932"/>
            <a:ext cx="499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reg.qiniu.com/ava-public/ava-pytorch:0.4.1-cuda90</a:t>
            </a:r>
          </a:p>
        </p:txBody>
      </p:sp>
    </p:spTree>
    <p:extLst>
      <p:ext uri="{BB962C8B-B14F-4D97-AF65-F5344CB8AC3E}">
        <p14:creationId xmlns:p14="http://schemas.microsoft.com/office/powerpoint/2010/main" val="397068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新建工作台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0F9D1F-77E9-458B-ADE0-BACFB5028525}"/>
              </a:ext>
            </a:extLst>
          </p:cNvPr>
          <p:cNvSpPr txBox="1"/>
          <p:nvPr/>
        </p:nvSpPr>
        <p:spPr>
          <a:xfrm>
            <a:off x="664865" y="1189816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资源，选择使用</a:t>
            </a:r>
            <a:r>
              <a:rPr lang="en-US" altLang="zh-CN" dirty="0" err="1"/>
              <a:t>cpu</a:t>
            </a:r>
            <a:r>
              <a:rPr lang="en-US" altLang="zh-CN" dirty="0"/>
              <a:t> , </a:t>
            </a:r>
            <a:r>
              <a:rPr lang="en-US" altLang="zh-CN" dirty="0" err="1"/>
              <a:t>cpu</a:t>
            </a:r>
            <a:r>
              <a:rPr lang="zh-CN" altLang="en-US" dirty="0"/>
              <a:t>格式可以在下面任意选择，然后点击创建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2590BF-3FEA-42D8-BAED-224BBE082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80" y="1597834"/>
            <a:ext cx="9056440" cy="461939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0D6CC82-DB29-474D-983E-1A78D98F3EB8}"/>
              </a:ext>
            </a:extLst>
          </p:cNvPr>
          <p:cNvSpPr/>
          <p:nvPr/>
        </p:nvSpPr>
        <p:spPr>
          <a:xfrm>
            <a:off x="4468042" y="2532184"/>
            <a:ext cx="737004" cy="295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7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新建工作台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0F9D1F-77E9-458B-ADE0-BACFB5028525}"/>
              </a:ext>
            </a:extLst>
          </p:cNvPr>
          <p:cNvSpPr txBox="1"/>
          <p:nvPr/>
        </p:nvSpPr>
        <p:spPr>
          <a:xfrm>
            <a:off x="664865" y="1189816"/>
            <a:ext cx="602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之后可以在主界面看到</a:t>
            </a:r>
            <a:r>
              <a:rPr lang="en-US" altLang="zh-CN" dirty="0"/>
              <a:t>hand</a:t>
            </a:r>
            <a:r>
              <a:rPr lang="zh-CN" altLang="en-US" dirty="0"/>
              <a:t>的工作台， 状态会处于队列中</a:t>
            </a:r>
            <a:endParaRPr lang="en-US" altLang="zh-CN" dirty="0"/>
          </a:p>
          <a:p>
            <a:r>
              <a:rPr lang="zh-CN" altLang="en-US" dirty="0"/>
              <a:t>这个时候是它在克隆镜像，请耐心等待一段时间时间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2A5D8-22B0-4B1C-A0D6-33B435316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94" y="1836147"/>
            <a:ext cx="10618039" cy="20066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5B0013-3517-4BB0-BCF0-794ADCDE0E05}"/>
              </a:ext>
            </a:extLst>
          </p:cNvPr>
          <p:cNvSpPr txBox="1"/>
          <p:nvPr/>
        </p:nvSpPr>
        <p:spPr>
          <a:xfrm>
            <a:off x="858129" y="41218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创建好之后是如下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DD67A1-DB1D-47EA-90AB-79CF4F6B4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4902323"/>
            <a:ext cx="11086346" cy="13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9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进入终端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DB3547-9BBA-4415-A3D9-D823FC5D8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1601876"/>
            <a:ext cx="11428141" cy="6296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96916C5-3263-4AEF-AEB4-B3FA468217CD}"/>
              </a:ext>
            </a:extLst>
          </p:cNvPr>
          <p:cNvSpPr txBox="1"/>
          <p:nvPr/>
        </p:nvSpPr>
        <p:spPr>
          <a:xfrm>
            <a:off x="703385" y="1209822"/>
            <a:ext cx="211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点击进入</a:t>
            </a:r>
            <a:r>
              <a:rPr lang="en-US" altLang="zh-CN" dirty="0" err="1"/>
              <a:t>jupyterLab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ECACBA-6673-4070-AAEE-D9FE0A140DE5}"/>
              </a:ext>
            </a:extLst>
          </p:cNvPr>
          <p:cNvSpPr/>
          <p:nvPr/>
        </p:nvSpPr>
        <p:spPr>
          <a:xfrm>
            <a:off x="10635175" y="1916724"/>
            <a:ext cx="267287" cy="629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BD7BF44-17CC-4E98-B67C-A1E8C3524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2231572"/>
            <a:ext cx="8293149" cy="437693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A51EC8C-11B6-4E51-9FF2-98AFC45FC0C0}"/>
              </a:ext>
            </a:extLst>
          </p:cNvPr>
          <p:cNvSpPr txBox="1"/>
          <p:nvPr/>
        </p:nvSpPr>
        <p:spPr>
          <a:xfrm>
            <a:off x="9468177" y="3439551"/>
            <a:ext cx="27238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会重新打开一个网页，</a:t>
            </a:r>
            <a:endParaRPr lang="en-US" altLang="zh-CN" dirty="0"/>
          </a:p>
          <a:p>
            <a:r>
              <a:rPr lang="zh-CN" altLang="en-US" dirty="0"/>
              <a:t>如左图所示。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这个控制台已经有深度</a:t>
            </a:r>
            <a:endParaRPr lang="en-US" altLang="zh-CN" dirty="0"/>
          </a:p>
          <a:p>
            <a:r>
              <a:rPr lang="zh-CN" altLang="en-US" dirty="0"/>
              <a:t>学习的</a:t>
            </a:r>
            <a:r>
              <a:rPr lang="en-US" altLang="zh-CN" dirty="0" err="1"/>
              <a:t>pytroh</a:t>
            </a:r>
            <a:r>
              <a:rPr lang="en-US" altLang="zh-CN" dirty="0"/>
              <a:t> +python </a:t>
            </a:r>
          </a:p>
          <a:p>
            <a:r>
              <a:rPr lang="zh-CN" altLang="en-US" dirty="0"/>
              <a:t>环境，可以直接进行</a:t>
            </a:r>
            <a:endParaRPr lang="en-US" altLang="zh-CN" dirty="0"/>
          </a:p>
          <a:p>
            <a:r>
              <a:rPr lang="zh-CN" altLang="en-US" dirty="0"/>
              <a:t>深度学习模型训练和使用</a:t>
            </a:r>
          </a:p>
        </p:txBody>
      </p:sp>
    </p:spTree>
    <p:extLst>
      <p:ext uri="{BB962C8B-B14F-4D97-AF65-F5344CB8AC3E}">
        <p14:creationId xmlns:p14="http://schemas.microsoft.com/office/powerpoint/2010/main" val="118643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进入终端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DB3547-9BBA-4415-A3D9-D823FC5D8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1601876"/>
            <a:ext cx="11428141" cy="6296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96916C5-3263-4AEF-AEB4-B3FA468217CD}"/>
              </a:ext>
            </a:extLst>
          </p:cNvPr>
          <p:cNvSpPr txBox="1"/>
          <p:nvPr/>
        </p:nvSpPr>
        <p:spPr>
          <a:xfrm>
            <a:off x="703385" y="1209822"/>
            <a:ext cx="211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点击进入</a:t>
            </a:r>
            <a:r>
              <a:rPr lang="en-US" altLang="zh-CN" dirty="0" err="1"/>
              <a:t>jupyterLab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ECACBA-6673-4070-AAEE-D9FE0A140DE5}"/>
              </a:ext>
            </a:extLst>
          </p:cNvPr>
          <p:cNvSpPr/>
          <p:nvPr/>
        </p:nvSpPr>
        <p:spPr>
          <a:xfrm>
            <a:off x="10635175" y="1916724"/>
            <a:ext cx="267287" cy="629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BD7BF44-17CC-4E98-B67C-A1E8C3524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2231572"/>
            <a:ext cx="8293149" cy="437693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A51EC8C-11B6-4E51-9FF2-98AFC45FC0C0}"/>
              </a:ext>
            </a:extLst>
          </p:cNvPr>
          <p:cNvSpPr txBox="1"/>
          <p:nvPr/>
        </p:nvSpPr>
        <p:spPr>
          <a:xfrm>
            <a:off x="9468177" y="3439551"/>
            <a:ext cx="27238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会重新打开一个网页，</a:t>
            </a:r>
            <a:endParaRPr lang="en-US" altLang="zh-CN" dirty="0"/>
          </a:p>
          <a:p>
            <a:r>
              <a:rPr lang="zh-CN" altLang="en-US" dirty="0"/>
              <a:t>如左图所示。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这个控制台已经有深度</a:t>
            </a:r>
            <a:endParaRPr lang="en-US" altLang="zh-CN" dirty="0"/>
          </a:p>
          <a:p>
            <a:r>
              <a:rPr lang="zh-CN" altLang="en-US" dirty="0"/>
              <a:t>学习的</a:t>
            </a:r>
            <a:r>
              <a:rPr lang="en-US" altLang="zh-CN" dirty="0" err="1"/>
              <a:t>pytroh</a:t>
            </a:r>
            <a:r>
              <a:rPr lang="en-US" altLang="zh-CN" dirty="0"/>
              <a:t> +python </a:t>
            </a:r>
          </a:p>
          <a:p>
            <a:r>
              <a:rPr lang="zh-CN" altLang="en-US" dirty="0"/>
              <a:t>环境，可以直接进行</a:t>
            </a:r>
            <a:endParaRPr lang="en-US" altLang="zh-CN" dirty="0"/>
          </a:p>
          <a:p>
            <a:r>
              <a:rPr lang="zh-CN" altLang="en-US" dirty="0"/>
              <a:t>深度学习模型训练和使用</a:t>
            </a:r>
          </a:p>
        </p:txBody>
      </p:sp>
    </p:spTree>
    <p:extLst>
      <p:ext uri="{BB962C8B-B14F-4D97-AF65-F5344CB8AC3E}">
        <p14:creationId xmlns:p14="http://schemas.microsoft.com/office/powerpoint/2010/main" val="272900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jupyterLab</a:t>
            </a:r>
            <a:r>
              <a:rPr lang="zh-CN" altLang="en-US" sz="2400" dirty="0"/>
              <a:t>简介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6916C5-3263-4AEF-AEB4-B3FA468217CD}"/>
              </a:ext>
            </a:extLst>
          </p:cNvPr>
          <p:cNvSpPr txBox="1"/>
          <p:nvPr/>
        </p:nvSpPr>
        <p:spPr>
          <a:xfrm>
            <a:off x="534572" y="1083213"/>
            <a:ext cx="464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jupyterLab</a:t>
            </a:r>
            <a:r>
              <a:rPr lang="zh-CN" altLang="en-US" dirty="0"/>
              <a:t>是七牛云平台工作台的远程界面。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30DC61-9D63-4F92-8E11-2D42F1B7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32" y="1714334"/>
            <a:ext cx="5252650" cy="473307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8B86DA5-BC1D-4917-81A5-7ECFBD3CFC58}"/>
              </a:ext>
            </a:extLst>
          </p:cNvPr>
          <p:cNvSpPr/>
          <p:nvPr/>
        </p:nvSpPr>
        <p:spPr>
          <a:xfrm>
            <a:off x="3488788" y="4051495"/>
            <a:ext cx="1083212" cy="1092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1B8BF14-248F-46E2-BCB1-BD183A6D76F5}"/>
              </a:ext>
            </a:extLst>
          </p:cNvPr>
          <p:cNvCxnSpPr/>
          <p:nvPr/>
        </p:nvCxnSpPr>
        <p:spPr>
          <a:xfrm flipH="1">
            <a:off x="4463163" y="3402458"/>
            <a:ext cx="2335237" cy="97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70889F2-637D-431A-88A5-9F1A8EF684BD}"/>
              </a:ext>
            </a:extLst>
          </p:cNvPr>
          <p:cNvSpPr txBox="1"/>
          <p:nvPr/>
        </p:nvSpPr>
        <p:spPr>
          <a:xfrm>
            <a:off x="6991643" y="3217792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python3 Console </a:t>
            </a:r>
            <a:r>
              <a:rPr lang="zh-CN" altLang="en-US" dirty="0"/>
              <a:t>进入</a:t>
            </a:r>
            <a:r>
              <a:rPr lang="en-US" altLang="zh-CN" dirty="0"/>
              <a:t>python</a:t>
            </a:r>
            <a:r>
              <a:rPr lang="zh-CN" altLang="en-US" dirty="0"/>
              <a:t>代码编辑界面</a:t>
            </a:r>
          </a:p>
        </p:txBody>
      </p:sp>
    </p:spTree>
    <p:extLst>
      <p:ext uri="{BB962C8B-B14F-4D97-AF65-F5344CB8AC3E}">
        <p14:creationId xmlns:p14="http://schemas.microsoft.com/office/powerpoint/2010/main" val="400221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jupyterLab</a:t>
            </a:r>
            <a:r>
              <a:rPr lang="zh-CN" altLang="en-US" sz="2400" dirty="0"/>
              <a:t>简介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40A1F7-7546-4C52-9CB4-E02BD7FC2CD0}"/>
              </a:ext>
            </a:extLst>
          </p:cNvPr>
          <p:cNvSpPr txBox="1"/>
          <p:nvPr/>
        </p:nvSpPr>
        <p:spPr>
          <a:xfrm>
            <a:off x="1547446" y="638482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python </a:t>
            </a:r>
            <a:r>
              <a:rPr lang="zh-CN" altLang="en-US" dirty="0"/>
              <a:t>代码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B8A5747-04D5-45C0-9F0F-9A2643B4B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1044181"/>
            <a:ext cx="4585442" cy="496119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73F9AFE-A584-47F2-A5D7-A359D86A8A23}"/>
              </a:ext>
            </a:extLst>
          </p:cNvPr>
          <p:cNvSpPr/>
          <p:nvPr/>
        </p:nvSpPr>
        <p:spPr>
          <a:xfrm>
            <a:off x="2283656" y="5514535"/>
            <a:ext cx="3662289" cy="465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40F1D9-5DC2-4CA7-A186-12274F385CF2}"/>
              </a:ext>
            </a:extLst>
          </p:cNvPr>
          <p:cNvSpPr/>
          <p:nvPr/>
        </p:nvSpPr>
        <p:spPr>
          <a:xfrm>
            <a:off x="1067114" y="1142656"/>
            <a:ext cx="1535410" cy="29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D0DE2E0-F47A-4E80-A4C5-377B9E0095B5}"/>
              </a:ext>
            </a:extLst>
          </p:cNvPr>
          <p:cNvCxnSpPr/>
          <p:nvPr/>
        </p:nvCxnSpPr>
        <p:spPr>
          <a:xfrm flipH="1">
            <a:off x="2461846" y="956268"/>
            <a:ext cx="3362179" cy="3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336290E-58E2-4E9E-AF2D-B2A11D6CACB6}"/>
              </a:ext>
            </a:extLst>
          </p:cNvPr>
          <p:cNvSpPr txBox="1"/>
          <p:nvPr/>
        </p:nvSpPr>
        <p:spPr>
          <a:xfrm>
            <a:off x="6096000" y="970727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点击运行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9FF2E3-7D4E-490E-B4FF-17E03E3BB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97" y="1724627"/>
            <a:ext cx="4446161" cy="48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105016" y="4964625"/>
            <a:ext cx="7888070" cy="52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手写体识别</a:t>
            </a:r>
            <a:endParaRPr lang="en-US" altLang="zh-CN" sz="28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431934" y="3026303"/>
            <a:ext cx="1342648" cy="193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1996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2</a:t>
            </a:r>
            <a:endParaRPr lang="zh-CN" altLang="en-US" sz="11996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280161" y="3572971"/>
            <a:ext cx="1837897" cy="3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866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880635" y="0"/>
            <a:ext cx="2783450" cy="4052204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5952027" y="3093067"/>
            <a:ext cx="1727659" cy="95981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2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0.34896 2.96296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数据集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73384E-18B8-4ED1-A420-7A59C13F4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5" y="1595222"/>
            <a:ext cx="4884715" cy="41855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F3A1EB-CDD6-4CD6-9621-C51A71BFD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63" y="1434465"/>
            <a:ext cx="5034462" cy="45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5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数据集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A4546B-B044-4BA5-8769-CA4DA8301BE8}"/>
              </a:ext>
            </a:extLst>
          </p:cNvPr>
          <p:cNvSpPr txBox="1"/>
          <p:nvPr/>
        </p:nvSpPr>
        <p:spPr>
          <a:xfrm>
            <a:off x="782855" y="1350498"/>
            <a:ext cx="444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数据集会以代码的形式在环境中自动下载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E6CD48-42A5-4E43-96A7-4962A867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84" y="2395382"/>
            <a:ext cx="859274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2208769" y="1653351"/>
            <a:ext cx="2191898" cy="2489493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/>
          </a:p>
        </p:txBody>
      </p:sp>
      <p:sp>
        <p:nvSpPr>
          <p:cNvPr id="50" name="矩形 49"/>
          <p:cNvSpPr/>
          <p:nvPr/>
        </p:nvSpPr>
        <p:spPr>
          <a:xfrm>
            <a:off x="6000019" y="2604702"/>
            <a:ext cx="3968586" cy="810322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 </a:t>
            </a:r>
            <a:r>
              <a:rPr lang="zh-CN" altLang="en-US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七牛云平台使用</a:t>
            </a:r>
            <a:endParaRPr lang="zh-CN" altLang="zh-CN" sz="2266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2266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00020" y="3144125"/>
            <a:ext cx="3260452" cy="44099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 </a:t>
            </a:r>
            <a:r>
              <a:rPr lang="zh-CN" altLang="en-US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深度学习</a:t>
            </a:r>
            <a:r>
              <a:rPr lang="en-US" altLang="zh-CN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CNN</a:t>
            </a:r>
            <a:endParaRPr lang="zh-CN" altLang="zh-CN" sz="2266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872834" y="2133256"/>
            <a:ext cx="2360418" cy="2680893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911203" y="2921171"/>
            <a:ext cx="2217186" cy="101537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12" tIns="45706" rIns="91412" bIns="4570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599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3599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sz="2399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sz="2399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00019" y="3683548"/>
            <a:ext cx="3260452" cy="44099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defRPr/>
            </a:pPr>
            <a:r>
              <a:rPr lang="en-US" altLang="zh-CN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 </a:t>
            </a:r>
            <a:r>
              <a:rPr lang="zh-CN" altLang="en-US" sz="2266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作业</a:t>
            </a:r>
            <a:endParaRPr lang="zh-CN" altLang="zh-CN" sz="2266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9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8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15" grpId="0" animBg="1"/>
      <p:bldP spid="15" grpId="1" animBg="1"/>
      <p:bldP spid="15" grpId="2" animBg="1"/>
      <p:bldP spid="45" grpId="0"/>
      <p:bldP spid="45" grpId="1"/>
      <p:bldP spid="45" grpId="2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A79589-846F-4B5D-A0C1-D0107905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56" y="2408143"/>
            <a:ext cx="9841147" cy="30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18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 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6B05E8-15CC-4D42-B6F8-D2A651636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3" y="1888513"/>
            <a:ext cx="5001323" cy="21243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49CD8B-5B41-4D14-BBF6-0ADF4D6B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9" y="5160203"/>
            <a:ext cx="5163271" cy="12670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A732D4-190E-4AFB-B451-A3CFD790FFCD}"/>
              </a:ext>
            </a:extLst>
          </p:cNvPr>
          <p:cNvSpPr txBox="1"/>
          <p:nvPr/>
        </p:nvSpPr>
        <p:spPr>
          <a:xfrm>
            <a:off x="697393" y="1280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损失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B1C038-A749-4D0E-9D2D-C986A3F72F48}"/>
              </a:ext>
            </a:extLst>
          </p:cNvPr>
          <p:cNvSpPr txBox="1"/>
          <p:nvPr/>
        </p:nvSpPr>
        <p:spPr>
          <a:xfrm>
            <a:off x="932729" y="46888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精度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EF9B9C-5B40-412B-BE25-79360834411C}"/>
              </a:ext>
            </a:extLst>
          </p:cNvPr>
          <p:cNvSpPr/>
          <p:nvPr/>
        </p:nvSpPr>
        <p:spPr>
          <a:xfrm>
            <a:off x="815926" y="3235569"/>
            <a:ext cx="2188531" cy="675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41F331D-033B-4304-93C8-E6AD399C4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63" y="1843785"/>
            <a:ext cx="4934411" cy="41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99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431934" y="3026303"/>
            <a:ext cx="1342648" cy="193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1996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11996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280161" y="3572971"/>
            <a:ext cx="1837897" cy="3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866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880635" y="0"/>
            <a:ext cx="2783450" cy="4052204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5952027" y="3093067"/>
            <a:ext cx="1727659" cy="95981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2370332" y="5031389"/>
            <a:ext cx="8889851" cy="52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作业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8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6" grpId="2"/>
      <p:bldP spid="16" grpId="0"/>
      <p:bldP spid="10" grpId="0" animBg="1" autoUpdateAnimBg="0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396519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7AF753-D9FE-4360-9163-300F75BE7E94}"/>
              </a:ext>
            </a:extLst>
          </p:cNvPr>
          <p:cNvSpPr txBox="1"/>
          <p:nvPr/>
        </p:nvSpPr>
        <p:spPr>
          <a:xfrm>
            <a:off x="829994" y="1603717"/>
            <a:ext cx="78021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根据上述流程，以小组为单位，使用七牛云平台，完成手写体识别的任务。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作业要求：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提交实验报告，报告包括实验流程，实验结果，工作分配。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CNN</a:t>
            </a:r>
            <a:r>
              <a:rPr lang="zh-CN" altLang="en-US" dirty="0"/>
              <a:t>代码的准确率图（选做，会有附加分）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七牛云平台使用反馈（每人上交，占分较大）</a:t>
            </a:r>
            <a:endParaRPr lang="en-US" altLang="zh-CN" dirty="0"/>
          </a:p>
          <a:p>
            <a:r>
              <a:rPr lang="en-US" altLang="zh-CN" dirty="0"/>
              <a:t>		1.</a:t>
            </a:r>
            <a:r>
              <a:rPr lang="zh-CN" altLang="en-US" dirty="0"/>
              <a:t>平台交互</a:t>
            </a:r>
            <a:endParaRPr lang="en-US" altLang="zh-CN" dirty="0"/>
          </a:p>
          <a:p>
            <a:r>
              <a:rPr lang="en-US" altLang="zh-CN" dirty="0"/>
              <a:t>		2.</a:t>
            </a:r>
            <a:r>
              <a:rPr lang="zh-CN" altLang="en-US" dirty="0"/>
              <a:t>界面友好</a:t>
            </a:r>
            <a:endParaRPr lang="en-US" altLang="zh-CN" dirty="0"/>
          </a:p>
          <a:p>
            <a:r>
              <a:rPr lang="en-US" altLang="zh-CN" dirty="0"/>
              <a:t>		3.</a:t>
            </a:r>
            <a:r>
              <a:rPr lang="zh-CN" altLang="en-US" dirty="0"/>
              <a:t>是否方便，与本地搭环境比较</a:t>
            </a:r>
            <a:endParaRPr lang="en-US" altLang="zh-CN" dirty="0"/>
          </a:p>
          <a:p>
            <a:r>
              <a:rPr lang="en-US" altLang="zh-CN" dirty="0"/>
              <a:t>		4.</a:t>
            </a:r>
            <a:r>
              <a:rPr lang="zh-CN" altLang="en-US" dirty="0"/>
              <a:t>有何改进之处，提出意见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34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8255573" y="0"/>
            <a:ext cx="2831441" cy="482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3394883" y="1893303"/>
            <a:ext cx="1247754" cy="1391725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344938" y="3818268"/>
            <a:ext cx="6974986" cy="9783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798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报告完毕  谢谢您的观看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1296948" y="3704384"/>
            <a:ext cx="2831441" cy="1295744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381006" y="4738845"/>
            <a:ext cx="3908442" cy="362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99" b="1" spc="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汇报人：宁子鑫</a:t>
            </a:r>
            <a:r>
              <a:rPr lang="en-US" altLang="zh-CN" sz="1599" b="1" spc="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</a:t>
            </a:r>
            <a:r>
              <a:rPr lang="zh-CN" altLang="en-US" sz="1599" b="1" spc="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1599" b="1" spc="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12.25</a:t>
            </a:r>
            <a:endParaRPr lang="zh-CN" altLang="en-US" sz="1599" b="1" spc="4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2256759" y="1486984"/>
            <a:ext cx="873957" cy="20613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663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10663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4594646" y="1534975"/>
            <a:ext cx="1563248" cy="20613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663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18</a:t>
            </a:r>
            <a:endParaRPr lang="zh-CN" altLang="en-US" sz="10663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5579280" y="4051493"/>
            <a:ext cx="2532322" cy="900645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396519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7AF753-D9FE-4360-9163-300F75BE7E94}"/>
              </a:ext>
            </a:extLst>
          </p:cNvPr>
          <p:cNvSpPr txBox="1"/>
          <p:nvPr/>
        </p:nvSpPr>
        <p:spPr>
          <a:xfrm>
            <a:off x="1041010" y="858184"/>
            <a:ext cx="10406760" cy="36933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import torch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torch.nn</a:t>
            </a:r>
            <a:r>
              <a:rPr lang="en-US" altLang="zh-CN" dirty="0"/>
              <a:t> as </a:t>
            </a:r>
            <a:r>
              <a:rPr lang="en-US" altLang="zh-CN" dirty="0" err="1"/>
              <a:t>nn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torch.nn.parallel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torch.backends.cudnn</a:t>
            </a:r>
            <a:r>
              <a:rPr lang="en-US" altLang="zh-CN" dirty="0"/>
              <a:t> as </a:t>
            </a:r>
            <a:r>
              <a:rPr lang="en-US" altLang="zh-CN" dirty="0" err="1"/>
              <a:t>cudnn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torch.optim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torch.utils.trainer</a:t>
            </a:r>
            <a:r>
              <a:rPr lang="en-US" altLang="zh-CN" dirty="0"/>
              <a:t> as trainer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torch.utils.trainer.plugins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torch.utils.data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torchvision.transforms</a:t>
            </a:r>
            <a:r>
              <a:rPr lang="en-US" altLang="zh-CN" dirty="0"/>
              <a:t> as transforms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torchvision.datasets</a:t>
            </a:r>
            <a:r>
              <a:rPr lang="en-US" altLang="zh-CN" dirty="0"/>
              <a:t> as </a:t>
            </a:r>
            <a:r>
              <a:rPr lang="en-US" altLang="zh-CN" dirty="0" err="1"/>
              <a:t>dset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torch.optim</a:t>
            </a:r>
            <a:r>
              <a:rPr lang="en-US" altLang="zh-CN" dirty="0"/>
              <a:t> as </a:t>
            </a:r>
            <a:r>
              <a:rPr lang="en-US" altLang="zh-CN" dirty="0" err="1"/>
              <a:t>optim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torch.autograd</a:t>
            </a:r>
            <a:r>
              <a:rPr lang="en-US" altLang="zh-CN" dirty="0"/>
              <a:t> import Variable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torch.nn.functional</a:t>
            </a:r>
            <a:r>
              <a:rPr lang="en-US" altLang="zh-CN" dirty="0"/>
              <a:t> as F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/>
              <a:t>%matplotlib inline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device = </a:t>
            </a:r>
            <a:r>
              <a:rPr lang="en-US" altLang="zh-CN" dirty="0" err="1"/>
              <a:t>torch.device</a:t>
            </a:r>
            <a:r>
              <a:rPr lang="en-US" altLang="zh-CN" dirty="0"/>
              <a:t>("cuda:0" if </a:t>
            </a:r>
            <a:r>
              <a:rPr lang="en-US" altLang="zh-CN" dirty="0" err="1"/>
              <a:t>torch.cuda.is_available</a:t>
            </a:r>
            <a:r>
              <a:rPr lang="en-US" altLang="zh-CN" dirty="0"/>
              <a:t>() else "</a:t>
            </a:r>
            <a:r>
              <a:rPr lang="en-US" altLang="zh-CN" dirty="0" err="1"/>
              <a:t>cpu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en-US" altLang="zh-CN" dirty="0"/>
              <a:t>class Net(</a:t>
            </a:r>
            <a:r>
              <a:rPr lang="en-US" altLang="zh-CN" dirty="0" err="1"/>
              <a:t>nn.Module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def __</a:t>
            </a:r>
            <a:r>
              <a:rPr lang="en-US" altLang="zh-CN" dirty="0" err="1"/>
              <a:t>init</a:t>
            </a:r>
            <a:r>
              <a:rPr lang="en-US" altLang="zh-CN" dirty="0"/>
              <a:t>__(self):</a:t>
            </a:r>
          </a:p>
          <a:p>
            <a:r>
              <a:rPr lang="en-US" altLang="zh-CN" dirty="0"/>
              <a:t>        super(Net, self).__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</a:p>
          <a:p>
            <a:r>
              <a:rPr lang="en-US" altLang="zh-CN" dirty="0"/>
              <a:t>        # conv1 </a:t>
            </a:r>
            <a:r>
              <a:rPr lang="zh-CN" altLang="en-US" dirty="0"/>
              <a:t>表输入的特征数为</a:t>
            </a:r>
            <a:r>
              <a:rPr lang="en-US" altLang="zh-CN" dirty="0"/>
              <a:t>1</a:t>
            </a:r>
            <a:r>
              <a:rPr lang="zh-CN" altLang="en-US" dirty="0"/>
              <a:t>，输出为特征数为</a:t>
            </a:r>
            <a:r>
              <a:rPr lang="en-US" altLang="zh-CN" dirty="0"/>
              <a:t>6</a:t>
            </a:r>
            <a:r>
              <a:rPr lang="zh-CN" altLang="en-US" dirty="0"/>
              <a:t>，卷积核大小</a:t>
            </a:r>
            <a:r>
              <a:rPr lang="en-US" altLang="zh-CN" dirty="0"/>
              <a:t>3*3</a:t>
            </a:r>
          </a:p>
          <a:p>
            <a:r>
              <a:rPr lang="en-US" altLang="zh-CN" dirty="0"/>
              <a:t>        # conv2 </a:t>
            </a:r>
            <a:r>
              <a:rPr lang="zh-CN" altLang="en-US" dirty="0"/>
              <a:t>表述 入的特征数为</a:t>
            </a:r>
            <a:r>
              <a:rPr lang="en-US" altLang="zh-CN" dirty="0"/>
              <a:t>6</a:t>
            </a:r>
            <a:r>
              <a:rPr lang="zh-CN" altLang="en-US" dirty="0"/>
              <a:t>，输出为特征数为</a:t>
            </a:r>
            <a:r>
              <a:rPr lang="en-US" altLang="zh-CN" dirty="0"/>
              <a:t>12</a:t>
            </a:r>
            <a:r>
              <a:rPr lang="zh-CN" altLang="en-US" dirty="0"/>
              <a:t>，卷积核大小</a:t>
            </a:r>
            <a:r>
              <a:rPr lang="en-US" altLang="zh-CN" dirty="0"/>
              <a:t>3*3</a:t>
            </a:r>
          </a:p>
          <a:p>
            <a:r>
              <a:rPr lang="en-US" altLang="zh-CN" dirty="0"/>
              <a:t>        # </a:t>
            </a:r>
            <a:r>
              <a:rPr lang="zh-CN" altLang="en-US" dirty="0"/>
              <a:t>其余依此推类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# pool </a:t>
            </a:r>
            <a:r>
              <a:rPr lang="zh-CN" altLang="en-US" dirty="0"/>
              <a:t>为最大池化 大小为</a:t>
            </a:r>
            <a:r>
              <a:rPr lang="en-US" altLang="zh-CN" dirty="0"/>
              <a:t>2*2 </a:t>
            </a:r>
            <a:r>
              <a:rPr lang="zh-CN" altLang="en-US" dirty="0"/>
              <a:t>实际操作会使得特征映射的长宽尺寸为原先的</a:t>
            </a:r>
            <a:r>
              <a:rPr lang="en-US" altLang="zh-CN" dirty="0"/>
              <a:t>1/2</a:t>
            </a:r>
            <a:r>
              <a:rPr lang="zh-CN" altLang="en-US" dirty="0"/>
              <a:t>，数量不变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# fc1 </a:t>
            </a:r>
            <a:r>
              <a:rPr lang="zh-CN" altLang="en-US" dirty="0"/>
              <a:t>为全连接层 计算中</a:t>
            </a:r>
            <a:r>
              <a:rPr lang="en-US" altLang="zh-CN" dirty="0"/>
              <a:t>48</a:t>
            </a:r>
            <a:r>
              <a:rPr lang="zh-CN" altLang="en-US" dirty="0"/>
              <a:t>为特征映射数，</a:t>
            </a:r>
            <a:r>
              <a:rPr lang="en-US" altLang="zh-CN" dirty="0"/>
              <a:t>4*4</a:t>
            </a:r>
            <a:r>
              <a:rPr lang="zh-CN" altLang="en-US" dirty="0"/>
              <a:t>表示一个特征映射的大小，</a:t>
            </a:r>
            <a:r>
              <a:rPr lang="en-US" altLang="zh-CN" dirty="0"/>
              <a:t>120</a:t>
            </a:r>
            <a:r>
              <a:rPr lang="zh-CN" altLang="en-US" dirty="0"/>
              <a:t>是这层的神经元数量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# fc2</a:t>
            </a:r>
            <a:r>
              <a:rPr lang="zh-CN" altLang="en-US" dirty="0"/>
              <a:t>和</a:t>
            </a:r>
            <a:r>
              <a:rPr lang="en-US" altLang="zh-CN" dirty="0"/>
              <a:t>fc3 </a:t>
            </a:r>
            <a:r>
              <a:rPr lang="zh-CN" altLang="en-US" dirty="0"/>
              <a:t>为全连接层 输入和输出同</a:t>
            </a:r>
            <a:r>
              <a:rPr lang="en-US" altLang="zh-CN" dirty="0"/>
              <a:t>fc1</a:t>
            </a:r>
          </a:p>
          <a:p>
            <a:r>
              <a:rPr lang="en-US" altLang="zh-CN" dirty="0"/>
              <a:t>        self.conv1 = nn.Conv2d(1, 6, 3)</a:t>
            </a:r>
          </a:p>
          <a:p>
            <a:r>
              <a:rPr lang="en-US" altLang="zh-CN" dirty="0"/>
              <a:t>        self.conv2 = nn.Conv2d(6,12,3)</a:t>
            </a:r>
          </a:p>
          <a:p>
            <a:r>
              <a:rPr lang="en-US" altLang="zh-CN" dirty="0"/>
              <a:t>        self.conv3 = nn.Conv2d(12,24,3)</a:t>
            </a:r>
          </a:p>
          <a:p>
            <a:r>
              <a:rPr lang="en-US" altLang="zh-CN" dirty="0"/>
              <a:t>        self.conv4 = nn.Conv2d(24,48,3)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self.pool</a:t>
            </a:r>
            <a:r>
              <a:rPr lang="en-US" altLang="zh-CN" dirty="0"/>
              <a:t> = nn.MaxPool2d(2, 2)</a:t>
            </a:r>
          </a:p>
          <a:p>
            <a:r>
              <a:rPr lang="en-US" altLang="zh-CN" dirty="0"/>
              <a:t>        self.fc1 = </a:t>
            </a:r>
            <a:r>
              <a:rPr lang="en-US" altLang="zh-CN" dirty="0" err="1"/>
              <a:t>nn.Linear</a:t>
            </a:r>
            <a:r>
              <a:rPr lang="en-US" altLang="zh-CN" dirty="0"/>
              <a:t>(48 * 4 * 4, 120)</a:t>
            </a:r>
          </a:p>
          <a:p>
            <a:r>
              <a:rPr lang="en-US" altLang="zh-CN" dirty="0"/>
              <a:t>        self.fc2 = </a:t>
            </a:r>
            <a:r>
              <a:rPr lang="en-US" altLang="zh-CN" dirty="0" err="1"/>
              <a:t>nn.Linear</a:t>
            </a:r>
            <a:r>
              <a:rPr lang="en-US" altLang="zh-CN" dirty="0"/>
              <a:t>(120, 64)</a:t>
            </a:r>
          </a:p>
          <a:p>
            <a:r>
              <a:rPr lang="en-US" altLang="zh-CN" dirty="0"/>
              <a:t>        self.fc3 = </a:t>
            </a:r>
            <a:r>
              <a:rPr lang="en-US" altLang="zh-CN" dirty="0" err="1"/>
              <a:t>nn.Linear</a:t>
            </a:r>
            <a:r>
              <a:rPr lang="en-US" altLang="zh-CN" dirty="0"/>
              <a:t>(64, 10)</a:t>
            </a:r>
          </a:p>
          <a:p>
            <a:endParaRPr lang="en-US" altLang="zh-CN" dirty="0"/>
          </a:p>
          <a:p>
            <a:r>
              <a:rPr lang="en-US" altLang="zh-CN" dirty="0"/>
              <a:t>    def forward(self, x):</a:t>
            </a:r>
          </a:p>
          <a:p>
            <a:r>
              <a:rPr lang="en-US" altLang="zh-CN" dirty="0"/>
              <a:t>        # </a:t>
            </a:r>
            <a:r>
              <a:rPr lang="zh-CN" altLang="en-US" dirty="0"/>
              <a:t>同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</a:t>
            </a:r>
            <a:r>
              <a:rPr lang="zh-CN" altLang="en-US" dirty="0"/>
              <a:t>中注释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# </a:t>
            </a:r>
            <a:r>
              <a:rPr lang="zh-CN" altLang="en-US" dirty="0"/>
              <a:t>此函数表示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# </a:t>
            </a:r>
            <a:r>
              <a:rPr lang="zh-CN" altLang="en-US" dirty="0"/>
              <a:t>首先输入经过一个卷积层，再通过一个</a:t>
            </a:r>
            <a:r>
              <a:rPr lang="en-US" altLang="zh-CN" dirty="0" err="1"/>
              <a:t>relu</a:t>
            </a:r>
            <a:r>
              <a:rPr lang="zh-CN" altLang="en-US" dirty="0"/>
              <a:t>激活函数得到输出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# </a:t>
            </a:r>
            <a:r>
              <a:rPr lang="zh-CN" altLang="en-US" dirty="0"/>
              <a:t>输出再经过一个卷积层，再通过一个</a:t>
            </a:r>
            <a:r>
              <a:rPr lang="en-US" altLang="zh-CN" dirty="0" err="1"/>
              <a:t>relu</a:t>
            </a:r>
            <a:r>
              <a:rPr lang="zh-CN" altLang="en-US" dirty="0"/>
              <a:t>激活函数得到输出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# </a:t>
            </a:r>
            <a:r>
              <a:rPr lang="zh-CN" altLang="en-US" dirty="0"/>
              <a:t>最后输出经过一个池化层后拉平，进入三个全连连接层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x = </a:t>
            </a:r>
            <a:r>
              <a:rPr lang="en-US" altLang="zh-CN" dirty="0" err="1"/>
              <a:t>F.relu</a:t>
            </a:r>
            <a:r>
              <a:rPr lang="en-US" altLang="zh-CN" dirty="0"/>
              <a:t>(self.conv1(x))</a:t>
            </a:r>
          </a:p>
          <a:p>
            <a:r>
              <a:rPr lang="en-US" altLang="zh-CN" dirty="0"/>
              <a:t>        x = </a:t>
            </a:r>
            <a:r>
              <a:rPr lang="en-US" altLang="zh-CN" dirty="0" err="1"/>
              <a:t>self.pool</a:t>
            </a:r>
            <a:r>
              <a:rPr lang="en-US" altLang="zh-CN" dirty="0"/>
              <a:t>(</a:t>
            </a:r>
            <a:r>
              <a:rPr lang="en-US" altLang="zh-CN" dirty="0" err="1"/>
              <a:t>F.relu</a:t>
            </a:r>
            <a:r>
              <a:rPr lang="en-US" altLang="zh-CN" dirty="0"/>
              <a:t>(self.conv2(x)))</a:t>
            </a:r>
          </a:p>
          <a:p>
            <a:r>
              <a:rPr lang="en-US" altLang="zh-CN" dirty="0"/>
              <a:t>        x = </a:t>
            </a:r>
            <a:r>
              <a:rPr lang="en-US" altLang="zh-CN" dirty="0" err="1"/>
              <a:t>F.relu</a:t>
            </a:r>
            <a:r>
              <a:rPr lang="en-US" altLang="zh-CN" dirty="0"/>
              <a:t>(self.conv3(x))</a:t>
            </a:r>
          </a:p>
          <a:p>
            <a:r>
              <a:rPr lang="en-US" altLang="zh-CN" dirty="0"/>
              <a:t>        x = </a:t>
            </a:r>
            <a:r>
              <a:rPr lang="en-US" altLang="zh-CN" dirty="0" err="1"/>
              <a:t>self.pool</a:t>
            </a:r>
            <a:r>
              <a:rPr lang="en-US" altLang="zh-CN" dirty="0"/>
              <a:t>(</a:t>
            </a:r>
            <a:r>
              <a:rPr lang="en-US" altLang="zh-CN" dirty="0" err="1"/>
              <a:t>F.relu</a:t>
            </a:r>
            <a:r>
              <a:rPr lang="en-US" altLang="zh-CN" dirty="0"/>
              <a:t>(self.conv4(x)))</a:t>
            </a:r>
          </a:p>
          <a:p>
            <a:r>
              <a:rPr lang="en-US" altLang="zh-CN" dirty="0"/>
              <a:t>        x = </a:t>
            </a:r>
            <a:r>
              <a:rPr lang="en-US" altLang="zh-CN" dirty="0" err="1"/>
              <a:t>x.view</a:t>
            </a:r>
            <a:r>
              <a:rPr lang="en-US" altLang="zh-CN" dirty="0"/>
              <a:t>(-1, 48 * 4 * 4)</a:t>
            </a:r>
          </a:p>
          <a:p>
            <a:r>
              <a:rPr lang="en-US" altLang="zh-CN" dirty="0"/>
              <a:t>        x = </a:t>
            </a:r>
            <a:r>
              <a:rPr lang="en-US" altLang="zh-CN" dirty="0" err="1"/>
              <a:t>F.relu</a:t>
            </a:r>
            <a:r>
              <a:rPr lang="en-US" altLang="zh-CN" dirty="0"/>
              <a:t>(self.fc1(x))</a:t>
            </a:r>
          </a:p>
          <a:p>
            <a:r>
              <a:rPr lang="en-US" altLang="zh-CN" dirty="0"/>
              <a:t>        x = </a:t>
            </a:r>
            <a:r>
              <a:rPr lang="en-US" altLang="zh-CN" dirty="0" err="1"/>
              <a:t>F.relu</a:t>
            </a:r>
            <a:r>
              <a:rPr lang="en-US" altLang="zh-CN" dirty="0"/>
              <a:t>(self.fc2(x))</a:t>
            </a:r>
          </a:p>
          <a:p>
            <a:r>
              <a:rPr lang="en-US" altLang="zh-CN" dirty="0"/>
              <a:t>        x = self.fc3(x)</a:t>
            </a:r>
          </a:p>
          <a:p>
            <a:r>
              <a:rPr lang="en-US" altLang="zh-CN" dirty="0"/>
              <a:t>        return x</a:t>
            </a:r>
          </a:p>
          <a:p>
            <a:endParaRPr lang="en-US" altLang="zh-CN" dirty="0"/>
          </a:p>
          <a:p>
            <a:r>
              <a:rPr lang="en-US" altLang="zh-CN" dirty="0"/>
              <a:t>def main():</a:t>
            </a:r>
          </a:p>
          <a:p>
            <a:r>
              <a:rPr lang="en-US" altLang="zh-CN" dirty="0"/>
              <a:t>    net = Net()</a:t>
            </a:r>
          </a:p>
          <a:p>
            <a:r>
              <a:rPr lang="en-US" altLang="zh-CN" dirty="0"/>
              <a:t>    transform = </a:t>
            </a:r>
            <a:r>
              <a:rPr lang="en-US" altLang="zh-CN" dirty="0" err="1"/>
              <a:t>transforms.Compose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 [</a:t>
            </a:r>
            <a:r>
              <a:rPr lang="en-US" altLang="zh-CN" dirty="0" err="1"/>
              <a:t>transforms.ToTensor</a:t>
            </a:r>
            <a:r>
              <a:rPr lang="en-US" altLang="zh-CN" dirty="0"/>
              <a:t>(),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transforms.Normalize</a:t>
            </a:r>
            <a:r>
              <a:rPr lang="en-US" altLang="zh-CN" dirty="0"/>
              <a:t>((0.5, 0.5, 0.5), (0.5, 0.5, 0.5))])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trainset = </a:t>
            </a:r>
            <a:r>
              <a:rPr lang="en-US" altLang="zh-CN" dirty="0" err="1"/>
              <a:t>dset.MNIST</a:t>
            </a:r>
            <a:r>
              <a:rPr lang="en-US" altLang="zh-CN" dirty="0"/>
              <a:t>('', train=True, transform=transform, </a:t>
            </a:r>
            <a:r>
              <a:rPr lang="en-US" altLang="zh-CN" dirty="0" err="1"/>
              <a:t>target_transform</a:t>
            </a:r>
            <a:r>
              <a:rPr lang="en-US" altLang="zh-CN" dirty="0"/>
              <a:t>=None, download=True)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testset</a:t>
            </a:r>
            <a:r>
              <a:rPr lang="en-US" altLang="zh-CN" dirty="0"/>
              <a:t> = </a:t>
            </a:r>
            <a:r>
              <a:rPr lang="en-US" altLang="zh-CN" dirty="0" err="1"/>
              <a:t>dset.MNIST</a:t>
            </a:r>
            <a:r>
              <a:rPr lang="en-US" altLang="zh-CN" dirty="0"/>
              <a:t>('', train=False, transform=transform, </a:t>
            </a:r>
            <a:r>
              <a:rPr lang="en-US" altLang="zh-CN" dirty="0" err="1"/>
              <a:t>target_transform</a:t>
            </a:r>
            <a:r>
              <a:rPr lang="en-US" altLang="zh-CN" dirty="0"/>
              <a:t>=None, download=True)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trainloader</a:t>
            </a:r>
            <a:r>
              <a:rPr lang="en-US" altLang="zh-CN" dirty="0"/>
              <a:t> = </a:t>
            </a:r>
            <a:r>
              <a:rPr lang="en-US" altLang="zh-CN" dirty="0" err="1"/>
              <a:t>torch.utils.data.DataLoader</a:t>
            </a:r>
            <a:r>
              <a:rPr lang="en-US" altLang="zh-CN" dirty="0"/>
              <a:t>(trainset, </a:t>
            </a:r>
            <a:r>
              <a:rPr lang="en-US" altLang="zh-CN" dirty="0" err="1"/>
              <a:t>batch_size</a:t>
            </a:r>
            <a:r>
              <a:rPr lang="en-US" altLang="zh-CN" dirty="0"/>
              <a:t>=4,</a:t>
            </a:r>
          </a:p>
          <a:p>
            <a:r>
              <a:rPr lang="en-US" altLang="zh-CN" dirty="0"/>
              <a:t>                                            shuffle=True, </a:t>
            </a:r>
            <a:r>
              <a:rPr lang="en-US" altLang="zh-CN" dirty="0" err="1"/>
              <a:t>num_workers</a:t>
            </a:r>
            <a:r>
              <a:rPr lang="en-US" altLang="zh-CN" dirty="0"/>
              <a:t>=2)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testloader</a:t>
            </a:r>
            <a:r>
              <a:rPr lang="en-US" altLang="zh-CN" dirty="0"/>
              <a:t> = </a:t>
            </a:r>
            <a:r>
              <a:rPr lang="en-US" altLang="zh-CN" dirty="0" err="1"/>
              <a:t>torch.utils.data.DataLoader</a:t>
            </a:r>
            <a:r>
              <a:rPr lang="en-US" altLang="zh-CN" dirty="0"/>
              <a:t>(</a:t>
            </a:r>
            <a:r>
              <a:rPr lang="en-US" altLang="zh-CN" dirty="0" err="1"/>
              <a:t>testset</a:t>
            </a:r>
            <a:r>
              <a:rPr lang="en-US" altLang="zh-CN" dirty="0"/>
              <a:t>, </a:t>
            </a:r>
            <a:r>
              <a:rPr lang="en-US" altLang="zh-CN" dirty="0" err="1"/>
              <a:t>batch_size</a:t>
            </a:r>
            <a:r>
              <a:rPr lang="en-US" altLang="zh-CN" dirty="0"/>
              <a:t>=4,</a:t>
            </a:r>
          </a:p>
          <a:p>
            <a:r>
              <a:rPr lang="en-US" altLang="zh-CN" dirty="0"/>
              <a:t>                                            shuffle=False, </a:t>
            </a:r>
            <a:r>
              <a:rPr lang="en-US" altLang="zh-CN" dirty="0" err="1"/>
              <a:t>num_workers</a:t>
            </a:r>
            <a:r>
              <a:rPr lang="en-US" altLang="zh-CN" dirty="0"/>
              <a:t>=2)</a:t>
            </a:r>
          </a:p>
          <a:p>
            <a:r>
              <a:rPr lang="en-US" altLang="zh-CN" dirty="0"/>
              <a:t>    classes = ('0', '1', '2', '3',</a:t>
            </a:r>
          </a:p>
          <a:p>
            <a:r>
              <a:rPr lang="en-US" altLang="zh-CN" dirty="0"/>
              <a:t>            '4', '5', '6', '7', '8', '9')</a:t>
            </a:r>
          </a:p>
          <a:p>
            <a:r>
              <a:rPr lang="en-US" altLang="zh-CN" dirty="0"/>
              <a:t>    criterion = </a:t>
            </a:r>
            <a:r>
              <a:rPr lang="en-US" altLang="zh-CN" dirty="0" err="1"/>
              <a:t>nn.CrossEntropyLoss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optimizer = </a:t>
            </a:r>
            <a:r>
              <a:rPr lang="en-US" altLang="zh-CN" dirty="0" err="1"/>
              <a:t>optim.SGD</a:t>
            </a:r>
            <a:r>
              <a:rPr lang="en-US" altLang="zh-CN" dirty="0"/>
              <a:t>(</a:t>
            </a:r>
            <a:r>
              <a:rPr lang="en-US" altLang="zh-CN" dirty="0" err="1"/>
              <a:t>net.parameters</a:t>
            </a:r>
            <a:r>
              <a:rPr lang="en-US" altLang="zh-CN" dirty="0"/>
              <a:t>(), </a:t>
            </a:r>
            <a:r>
              <a:rPr lang="en-US" altLang="zh-CN" dirty="0" err="1"/>
              <a:t>lr</a:t>
            </a:r>
            <a:r>
              <a:rPr lang="en-US" altLang="zh-CN" dirty="0"/>
              <a:t>=0.001, momentum=0.9)</a:t>
            </a:r>
          </a:p>
          <a:p>
            <a:r>
              <a:rPr lang="en-US" altLang="zh-CN" dirty="0"/>
              <a:t>    los = []</a:t>
            </a:r>
          </a:p>
          <a:p>
            <a:r>
              <a:rPr lang="en-US" altLang="zh-CN" dirty="0"/>
              <a:t>    for epoch in range(10):  # loop over the dataset multiple times</a:t>
            </a:r>
          </a:p>
          <a:p>
            <a:r>
              <a:rPr lang="en-US" altLang="zh-CN" dirty="0"/>
              <a:t>        if epoch == 7:</a:t>
            </a:r>
          </a:p>
          <a:p>
            <a:r>
              <a:rPr lang="en-US" altLang="zh-CN" dirty="0"/>
              <a:t>            optimizer = </a:t>
            </a:r>
            <a:r>
              <a:rPr lang="en-US" altLang="zh-CN" dirty="0" err="1"/>
              <a:t>optim.SGD</a:t>
            </a:r>
            <a:r>
              <a:rPr lang="en-US" altLang="zh-CN" dirty="0"/>
              <a:t>(</a:t>
            </a:r>
            <a:r>
              <a:rPr lang="en-US" altLang="zh-CN" dirty="0" err="1"/>
              <a:t>net.parameters</a:t>
            </a:r>
            <a:r>
              <a:rPr lang="en-US" altLang="zh-CN" dirty="0"/>
              <a:t>(), </a:t>
            </a:r>
            <a:r>
              <a:rPr lang="en-US" altLang="zh-CN" dirty="0" err="1"/>
              <a:t>lr</a:t>
            </a:r>
            <a:r>
              <a:rPr lang="en-US" altLang="zh-CN" dirty="0"/>
              <a:t>=0.0001, momentum=0.9)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running_loss</a:t>
            </a:r>
            <a:r>
              <a:rPr lang="en-US" altLang="zh-CN" dirty="0"/>
              <a:t> = 0.0</a:t>
            </a:r>
          </a:p>
          <a:p>
            <a:r>
              <a:rPr lang="en-US" altLang="zh-CN" dirty="0"/>
              <a:t>        for </a:t>
            </a:r>
            <a:r>
              <a:rPr lang="en-US" altLang="zh-CN" dirty="0" err="1"/>
              <a:t>i</a:t>
            </a:r>
            <a:r>
              <a:rPr lang="en-US" altLang="zh-CN" dirty="0"/>
              <a:t>,  (inputs, labels) in enumerate(trainloader,0):</a:t>
            </a:r>
          </a:p>
          <a:p>
            <a:r>
              <a:rPr lang="en-US" altLang="zh-CN" dirty="0"/>
              <a:t>            # wrap them in Variable</a:t>
            </a:r>
          </a:p>
          <a:p>
            <a:r>
              <a:rPr lang="en-US" altLang="zh-CN" dirty="0"/>
              <a:t>            inputs, labels = inputs.to(device), labels.to(device)</a:t>
            </a:r>
          </a:p>
          <a:p>
            <a:r>
              <a:rPr lang="en-US" altLang="zh-CN" dirty="0"/>
              <a:t>            # zero the parameter gradients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optimizer.zero_grad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            # forward + backward + optimize</a:t>
            </a:r>
          </a:p>
          <a:p>
            <a:r>
              <a:rPr lang="en-US" altLang="zh-CN" dirty="0"/>
              <a:t>            outputs = net(inputs)</a:t>
            </a:r>
          </a:p>
          <a:p>
            <a:r>
              <a:rPr lang="en-US" altLang="zh-CN" dirty="0"/>
              <a:t>            loss = criterion(outputs, labels)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loss.backward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optimizer.step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# print statistics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running_loss</a:t>
            </a:r>
            <a:r>
              <a:rPr lang="en-US" altLang="zh-CN" dirty="0"/>
              <a:t> += </a:t>
            </a:r>
            <a:r>
              <a:rPr lang="en-US" altLang="zh-CN" dirty="0" err="1"/>
              <a:t>loss.item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if </a:t>
            </a:r>
            <a:r>
              <a:rPr lang="en-US" altLang="zh-CN" dirty="0" err="1"/>
              <a:t>i</a:t>
            </a:r>
            <a:r>
              <a:rPr lang="en-US" altLang="zh-CN" dirty="0"/>
              <a:t> % 2000 == 1999:    # print every 2000 mini-batches</a:t>
            </a:r>
          </a:p>
          <a:p>
            <a:r>
              <a:rPr lang="en-US" altLang="zh-CN" dirty="0"/>
              <a:t>                print('[%d, %5d] loss: %.3f' %</a:t>
            </a:r>
          </a:p>
          <a:p>
            <a:r>
              <a:rPr lang="en-US" altLang="zh-CN" dirty="0"/>
              <a:t>                    (epoch + 1, </a:t>
            </a:r>
            <a:r>
              <a:rPr lang="en-US" altLang="zh-CN" dirty="0" err="1"/>
              <a:t>i</a:t>
            </a:r>
            <a:r>
              <a:rPr lang="en-US" altLang="zh-CN" dirty="0"/>
              <a:t> + 1, </a:t>
            </a:r>
            <a:r>
              <a:rPr lang="en-US" altLang="zh-CN" dirty="0" err="1"/>
              <a:t>running_loss</a:t>
            </a:r>
            <a:r>
              <a:rPr lang="en-US" altLang="zh-CN" dirty="0"/>
              <a:t> / 2000))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los.append</a:t>
            </a:r>
            <a:r>
              <a:rPr lang="en-US" altLang="zh-CN" dirty="0"/>
              <a:t>(</a:t>
            </a:r>
            <a:r>
              <a:rPr lang="en-US" altLang="zh-CN" dirty="0" err="1"/>
              <a:t>running_loss</a:t>
            </a:r>
            <a:r>
              <a:rPr lang="en-US" altLang="zh-CN" dirty="0"/>
              <a:t> / 2000)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running_loss</a:t>
            </a:r>
            <a:r>
              <a:rPr lang="en-US" altLang="zh-CN" dirty="0"/>
              <a:t> = 0.0</a:t>
            </a:r>
          </a:p>
          <a:p>
            <a:r>
              <a:rPr lang="en-US" altLang="zh-CN" dirty="0"/>
              <a:t>    l = [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(los))]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plt.figure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=(8,4))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plt.plot</a:t>
            </a:r>
            <a:r>
              <a:rPr lang="en-US" altLang="zh-CN" dirty="0"/>
              <a:t>(</a:t>
            </a:r>
            <a:r>
              <a:rPr lang="en-US" altLang="zh-CN" dirty="0" err="1"/>
              <a:t>l,los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print('Finished Training')</a:t>
            </a:r>
          </a:p>
          <a:p>
            <a:r>
              <a:rPr lang="en-US" altLang="zh-CN" dirty="0"/>
              <a:t>    with </a:t>
            </a:r>
            <a:r>
              <a:rPr lang="en-US" altLang="zh-CN" dirty="0" err="1"/>
              <a:t>torch.no_grad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class_correct</a:t>
            </a:r>
            <a:r>
              <a:rPr lang="en-US" altLang="zh-CN" dirty="0"/>
              <a:t> = list(0. for </a:t>
            </a:r>
            <a:r>
              <a:rPr lang="en-US" altLang="zh-CN" dirty="0" err="1"/>
              <a:t>i</a:t>
            </a:r>
            <a:r>
              <a:rPr lang="en-US" altLang="zh-CN" dirty="0"/>
              <a:t> in range(10))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class_total</a:t>
            </a:r>
            <a:r>
              <a:rPr lang="en-US" altLang="zh-CN" dirty="0"/>
              <a:t> = list(0. for </a:t>
            </a:r>
            <a:r>
              <a:rPr lang="en-US" altLang="zh-CN" dirty="0" err="1"/>
              <a:t>i</a:t>
            </a:r>
            <a:r>
              <a:rPr lang="en-US" altLang="zh-CN" dirty="0"/>
              <a:t> in range(10))</a:t>
            </a:r>
          </a:p>
          <a:p>
            <a:r>
              <a:rPr lang="en-US" altLang="zh-CN" dirty="0"/>
              <a:t>        for data in </a:t>
            </a:r>
            <a:r>
              <a:rPr lang="en-US" altLang="zh-CN" dirty="0" err="1"/>
              <a:t>testloader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images, labels = data</a:t>
            </a:r>
          </a:p>
          <a:p>
            <a:r>
              <a:rPr lang="en-US" altLang="zh-CN" dirty="0"/>
              <a:t>            outputs = net(images.to(device))</a:t>
            </a:r>
          </a:p>
          <a:p>
            <a:r>
              <a:rPr lang="en-US" altLang="zh-CN" dirty="0"/>
              <a:t>            _, predicted = </a:t>
            </a:r>
            <a:r>
              <a:rPr lang="en-US" altLang="zh-CN" dirty="0" err="1"/>
              <a:t>torch.max</a:t>
            </a:r>
            <a:r>
              <a:rPr lang="en-US" altLang="zh-CN" dirty="0"/>
              <a:t>(</a:t>
            </a:r>
            <a:r>
              <a:rPr lang="en-US" altLang="zh-CN" dirty="0" err="1"/>
              <a:t>outputs.data</a:t>
            </a:r>
            <a:r>
              <a:rPr lang="en-US" altLang="zh-CN" dirty="0"/>
              <a:t>, 1)</a:t>
            </a:r>
          </a:p>
          <a:p>
            <a:r>
              <a:rPr lang="en-US" altLang="zh-CN" dirty="0"/>
              <a:t>            c = (predicted == labels).squeeze().</a:t>
            </a:r>
            <a:r>
              <a:rPr lang="en-US" altLang="zh-CN" dirty="0" err="1"/>
              <a:t>numpy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#print(c)</a:t>
            </a:r>
          </a:p>
          <a:p>
            <a:r>
              <a:rPr lang="en-US" altLang="zh-CN" dirty="0"/>
              <a:t>            for </a:t>
            </a:r>
            <a:r>
              <a:rPr lang="en-US" altLang="zh-CN" dirty="0" err="1"/>
              <a:t>i</a:t>
            </a:r>
            <a:r>
              <a:rPr lang="en-US" altLang="zh-CN" dirty="0"/>
              <a:t> in range(4):</a:t>
            </a:r>
          </a:p>
          <a:p>
            <a:r>
              <a:rPr lang="en-US" altLang="zh-CN" dirty="0"/>
              <a:t>                label = labels[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              #print(label)</a:t>
            </a:r>
          </a:p>
          <a:p>
            <a:r>
              <a:rPr lang="en-US" altLang="zh-CN" dirty="0"/>
              <a:t>                #input()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class_correct</a:t>
            </a:r>
            <a:r>
              <a:rPr lang="en-US" altLang="zh-CN" dirty="0"/>
              <a:t>[label] += 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class_total</a:t>
            </a:r>
            <a:r>
              <a:rPr lang="en-US" altLang="zh-CN" dirty="0"/>
              <a:t>[label] += 1</a:t>
            </a:r>
          </a:p>
          <a:p>
            <a:r>
              <a:rPr lang="en-US" altLang="zh-CN" dirty="0"/>
              <a:t>            </a:t>
            </a:r>
          </a:p>
          <a:p>
            <a:r>
              <a:rPr lang="en-US" altLang="zh-CN" dirty="0"/>
              <a:t>        for </a:t>
            </a:r>
            <a:r>
              <a:rPr lang="en-US" altLang="zh-CN" dirty="0" err="1"/>
              <a:t>i</a:t>
            </a:r>
            <a:r>
              <a:rPr lang="en-US" altLang="zh-CN" dirty="0"/>
              <a:t> in range(10):</a:t>
            </a:r>
          </a:p>
          <a:p>
            <a:r>
              <a:rPr lang="en-US" altLang="zh-CN" dirty="0"/>
              <a:t>            print('Accuracy of %5s : %.4f %%' % (</a:t>
            </a:r>
          </a:p>
          <a:p>
            <a:r>
              <a:rPr lang="en-US" altLang="zh-CN" dirty="0"/>
              <a:t>                classes[</a:t>
            </a:r>
            <a:r>
              <a:rPr lang="en-US" altLang="zh-CN" dirty="0" err="1"/>
              <a:t>i</a:t>
            </a:r>
            <a:r>
              <a:rPr lang="en-US" altLang="zh-CN" dirty="0"/>
              <a:t>], 100 * </a:t>
            </a:r>
            <a:r>
              <a:rPr lang="en-US" altLang="zh-CN" dirty="0" err="1"/>
              <a:t>class_correct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/ </a:t>
            </a:r>
            <a:r>
              <a:rPr lang="en-US" altLang="zh-CN" dirty="0" err="1"/>
              <a:t>class_total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]))</a:t>
            </a:r>
          </a:p>
          <a:p>
            <a:r>
              <a:rPr lang="en-US" altLang="zh-CN" dirty="0"/>
              <a:t>        correct = 0</a:t>
            </a:r>
          </a:p>
          <a:p>
            <a:r>
              <a:rPr lang="en-US" altLang="zh-CN" dirty="0"/>
              <a:t>        total = 0</a:t>
            </a:r>
          </a:p>
          <a:p>
            <a:r>
              <a:rPr lang="en-US" altLang="zh-CN" dirty="0"/>
              <a:t>        for data in </a:t>
            </a:r>
            <a:r>
              <a:rPr lang="en-US" altLang="zh-CN" dirty="0" err="1"/>
              <a:t>testloader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images, labels = data</a:t>
            </a:r>
          </a:p>
          <a:p>
            <a:r>
              <a:rPr lang="en-US" altLang="zh-CN" dirty="0"/>
              <a:t>            outputs = net(images.to(device))</a:t>
            </a:r>
          </a:p>
          <a:p>
            <a:r>
              <a:rPr lang="en-US" altLang="zh-CN" dirty="0"/>
              <a:t>            _, predicted = </a:t>
            </a:r>
            <a:r>
              <a:rPr lang="en-US" altLang="zh-CN" dirty="0" err="1"/>
              <a:t>torch.max</a:t>
            </a:r>
            <a:r>
              <a:rPr lang="en-US" altLang="zh-CN" dirty="0"/>
              <a:t>(</a:t>
            </a:r>
            <a:r>
              <a:rPr lang="en-US" altLang="zh-CN" dirty="0" err="1"/>
              <a:t>outputs.data</a:t>
            </a:r>
            <a:r>
              <a:rPr lang="en-US" altLang="zh-CN" dirty="0"/>
              <a:t>, 1)</a:t>
            </a:r>
          </a:p>
          <a:p>
            <a:r>
              <a:rPr lang="en-US" altLang="zh-CN" dirty="0"/>
              <a:t>            total += </a:t>
            </a:r>
            <a:r>
              <a:rPr lang="en-US" altLang="zh-CN" dirty="0" err="1"/>
              <a:t>labels.size</a:t>
            </a:r>
            <a:r>
              <a:rPr lang="en-US" altLang="zh-CN" dirty="0"/>
              <a:t>(0)</a:t>
            </a:r>
          </a:p>
          <a:p>
            <a:r>
              <a:rPr lang="en-US" altLang="zh-CN" dirty="0"/>
              <a:t>            correct += (predicted == labels).sum().item()</a:t>
            </a:r>
          </a:p>
          <a:p>
            <a:endParaRPr lang="en-US" altLang="zh-CN" dirty="0"/>
          </a:p>
          <a:p>
            <a:r>
              <a:rPr lang="en-US" altLang="zh-CN" dirty="0"/>
              <a:t>        print('Accuracy of the network on the 10000 test images: %.4f %%' % (</a:t>
            </a:r>
          </a:p>
          <a:p>
            <a:r>
              <a:rPr lang="en-US" altLang="zh-CN" dirty="0"/>
              <a:t>            100 * correct / total))</a:t>
            </a:r>
          </a:p>
          <a:p>
            <a:r>
              <a:rPr lang="en-US" altLang="zh-CN" dirty="0"/>
              <a:t>        #input()</a:t>
            </a:r>
          </a:p>
          <a:p>
            <a:endParaRPr lang="en-US" altLang="zh-CN" dirty="0"/>
          </a:p>
          <a:p>
            <a:r>
              <a:rPr lang="en-US" altLang="zh-CN"/>
              <a:t>main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84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880635" y="4988587"/>
            <a:ext cx="7888070" cy="52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七牛云使用说明</a:t>
            </a:r>
            <a:endParaRPr lang="en-US" altLang="zh-CN" sz="28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6431934" y="3026303"/>
            <a:ext cx="1342648" cy="193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11996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11996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5280161" y="3572971"/>
            <a:ext cx="1837897" cy="3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6" rIns="91412" bIns="45706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866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880635" y="0"/>
            <a:ext cx="2783450" cy="4052204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5952027" y="3093067"/>
            <a:ext cx="1727659" cy="95981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注册账号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5DB613-1E3C-43A6-8006-F185ECB3D0FB}"/>
              </a:ext>
            </a:extLst>
          </p:cNvPr>
          <p:cNvSpPr/>
          <p:nvPr/>
        </p:nvSpPr>
        <p:spPr>
          <a:xfrm>
            <a:off x="378823" y="1241363"/>
            <a:ext cx="41088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登陆以下域名，使用邮箱注册一个账号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http://59.78.197.121:32080/ava/signin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A8D316-3837-4DA1-835C-B51AB268E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841527"/>
            <a:ext cx="5706271" cy="35533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AB6B2E-393C-47AA-872C-38CEA36E9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87" y="1788160"/>
            <a:ext cx="5310292" cy="354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注册账号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735B4F-3899-49D6-9399-C6A89734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2028963"/>
            <a:ext cx="10492488" cy="42477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C6A5FF8-1744-4F22-9868-5F4C3601C432}"/>
              </a:ext>
            </a:extLst>
          </p:cNvPr>
          <p:cNvSpPr txBox="1"/>
          <p:nvPr/>
        </p:nvSpPr>
        <p:spPr>
          <a:xfrm>
            <a:off x="378823" y="1265941"/>
            <a:ext cx="936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登陆平台之后，需要把账号按照小组发送给助教，助教拉你们进组之后才能继续使用平台</a:t>
            </a:r>
          </a:p>
        </p:txBody>
      </p:sp>
    </p:spTree>
    <p:extLst>
      <p:ext uri="{BB962C8B-B14F-4D97-AF65-F5344CB8AC3E}">
        <p14:creationId xmlns:p14="http://schemas.microsoft.com/office/powerpoint/2010/main" val="270868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新建工作台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861EB-1B5A-456C-B2A4-7EC2AB11A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65" y="2036056"/>
            <a:ext cx="10054716" cy="36321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0F9D1F-77E9-458B-ADE0-BACFB5028525}"/>
              </a:ext>
            </a:extLst>
          </p:cNvPr>
          <p:cNvSpPr txBox="1"/>
          <p:nvPr/>
        </p:nvSpPr>
        <p:spPr>
          <a:xfrm>
            <a:off x="664865" y="118981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进入后点击左侧工作台，并点击新建工作台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6B1D4A-B555-4607-80AB-C0398012EAD4}"/>
              </a:ext>
            </a:extLst>
          </p:cNvPr>
          <p:cNvSpPr/>
          <p:nvPr/>
        </p:nvSpPr>
        <p:spPr>
          <a:xfrm>
            <a:off x="5795889" y="3601329"/>
            <a:ext cx="1842868" cy="506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1E2C38-1800-4DE2-A7B8-68E183497588}"/>
              </a:ext>
            </a:extLst>
          </p:cNvPr>
          <p:cNvSpPr/>
          <p:nvPr/>
        </p:nvSpPr>
        <p:spPr>
          <a:xfrm>
            <a:off x="664865" y="2729132"/>
            <a:ext cx="807554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7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新建工作台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0F9D1F-77E9-458B-ADE0-BACFB5028525}"/>
              </a:ext>
            </a:extLst>
          </p:cNvPr>
          <p:cNvSpPr txBox="1"/>
          <p:nvPr/>
        </p:nvSpPr>
        <p:spPr>
          <a:xfrm>
            <a:off x="664865" y="118981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进入后点击左侧工作台，并点击新建工作台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739BBF-2B9C-4C31-B104-6C4C5ED26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48" y="2107607"/>
            <a:ext cx="535379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新建工作台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0F9D1F-77E9-458B-ADE0-BACFB5028525}"/>
              </a:ext>
            </a:extLst>
          </p:cNvPr>
          <p:cNvSpPr txBox="1"/>
          <p:nvPr/>
        </p:nvSpPr>
        <p:spPr>
          <a:xfrm>
            <a:off x="664865" y="1189816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新建数据集，直接点下一步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E2AFE-A7FE-4316-87EE-3510898B7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71" y="1825097"/>
            <a:ext cx="9004857" cy="46223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4C2BA5-59C1-44BB-B26D-F9C76D441161}"/>
              </a:ext>
            </a:extLst>
          </p:cNvPr>
          <p:cNvSpPr/>
          <p:nvPr/>
        </p:nvSpPr>
        <p:spPr>
          <a:xfrm>
            <a:off x="9692640" y="5983180"/>
            <a:ext cx="779179" cy="562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23" y="410587"/>
            <a:ext cx="2625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新建工作台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0F9D1F-77E9-458B-ADE0-BACFB5028525}"/>
              </a:ext>
            </a:extLst>
          </p:cNvPr>
          <p:cNvSpPr txBox="1"/>
          <p:nvPr/>
        </p:nvSpPr>
        <p:spPr>
          <a:xfrm>
            <a:off x="664865" y="11898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模型，直接点下一步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8D682F-283E-4E11-8164-0ABAF89ED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22" y="1724207"/>
            <a:ext cx="9101797" cy="37565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4C2BA5-59C1-44BB-B26D-F9C76D441161}"/>
              </a:ext>
            </a:extLst>
          </p:cNvPr>
          <p:cNvSpPr/>
          <p:nvPr/>
        </p:nvSpPr>
        <p:spPr>
          <a:xfrm>
            <a:off x="9692640" y="4492005"/>
            <a:ext cx="779179" cy="562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416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2933</TotalTime>
  <Words>1760</Words>
  <Application>Microsoft Office PowerPoint</Application>
  <PresentationFormat>宽屏</PresentationFormat>
  <Paragraphs>246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AgencyFB</vt:lpstr>
      <vt:lpstr>方正兰亭超细黑简体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pn</dc:creator>
  <cp:lastModifiedBy>子鑫 宁</cp:lastModifiedBy>
  <cp:revision>141</cp:revision>
  <dcterms:created xsi:type="dcterms:W3CDTF">2018-10-22T01:57:19Z</dcterms:created>
  <dcterms:modified xsi:type="dcterms:W3CDTF">2018-12-24T16:58:56Z</dcterms:modified>
</cp:coreProperties>
</file>