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0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108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9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3.png" ContentType="image/png"/>
  <Override PartName="/ppt/media/image41.png" ContentType="image/png"/>
  <Override PartName="/ppt/media/image37.png" ContentType="image/png"/>
  <Override PartName="/ppt/media/image36.png" ContentType="image/png"/>
  <Override PartName="/ppt/media/image33.jpeg" ContentType="image/jpeg"/>
  <Override PartName="/ppt/media/image45.png" ContentType="image/png"/>
  <Override PartName="/ppt/media/image44.png" ContentType="image/png"/>
  <Override PartName="/ppt/media/image30.png" ContentType="image/png"/>
  <Override PartName="/ppt/media/image38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42.png" ContentType="image/png"/>
  <Override PartName="/ppt/media/image22.wmf" ContentType="image/x-wmf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46.png" ContentType="image/png"/>
  <Override PartName="/ppt/media/image1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23.wmf" ContentType="image/x-wmf"/>
  <Override PartName="/ppt/media/image31.jpeg" ContentType="image/jpeg"/>
  <Override PartName="/ppt/media/image25.wmf" ContentType="image/x-wmf"/>
  <Override PartName="/ppt/media/image10.png" ContentType="image/png"/>
  <Override PartName="/ppt/media/image32.jpeg" ContentType="image/jpe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2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2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1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5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5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jpeg"/><Relationship Id="rId3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7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7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wmf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1523880" y="1122480"/>
            <a:ext cx="9142200" cy="238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A Kinect-based HMI</a:t>
            </a:r>
            <a:endParaRPr/>
          </a:p>
        </p:txBody>
      </p:sp>
      <p:sp>
        <p:nvSpPr>
          <p:cNvPr id="325" name="CustomShape 2"/>
          <p:cNvSpPr/>
          <p:nvPr/>
        </p:nvSpPr>
        <p:spPr>
          <a:xfrm>
            <a:off x="1523880" y="3602160"/>
            <a:ext cx="9142200" cy="165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HMI: Human-Machine interface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Acquiring data from OpenNI</a:t>
            </a:r>
            <a:endParaRPr/>
          </a:p>
        </p:txBody>
      </p:sp>
      <p:sp>
        <p:nvSpPr>
          <p:cNvPr id="355" name="CustomShape 2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>
            <a:noFill/>
          </a:ln>
        </p:spPr>
      </p:sp>
      <p:pic>
        <p:nvPicPr>
          <p:cNvPr id="35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720" y="1171800"/>
            <a:ext cx="8704440" cy="3033360"/>
          </a:xfrm>
          <a:prstGeom prst="rect">
            <a:avLst/>
          </a:prstGeom>
          <a:ln>
            <a:noFill/>
          </a:ln>
        </p:spPr>
      </p:pic>
      <p:pic>
        <p:nvPicPr>
          <p:cNvPr id="357" name="图片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23760" y="4389120"/>
            <a:ext cx="4981680" cy="246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C/C++ &amp; object orientated programing</a:t>
            </a:r>
            <a:endParaRPr/>
          </a:p>
        </p:txBody>
      </p:sp>
      <p:sp>
        <p:nvSpPr>
          <p:cNvPr id="359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Classes and Hierarchical Structure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With the documentation of a previous program, APIs can be used directly for development.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Machine - independent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360" name="图片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89200" y="3349800"/>
            <a:ext cx="5713200" cy="317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OpenNI:</a:t>
            </a:r>
            <a:endParaRPr/>
          </a:p>
        </p:txBody>
      </p:sp>
      <p:sp>
        <p:nvSpPr>
          <p:cNvPr id="362" name="CustomShape 2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>
            <a:noFill/>
          </a:ln>
        </p:spPr>
      </p:sp>
      <p:pic>
        <p:nvPicPr>
          <p:cNvPr id="363" name="图片 1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412480" y="38880"/>
            <a:ext cx="3779640" cy="4074840"/>
          </a:xfrm>
          <a:prstGeom prst="rect">
            <a:avLst/>
          </a:prstGeom>
          <a:ln>
            <a:noFill/>
          </a:ln>
        </p:spPr>
      </p:pic>
      <p:pic>
        <p:nvPicPr>
          <p:cNvPr id="36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8411400" cy="255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Algorithm:(To increase the robustness)</a:t>
            </a:r>
            <a:endParaRPr/>
          </a:p>
        </p:txBody>
      </p:sp>
      <p:sp>
        <p:nvSpPr>
          <p:cNvPr id="366" name="CustomShape 2"/>
          <p:cNvSpPr/>
          <p:nvPr/>
        </p:nvSpPr>
        <p:spPr>
          <a:xfrm>
            <a:off x="275040" y="1737360"/>
            <a:ext cx="10971360" cy="397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0. Filters to get rid of the noises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1.Define a motion by its orientation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2.By its position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3.Creating threshold for comparison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4.Integration of a variable joint subtracting its threshold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5.Detecting the derivative of a joint's position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6.Creating vectors with other joints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7.Creating a logic tree of the above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609480" y="219600"/>
            <a:ext cx="10971360" cy="1252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Selected Elements From Transformation Matrix</a:t>
            </a:r>
            <a:endParaRPr/>
          </a:p>
        </p:txBody>
      </p:sp>
      <p:sp>
        <p:nvSpPr>
          <p:cNvPr id="368" name="CustomShape 2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Filters</a:t>
            </a:r>
            <a:endParaRPr/>
          </a:p>
        </p:txBody>
      </p:sp>
      <p:sp>
        <p:nvSpPr>
          <p:cNvPr id="370" name="CustomShape 2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Without Filters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Filters Added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(Drawback: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Impulse)</a:t>
            </a:r>
            <a:endParaRPr/>
          </a:p>
        </p:txBody>
      </p:sp>
      <p:pic>
        <p:nvPicPr>
          <p:cNvPr id="37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31920" y="19440"/>
            <a:ext cx="6491160" cy="3179880"/>
          </a:xfrm>
          <a:prstGeom prst="rect">
            <a:avLst/>
          </a:prstGeom>
          <a:ln>
            <a:noFill/>
          </a:ln>
        </p:spPr>
      </p:pic>
      <p:pic>
        <p:nvPicPr>
          <p:cNvPr id="3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06240" y="3383640"/>
            <a:ext cx="4846680" cy="319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609480" y="273600"/>
            <a:ext cx="1097136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Algorithm: Orientation</a:t>
            </a:r>
            <a:endParaRPr/>
          </a:p>
        </p:txBody>
      </p:sp>
      <p:pic>
        <p:nvPicPr>
          <p:cNvPr id="37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80" y="1188720"/>
            <a:ext cx="6205320" cy="5668560"/>
          </a:xfrm>
          <a:prstGeom prst="rect">
            <a:avLst/>
          </a:prstGeom>
          <a:ln>
            <a:noFill/>
          </a:ln>
        </p:spPr>
      </p:pic>
      <p:pic>
        <p:nvPicPr>
          <p:cNvPr id="37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84080" y="91800"/>
            <a:ext cx="5702400" cy="2467800"/>
          </a:xfrm>
          <a:prstGeom prst="rect">
            <a:avLst/>
          </a:prstGeom>
          <a:ln>
            <a:noFill/>
          </a:ln>
        </p:spPr>
      </p:pic>
      <p:pic>
        <p:nvPicPr>
          <p:cNvPr id="37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217920" y="2560320"/>
            <a:ext cx="5668560" cy="2307960"/>
          </a:xfrm>
          <a:prstGeom prst="rect">
            <a:avLst/>
          </a:prstGeom>
          <a:ln>
            <a:noFill/>
          </a:ln>
        </p:spPr>
      </p:pic>
      <p:pic>
        <p:nvPicPr>
          <p:cNvPr id="377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217920" y="4663440"/>
            <a:ext cx="5668560" cy="221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609480" y="273600"/>
            <a:ext cx="1097136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Position and Threshold</a:t>
            </a:r>
            <a:endParaRPr/>
          </a:p>
        </p:txBody>
      </p:sp>
      <p:pic>
        <p:nvPicPr>
          <p:cNvPr id="37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680" y="1360440"/>
            <a:ext cx="7026480" cy="229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609480" y="273600"/>
            <a:ext cx="1097136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6000">
                <a:latin typeface="Arial"/>
              </a:rPr>
              <a:t>Integration of a variable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609480" y="273600"/>
            <a:ext cx="1097136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6000">
                <a:latin typeface="Arial"/>
              </a:rPr>
              <a:t>derivative of a joint's position</a:t>
            </a:r>
            <a:endParaRPr/>
          </a:p>
        </p:txBody>
      </p:sp>
      <p:pic>
        <p:nvPicPr>
          <p:cNvPr id="38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89120" y="1631160"/>
            <a:ext cx="7070400" cy="303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1371960" y="173160"/>
            <a:ext cx="9142200" cy="119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A Kinect-based HMI</a:t>
            </a:r>
            <a:endParaRPr/>
          </a:p>
        </p:txBody>
      </p:sp>
      <p:sp>
        <p:nvSpPr>
          <p:cNvPr id="327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How it works?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What are the applications?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How is it applied?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What's the future?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609480" y="273600"/>
            <a:ext cx="1097136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>
                <a:latin typeface="Arial"/>
              </a:rPr>
              <a:t>Creating vectors with other joints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609480" y="273600"/>
            <a:ext cx="1097136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>
                <a:latin typeface="Arial"/>
              </a:rPr>
              <a:t>Creating a logic tree of the above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366480" y="2878560"/>
            <a:ext cx="1097136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Demonstration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609480" y="273600"/>
            <a:ext cx="1097136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Hardware Upgrade: Kinect-2.0</a:t>
            </a:r>
            <a:endParaRPr/>
          </a:p>
        </p:txBody>
      </p:sp>
      <p:pic>
        <p:nvPicPr>
          <p:cNvPr id="38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6120" y="1280160"/>
            <a:ext cx="4759560" cy="2651040"/>
          </a:xfrm>
          <a:prstGeom prst="rect">
            <a:avLst/>
          </a:prstGeom>
          <a:ln>
            <a:noFill/>
          </a:ln>
        </p:spPr>
      </p:pic>
      <p:pic>
        <p:nvPicPr>
          <p:cNvPr id="38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943600" y="3291840"/>
            <a:ext cx="5302800" cy="313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609480" y="273600"/>
            <a:ext cx="1097136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Multiple Kinect</a:t>
            </a:r>
            <a:endParaRPr/>
          </a:p>
        </p:txBody>
      </p:sp>
      <p:pic>
        <p:nvPicPr>
          <p:cNvPr id="39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" y="1183320"/>
            <a:ext cx="5577120" cy="3479400"/>
          </a:xfrm>
          <a:prstGeom prst="rect">
            <a:avLst/>
          </a:prstGeom>
          <a:ln>
            <a:noFill/>
          </a:ln>
        </p:spPr>
      </p:pic>
      <p:pic>
        <p:nvPicPr>
          <p:cNvPr id="39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60720" y="1183320"/>
            <a:ext cx="6034320" cy="347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609480" y="43920"/>
            <a:ext cx="1097136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The future of the technology</a:t>
            </a:r>
            <a:endParaRPr/>
          </a:p>
        </p:txBody>
      </p:sp>
      <p:sp>
        <p:nvSpPr>
          <p:cNvPr id="393" name="CustomShape 2"/>
          <p:cNvSpPr/>
          <p:nvPr/>
        </p:nvSpPr>
        <p:spPr>
          <a:xfrm>
            <a:off x="609480" y="991080"/>
            <a:ext cx="10971360" cy="546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200">
                <a:latin typeface="Arial"/>
              </a:rPr>
              <a:t>1.Humanoid</a:t>
            </a:r>
            <a:endParaRPr/>
          </a:p>
          <a:p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--more detailed motion recording</a:t>
            </a:r>
            <a:endParaRPr/>
          </a:p>
          <a:p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--related to the control of multi-motors</a:t>
            </a:r>
            <a:endParaRPr/>
          </a:p>
          <a:p>
            <a:r>
              <a:rPr lang="en-US" sz="3200">
                <a:latin typeface="Arial"/>
              </a:rPr>
              <a:t>2.Security</a:t>
            </a:r>
            <a:endParaRPr/>
          </a:p>
          <a:p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--recognize abnormal motion</a:t>
            </a:r>
            <a:endParaRPr/>
          </a:p>
          <a:p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--keep record of human information and gives warning</a:t>
            </a:r>
            <a:endParaRPr/>
          </a:p>
          <a:p>
            <a:r>
              <a:rPr lang="en-US" sz="3200">
                <a:latin typeface="Arial"/>
              </a:rPr>
              <a:t>3.Moore's Law</a:t>
            </a:r>
            <a:endParaRPr/>
          </a:p>
          <a:p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--Hardware would be much smaller</a:t>
            </a:r>
            <a:endParaRPr/>
          </a:p>
          <a:p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--More compilable to other devices(phones, glasses,etc)</a:t>
            </a:r>
            <a:endParaRPr/>
          </a:p>
          <a:p>
            <a:r>
              <a:rPr lang="en-US" sz="3200">
                <a:latin typeface="Arial"/>
              </a:rPr>
              <a:t>4.Distant Human Robot Interface</a:t>
            </a:r>
            <a:endParaRPr/>
          </a:p>
          <a:p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--Military</a:t>
            </a:r>
            <a:endParaRPr/>
          </a:p>
          <a:p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--Global operation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References</a:t>
            </a:r>
            <a:endParaRPr/>
          </a:p>
        </p:txBody>
      </p:sp>
      <p:sp>
        <p:nvSpPr>
          <p:cNvPr id="395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i="1" lang="en-US" sz="2800">
                <a:solidFill>
                  <a:srgbClr val="000000"/>
                </a:solidFill>
                <a:latin typeface="Calibri"/>
              </a:rPr>
              <a:t>C++ Primer 4</a:t>
            </a:r>
            <a:r>
              <a:rPr i="1" lang="en-US" sz="2800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 edition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i="1" lang="en-US" sz="2800">
                <a:solidFill>
                  <a:srgbClr val="000000"/>
                </a:solidFill>
                <a:latin typeface="Calibri"/>
              </a:rPr>
              <a:t>C++ How to program 8</a:t>
            </a:r>
            <a:r>
              <a:rPr i="1" lang="en-US" sz="2800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 edition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i="1" lang="en-US" sz="2800">
                <a:solidFill>
                  <a:srgbClr val="000000"/>
                </a:solidFill>
                <a:latin typeface="Calibri"/>
              </a:rPr>
              <a:t>A Practical Guide to Ubuntu Linux(3</a:t>
            </a:r>
            <a:r>
              <a:rPr i="1" lang="en-US" sz="2800" baseline="30000">
                <a:solidFill>
                  <a:srgbClr val="000000"/>
                </a:solidFill>
                <a:latin typeface="Calibri"/>
              </a:rPr>
              <a:t>rd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 Edition)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i="1" lang="en-US" sz="2800">
                <a:solidFill>
                  <a:srgbClr val="000000"/>
                </a:solidFill>
                <a:latin typeface="Calibri"/>
              </a:rPr>
              <a:t>Hacking the Kinect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i="1" lang="en-US" sz="2800">
                <a:solidFill>
                  <a:srgbClr val="000000"/>
                </a:solidFill>
                <a:latin typeface="Calibri"/>
              </a:rPr>
              <a:t>RGB-D demo Google group: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Calibri"/>
              </a:rPr>
              <a:t>   </a:t>
            </a:r>
            <a:r>
              <a:rPr i="1" lang="en-US" sz="2800" u="sng">
                <a:solidFill>
                  <a:srgbClr val="0563c1"/>
                </a:solidFill>
                <a:latin typeface="Calibri"/>
              </a:rPr>
              <a:t>https://groups.google.com/forum/#!topic/rgbdemo/WCFZzqT7JFI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365760" y="2651760"/>
            <a:ext cx="1097172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Q&amp;A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40440" y="2604240"/>
            <a:ext cx="1097172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Thank you very much!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System overview</a:t>
            </a:r>
            <a:endParaRPr/>
          </a:p>
        </p:txBody>
      </p:sp>
      <p:pic>
        <p:nvPicPr>
          <p:cNvPr id="329" name="内容占位符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4560" y="1975680"/>
            <a:ext cx="4217760" cy="3817800"/>
          </a:xfrm>
          <a:prstGeom prst="rect">
            <a:avLst/>
          </a:prstGeom>
          <a:ln>
            <a:noFill/>
          </a:ln>
        </p:spPr>
      </p:pic>
      <p:pic>
        <p:nvPicPr>
          <p:cNvPr id="330" name="图片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940720" y="708480"/>
            <a:ext cx="4903200" cy="508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Kinect sensor</a:t>
            </a:r>
            <a:endParaRPr/>
          </a:p>
        </p:txBody>
      </p:sp>
      <p:sp>
        <p:nvSpPr>
          <p:cNvPr id="332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RGB-D Sensor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Depth data of an object can be acquired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Like a single human eye</a:t>
            </a:r>
            <a:endParaRPr/>
          </a:p>
        </p:txBody>
      </p:sp>
      <p:pic>
        <p:nvPicPr>
          <p:cNvPr id="333" name="图片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17760" y="0"/>
            <a:ext cx="5272560" cy="298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Ubuntu Linux 14.04 OS</a:t>
            </a:r>
            <a:endParaRPr/>
          </a:p>
        </p:txBody>
      </p:sp>
      <p:sp>
        <p:nvSpPr>
          <p:cNvPr id="335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Portable, Free and APIs are defined by IEEE standards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Long Term Support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rich selection of applications are available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336" name="图片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446960" y="3449880"/>
            <a:ext cx="4743360" cy="3406320"/>
          </a:xfrm>
          <a:prstGeom prst="rect">
            <a:avLst/>
          </a:prstGeom>
          <a:ln>
            <a:noFill/>
          </a:ln>
        </p:spPr>
      </p:pic>
      <p:pic>
        <p:nvPicPr>
          <p:cNvPr id="337" name="图片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87920" y="4314600"/>
            <a:ext cx="4557240" cy="254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Implementation</a:t>
            </a:r>
            <a:endParaRPr/>
          </a:p>
        </p:txBody>
      </p:sp>
      <p:sp>
        <p:nvSpPr>
          <p:cNvPr id="339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Free-Kinect Library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Open NI 1.5.8 Library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source code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IDE &amp; Compilers</a:t>
            </a:r>
            <a:endParaRPr/>
          </a:p>
        </p:txBody>
      </p:sp>
      <p:pic>
        <p:nvPicPr>
          <p:cNvPr id="340" name="图片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87840" y="0"/>
            <a:ext cx="5802120" cy="3037680"/>
          </a:xfrm>
          <a:prstGeom prst="rect">
            <a:avLst/>
          </a:prstGeom>
          <a:ln>
            <a:noFill/>
          </a:ln>
        </p:spPr>
      </p:pic>
      <p:pic>
        <p:nvPicPr>
          <p:cNvPr id="341" name="图片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387840" y="3593160"/>
            <a:ext cx="5802120" cy="326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6000">
                <a:latin typeface="Calibri"/>
              </a:rPr>
              <a:t>What are the applications?</a:t>
            </a:r>
            <a:endParaRPr/>
          </a:p>
        </p:txBody>
      </p:sp>
      <p:sp>
        <p:nvSpPr>
          <p:cNvPr id="343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200">
                <a:latin typeface="Arial"/>
              </a:rPr>
              <a:t>1.Gaming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2.Gesture Recognition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3.Human Body Natural Interface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4.3D scanning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5.Motion data acquiring</a:t>
            </a:r>
            <a:endParaRPr/>
          </a:p>
        </p:txBody>
      </p:sp>
      <p:pic>
        <p:nvPicPr>
          <p:cNvPr id="34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766560" y="1518480"/>
            <a:ext cx="2798640" cy="1589040"/>
          </a:xfrm>
          <a:prstGeom prst="rect">
            <a:avLst/>
          </a:prstGeom>
          <a:ln>
            <a:noFill/>
          </a:ln>
        </p:spPr>
      </p:pic>
      <p:pic>
        <p:nvPicPr>
          <p:cNvPr id="34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955280" y="3840480"/>
            <a:ext cx="3564720" cy="210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CustomShape 3"/>
          <p:cNvSpPr/>
          <p:nvPr/>
        </p:nvSpPr>
        <p:spPr>
          <a:xfrm>
            <a:off x="838080" y="365040"/>
            <a:ext cx="10513800" cy="132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6000">
                <a:latin typeface="Calibri"/>
              </a:rPr>
              <a:t>How is it applied?</a:t>
            </a:r>
            <a:endParaRPr/>
          </a:p>
        </p:txBody>
      </p:sp>
      <p:sp>
        <p:nvSpPr>
          <p:cNvPr id="349" name="CustomShape 4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200">
                <a:latin typeface="Arial"/>
              </a:rPr>
              <a:t>1.Keyboard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2.Sound Control/ IMU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3.Implementing Algorithms to Define a Gesture and </a:t>
            </a:r>
            <a:endParaRPr/>
          </a:p>
          <a:p>
            <a:r>
              <a:rPr lang="en-US" sz="3200">
                <a:latin typeface="Arial"/>
              </a:rPr>
              <a:t>   </a:t>
            </a:r>
            <a:r>
              <a:rPr lang="en-US" sz="3200">
                <a:latin typeface="Arial"/>
              </a:rPr>
              <a:t>To Send Signals</a:t>
            </a:r>
            <a:endParaRPr/>
          </a:p>
        </p:txBody>
      </p:sp>
      <p:pic>
        <p:nvPicPr>
          <p:cNvPr id="3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49680" y="1594800"/>
            <a:ext cx="2884680" cy="1513080"/>
          </a:xfrm>
          <a:prstGeom prst="rect">
            <a:avLst/>
          </a:prstGeom>
          <a:ln>
            <a:noFill/>
          </a:ln>
        </p:spPr>
      </p:pic>
      <p:pic>
        <p:nvPicPr>
          <p:cNvPr id="35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235440" y="2286000"/>
            <a:ext cx="2559240" cy="210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User Definition</a:t>
            </a:r>
            <a:endParaRPr/>
          </a:p>
        </p:txBody>
      </p:sp>
      <p:sp>
        <p:nvSpPr>
          <p:cNvPr id="353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1.Using Roll Pitch Raw of the head to control a three degree of freedom endoscope.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2.For surgery &amp; medical scenario.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3.A doctor is controlling the whole system, not engineers.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