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3" r:id="rId6"/>
    <p:sldId id="264" r:id="rId7"/>
    <p:sldId id="272" r:id="rId8"/>
    <p:sldId id="273" r:id="rId9"/>
    <p:sldId id="268" r:id="rId10"/>
    <p:sldId id="265" r:id="rId11"/>
    <p:sldId id="266" r:id="rId12"/>
    <p:sldId id="270" r:id="rId13"/>
    <p:sldId id="271" r:id="rId14"/>
    <p:sldId id="269" r:id="rId15"/>
    <p:sldId id="267" r:id="rId16"/>
    <p:sldId id="257" r:id="rId17"/>
    <p:sldId id="258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WRF 前处理系统（WPS）是一个由三个程序组成的模块，这三个程序的作用是为真实数据模拟准备输入场。三个程序的各自用途为：geogrid确定模式区域并把静态地形数据插值到格点；ungrib从GRIB格式的数据中提取气象要素场；metgird则是把提取出的气象要素场水平插值到由geogrid确定的 网格点上。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>
                <a:latin typeface="Microsoft YaHei" charset="0"/>
                <a:ea typeface="Microsoft YaHei" charset="0"/>
              </a:rPr>
              <a:t>WRF</a:t>
            </a:r>
            <a:endParaRPr lang="x-none" altLang="zh-CN" sz="8000">
              <a:latin typeface="Microsoft YaHei" charset="0"/>
              <a:ea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9570"/>
            <a:ext cx="10515600" cy="5808345"/>
          </a:xfrm>
        </p:spPr>
        <p:txBody>
          <a:bodyPr>
            <a:normAutofit lnSpcReduction="10000"/>
          </a:bodyPr>
          <a:p>
            <a:r>
              <a:rPr lang="zh-CN" altLang="en-US">
                <a:latin typeface="Microsoft YaHei" charset="0"/>
                <a:ea typeface="Microsoft YaHei" charset="0"/>
              </a:rPr>
              <a:t>run_* time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>
                <a:latin typeface="Microsoft YaHei" charset="0"/>
                <a:ea typeface="Microsoft YaHei" charset="0"/>
              </a:rPr>
              <a:t>Model simulation length</a:t>
            </a:r>
            <a:endParaRPr lang="zh-CN" altLang="en-US" sz="2400">
              <a:latin typeface="Microsoft YaHei" charset="0"/>
              <a:ea typeface="Microsoft YaHei" charset="0"/>
            </a:endParaRPr>
          </a:p>
          <a:p>
            <a:pPr lvl="1"/>
            <a:endParaRPr lang="zh-CN" altLang="en-US" sz="2400">
              <a:latin typeface="Microsoft YaHei" charset="0"/>
              <a:ea typeface="Microsoft YaHei" charset="0"/>
            </a:endParaRPr>
          </a:p>
          <a:p>
            <a:r>
              <a:rPr lang="zh-CN" altLang="en-US">
                <a:latin typeface="Microsoft YaHei" charset="0"/>
                <a:ea typeface="Microsoft YaHei" charset="0"/>
              </a:rPr>
              <a:t>start_* and end_* time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>
                <a:latin typeface="Microsoft YaHei" charset="0"/>
                <a:ea typeface="Microsoft YaHei" charset="0"/>
              </a:rPr>
              <a:t>start and end of simulation times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endParaRPr lang="zh-CN" altLang="en-US">
              <a:latin typeface="Microsoft YaHei" charset="0"/>
              <a:ea typeface="Microsoft YaHei" charset="0"/>
            </a:endParaRPr>
          </a:p>
          <a:p>
            <a:pPr lvl="0"/>
            <a:r>
              <a:rPr lang="x-none" altLang="zh-CN">
                <a:latin typeface="Microsoft YaHei" charset="0"/>
                <a:ea typeface="Microsoft YaHei" charset="0"/>
              </a:rPr>
              <a:t>time_step, time_step_fract_num, time_step_frac_den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Time step for model integration in seconds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0"/>
            <a:endParaRPr lang="x-none" altLang="zh-CN">
              <a:latin typeface="Microsoft YaHei" charset="0"/>
              <a:ea typeface="Microsoft YaHei" charset="0"/>
            </a:endParaRPr>
          </a:p>
          <a:p>
            <a:pPr lvl="0"/>
            <a:r>
              <a:rPr lang="x-none" altLang="zh-CN">
                <a:latin typeface="Microsoft YaHei" charset="0"/>
                <a:ea typeface="Microsoft YaHei" charset="0"/>
              </a:rPr>
              <a:t>e_we, e_sn, e_vert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Model grid dimensions (staggered) in X, Y and Z directions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endParaRPr lang="x-none" altLang="zh-CN">
              <a:latin typeface="Microsoft YaHei" charset="0"/>
              <a:ea typeface="Microsoft YaHei" charset="0"/>
            </a:endParaRPr>
          </a:p>
          <a:p>
            <a:pPr lvl="0"/>
            <a:r>
              <a:rPr lang="x-none" altLang="zh-CN">
                <a:latin typeface="Microsoft YaHei" charset="0"/>
                <a:ea typeface="Microsoft YaHei" charset="0"/>
              </a:rPr>
              <a:t>dx, dy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grid distances in meters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610"/>
            <a:ext cx="10515600" cy="5741670"/>
          </a:xfrm>
        </p:spPr>
        <p:txBody>
          <a:bodyPr/>
          <a:p>
            <a:r>
              <a:rPr lang="zh-CN" altLang="en-US">
                <a:latin typeface="Microsoft YaHei" charset="0"/>
                <a:ea typeface="Microsoft YaHei" charset="0"/>
              </a:rPr>
              <a:t>nio_tasks_per_group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the number of</a:t>
            </a:r>
            <a:r>
              <a:rPr lang="zh-CN" altLang="en-US">
                <a:latin typeface="Microsoft YaHei" charset="0"/>
                <a:ea typeface="Microsoft YaHei" charset="0"/>
              </a:rPr>
              <a:t> processors </a:t>
            </a:r>
            <a:r>
              <a:rPr lang="x-none" altLang="zh-CN">
                <a:latin typeface="Microsoft YaHei" charset="0"/>
                <a:ea typeface="Microsoft YaHei" charset="0"/>
              </a:rPr>
              <a:t>used</a:t>
            </a:r>
            <a:r>
              <a:rPr lang="zh-CN" altLang="en-US">
                <a:latin typeface="Microsoft YaHei" charset="0"/>
                <a:ea typeface="Microsoft YaHei" charset="0"/>
              </a:rPr>
              <a:t> </a:t>
            </a:r>
            <a:r>
              <a:rPr lang="x-none" altLang="zh-CN">
                <a:latin typeface="Microsoft YaHei" charset="0"/>
                <a:ea typeface="Microsoft YaHei" charset="0"/>
              </a:rPr>
              <a:t>for</a:t>
            </a:r>
            <a:r>
              <a:rPr lang="zh-CN" altLang="en-US">
                <a:latin typeface="Microsoft YaHei" charset="0"/>
                <a:ea typeface="Microsoft YaHei" charset="0"/>
              </a:rPr>
              <a:t> IO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typically 1 or 2 processors should be sufficient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endParaRPr lang="x-none" altLang="zh-CN">
              <a:latin typeface="Microsoft YaHei" charset="0"/>
              <a:ea typeface="Microsoft YaHei" charset="0"/>
            </a:endParaRPr>
          </a:p>
          <a:p>
            <a:pPr lvl="0"/>
            <a:r>
              <a:rPr lang="x-none" altLang="zh-CN">
                <a:latin typeface="Microsoft YaHei" charset="0"/>
                <a:ea typeface="Microsoft YaHei" charset="0"/>
              </a:rPr>
              <a:t>tile_sz_x,tile_sz_y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number of points in tile x,y direction (openMP only)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endParaRPr lang="x-none" altLang="zh-CN">
              <a:latin typeface="Microsoft YaHei" charset="0"/>
              <a:ea typeface="Microsoft YaHei" charset="0"/>
            </a:endParaRPr>
          </a:p>
          <a:p>
            <a:pPr lvl="0"/>
            <a:r>
              <a:rPr lang="x-none" altLang="zh-CN">
                <a:latin typeface="Microsoft YaHei" charset="0"/>
                <a:ea typeface="Microsoft YaHei" charset="0"/>
              </a:rPr>
              <a:t>nproc_x,nproc_y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</a:rPr>
              <a:t>number of processors in x for decomposition (MPI only)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WRF output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Microsoft YaHei" charset="0"/>
                <a:ea typeface="Microsoft YaHei" charset="0"/>
              </a:rPr>
              <a:t>If you have run the model using MPI, you </a:t>
            </a:r>
            <a:r>
              <a:rPr lang="x-none" altLang="zh-CN">
                <a:latin typeface="Microsoft YaHei" charset="0"/>
                <a:ea typeface="Microsoft YaHei" charset="0"/>
              </a:rPr>
              <a:t>will</a:t>
            </a:r>
            <a:r>
              <a:rPr lang="zh-CN" altLang="en-US">
                <a:latin typeface="Microsoft YaHei" charset="0"/>
                <a:ea typeface="Microsoft YaHei" charset="0"/>
              </a:rPr>
              <a:t> have a number of rsl.out.* and rsl.error.* files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endParaRPr lang="zh-CN" altLang="en-US">
              <a:latin typeface="Microsoft YaHei" charset="0"/>
              <a:ea typeface="Microsoft YaHei" charset="0"/>
            </a:endParaRPr>
          </a:p>
          <a:p>
            <a:r>
              <a:rPr lang="x-none" altLang="zh-CN">
                <a:latin typeface="Microsoft YaHei" charset="0"/>
                <a:ea typeface="Microsoft YaHei" charset="0"/>
              </a:rPr>
              <a:t>Otherwise, if you use OpenMP or serial version, the output will be printed on the screen.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restart run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A restart run is a continuation of a model run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wrfrst_d01_2000-01-25_00:00:00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Set restart = .true.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WRF crashed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"</a:t>
            </a:r>
            <a:r>
              <a:rPr lang="zh-CN" altLang="en-US">
                <a:latin typeface="Microsoft YaHei" charset="0"/>
                <a:ea typeface="Microsoft YaHei" charset="0"/>
              </a:rPr>
              <a:t>forrtl: severe (174): SIGSEGV, segmentation fault occurred</a:t>
            </a:r>
            <a:r>
              <a:rPr lang="x-none" altLang="zh-CN">
                <a:latin typeface="Microsoft YaHei" charset="0"/>
                <a:ea typeface="Microsoft YaHei" charset="0"/>
              </a:rPr>
              <a:t>"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endParaRPr lang="zh-CN" altLang="en-US">
              <a:latin typeface="Microsoft YaHei" charset="0"/>
              <a:ea typeface="Microsoft YaHei" charset="0"/>
            </a:endParaRPr>
          </a:p>
          <a:p>
            <a:r>
              <a:rPr lang="x-none" altLang="zh-CN">
                <a:latin typeface="Microsoft YaHei" charset="0"/>
                <a:ea typeface="Microsoft YaHei" charset="0"/>
              </a:rPr>
              <a:t>Because stack size is not large enough to run the specific configuration</a:t>
            </a:r>
            <a:endParaRPr lang="x-none" altLang="zh-CN">
              <a:latin typeface="Microsoft YaHei" charset="0"/>
              <a:ea typeface="Microsoft YaHei" charset="0"/>
            </a:endParaRPr>
          </a:p>
          <a:p>
            <a:endParaRPr lang="x-none" altLang="zh-CN">
              <a:latin typeface="Microsoft YaHei" charset="0"/>
              <a:ea typeface="Microsoft YaHei" charset="0"/>
            </a:endParaRPr>
          </a:p>
          <a:p>
            <a:r>
              <a:rPr lang="zh-CN" altLang="en-US">
                <a:latin typeface="Microsoft YaHei" charset="0"/>
                <a:ea typeface="Microsoft YaHei" charset="0"/>
              </a:rPr>
              <a:t>ulimit -s unlimited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x-none" altLang="zh-CN">
                <a:latin typeface="Microsoft YaHei" charset="0"/>
                <a:ea typeface="Microsoft YaHei" charset="0"/>
                <a:sym typeface="+mn-ea"/>
              </a:rPr>
              <a:t>to obtain</a:t>
            </a:r>
            <a:r>
              <a:rPr lang="x-none" altLang="zh-CN">
                <a:latin typeface="Microsoft YaHei" charset="0"/>
                <a:ea typeface="Microsoft YaHei" charset="0"/>
              </a:rPr>
              <a:t> more stack size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Benchmark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r>
              <a:rPr lang="zh-CN" altLang="en-US"/>
              <a:t>http://www2.mmm.ucar.edu/wrf/users/download/test_data.html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http://www2.mmm.ucar.edu/wrf/WG2/benchv3/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n</a:t>
            </a:r>
            <a:r>
              <a:rPr lang="zh-CN" altLang="en-US">
                <a:latin typeface="Microsoft YaHei" charset="0"/>
                <a:ea typeface="Microsoft YaHei" charset="0"/>
              </a:rPr>
              <a:t>cdump –h wrfout_d01_2005-08-28_00:00:00</a:t>
            </a:r>
            <a:endParaRPr lang="zh-CN" alt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Function of Each WPS Program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4000" b="1"/>
              <a:t>geogrid</a:t>
            </a:r>
            <a:r>
              <a:rPr lang="zh-CN" altLang="en-US" sz="4000"/>
              <a:t> defines model domains and interpolates static geographical data to the grids; </a:t>
            </a:r>
            <a:endParaRPr lang="zh-CN" altLang="en-US" sz="4000"/>
          </a:p>
          <a:p>
            <a:r>
              <a:rPr lang="zh-CN" altLang="en-US" sz="4000" b="1"/>
              <a:t>ungrib</a:t>
            </a:r>
            <a:r>
              <a:rPr lang="zh-CN" altLang="en-US" sz="4000"/>
              <a:t> extracts meteorological fields from GRIB</a:t>
            </a:r>
            <a:r>
              <a:rPr lang="x-none" altLang="zh-CN" sz="4000"/>
              <a:t>-</a:t>
            </a:r>
            <a:r>
              <a:rPr lang="zh-CN" altLang="en-US" sz="4000"/>
              <a:t>formatted files; </a:t>
            </a:r>
            <a:endParaRPr lang="zh-CN" altLang="en-US" sz="4000"/>
          </a:p>
          <a:p>
            <a:r>
              <a:rPr lang="zh-CN" altLang="en-US" sz="4000" b="1"/>
              <a:t>metgrid</a:t>
            </a:r>
            <a:r>
              <a:rPr lang="zh-CN" altLang="en-US" sz="4000"/>
              <a:t> horizontally interpolates the meteorological fields extracted by ungrib to the model grids defined by geogrid.</a:t>
            </a:r>
            <a:endParaRPr lang="zh-CN" altLang="en-US" sz="4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Microsoft YaHei" charset="0"/>
                <a:ea typeface="Microsoft YaHei" charset="0"/>
              </a:rPr>
              <a:t>WPS(WRF Preprocessing System)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1155" y="1825625"/>
            <a:ext cx="8948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>
                <a:latin typeface="Microsoft YaHei" charset="0"/>
                <a:ea typeface="Microsoft YaHei" charset="0"/>
              </a:rPr>
              <a:t>Graphics:NCL(NCAR Command Language)</a:t>
            </a:r>
            <a:endParaRPr lang="x-none" altLang="zh-CN">
              <a:latin typeface="Microsoft YaHei" charset="0"/>
              <a:ea typeface="Microsoft YaHei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024" t="10408" r="4747" b="8651"/>
          <a:stretch>
            <a:fillRect/>
          </a:stretch>
        </p:blipFill>
        <p:spPr>
          <a:xfrm rot="16200000">
            <a:off x="723265" y="1011555"/>
            <a:ext cx="4966335" cy="5703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4382" t="10438" r="4747" b="9592"/>
          <a:stretch>
            <a:fillRect/>
          </a:stretch>
        </p:blipFill>
        <p:spPr>
          <a:xfrm rot="16200000">
            <a:off x="6440805" y="1057275"/>
            <a:ext cx="4740910" cy="5400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0" y="824865"/>
            <a:ext cx="7032625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5975" y="179705"/>
            <a:ext cx="4555490" cy="6356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3185" b="15422"/>
          <a:stretch>
            <a:fillRect/>
          </a:stretch>
        </p:blipFill>
        <p:spPr>
          <a:xfrm>
            <a:off x="2967355" y="248285"/>
            <a:ext cx="5853430" cy="6166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>
                <a:latin typeface="Microsoft YaHei" charset="0"/>
                <a:ea typeface="Microsoft YaHei" charset="0"/>
              </a:rPr>
              <a:t>WRF </a:t>
            </a:r>
            <a:r>
              <a:rPr lang="x-none" altLang="zh-CN">
                <a:latin typeface="Microsoft YaHei" charset="0"/>
                <a:ea typeface="Microsoft YaHei" charset="0"/>
                <a:sym typeface="+mn-ea"/>
              </a:rPr>
              <a:t>configuration file—namelist.input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Microsoft YaHei" charset="0"/>
                <a:ea typeface="Microsoft YaHei" charset="0"/>
              </a:rPr>
              <a:t>a list of runtime options for </a:t>
            </a:r>
            <a:r>
              <a:rPr lang="x-none" altLang="zh-CN">
                <a:latin typeface="Microsoft YaHei" charset="0"/>
                <a:ea typeface="Microsoft YaHei" charset="0"/>
              </a:rPr>
              <a:t>WRF</a:t>
            </a:r>
            <a:r>
              <a:rPr lang="zh-CN" altLang="en-US">
                <a:latin typeface="Microsoft YaHei" charset="0"/>
                <a:ea typeface="Microsoft YaHei" charset="0"/>
              </a:rPr>
              <a:t> to read in during its execution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endParaRPr lang="zh-CN" altLang="en-US">
              <a:latin typeface="Microsoft YaHei" charset="0"/>
              <a:ea typeface="Microsoft YaHei" charset="0"/>
            </a:endParaRPr>
          </a:p>
          <a:p>
            <a:r>
              <a:rPr lang="zh-CN" altLang="en-US">
                <a:latin typeface="Microsoft YaHei" charset="0"/>
                <a:ea typeface="Microsoft YaHei" charset="0"/>
              </a:rPr>
              <a:t>As a general rule: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>
                <a:latin typeface="Microsoft YaHei" charset="0"/>
                <a:ea typeface="Microsoft YaHei" charset="0"/>
              </a:rPr>
              <a:t>Multiple columns: domain dependent</a:t>
            </a:r>
            <a:endParaRPr lang="zh-CN" altLang="en-US"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>
                <a:latin typeface="Microsoft YaHei" charset="0"/>
                <a:ea typeface="Microsoft YaHei" charset="0"/>
              </a:rPr>
              <a:t>Single column: value valid for all domains</a:t>
            </a:r>
            <a:endParaRPr lang="zh-CN" alt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截图_2016-03-19_11-09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7640" y="749300"/>
            <a:ext cx="6689090" cy="5313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Kingsoft Office WPP</Application>
  <PresentationFormat>宽屏</PresentationFormat>
  <Paragraphs>77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li</cp:lastModifiedBy>
  <cp:revision>24</cp:revision>
  <dcterms:created xsi:type="dcterms:W3CDTF">2016-03-19T12:37:26Z</dcterms:created>
  <dcterms:modified xsi:type="dcterms:W3CDTF">2016-03-19T12:37:26Z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