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9" r:id="rId13"/>
    <p:sldId id="268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0704" autoAdjust="0"/>
  </p:normalViewPr>
  <p:slideViewPr>
    <p:cSldViewPr snapToGrid="0">
      <p:cViewPr varScale="1">
        <p:scale>
          <a:sx n="82" d="100"/>
          <a:sy n="82" d="100"/>
        </p:scale>
        <p:origin x="24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950BC-7AA9-4D00-A7CE-F0977DD41F23}" type="datetimeFigureOut">
              <a:rPr lang="zh-CN" altLang="en-US" smtClean="0"/>
              <a:t>2016/3/26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C77E1-F424-4FDB-B164-2973979C7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313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Demonstrate computational performance and scaling of the WRF model on</a:t>
            </a:r>
          </a:p>
          <a:p>
            <a:r>
              <a:rPr lang="en-US" altLang="zh-CN" dirty="0" smtClean="0"/>
              <a:t>   target architectures. This is a measure of integration speed and,</a:t>
            </a:r>
          </a:p>
          <a:p>
            <a:r>
              <a:rPr lang="en-US" altLang="zh-CN" dirty="0" smtClean="0"/>
              <a:t>   unless otherwise noted for a specific case, ignores I/O and</a:t>
            </a:r>
          </a:p>
          <a:p>
            <a:r>
              <a:rPr lang="en-US" altLang="zh-CN" dirty="0" smtClean="0"/>
              <a:t>   initialization costs. The benchmarks are intended to provide a means</a:t>
            </a:r>
          </a:p>
          <a:p>
            <a:r>
              <a:rPr lang="en-US" altLang="zh-CN" dirty="0" smtClean="0"/>
              <a:t>   for comparing the performance of different architectures and for</a:t>
            </a:r>
          </a:p>
          <a:p>
            <a:r>
              <a:rPr lang="en-US" altLang="zh-CN" dirty="0" smtClean="0"/>
              <a:t>   comparing WRF computational performance and scaling with other models.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C77E1-F424-4FDB-B164-2973979C7E5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330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3/26/2016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3/26/2016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3/26/2016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charset="0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charset="0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3/26/2016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3/26/2016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charset="0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charset="0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3/26/2016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3/26/2016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3/26/2016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3/26/2016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3/26/2016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3/26/2016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3/26/2016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3/26/2016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3/26/2016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3/26/2016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3/26/2016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t>3/26/2016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WRF—Week3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Benchmark case </a:t>
            </a:r>
            <a:r>
              <a:rPr lang="en-US" altLang="zh-CN" dirty="0" smtClean="0"/>
              <a:t>test</a:t>
            </a:r>
            <a:endParaRPr lang="en-US" altLang="zh-CN" dirty="0" smtClean="0"/>
          </a:p>
          <a:p>
            <a:r>
              <a:rPr lang="en-US" altLang="zh-CN" dirty="0" smtClean="0"/>
              <a:t>MIC version </a:t>
            </a:r>
            <a:r>
              <a:rPr lang="en-US" altLang="zh-CN" dirty="0" smtClean="0"/>
              <a:t>test</a:t>
            </a:r>
          </a:p>
          <a:p>
            <a:r>
              <a:rPr lang="en-US" altLang="zh-CN" dirty="0" smtClean="0"/>
              <a:t>Cluster of 10 (160 processes)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36" y="1582615"/>
            <a:ext cx="8848556" cy="5107913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altLang="zh-CN" dirty="0" smtClean="0"/>
              <a:t>Top-down Tree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5005" y="360680"/>
            <a:ext cx="6941185" cy="6102985"/>
          </a:xfrm>
        </p:spPr>
        <p:txBody>
          <a:bodyPr>
            <a:normAutofit fontScale="97500" lnSpcReduction="10000"/>
          </a:bodyPr>
          <a:lstStyle/>
          <a:p>
            <a:r>
              <a:rPr lang="x-none" altLang="zh-CN" dirty="0"/>
              <a:t>time.sh:</a:t>
            </a:r>
          </a:p>
          <a:p>
            <a:r>
              <a:rPr lang="zh-CN" altLang="en-US" dirty="0"/>
              <a:t>grep 'Timing for main' rsl.error.0000 | tail -149 | awk '{print $9}' | awk -f stats.awk</a:t>
            </a:r>
          </a:p>
          <a:p>
            <a:endParaRPr lang="zh-CN" altLang="en-US" dirty="0"/>
          </a:p>
          <a:p>
            <a:r>
              <a:rPr lang="x-none" altLang="zh-CN" dirty="0"/>
              <a:t>stats.awk:</a:t>
            </a:r>
          </a:p>
          <a:p>
            <a:r>
              <a:rPr lang="x-none" altLang="zh-CN" dirty="0"/>
              <a:t>BEGIN{ a = 0.0 ; i = 0 ; max = -999999999  ; min = 9999999999 } </a:t>
            </a:r>
          </a:p>
          <a:p>
            <a:r>
              <a:rPr lang="x-none" altLang="zh-CN" dirty="0"/>
              <a:t>{ </a:t>
            </a:r>
          </a:p>
          <a:p>
            <a:r>
              <a:rPr lang="x-none" altLang="zh-CN" dirty="0"/>
              <a:t>    i ++  </a:t>
            </a:r>
          </a:p>
          <a:p>
            <a:r>
              <a:rPr lang="x-none" altLang="zh-CN" dirty="0"/>
              <a:t>    a += $1 </a:t>
            </a:r>
          </a:p>
          <a:p>
            <a:r>
              <a:rPr lang="x-none" altLang="zh-CN" dirty="0"/>
              <a:t>    if ( $1 &gt; max ) max = $1 </a:t>
            </a:r>
          </a:p>
          <a:p>
            <a:r>
              <a:rPr lang="x-none" altLang="zh-CN" dirty="0"/>
              <a:t>    if ( $1 &lt; min ) min = $1 </a:t>
            </a:r>
          </a:p>
          <a:p>
            <a:r>
              <a:rPr lang="x-none" altLang="zh-CN" dirty="0"/>
              <a:t>} </a:t>
            </a:r>
          </a:p>
          <a:p>
            <a:r>
              <a:rPr lang="x-none" altLang="zh-CN" dirty="0"/>
              <a:t>END{ </a:t>
            </a:r>
            <a:r>
              <a:rPr lang="x-none" altLang="zh-CN" dirty="0" smtClean="0"/>
              <a:t>printf</a:t>
            </a:r>
            <a:r>
              <a:rPr lang="x-none" altLang="zh-CN" dirty="0"/>
              <a:t>("---\n%10s  %8d\n%10s  %15f\n%10s  </a:t>
            </a:r>
            <a:r>
              <a:rPr lang="x-none" altLang="zh-CN" dirty="0" smtClean="0"/>
              <a:t>%15f\n%10s  %15f\n%10s  %15f\n%10s  %15f\n","items:",i,"max:",max,"min:",</a:t>
            </a:r>
            <a:r>
              <a:rPr lang="x-none" altLang="zh-CN" dirty="0"/>
              <a:t>min,"sum:",a,"mean:",a/(i*1.0),"mean/max:",(a/(i*1.0))/max) }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MIC compiling flags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./configure --prefix=/public/home/hppa2015/WRF/netcdf CPPFLAGS=-DpgiFortran CXX=icpc CC=icc F77=ifort NM=nm --disable-cxx --host=x86_64-k1om-linux --build=x86_64-unknown-linux</a:t>
            </a:r>
          </a:p>
          <a:p>
            <a:endParaRPr lang="zh-CN" altLang="en-US" dirty="0"/>
          </a:p>
          <a:p>
            <a:r>
              <a:rPr lang="zh-CN" altLang="en-US" dirty="0"/>
              <a:t>make CFLAGS=-mmic FCLAGS=-mmic LDFLAGS=-mmic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4370" y="289560"/>
            <a:ext cx="6591935" cy="6382385"/>
          </a:xfrm>
        </p:spPr>
        <p:txBody>
          <a:bodyPr>
            <a:noAutofit/>
          </a:bodyPr>
          <a:lstStyle/>
          <a:p>
            <a:r>
              <a:rPr lang="zh-CN" altLang="en-US" sz="1400" b="1" dirty="0"/>
              <a:t>Xeon phi 5100</a:t>
            </a:r>
          </a:p>
          <a:p>
            <a:r>
              <a:rPr lang="zh-CN" altLang="en-US" sz="1400" b="1" dirty="0"/>
              <a:t>$ ./time.sh 5m20.479s</a:t>
            </a:r>
          </a:p>
          <a:p>
            <a:r>
              <a:rPr lang="zh-CN" altLang="en-US" sz="1400" b="1" dirty="0"/>
              <a:t>---</a:t>
            </a:r>
          </a:p>
          <a:p>
            <a:r>
              <a:rPr lang="zh-CN" altLang="en-US" sz="1400" b="1" dirty="0"/>
              <a:t>    items:       149</a:t>
            </a:r>
          </a:p>
          <a:p>
            <a:r>
              <a:rPr lang="zh-CN" altLang="en-US" sz="1400" b="1" dirty="0"/>
              <a:t>      max:        45.953620</a:t>
            </a:r>
          </a:p>
          <a:p>
            <a:r>
              <a:rPr lang="zh-CN" altLang="en-US" sz="1400" b="1" dirty="0"/>
              <a:t>      min:         0.808580</a:t>
            </a:r>
          </a:p>
          <a:p>
            <a:r>
              <a:rPr lang="zh-CN" altLang="en-US" sz="1400" b="1" dirty="0"/>
              <a:t>      sum:       179.043030</a:t>
            </a:r>
          </a:p>
          <a:p>
            <a:r>
              <a:rPr lang="zh-CN" altLang="en-US" sz="1400" b="1" dirty="0"/>
              <a:t>     mean:         1.201631</a:t>
            </a:r>
          </a:p>
          <a:p>
            <a:r>
              <a:rPr lang="zh-CN" altLang="en-US" sz="1400" b="1" dirty="0"/>
              <a:t> mean/max:         0.026149</a:t>
            </a:r>
          </a:p>
          <a:p>
            <a:endParaRPr lang="zh-CN" altLang="en-US" sz="1400" b="1" dirty="0"/>
          </a:p>
          <a:p>
            <a:r>
              <a:rPr lang="zh-CN" altLang="en-US" sz="1400" b="1" dirty="0"/>
              <a:t>CPU:3:24.54</a:t>
            </a:r>
          </a:p>
          <a:p>
            <a:r>
              <a:rPr lang="zh-CN" altLang="en-US" sz="1400" b="1" dirty="0"/>
              <a:t>$ ./time.sh </a:t>
            </a:r>
          </a:p>
          <a:p>
            <a:r>
              <a:rPr lang="zh-CN" altLang="en-US" sz="1400" b="1" dirty="0"/>
              <a:t>---</a:t>
            </a:r>
          </a:p>
          <a:p>
            <a:r>
              <a:rPr lang="zh-CN" altLang="en-US" sz="1400" b="1" dirty="0"/>
              <a:t>    items:       149</a:t>
            </a:r>
          </a:p>
          <a:p>
            <a:r>
              <a:rPr lang="zh-CN" altLang="en-US" sz="1400" b="1" dirty="0"/>
              <a:t>      max:        29.788480</a:t>
            </a:r>
          </a:p>
          <a:p>
            <a:r>
              <a:rPr lang="zh-CN" altLang="en-US" sz="1400" b="1" dirty="0"/>
              <a:t>      min:         0.988430</a:t>
            </a:r>
          </a:p>
          <a:p>
            <a:r>
              <a:rPr lang="zh-CN" altLang="en-US" sz="1400" b="1" dirty="0"/>
              <a:t>      sum:       183.111730</a:t>
            </a:r>
          </a:p>
          <a:p>
            <a:r>
              <a:rPr lang="zh-CN" altLang="en-US" sz="1400" b="1" dirty="0"/>
              <a:t>     mean:         1.228938</a:t>
            </a:r>
          </a:p>
          <a:p>
            <a:r>
              <a:rPr lang="zh-CN" altLang="en-US" sz="1400" b="1" dirty="0"/>
              <a:t> mean/max:         0.041255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Cluster of 10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---</a:t>
            </a:r>
          </a:p>
          <a:p>
            <a:r>
              <a:rPr lang="en-US" altLang="zh-CN" dirty="0"/>
              <a:t>    items:       149</a:t>
            </a:r>
          </a:p>
          <a:p>
            <a:r>
              <a:rPr lang="en-US" altLang="zh-CN" dirty="0"/>
              <a:t>      max:        29.666910</a:t>
            </a:r>
          </a:p>
          <a:p>
            <a:r>
              <a:rPr lang="en-US" altLang="zh-CN" dirty="0"/>
              <a:t>      min:         0.110330</a:t>
            </a:r>
          </a:p>
          <a:p>
            <a:r>
              <a:rPr lang="en-US" altLang="zh-CN" dirty="0"/>
              <a:t>      sum:        55.841360</a:t>
            </a:r>
          </a:p>
          <a:p>
            <a:r>
              <a:rPr lang="en-US" altLang="zh-CN" dirty="0"/>
              <a:t>     mean:         0.374774</a:t>
            </a:r>
          </a:p>
          <a:p>
            <a:r>
              <a:rPr lang="en-US" altLang="zh-CN" dirty="0"/>
              <a:t> mean/max:         0.012633</a:t>
            </a:r>
          </a:p>
        </p:txBody>
      </p:sp>
    </p:spTree>
    <p:extLst>
      <p:ext uri="{BB962C8B-B14F-4D97-AF65-F5344CB8AC3E}">
        <p14:creationId xmlns:p14="http://schemas.microsoft.com/office/powerpoint/2010/main" val="4174478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Benchmark case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Purpose for the benchmark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Demonstrate </a:t>
            </a:r>
            <a:r>
              <a:rPr lang="en-US" altLang="zh-CN" b="1" dirty="0"/>
              <a:t>computational performance and scaling </a:t>
            </a:r>
            <a:r>
              <a:rPr lang="en-US" altLang="zh-CN" dirty="0"/>
              <a:t>of the WRF model </a:t>
            </a:r>
            <a:r>
              <a:rPr lang="en-US" altLang="zh-CN" dirty="0" smtClean="0"/>
              <a:t>on </a:t>
            </a:r>
            <a:r>
              <a:rPr lang="en-US" altLang="zh-CN" dirty="0"/>
              <a:t>target architectures.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b="1" dirty="0" smtClean="0"/>
              <a:t>Ignores </a:t>
            </a:r>
            <a:r>
              <a:rPr lang="en-US" altLang="zh-CN" b="1" dirty="0"/>
              <a:t>I/O </a:t>
            </a:r>
            <a:r>
              <a:rPr lang="en-US" altLang="zh-CN" b="1" dirty="0" smtClean="0"/>
              <a:t>and initialization </a:t>
            </a:r>
            <a:r>
              <a:rPr lang="en-US" altLang="zh-CN" b="1" dirty="0"/>
              <a:t>costs</a:t>
            </a:r>
            <a:r>
              <a:rPr lang="en-US" altLang="zh-CN" b="1" dirty="0" smtClean="0"/>
              <a:t>.</a:t>
            </a:r>
          </a:p>
          <a:p>
            <a:endParaRPr lang="en-US" altLang="zh-CN" dirty="0" smtClean="0"/>
          </a:p>
          <a:p>
            <a:r>
              <a:rPr lang="en-US" altLang="zh-CN" dirty="0"/>
              <a:t>P</a:t>
            </a:r>
            <a:r>
              <a:rPr lang="en-US" altLang="zh-CN" dirty="0" smtClean="0"/>
              <a:t>rovide </a:t>
            </a:r>
            <a:r>
              <a:rPr lang="en-US" altLang="zh-CN" dirty="0"/>
              <a:t>a </a:t>
            </a:r>
            <a:r>
              <a:rPr lang="en-US" altLang="zh-CN" dirty="0" smtClean="0"/>
              <a:t>means for </a:t>
            </a:r>
            <a:r>
              <a:rPr lang="en-US" altLang="zh-CN" dirty="0"/>
              <a:t>comparing the </a:t>
            </a:r>
            <a:r>
              <a:rPr lang="en-US" altLang="zh-CN" b="1" dirty="0"/>
              <a:t>performance</a:t>
            </a:r>
            <a:r>
              <a:rPr lang="en-US" altLang="zh-CN" dirty="0"/>
              <a:t> of different architectures and </a:t>
            </a:r>
            <a:r>
              <a:rPr lang="en-US" altLang="zh-CN" dirty="0" smtClean="0"/>
              <a:t>for comparing </a:t>
            </a:r>
            <a:r>
              <a:rPr lang="en-US" altLang="zh-CN" dirty="0"/>
              <a:t>WRF computational performance and </a:t>
            </a:r>
            <a:r>
              <a:rPr lang="en-US" altLang="zh-CN" b="1" dirty="0"/>
              <a:t>scaling</a:t>
            </a:r>
            <a:r>
              <a:rPr lang="en-US" altLang="zh-CN" dirty="0"/>
              <a:t> with other models.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Definitions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Performance is </a:t>
            </a:r>
            <a:r>
              <a:rPr lang="en-US" altLang="zh-CN" b="1" dirty="0" smtClean="0"/>
              <a:t>model speed, ignoring I/O and initialization cost</a:t>
            </a:r>
            <a:r>
              <a:rPr lang="en-US" altLang="zh-CN" dirty="0" smtClean="0"/>
              <a:t>, </a:t>
            </a:r>
            <a:r>
              <a:rPr lang="en-US" altLang="zh-CN" dirty="0"/>
              <a:t>directly measured as the average cost per time step over a representative period of model integration, and is presented as normalized floating-point rate and as simulation </a:t>
            </a:r>
            <a:r>
              <a:rPr lang="en-US" altLang="zh-CN" dirty="0" smtClean="0"/>
              <a:t>speed</a:t>
            </a:r>
            <a:r>
              <a:rPr lang="en-US" altLang="zh-CN" dirty="0"/>
              <a:t>;</a:t>
            </a:r>
            <a:endParaRPr lang="en-US" altLang="zh-CN" dirty="0" smtClean="0"/>
          </a:p>
          <a:p>
            <a:r>
              <a:rPr lang="en-US" altLang="zh-CN" dirty="0"/>
              <a:t>I</a:t>
            </a:r>
            <a:r>
              <a:rPr lang="en-US" altLang="zh-CN" dirty="0" smtClean="0"/>
              <a:t>ncludes </a:t>
            </a:r>
            <a:r>
              <a:rPr lang="en-US" altLang="zh-CN" b="1" dirty="0"/>
              <a:t>all different types of time-step in the proportions </a:t>
            </a:r>
            <a:r>
              <a:rPr lang="en-US" altLang="zh-CN" dirty="0"/>
              <a:t>they will occur for any length </a:t>
            </a:r>
            <a:r>
              <a:rPr lang="en-US" altLang="zh-CN" dirty="0" smtClean="0"/>
              <a:t>simulation;</a:t>
            </a:r>
          </a:p>
          <a:p>
            <a:r>
              <a:rPr lang="en-US" altLang="zh-CN" dirty="0"/>
              <a:t>P</a:t>
            </a:r>
            <a:r>
              <a:rPr lang="en-US" altLang="zh-CN" dirty="0" smtClean="0"/>
              <a:t>rovides </a:t>
            </a:r>
            <a:r>
              <a:rPr lang="en-US" altLang="zh-CN" dirty="0"/>
              <a:t>a number of sequences of the </a:t>
            </a:r>
            <a:r>
              <a:rPr lang="en-US" altLang="zh-CN" b="1" dirty="0"/>
              <a:t>complete set</a:t>
            </a:r>
            <a:r>
              <a:rPr lang="en-US" altLang="zh-CN" dirty="0"/>
              <a:t> of time steps to </a:t>
            </a:r>
            <a:r>
              <a:rPr lang="en-US" altLang="zh-CN" b="1" dirty="0"/>
              <a:t>reasonably represent performance variability</a:t>
            </a:r>
            <a:r>
              <a:rPr lang="en-US" altLang="zh-CN" dirty="0"/>
              <a:t> stemming from varying state of the atmosphere being simulated and operational variability of the computer system </a:t>
            </a:r>
            <a:r>
              <a:rPr lang="en-US" altLang="zh-CN" dirty="0" smtClean="0"/>
              <a:t>itself.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Case files (restarting case)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5201" y="2174631"/>
            <a:ext cx="6134100" cy="34861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41816" y="5930412"/>
            <a:ext cx="753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http://www2.mmm.ucar.edu/WG2bench/conus12km_data_v3-2/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Stack limitation:</a:t>
            </a:r>
          </a:p>
          <a:p>
            <a:pPr lvl="1"/>
            <a:r>
              <a:rPr lang="en-US" altLang="zh-CN" dirty="0" err="1"/>
              <a:t>Ulimit</a:t>
            </a:r>
            <a:r>
              <a:rPr lang="en-US" altLang="zh-CN" dirty="0"/>
              <a:t> –s </a:t>
            </a:r>
            <a:r>
              <a:rPr lang="en-US" altLang="zh-CN" dirty="0" smtClean="0"/>
              <a:t>unlimited</a:t>
            </a:r>
          </a:p>
          <a:p>
            <a:r>
              <a:rPr lang="en-US" altLang="zh-CN" dirty="0" smtClean="0"/>
              <a:t>Small number of processes (Over 20GB Mem):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Cluster Environments</a:t>
            </a:r>
          </a:p>
          <a:p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415" y="3211252"/>
            <a:ext cx="6934200" cy="21526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MPI with 32 processes 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-data-limit: Specify the limitation of the amount of collected data. (Default 500MB)</a:t>
            </a:r>
          </a:p>
          <a:p>
            <a:r>
              <a:rPr lang="en-US" altLang="zh-CN" dirty="0" err="1"/>
              <a:t>amplxe</a:t>
            </a:r>
            <a:r>
              <a:rPr lang="en-US" altLang="zh-CN" dirty="0"/>
              <a:t>-cl -collect hotspots -r report-1 -data-limit 2000  </a:t>
            </a:r>
            <a:r>
              <a:rPr lang="en-US" altLang="zh-CN" dirty="0" err="1"/>
              <a:t>mpirun</a:t>
            </a:r>
            <a:r>
              <a:rPr lang="en-US" altLang="zh-CN" dirty="0"/>
              <a:t> -np 32 ./</a:t>
            </a:r>
            <a:r>
              <a:rPr lang="en-US" altLang="zh-CN" dirty="0" smtClean="0"/>
              <a:t>wrf.exe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Hyper-Threading: 16+16</a:t>
            </a:r>
          </a:p>
          <a:p>
            <a:r>
              <a:rPr lang="en-US" altLang="zh-CN" dirty="0" smtClean="0"/>
              <a:t>Relatively poor performance</a:t>
            </a:r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5201" y="1991386"/>
            <a:ext cx="4629150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25" y="1184397"/>
            <a:ext cx="4933950" cy="22383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52" y="4152719"/>
            <a:ext cx="8500696" cy="218470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83</TotalTime>
  <Words>637</Words>
  <Application>Microsoft Office PowerPoint</Application>
  <PresentationFormat>全屏显示(4:3)</PresentationFormat>
  <Paragraphs>86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宋体</vt:lpstr>
      <vt:lpstr>幼圆</vt:lpstr>
      <vt:lpstr>Arial</vt:lpstr>
      <vt:lpstr>Calibri</vt:lpstr>
      <vt:lpstr>Century Gothic</vt:lpstr>
      <vt:lpstr>Wingdings 3</vt:lpstr>
      <vt:lpstr>丝状</vt:lpstr>
      <vt:lpstr>WRF—Week3</vt:lpstr>
      <vt:lpstr>Benchmark case</vt:lpstr>
      <vt:lpstr>Purpose for the benchmark</vt:lpstr>
      <vt:lpstr>Definitions</vt:lpstr>
      <vt:lpstr>Case files (restarting case)</vt:lpstr>
      <vt:lpstr>Problems</vt:lpstr>
      <vt:lpstr>MPI with 32 processes test</vt:lpstr>
      <vt:lpstr>Results</vt:lpstr>
      <vt:lpstr>PowerPoint 演示文稿</vt:lpstr>
      <vt:lpstr>Top-down Tree</vt:lpstr>
      <vt:lpstr>PowerPoint 演示文稿</vt:lpstr>
      <vt:lpstr>MIC compiling flags</vt:lpstr>
      <vt:lpstr>PowerPoint 演示文稿</vt:lpstr>
      <vt:lpstr>Cluster of 10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WRF—Week4</dc:title>
  <dc:creator>Yanzhao Wu</dc:creator>
  <cp:lastModifiedBy>Yanzhao Wu</cp:lastModifiedBy>
  <cp:revision>72</cp:revision>
  <dcterms:created xsi:type="dcterms:W3CDTF">2016-03-26T10:47:56Z</dcterms:created>
  <dcterms:modified xsi:type="dcterms:W3CDTF">2016-03-26T12:19:57Z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2052-10.1.0.5503</vt:lpwstr>
  </property>
</Properties>
</file>