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8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26" r:id="rId3"/>
    <p:sldId id="426" r:id="rId4"/>
    <p:sldId id="468" r:id="rId5"/>
    <p:sldId id="469" r:id="rId6"/>
    <p:sldId id="428" r:id="rId7"/>
    <p:sldId id="430" r:id="rId8"/>
    <p:sldId id="640" r:id="rId9"/>
    <p:sldId id="539" r:id="rId10"/>
    <p:sldId id="638" r:id="rId11"/>
    <p:sldId id="465" r:id="rId12"/>
    <p:sldId id="477" r:id="rId13"/>
    <p:sldId id="628" r:id="rId14"/>
    <p:sldId id="627" r:id="rId15"/>
    <p:sldId id="641" r:id="rId16"/>
    <p:sldId id="618" r:id="rId17"/>
    <p:sldId id="394" r:id="rId18"/>
    <p:sldId id="485" r:id="rId19"/>
    <p:sldId id="533" r:id="rId20"/>
    <p:sldId id="486" r:id="rId21"/>
    <p:sldId id="487" r:id="rId22"/>
    <p:sldId id="489" r:id="rId23"/>
    <p:sldId id="481" r:id="rId24"/>
    <p:sldId id="490" r:id="rId25"/>
    <p:sldId id="491" r:id="rId26"/>
    <p:sldId id="629" r:id="rId27"/>
    <p:sldId id="631" r:id="rId28"/>
    <p:sldId id="504" r:id="rId29"/>
    <p:sldId id="555" r:id="rId30"/>
    <p:sldId id="529" r:id="rId31"/>
    <p:sldId id="453" r:id="rId32"/>
    <p:sldId id="632" r:id="rId33"/>
    <p:sldId id="636" r:id="rId34"/>
    <p:sldId id="600" r:id="rId35"/>
    <p:sldId id="604" r:id="rId36"/>
    <p:sldId id="637" r:id="rId37"/>
    <p:sldId id="305" r:id="rId38"/>
    <p:sldId id="60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F861832-AC46-514B-AC53-889A9163339F}">
          <p14:sldIdLst>
            <p14:sldId id="256"/>
            <p14:sldId id="626"/>
            <p14:sldId id="426"/>
            <p14:sldId id="468"/>
            <p14:sldId id="469"/>
          </p14:sldIdLst>
        </p14:section>
        <p14:section name="Overview" id="{F01CC002-140F-2046-B3B6-104CF2653411}">
          <p14:sldIdLst>
            <p14:sldId id="428"/>
            <p14:sldId id="430"/>
            <p14:sldId id="640"/>
            <p14:sldId id="539"/>
            <p14:sldId id="638"/>
            <p14:sldId id="465"/>
          </p14:sldIdLst>
        </p14:section>
        <p14:section name="Data Plane" id="{D1AEC314-96C3-8947-89AC-B301538CAB6F}">
          <p14:sldIdLst>
            <p14:sldId id="477"/>
            <p14:sldId id="628"/>
            <p14:sldId id="627"/>
            <p14:sldId id="641"/>
            <p14:sldId id="618"/>
            <p14:sldId id="394"/>
            <p14:sldId id="485"/>
            <p14:sldId id="533"/>
            <p14:sldId id="486"/>
            <p14:sldId id="487"/>
            <p14:sldId id="489"/>
            <p14:sldId id="481"/>
            <p14:sldId id="490"/>
            <p14:sldId id="491"/>
            <p14:sldId id="629"/>
            <p14:sldId id="631"/>
            <p14:sldId id="504"/>
            <p14:sldId id="555"/>
          </p14:sldIdLst>
        </p14:section>
        <p14:section name="Control Plane" id="{B03BBEC9-94E9-3642-BD13-C2E25117E40E}">
          <p14:sldIdLst>
            <p14:sldId id="529"/>
            <p14:sldId id="453"/>
            <p14:sldId id="632"/>
          </p14:sldIdLst>
        </p14:section>
        <p14:section name="Evaluation" id="{D45DF6B4-36EA-7743-97DC-D4D81F4A751C}">
          <p14:sldIdLst>
            <p14:sldId id="636"/>
            <p14:sldId id="600"/>
            <p14:sldId id="604"/>
          </p14:sldIdLst>
        </p14:section>
        <p14:section name="Conclusion" id="{C4DB842A-544B-7849-B238-B7A6F2C2F5A6}">
          <p14:sldIdLst>
            <p14:sldId id="637"/>
            <p14:sldId id="305"/>
          </p14:sldIdLst>
        </p14:section>
        <p14:section name="Backup" id="{CB94AA48-5831-FF43-AEED-C373EFB1CEC6}">
          <p14:sldIdLst>
            <p14:sldId id="6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00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6" autoAdjust="0"/>
  </p:normalViewPr>
  <p:slideViewPr>
    <p:cSldViewPr snapToGrid="0" snapToObjects="1">
      <p:cViewPr>
        <p:scale>
          <a:sx n="100" d="100"/>
          <a:sy n="100" d="100"/>
        </p:scale>
        <p:origin x="-195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3AD49-4EEE-7943-9DA1-D97430236F3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B13D-0290-CF49-AAF4-282F3F0E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CD46-05C9-3646-A718-5B129CF7C93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63F6-5BC4-F945-9DDD-76E74D9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everyone. Thanks for attending this talk. Today’s cellular</a:t>
            </a:r>
            <a:r>
              <a:rPr lang="en-US" baseline="0" dirty="0" smtClean="0"/>
              <a:t> core networks are remarkably brittle and expensive. In this talk, I’ll present a new architecture that makes cellular core network scalable and flexible.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part is a service policy, which</a:t>
            </a:r>
            <a:r>
              <a:rPr lang="en-US" baseline="0" dirty="0" smtClean="0"/>
              <a:t> predicts on application type like whether the traffic is video traffic and subscriber attributes like whether the traffic goes to a gold plan customer.</a:t>
            </a:r>
          </a:p>
          <a:p>
            <a:r>
              <a:rPr lang="en-US" baseline="0" dirty="0" smtClean="0"/>
              <a:t>Traffic that matches the predict will be directed to an ordered sequence of middleboxes.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challenge to solve the problem is scalability.</a:t>
            </a:r>
          </a:p>
          <a:p>
            <a:r>
              <a:rPr lang="en-US" dirty="0" smtClean="0"/>
              <a:t>First,</a:t>
            </a:r>
            <a:r>
              <a:rPr lang="en-US" baseline="0" dirty="0" smtClean="0"/>
              <a:t> we have to do packet classification. Given a flow, we have to decide which service policy to be applied to a flow. The challenge is how to classify millions of flows?</a:t>
            </a:r>
          </a:p>
          <a:p>
            <a:r>
              <a:rPr lang="en-US" baseline="0" dirty="0" smtClean="0"/>
              <a:t>Second, we have to generate switch rules to implement paths given by traffic management policy. As switches have limited flow table size, how to implement millions of paths in switches is a big challenge.</a:t>
            </a:r>
          </a:p>
          <a:p>
            <a:r>
              <a:rPr lang="en-US" baseline="0" dirty="0" smtClean="0"/>
              <a:t>Now let’s me tell you how to do packet classification in a scalable way.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dominant</a:t>
            </a:r>
            <a:r>
              <a:rPr lang="en-US" baseline="0" dirty="0" smtClean="0"/>
              <a:t> traffic in c</a:t>
            </a:r>
            <a:r>
              <a:rPr lang="en-US" dirty="0" smtClean="0"/>
              <a:t>ellular core networks is “north south” traffic.</a:t>
            </a:r>
          </a:p>
          <a:p>
            <a:r>
              <a:rPr lang="en-US" dirty="0" smtClean="0"/>
              <a:t>Traffic</a:t>
            </a:r>
            <a:r>
              <a:rPr lang="en-US" baseline="0" dirty="0" smtClean="0"/>
              <a:t> can enter the network both from the access edge and the gateway edge.</a:t>
            </a:r>
          </a:p>
          <a:p>
            <a:r>
              <a:rPr lang="en-US" baseline="0" dirty="0" smtClean="0"/>
              <a:t>At the access edge, each base station handles around 1 thousand devices.</a:t>
            </a:r>
          </a:p>
          <a:p>
            <a:r>
              <a:rPr lang="en-US" baseline="0" dirty="0" smtClean="0"/>
              <a:t>It operates at relatively low link speed.</a:t>
            </a:r>
          </a:p>
          <a:p>
            <a:r>
              <a:rPr lang="en-US" baseline="0" dirty="0" smtClean="0"/>
              <a:t>However, the gateway edge aggregates traffic for around 1 million devices.</a:t>
            </a:r>
          </a:p>
          <a:p>
            <a:r>
              <a:rPr lang="en-US" baseline="0" dirty="0" smtClean="0"/>
              <a:t>So it operates at a very high link speed and handles a huge number of flows.</a:t>
            </a:r>
          </a:p>
          <a:p>
            <a:r>
              <a:rPr lang="en-US" baseline="0" dirty="0" smtClean="0"/>
              <a:t>Apparently, it is too expensive to do packet classification at the gateway edge.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dominant</a:t>
            </a:r>
            <a:r>
              <a:rPr lang="en-US" baseline="0" dirty="0" smtClean="0"/>
              <a:t> traffic in c</a:t>
            </a:r>
            <a:r>
              <a:rPr lang="en-US" dirty="0" smtClean="0"/>
              <a:t>ellular core networks is “north south” traffic.</a:t>
            </a:r>
          </a:p>
          <a:p>
            <a:r>
              <a:rPr lang="en-US" dirty="0" smtClean="0"/>
              <a:t>Traffic</a:t>
            </a:r>
            <a:r>
              <a:rPr lang="en-US" baseline="0" dirty="0" smtClean="0"/>
              <a:t> can enter the network both from the access edge and the gateway edge.</a:t>
            </a:r>
          </a:p>
          <a:p>
            <a:r>
              <a:rPr lang="en-US" baseline="0" dirty="0" smtClean="0"/>
              <a:t>At the access edge, each base station handles around 1 thousand devices.</a:t>
            </a:r>
          </a:p>
          <a:p>
            <a:r>
              <a:rPr lang="en-US" baseline="0" dirty="0" smtClean="0"/>
              <a:t>It operates at relatively low link speed.</a:t>
            </a:r>
          </a:p>
          <a:p>
            <a:r>
              <a:rPr lang="en-US" baseline="0" dirty="0" smtClean="0"/>
              <a:t>However, the gateway edge aggregates traffic for around 1 million devices.</a:t>
            </a:r>
          </a:p>
          <a:p>
            <a:r>
              <a:rPr lang="en-US" baseline="0" dirty="0" smtClean="0"/>
              <a:t>So it operates at a very high link speed and handles a huge number of flows.</a:t>
            </a:r>
          </a:p>
          <a:p>
            <a:r>
              <a:rPr lang="en-US" baseline="0" dirty="0" smtClean="0"/>
              <a:t>Apparently, it is too expensive to do packet classification at the gateway edge.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there is also opportunities.</a:t>
            </a:r>
          </a:p>
          <a:p>
            <a:r>
              <a:rPr lang="en-US" dirty="0" smtClean="0"/>
              <a:t>In cellular core networks, most traffic</a:t>
            </a:r>
            <a:r>
              <a:rPr lang="en-US" baseline="0" dirty="0" smtClean="0"/>
              <a:t> is initiated from mobile devices entering the access edge.</a:t>
            </a:r>
          </a:p>
          <a:p>
            <a:r>
              <a:rPr lang="en-US" baseline="0" dirty="0" smtClean="0"/>
              <a:t>So we leverage this characteristic and adopt an asymmetric edge design.</a:t>
            </a:r>
          </a:p>
          <a:p>
            <a:r>
              <a:rPr lang="en-US" baseline="0" dirty="0" smtClean="0"/>
              <a:t>We do packet classification when traffic enter the network at the access edge and encode classification results in packet header.</a:t>
            </a:r>
          </a:p>
          <a:p>
            <a:r>
              <a:rPr lang="en-US" baseline="0" dirty="0" smtClean="0"/>
              <a:t>Then when traffic returns from the Internet, the gateway edge only needs to do forwarding as classification results are implicitly piggybacked in packet header.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8min</a:t>
            </a:r>
          </a:p>
          <a:p>
            <a:endParaRPr lang="en-US" dirty="0" smtClean="0"/>
          </a:p>
          <a:p>
            <a:r>
              <a:rPr lang="en-US" dirty="0" smtClean="0"/>
              <a:t>The main challenge to solve the problem is scalability.</a:t>
            </a:r>
          </a:p>
          <a:p>
            <a:r>
              <a:rPr lang="en-US" dirty="0" smtClean="0"/>
              <a:t>First,</a:t>
            </a:r>
            <a:r>
              <a:rPr lang="en-US" baseline="0" dirty="0" smtClean="0"/>
              <a:t> we have to do packet classification. Given a flow, we have to decide which service policy to be applied to a flow. The challenge is how to classify millions of flows?</a:t>
            </a:r>
          </a:p>
          <a:p>
            <a:r>
              <a:rPr lang="en-US" baseline="0" dirty="0" smtClean="0"/>
              <a:t>Second, we have to generate switch rules to implement paths given by traffic management policy. As switches have limited flow table size, how to implement millions of paths in switches is a big challenge.</a:t>
            </a:r>
          </a:p>
          <a:p>
            <a:r>
              <a:rPr lang="en-US" baseline="0" dirty="0" smtClean="0"/>
              <a:t>Now let’s me tell you how to do packet classification in a scalable way.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r>
              <a:rPr lang="en-US" baseline="0" dirty="0" smtClean="0"/>
              <a:t> is to use multi-dimensional tags rather than flat tags.</a:t>
            </a:r>
          </a:p>
          <a:p>
            <a:r>
              <a:rPr lang="en-US" baseline="0" dirty="0" smtClean="0"/>
              <a:t>We aggregate in three dimensions, policy tag, BS ID and UE ID.</a:t>
            </a:r>
          </a:p>
          <a:p>
            <a:r>
              <a:rPr lang="en-US" baseline="0" dirty="0" smtClean="0"/>
              <a:t>Policy tag aggregate flows that share a common policy, even across devices or base stations.</a:t>
            </a:r>
          </a:p>
          <a:p>
            <a:r>
              <a:rPr lang="en-US" baseline="0" dirty="0" smtClean="0"/>
              <a:t>BS ID aggregates flows going to the same base station.</a:t>
            </a:r>
          </a:p>
          <a:p>
            <a:r>
              <a:rPr lang="en-US" baseline="0" dirty="0" smtClean="0"/>
              <a:t>UE ID aggregates flows going to the same device. This is especially useful in UE handoff.</a:t>
            </a:r>
          </a:p>
          <a:p>
            <a:r>
              <a:rPr lang="en-US" baseline="0" dirty="0" smtClean="0"/>
              <a:t>Multi-dimensional tags allow us to exploit locality in the network.</a:t>
            </a:r>
          </a:p>
          <a:p>
            <a:r>
              <a:rPr lang="en-US" baseline="0" dirty="0" smtClean="0"/>
              <a:t>And we can selectively match on one or multiple dimensions in order to further reduce flow table size.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flat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flat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figure</a:t>
            </a:r>
            <a:r>
              <a:rPr lang="en-US" baseline="0" dirty="0" smtClean="0"/>
              <a:t> shows the architecture of today’s cellular core networks. User equipment connect to base stations via radio channels.</a:t>
            </a:r>
          </a:p>
          <a:p>
            <a:r>
              <a:rPr lang="en-US" baseline="0" dirty="0" smtClean="0"/>
              <a:t>Base stations connect to the Internet via the cellular core network. There are two main components in the cellular core network, serving gateway and packet data network gateway.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9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flat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flat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flat tags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each UE has (say) 10 flows, so there is plenty of space in the TCP/UDP port number for the tag.  even if all ten flows go to the same external service, you'd still have a ton of bits left to store the tag.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somewhere you should mention that, although OpenFlow 1.0 only does prefix matching on IP addresses and TCP/UDP port numbers, today's commodity chipsets (e.g., </a:t>
            </a:r>
            <a:r>
              <a:rPr lang="en-US" dirty="0" err="1" smtClean="0"/>
              <a:t>BroadCom</a:t>
            </a:r>
            <a:r>
              <a:rPr lang="en-US" dirty="0" smtClean="0"/>
              <a:t> Trident chipset) can wildcard on any of those bits, and as such is not limited to prefix matching.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3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let’s take a look at the control plane load.</a:t>
            </a:r>
          </a:p>
          <a:p>
            <a:r>
              <a:rPr lang="en-US" dirty="0" smtClean="0"/>
              <a:t>The access edge does packet classification.</a:t>
            </a:r>
            <a:endParaRPr lang="en-US" baseline="0" dirty="0" smtClean="0"/>
          </a:p>
          <a:p>
            <a:r>
              <a:rPr lang="en-US" baseline="0" dirty="0" smtClean="0"/>
              <a:t>So it has to handle every flow.</a:t>
            </a:r>
          </a:p>
          <a:p>
            <a:r>
              <a:rPr lang="en-US" baseline="0" dirty="0" smtClean="0"/>
              <a:t>The switches are updated very frequently.</a:t>
            </a:r>
          </a:p>
          <a:p>
            <a:r>
              <a:rPr lang="en-US" baseline="0" dirty="0" smtClean="0"/>
              <a:t>In the core, it only needs to setup up policy paths.</a:t>
            </a:r>
          </a:p>
          <a:p>
            <a:r>
              <a:rPr lang="en-US" baseline="0" dirty="0" smtClean="0"/>
              <a:t>So the switches are updated less frequently.</a:t>
            </a:r>
          </a:p>
          <a:p>
            <a:r>
              <a:rPr lang="en-US" baseline="0" dirty="0" smtClean="0"/>
              <a:t>Handling all these switch update in one controller can overwhelm the controller.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adopt</a:t>
            </a:r>
            <a:r>
              <a:rPr lang="en-US" baseline="0" dirty="0" smtClean="0"/>
              <a:t> a hierarchical controller design.</a:t>
            </a:r>
          </a:p>
          <a:p>
            <a:r>
              <a:rPr lang="en-US" baseline="0" dirty="0" smtClean="0"/>
              <a:t>We introduce a local agent at each base station and offload packet classification to local agents, in order to scale the control plane.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functionalities are</a:t>
            </a:r>
            <a:r>
              <a:rPr lang="en-US" baseline="0" dirty="0" smtClean="0"/>
              <a:t> implemented at the packet gateway today, including application identification, content filtering, monitoring and billing, and so on.</a:t>
            </a:r>
          </a:p>
          <a:p>
            <a:r>
              <a:rPr lang="en-US" baseline="0" dirty="0" smtClean="0"/>
              <a:t>It is not flexible because carriers cannot combine functionality from different vendors.</a:t>
            </a:r>
          </a:p>
          <a:p>
            <a:r>
              <a:rPr lang="en-US" baseline="0" dirty="0" smtClean="0"/>
              <a:t>It is also not easy to add new functionality because vendors have to integrate the functionality with other functionalities that might have already exist for more than 10 years.</a:t>
            </a:r>
          </a:p>
          <a:p>
            <a:r>
              <a:rPr lang="en-US" baseline="0" dirty="0" smtClean="0"/>
              <a:t>It is also no possible to only expand capacity for bottlenecked functionality. Carriers have to buy a new equipment in order to expand the capacity.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5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http://</a:t>
            </a:r>
            <a:r>
              <a:rPr lang="pl-PL" dirty="0" err="1" smtClean="0"/>
              <a:t>tinyurl.com</a:t>
            </a:r>
            <a:r>
              <a:rPr lang="pl-PL" dirty="0" smtClean="0"/>
              <a:t>/cz279q5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</a:rPr>
              <a:t>www.openflow.org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</a:rPr>
              <a:t>wk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</a:rPr>
              <a:t>Controller_Performance_Comparisons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7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conclusion, </a:t>
            </a:r>
            <a:r>
              <a:rPr lang="en-US" dirty="0" err="1" smtClean="0"/>
              <a:t>CellSDN</a:t>
            </a:r>
            <a:r>
              <a:rPr lang="en-US" dirty="0" smtClean="0"/>
              <a:t> uses commodity switches and middleboxes to build flexible and cost-effective cellular</a:t>
            </a:r>
            <a:r>
              <a:rPr lang="en-US" baseline="0" dirty="0" smtClean="0"/>
              <a:t> core networks.</a:t>
            </a:r>
          </a:p>
          <a:p>
            <a:r>
              <a:rPr lang="en-US" baseline="0" dirty="0" smtClean="0"/>
              <a:t>It supports fine-grained service policies and traffic management policies.</a:t>
            </a:r>
          </a:p>
          <a:p>
            <a:r>
              <a:rPr lang="en-US" dirty="0" smtClean="0"/>
              <a:t>It achieves scalability with asymmetric edge design,</a:t>
            </a:r>
            <a:r>
              <a:rPr lang="en-US" baseline="0" dirty="0" smtClean="0"/>
              <a:t> multi-dimensional aggregation and hierarchical controller.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so many functionalities centralized at the packet gateway, it has to do a lot of processing at high speed keep state for each flow.</a:t>
            </a:r>
          </a:p>
          <a:p>
            <a:r>
              <a:rPr lang="en-US" baseline="0" dirty="0" smtClean="0"/>
              <a:t>The serving gateway serves as the mobility anchor for hundreds of thousands of devices. It also has to do a lot of processing and state.</a:t>
            </a:r>
          </a:p>
          <a:p>
            <a:r>
              <a:rPr lang="en-US" baseline="0" dirty="0" smtClean="0"/>
              <a:t>Such a centralized data plane design has performance bottlenecks in these few points.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also not cheap to build such a network.</a:t>
            </a:r>
          </a:p>
          <a:p>
            <a:r>
              <a:rPr lang="en-US" dirty="0" smtClean="0"/>
              <a:t>It can cost as much as millions of dollar</a:t>
            </a:r>
            <a:r>
              <a:rPr lang="en-US" baseline="0" dirty="0" smtClean="0"/>
              <a:t> to buy a single box.</a:t>
            </a:r>
          </a:p>
          <a:p>
            <a:r>
              <a:rPr lang="en-US" baseline="0" dirty="0" smtClean="0"/>
              <a:t>This is only the capital cost, not to mention the operational cost.</a:t>
            </a:r>
          </a:p>
          <a:p>
            <a:r>
              <a:rPr lang="en-US" baseline="0" dirty="0" smtClean="0"/>
              <a:t>As shown in a recent report, the unit revenue decreases much faster than the unit cost.</a:t>
            </a:r>
          </a:p>
          <a:p>
            <a:r>
              <a:rPr lang="en-US" baseline="0" dirty="0" smtClean="0"/>
              <a:t>So the current solution is not sustainable.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data center networks have solved</a:t>
            </a:r>
            <a:r>
              <a:rPr lang="en-US" baseline="0" dirty="0" smtClean="0"/>
              <a:t> similar problems.</a:t>
            </a:r>
          </a:p>
          <a:p>
            <a:r>
              <a:rPr lang="en-US" baseline="0" dirty="0" smtClean="0"/>
              <a:t>Can we make cellular core networks like data center networks? Flexible, scalable, and cost effective.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Yes!</a:t>
            </a:r>
            <a:r>
              <a:rPr lang="en-US" baseline="0" dirty="0" smtClean="0"/>
              <a:t> With</a:t>
            </a:r>
            <a:r>
              <a:rPr lang="en-US" dirty="0" smtClean="0"/>
              <a:t> </a:t>
            </a:r>
            <a:r>
              <a:rPr lang="en-US" altLang="zh-CN" dirty="0" err="1" smtClean="0"/>
              <a:t>Soft</a:t>
            </a:r>
            <a:r>
              <a:rPr lang="en-US" dirty="0" err="1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 makes no change no user equipment, the radio access technology, or the Internet.</a:t>
            </a:r>
          </a:p>
          <a:p>
            <a:r>
              <a:rPr lang="en-US" baseline="0" dirty="0" smtClean="0"/>
              <a:t>It only replaces the core network with commodity switches and middleboxes, controlled by a logically centralized controller.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</a:t>
            </a:r>
            <a:r>
              <a:rPr lang="en-US" baseline="0" dirty="0" smtClean="0"/>
              <a:t> Plane:</a:t>
            </a:r>
          </a:p>
          <a:p>
            <a:r>
              <a:rPr lang="en-US" baseline="0" dirty="0" smtClean="0"/>
              <a:t>Switch: connectivity, traffic steering</a:t>
            </a:r>
          </a:p>
          <a:p>
            <a:r>
              <a:rPr lang="en-US" baseline="0" dirty="0" smtClean="0"/>
              <a:t>Middlebox: various network services</a:t>
            </a:r>
          </a:p>
          <a:p>
            <a:r>
              <a:rPr lang="en-US" baseline="0" dirty="0" smtClean="0"/>
              <a:t>~mix-match, combine functionality from different vendors</a:t>
            </a:r>
          </a:p>
          <a:p>
            <a:r>
              <a:rPr lang="en-US" baseline="0" dirty="0" smtClean="0"/>
              <a:t>~easy to add new functionality</a:t>
            </a:r>
          </a:p>
          <a:p>
            <a:r>
              <a:rPr lang="en-US" baseline="0" dirty="0" smtClean="0"/>
              <a:t>~up-/down-scale</a:t>
            </a:r>
          </a:p>
          <a:p>
            <a:r>
              <a:rPr lang="en-US" baseline="0" dirty="0" smtClean="0"/>
              <a:t>~cheap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 Plane:</a:t>
            </a:r>
          </a:p>
          <a:p>
            <a:r>
              <a:rPr lang="en-US" baseline="0" dirty="0" smtClean="0"/>
              <a:t>Logically centralized controller, centralized control, rather than distributed protocol (hard to reason, debug, trouble shooting)</a:t>
            </a:r>
          </a:p>
          <a:p>
            <a:r>
              <a:rPr lang="en-US" baseline="0" dirty="0" smtClean="0"/>
              <a:t>~Easy to manage</a:t>
            </a:r>
          </a:p>
          <a:p>
            <a:r>
              <a:rPr lang="en-US" baseline="0" dirty="0" smtClean="0"/>
              <a:t>~Easy to change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part is a service policy, which</a:t>
            </a:r>
            <a:r>
              <a:rPr lang="en-US" baseline="0" dirty="0" smtClean="0"/>
              <a:t> predicts on application type like whether the traffic is video traffic and subscriber attributes like whether the traffic goes to a gold plan customer.</a:t>
            </a:r>
          </a:p>
          <a:p>
            <a:r>
              <a:rPr lang="en-US" baseline="0" dirty="0" smtClean="0"/>
              <a:t>Traffic that matches the predict will be directed to an ordered sequence of middleboxes.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EED-F793-A841-AA40-C39FC47C90AB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2502-C9CB-7547-96B9-BD6F6098EE3D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B75-F11B-894D-A29C-9158D1901DBA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81C1-8F22-6247-B58E-12F7E44742C4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B16-48BF-B04B-B5A1-300E90D203E4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DCBF-777A-1A41-BAA8-2235B784024C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E845-D67C-F243-9B7E-1ED30917961D}" type="datetime1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38A4-3561-B643-8634-08A539901AFB}" type="datetime1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26E-466E-394A-A8FD-0975E6794226}" type="datetime1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97E7-4B0F-7C4D-83AF-EA525E7505EE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25EF-97A0-B542-A0B2-59D675A7916C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EFC8-5749-9B44-9E50-94E59038583E}" type="datetime1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18992C-B9AF-2F49-8B31-EC7F489F30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9.wmf"/><Relationship Id="rId13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4.jpg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.emf"/><Relationship Id="rId8" Type="http://schemas.openxmlformats.org/officeDocument/2006/relationships/image" Target="../media/image8.wmf"/><Relationship Id="rId9" Type="http://schemas.openxmlformats.org/officeDocument/2006/relationships/oleObject" Target="../embeddings/oleObject18.bin"/><Relationship Id="rId10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2.bin"/><Relationship Id="rId10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6.bin"/><Relationship Id="rId10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7.png"/><Relationship Id="rId13" Type="http://schemas.openxmlformats.org/officeDocument/2006/relationships/image" Target="../media/image9.wmf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4.jpg"/><Relationship Id="rId6" Type="http://schemas.openxmlformats.org/officeDocument/2006/relationships/image" Target="../media/image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vmlDrawing" Target="../drawings/vmlDrawing9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oleObject37.bin"/><Relationship Id="rId13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.emf"/><Relationship Id="rId7" Type="http://schemas.openxmlformats.org/officeDocument/2006/relationships/image" Target="../media/image8.wmf"/><Relationship Id="rId8" Type="http://schemas.openxmlformats.org/officeDocument/2006/relationships/oleObject" Target="../embeddings/oleObject40.bin"/><Relationship Id="rId9" Type="http://schemas.openxmlformats.org/officeDocument/2006/relationships/oleObject" Target="../embeddings/oleObject41.bin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jpg"/><Relationship Id="rId1" Type="http://schemas.openxmlformats.org/officeDocument/2006/relationships/vmlDrawing" Target="../drawings/vmlDrawing11.vml"/><Relationship Id="rId2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9.wmf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vmlDrawing" Target="../drawings/vmlDrawing12.vml"/><Relationship Id="rId2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.jpg"/><Relationship Id="rId9" Type="http://schemas.openxmlformats.org/officeDocument/2006/relationships/image" Target="../media/image9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8" Type="http://schemas.openxmlformats.org/officeDocument/2006/relationships/oleObject" Target="../embeddings/oleObject50.bin"/><Relationship Id="rId9" Type="http://schemas.openxmlformats.org/officeDocument/2006/relationships/image" Target="../media/image10.png"/><Relationship Id="rId10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8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0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56.bin"/><Relationship Id="rId8" Type="http://schemas.openxmlformats.org/officeDocument/2006/relationships/oleObject" Target="../embeddings/oleObject57.bin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4.jp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4.jpg"/><Relationship Id="rId11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14.bin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4.jpg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7.png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99" y="5638800"/>
            <a:ext cx="2595803" cy="901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22828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C0504D"/>
                </a:solidFill>
              </a:rPr>
              <a:t>SoftCell</a:t>
            </a:r>
            <a:r>
              <a:rPr lang="en-US" dirty="0" smtClean="0">
                <a:solidFill>
                  <a:srgbClr val="C0504D"/>
                </a:solidFill>
              </a:rPr>
              <a:t>: </a:t>
            </a:r>
            <a:r>
              <a:rPr lang="en-US" dirty="0" smtClean="0"/>
              <a:t>Scalable and Flexible Cellular Core Network Architecture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Princeton University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4699" y="5144123"/>
            <a:ext cx="7774607" cy="57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Joint work with Li </a:t>
            </a:r>
            <a:r>
              <a:rPr lang="en-US" sz="2200" dirty="0" err="1" smtClean="0">
                <a:solidFill>
                  <a:schemeClr val="tx1"/>
                </a:solidFill>
              </a:rPr>
              <a:t>Erran</a:t>
            </a:r>
            <a:r>
              <a:rPr lang="en-US" sz="2200" dirty="0" smtClean="0">
                <a:solidFill>
                  <a:schemeClr val="tx1"/>
                </a:solidFill>
              </a:rPr>
              <a:t> Li, Laurent </a:t>
            </a:r>
            <a:r>
              <a:rPr lang="en-US" sz="2200" dirty="0" err="1" smtClean="0">
                <a:solidFill>
                  <a:schemeClr val="tx1"/>
                </a:solidFill>
              </a:rPr>
              <a:t>Vanbever</a:t>
            </a:r>
            <a:r>
              <a:rPr lang="en-US" sz="2200" dirty="0" smtClean="0">
                <a:solidFill>
                  <a:schemeClr val="tx1"/>
                </a:solidFill>
              </a:rPr>
              <a:t>, and Jennifer Rexford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90" y="5816600"/>
            <a:ext cx="217202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10"/>
    </mc:Choice>
    <mc:Fallback xmlns="">
      <p:transition xmlns:p14="http://schemas.microsoft.com/office/powerpoint/2010/main" spd="slow" advTm="209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9900" y="11763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Service Policy: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907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F81BD"/>
                </a:solidFill>
              </a:rPr>
              <a:t>subscriber </a:t>
            </a:r>
            <a:r>
              <a:rPr lang="en-US" sz="2800" dirty="0" smtClean="0">
                <a:solidFill>
                  <a:srgbClr val="4F81BD"/>
                </a:solidFill>
              </a:rPr>
              <a:t>attributes </a:t>
            </a:r>
            <a:r>
              <a:rPr lang="en-US" sz="2800" dirty="0" smtClean="0"/>
              <a:t>+ </a:t>
            </a:r>
            <a:r>
              <a:rPr lang="en-US" sz="2800" dirty="0">
                <a:solidFill>
                  <a:srgbClr val="4F81BD"/>
                </a:solidFill>
              </a:rPr>
              <a:t>application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type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/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an ordered list of middleboxes</a:t>
            </a:r>
            <a:endParaRPr lang="en-US" sz="2800" dirty="0">
              <a:solidFill>
                <a:srgbClr val="4F81BD"/>
              </a:solidFill>
            </a:endParaRPr>
          </a:p>
        </p:txBody>
      </p:sp>
      <p:cxnSp>
        <p:nvCxnSpPr>
          <p:cNvPr id="111" name="Straight Connector 110"/>
          <p:cNvCxnSpPr>
            <a:stCxn id="168" idx="2"/>
            <a:endCxn id="158" idx="0"/>
          </p:cNvCxnSpPr>
          <p:nvPr/>
        </p:nvCxnSpPr>
        <p:spPr>
          <a:xfrm flipH="1">
            <a:off x="5427589" y="4035482"/>
            <a:ext cx="57339" cy="299431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21183" y="3622572"/>
            <a:ext cx="834268" cy="1385047"/>
            <a:chOff x="547949" y="1288623"/>
            <a:chExt cx="834268" cy="1385046"/>
          </a:xfrm>
        </p:grpSpPr>
        <p:pic>
          <p:nvPicPr>
            <p:cNvPr id="113" name="Picture 112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14" name="Picture 113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15" name="Picture 114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610922" y="5235739"/>
            <a:ext cx="834268" cy="1385047"/>
            <a:chOff x="547949" y="4190857"/>
            <a:chExt cx="834268" cy="1385046"/>
          </a:xfrm>
        </p:grpSpPr>
        <p:pic>
          <p:nvPicPr>
            <p:cNvPr id="117" name="Picture 116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18" name="Picture 117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119" name="Picture 118" descr="hero_front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120" name="Group 119"/>
          <p:cNvGrpSpPr>
            <a:grpSpLocks/>
          </p:cNvGrpSpPr>
          <p:nvPr/>
        </p:nvGrpSpPr>
        <p:grpSpPr bwMode="auto">
          <a:xfrm rot="11523367" flipH="1" flipV="1">
            <a:off x="1530875" y="5703973"/>
            <a:ext cx="399714" cy="448579"/>
            <a:chOff x="5777472" y="4798637"/>
            <a:chExt cx="1366185" cy="1260568"/>
          </a:xfrm>
        </p:grpSpPr>
        <p:sp>
          <p:nvSpPr>
            <p:cNvPr id="121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2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3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4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5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6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27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 rot="10076633" flipH="1">
            <a:off x="1441136" y="4090806"/>
            <a:ext cx="399714" cy="448579"/>
            <a:chOff x="5777472" y="4798637"/>
            <a:chExt cx="1366185" cy="1260568"/>
          </a:xfrm>
        </p:grpSpPr>
        <p:sp>
          <p:nvSpPr>
            <p:cNvPr id="129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0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1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2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3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4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135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038506" y="3475944"/>
            <a:ext cx="746653" cy="1072354"/>
            <a:chOff x="1220243" y="2040952"/>
            <a:chExt cx="746653" cy="1072354"/>
          </a:xfrm>
        </p:grpSpPr>
        <p:graphicFrame>
          <p:nvGraphicFramePr>
            <p:cNvPr id="137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0754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3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8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9" name="Straight Connector 138"/>
          <p:cNvCxnSpPr>
            <a:stCxn id="138" idx="3"/>
            <a:endCxn id="163" idx="1"/>
          </p:cNvCxnSpPr>
          <p:nvPr/>
        </p:nvCxnSpPr>
        <p:spPr>
          <a:xfrm>
            <a:off x="2785159" y="4035482"/>
            <a:ext cx="667580" cy="4722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43" idx="3"/>
            <a:endCxn id="163" idx="1"/>
          </p:cNvCxnSpPr>
          <p:nvPr/>
        </p:nvCxnSpPr>
        <p:spPr>
          <a:xfrm flipV="1">
            <a:off x="2781407" y="4507689"/>
            <a:ext cx="671332" cy="28824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034754" y="4236391"/>
            <a:ext cx="746653" cy="1072354"/>
            <a:chOff x="1220243" y="2040952"/>
            <a:chExt cx="746653" cy="1072354"/>
          </a:xfrm>
        </p:grpSpPr>
        <p:graphicFrame>
          <p:nvGraphicFramePr>
            <p:cNvPr id="142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91292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4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4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21" y="5042038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Connector 144"/>
          <p:cNvCxnSpPr>
            <a:stCxn id="144" idx="3"/>
          </p:cNvCxnSpPr>
          <p:nvPr/>
        </p:nvCxnSpPr>
        <p:spPr>
          <a:xfrm>
            <a:off x="7127721" y="5185707"/>
            <a:ext cx="847098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8" idx="3"/>
            <a:endCxn id="144" idx="1"/>
          </p:cNvCxnSpPr>
          <p:nvPr/>
        </p:nvCxnSpPr>
        <p:spPr>
          <a:xfrm>
            <a:off x="5802239" y="4478582"/>
            <a:ext cx="576182" cy="707125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4" idx="0"/>
            <a:endCxn id="144" idx="2"/>
          </p:cNvCxnSpPr>
          <p:nvPr/>
        </p:nvCxnSpPr>
        <p:spPr>
          <a:xfrm flipH="1" flipV="1">
            <a:off x="6753071" y="5329376"/>
            <a:ext cx="6088" cy="40127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976874" y="4952952"/>
            <a:ext cx="746653" cy="1072354"/>
            <a:chOff x="1220243" y="2040952"/>
            <a:chExt cx="746653" cy="1072354"/>
          </a:xfrm>
        </p:grpSpPr>
        <p:graphicFrame>
          <p:nvGraphicFramePr>
            <p:cNvPr id="149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79842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5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0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1" name="Straight Connector 150"/>
          <p:cNvCxnSpPr>
            <a:stCxn id="150" idx="3"/>
            <a:endCxn id="162" idx="1"/>
          </p:cNvCxnSpPr>
          <p:nvPr/>
        </p:nvCxnSpPr>
        <p:spPr>
          <a:xfrm>
            <a:off x="2723527" y="5512490"/>
            <a:ext cx="687195" cy="291188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55" idx="3"/>
            <a:endCxn id="162" idx="1"/>
          </p:cNvCxnSpPr>
          <p:nvPr/>
        </p:nvCxnSpPr>
        <p:spPr>
          <a:xfrm flipV="1">
            <a:off x="2718483" y="5803678"/>
            <a:ext cx="692239" cy="4410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971830" y="5685144"/>
            <a:ext cx="746653" cy="1072354"/>
            <a:chOff x="1220243" y="2040952"/>
            <a:chExt cx="746653" cy="1072354"/>
          </a:xfrm>
        </p:grpSpPr>
        <p:graphicFrame>
          <p:nvGraphicFramePr>
            <p:cNvPr id="154" name="Object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42643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6" name="Visio" r:id="rId11" imgW="624535" imgH="1494739" progId="">
                    <p:embed/>
                  </p:oleObj>
                </mc:Choice>
                <mc:Fallback>
                  <p:oleObj name="Visio" r:id="rId11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5" name="Picture 189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6" name="Straight Connector 155"/>
          <p:cNvCxnSpPr>
            <a:stCxn id="162" idx="3"/>
            <a:endCxn id="160" idx="1"/>
          </p:cNvCxnSpPr>
          <p:nvPr/>
        </p:nvCxnSpPr>
        <p:spPr>
          <a:xfrm flipV="1">
            <a:off x="4160022" y="5795516"/>
            <a:ext cx="662224" cy="8162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65" idx="0"/>
            <a:endCxn id="160" idx="2"/>
          </p:cNvCxnSpPr>
          <p:nvPr/>
        </p:nvCxnSpPr>
        <p:spPr>
          <a:xfrm flipV="1">
            <a:off x="5196896" y="5939185"/>
            <a:ext cx="0" cy="38334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39" y="433491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9" name="Straight Connector 158"/>
          <p:cNvCxnSpPr>
            <a:stCxn id="163" idx="3"/>
            <a:endCxn id="158" idx="1"/>
          </p:cNvCxnSpPr>
          <p:nvPr/>
        </p:nvCxnSpPr>
        <p:spPr>
          <a:xfrm flipV="1">
            <a:off x="4202039" y="4478582"/>
            <a:ext cx="850900" cy="291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46" y="56518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Connector 160"/>
          <p:cNvCxnSpPr>
            <a:stCxn id="160" idx="3"/>
            <a:endCxn id="144" idx="1"/>
          </p:cNvCxnSpPr>
          <p:nvPr/>
        </p:nvCxnSpPr>
        <p:spPr>
          <a:xfrm flipV="1">
            <a:off x="5571546" y="5185707"/>
            <a:ext cx="806875" cy="609809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22" y="566000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1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39" y="4364020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11" descr="IOSfirewal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9" y="5730653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1" descr="IOSfirewal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96" y="6322529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Freeform 165"/>
          <p:cNvSpPr/>
          <p:nvPr/>
        </p:nvSpPr>
        <p:spPr>
          <a:xfrm>
            <a:off x="2362200" y="3757998"/>
            <a:ext cx="5600700" cy="1974772"/>
          </a:xfrm>
          <a:custGeom>
            <a:avLst/>
            <a:gdLst>
              <a:gd name="connsiteX0" fmla="*/ 0 w 5600700"/>
              <a:gd name="connsiteY0" fmla="*/ 39302 h 1974772"/>
              <a:gd name="connsiteX1" fmla="*/ 419100 w 5600700"/>
              <a:gd name="connsiteY1" fmla="*/ 52002 h 1974772"/>
              <a:gd name="connsiteX2" fmla="*/ 1066800 w 5600700"/>
              <a:gd name="connsiteY2" fmla="*/ 547302 h 1974772"/>
              <a:gd name="connsiteX3" fmla="*/ 2590800 w 5600700"/>
              <a:gd name="connsiteY3" fmla="*/ 598102 h 1974772"/>
              <a:gd name="connsiteX4" fmla="*/ 3479800 w 5600700"/>
              <a:gd name="connsiteY4" fmla="*/ 572702 h 1974772"/>
              <a:gd name="connsiteX5" fmla="*/ 4051300 w 5600700"/>
              <a:gd name="connsiteY5" fmla="*/ 1296602 h 1974772"/>
              <a:gd name="connsiteX6" fmla="*/ 4241800 w 5600700"/>
              <a:gd name="connsiteY6" fmla="*/ 1410902 h 1974772"/>
              <a:gd name="connsiteX7" fmla="*/ 4279900 w 5600700"/>
              <a:gd name="connsiteY7" fmla="*/ 1880802 h 1974772"/>
              <a:gd name="connsiteX8" fmla="*/ 4508500 w 5600700"/>
              <a:gd name="connsiteY8" fmla="*/ 1918902 h 1974772"/>
              <a:gd name="connsiteX9" fmla="*/ 4533900 w 5600700"/>
              <a:gd name="connsiteY9" fmla="*/ 1258502 h 1974772"/>
              <a:gd name="connsiteX10" fmla="*/ 4673600 w 5600700"/>
              <a:gd name="connsiteY10" fmla="*/ 1220402 h 1974772"/>
              <a:gd name="connsiteX11" fmla="*/ 5600700 w 5600700"/>
              <a:gd name="connsiteY11" fmla="*/ 1233102 h 19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0700" h="1974772">
                <a:moveTo>
                  <a:pt x="0" y="39302"/>
                </a:moveTo>
                <a:cubicBezTo>
                  <a:pt x="120650" y="3318"/>
                  <a:pt x="241300" y="-32665"/>
                  <a:pt x="419100" y="52002"/>
                </a:cubicBezTo>
                <a:cubicBezTo>
                  <a:pt x="596900" y="136669"/>
                  <a:pt x="704850" y="456285"/>
                  <a:pt x="1066800" y="547302"/>
                </a:cubicBezTo>
                <a:cubicBezTo>
                  <a:pt x="1428750" y="638319"/>
                  <a:pt x="2188633" y="593869"/>
                  <a:pt x="2590800" y="598102"/>
                </a:cubicBezTo>
                <a:cubicBezTo>
                  <a:pt x="2992967" y="602335"/>
                  <a:pt x="3236383" y="456285"/>
                  <a:pt x="3479800" y="572702"/>
                </a:cubicBezTo>
                <a:cubicBezTo>
                  <a:pt x="3723217" y="689119"/>
                  <a:pt x="3924300" y="1156902"/>
                  <a:pt x="4051300" y="1296602"/>
                </a:cubicBezTo>
                <a:cubicBezTo>
                  <a:pt x="4178300" y="1436302"/>
                  <a:pt x="4203700" y="1313535"/>
                  <a:pt x="4241800" y="1410902"/>
                </a:cubicBezTo>
                <a:cubicBezTo>
                  <a:pt x="4279900" y="1508269"/>
                  <a:pt x="4235450" y="1796135"/>
                  <a:pt x="4279900" y="1880802"/>
                </a:cubicBezTo>
                <a:cubicBezTo>
                  <a:pt x="4324350" y="1965469"/>
                  <a:pt x="4466167" y="2022619"/>
                  <a:pt x="4508500" y="1918902"/>
                </a:cubicBezTo>
                <a:cubicBezTo>
                  <a:pt x="4550833" y="1815185"/>
                  <a:pt x="4506383" y="1374919"/>
                  <a:pt x="4533900" y="1258502"/>
                </a:cubicBezTo>
                <a:cubicBezTo>
                  <a:pt x="4561417" y="1142085"/>
                  <a:pt x="4495800" y="1224635"/>
                  <a:pt x="4673600" y="1220402"/>
                </a:cubicBezTo>
                <a:cubicBezTo>
                  <a:pt x="4851400" y="1216169"/>
                  <a:pt x="5600700" y="1233102"/>
                  <a:pt x="5600700" y="1233102"/>
                </a:cubicBezTo>
              </a:path>
            </a:pathLst>
          </a:cu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730500" y="5346695"/>
            <a:ext cx="5232400" cy="1092205"/>
          </a:xfrm>
          <a:custGeom>
            <a:avLst/>
            <a:gdLst>
              <a:gd name="connsiteX0" fmla="*/ 0 w 5232400"/>
              <a:gd name="connsiteY0" fmla="*/ 1092205 h 1092205"/>
              <a:gd name="connsiteX1" fmla="*/ 622300 w 5232400"/>
              <a:gd name="connsiteY1" fmla="*/ 685805 h 1092205"/>
              <a:gd name="connsiteX2" fmla="*/ 2006600 w 5232400"/>
              <a:gd name="connsiteY2" fmla="*/ 546105 h 1092205"/>
              <a:gd name="connsiteX3" fmla="*/ 2298700 w 5232400"/>
              <a:gd name="connsiteY3" fmla="*/ 838205 h 1092205"/>
              <a:gd name="connsiteX4" fmla="*/ 2590800 w 5232400"/>
              <a:gd name="connsiteY4" fmla="*/ 901705 h 1092205"/>
              <a:gd name="connsiteX5" fmla="*/ 2641600 w 5232400"/>
              <a:gd name="connsiteY5" fmla="*/ 660405 h 1092205"/>
              <a:gd name="connsiteX6" fmla="*/ 3035300 w 5232400"/>
              <a:gd name="connsiteY6" fmla="*/ 469905 h 1092205"/>
              <a:gd name="connsiteX7" fmla="*/ 3606800 w 5232400"/>
              <a:gd name="connsiteY7" fmla="*/ 76205 h 1092205"/>
              <a:gd name="connsiteX8" fmla="*/ 5232400 w 5232400"/>
              <a:gd name="connsiteY8" fmla="*/ 5 h 10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2400" h="1092205">
                <a:moveTo>
                  <a:pt x="0" y="1092205"/>
                </a:moveTo>
                <a:cubicBezTo>
                  <a:pt x="143933" y="934513"/>
                  <a:pt x="287867" y="776822"/>
                  <a:pt x="622300" y="685805"/>
                </a:cubicBezTo>
                <a:cubicBezTo>
                  <a:pt x="956733" y="594788"/>
                  <a:pt x="1727200" y="520705"/>
                  <a:pt x="2006600" y="546105"/>
                </a:cubicBezTo>
                <a:cubicBezTo>
                  <a:pt x="2286000" y="571505"/>
                  <a:pt x="2201333" y="778938"/>
                  <a:pt x="2298700" y="838205"/>
                </a:cubicBezTo>
                <a:cubicBezTo>
                  <a:pt x="2396067" y="897472"/>
                  <a:pt x="2533650" y="931338"/>
                  <a:pt x="2590800" y="901705"/>
                </a:cubicBezTo>
                <a:cubicBezTo>
                  <a:pt x="2647950" y="872072"/>
                  <a:pt x="2567517" y="732372"/>
                  <a:pt x="2641600" y="660405"/>
                </a:cubicBezTo>
                <a:cubicBezTo>
                  <a:pt x="2715683" y="588438"/>
                  <a:pt x="2874433" y="567272"/>
                  <a:pt x="3035300" y="469905"/>
                </a:cubicBezTo>
                <a:cubicBezTo>
                  <a:pt x="3196167" y="372538"/>
                  <a:pt x="3240617" y="154522"/>
                  <a:pt x="3606800" y="76205"/>
                </a:cubicBezTo>
                <a:cubicBezTo>
                  <a:pt x="3972983" y="-2112"/>
                  <a:pt x="5232400" y="5"/>
                  <a:pt x="5232400" y="5"/>
                </a:cubicBezTo>
              </a:path>
            </a:pathLst>
          </a:custGeom>
          <a:ln w="38100" cmpd="sng"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96" y="3414079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Freeform 168"/>
          <p:cNvSpPr/>
          <p:nvPr/>
        </p:nvSpPr>
        <p:spPr>
          <a:xfrm>
            <a:off x="2857500" y="4023249"/>
            <a:ext cx="5067300" cy="1888065"/>
          </a:xfrm>
          <a:custGeom>
            <a:avLst/>
            <a:gdLst>
              <a:gd name="connsiteX0" fmla="*/ 0 w 5067300"/>
              <a:gd name="connsiteY0" fmla="*/ 904351 h 1888065"/>
              <a:gd name="connsiteX1" fmla="*/ 609600 w 5067300"/>
              <a:gd name="connsiteY1" fmla="*/ 675751 h 1888065"/>
              <a:gd name="connsiteX2" fmla="*/ 2159000 w 5067300"/>
              <a:gd name="connsiteY2" fmla="*/ 612251 h 1888065"/>
              <a:gd name="connsiteX3" fmla="*/ 2501900 w 5067300"/>
              <a:gd name="connsiteY3" fmla="*/ 53451 h 1888065"/>
              <a:gd name="connsiteX4" fmla="*/ 2755900 w 5067300"/>
              <a:gd name="connsiteY4" fmla="*/ 91551 h 1888065"/>
              <a:gd name="connsiteX5" fmla="*/ 2717800 w 5067300"/>
              <a:gd name="connsiteY5" fmla="*/ 663051 h 1888065"/>
              <a:gd name="connsiteX6" fmla="*/ 3327400 w 5067300"/>
              <a:gd name="connsiteY6" fmla="*/ 1145651 h 1888065"/>
              <a:gd name="connsiteX7" fmla="*/ 3657600 w 5067300"/>
              <a:gd name="connsiteY7" fmla="*/ 1298051 h 1888065"/>
              <a:gd name="connsiteX8" fmla="*/ 3683000 w 5067300"/>
              <a:gd name="connsiteY8" fmla="*/ 1742551 h 1888065"/>
              <a:gd name="connsiteX9" fmla="*/ 4038600 w 5067300"/>
              <a:gd name="connsiteY9" fmla="*/ 1844151 h 1888065"/>
              <a:gd name="connsiteX10" fmla="*/ 4203700 w 5067300"/>
              <a:gd name="connsiteY10" fmla="*/ 1082151 h 1888065"/>
              <a:gd name="connsiteX11" fmla="*/ 4559300 w 5067300"/>
              <a:gd name="connsiteY11" fmla="*/ 1031351 h 1888065"/>
              <a:gd name="connsiteX12" fmla="*/ 5067300 w 5067300"/>
              <a:gd name="connsiteY12" fmla="*/ 1082151 h 188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7300" h="1888065">
                <a:moveTo>
                  <a:pt x="0" y="904351"/>
                </a:moveTo>
                <a:cubicBezTo>
                  <a:pt x="124883" y="814392"/>
                  <a:pt x="249767" y="724434"/>
                  <a:pt x="609600" y="675751"/>
                </a:cubicBezTo>
                <a:cubicBezTo>
                  <a:pt x="969433" y="627068"/>
                  <a:pt x="1843617" y="715968"/>
                  <a:pt x="2159000" y="612251"/>
                </a:cubicBezTo>
                <a:cubicBezTo>
                  <a:pt x="2474383" y="508534"/>
                  <a:pt x="2402417" y="140234"/>
                  <a:pt x="2501900" y="53451"/>
                </a:cubicBezTo>
                <a:cubicBezTo>
                  <a:pt x="2601383" y="-33332"/>
                  <a:pt x="2719917" y="-10049"/>
                  <a:pt x="2755900" y="91551"/>
                </a:cubicBezTo>
                <a:cubicBezTo>
                  <a:pt x="2791883" y="193151"/>
                  <a:pt x="2622550" y="487368"/>
                  <a:pt x="2717800" y="663051"/>
                </a:cubicBezTo>
                <a:cubicBezTo>
                  <a:pt x="2813050" y="838734"/>
                  <a:pt x="3170767" y="1039818"/>
                  <a:pt x="3327400" y="1145651"/>
                </a:cubicBezTo>
                <a:cubicBezTo>
                  <a:pt x="3484033" y="1251484"/>
                  <a:pt x="3598333" y="1198568"/>
                  <a:pt x="3657600" y="1298051"/>
                </a:cubicBezTo>
                <a:cubicBezTo>
                  <a:pt x="3716867" y="1397534"/>
                  <a:pt x="3619500" y="1651534"/>
                  <a:pt x="3683000" y="1742551"/>
                </a:cubicBezTo>
                <a:cubicBezTo>
                  <a:pt x="3746500" y="1833568"/>
                  <a:pt x="3951817" y="1954218"/>
                  <a:pt x="4038600" y="1844151"/>
                </a:cubicBezTo>
                <a:cubicBezTo>
                  <a:pt x="4125383" y="1734084"/>
                  <a:pt x="4116917" y="1217618"/>
                  <a:pt x="4203700" y="1082151"/>
                </a:cubicBezTo>
                <a:cubicBezTo>
                  <a:pt x="4290483" y="946684"/>
                  <a:pt x="4415367" y="1031351"/>
                  <a:pt x="4559300" y="1031351"/>
                </a:cubicBezTo>
                <a:cubicBezTo>
                  <a:pt x="4703233" y="1031351"/>
                  <a:pt x="5067300" y="1082151"/>
                  <a:pt x="5067300" y="1082151"/>
                </a:cubicBezTo>
              </a:path>
            </a:pathLst>
          </a:custGeom>
          <a:ln w="38100" cmpd="sng">
            <a:solidFill>
              <a:schemeClr val="accent3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Scalable Support of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Fine-Grained Service Policies </a:t>
            </a:r>
            <a:endParaRPr lang="en-US" dirty="0">
              <a:solidFill>
                <a:srgbClr val="C0504D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0"/>
    </mc:Choice>
    <mc:Fallback xmlns="">
      <p:transition xmlns:p14="http://schemas.microsoft.com/office/powerpoint/2010/main" spd="slow" advTm="342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116139"/>
            <a:ext cx="8229600" cy="1608139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</a:t>
            </a:r>
            <a:r>
              <a:rPr lang="en-US" dirty="0">
                <a:solidFill>
                  <a:srgbClr val="C0504D"/>
                </a:solidFill>
              </a:rPr>
              <a:t>Scalable </a:t>
            </a:r>
            <a:r>
              <a:rPr lang="en-US" dirty="0" smtClean="0">
                <a:solidFill>
                  <a:srgbClr val="C0504D"/>
                </a:solidFill>
              </a:rPr>
              <a:t>Support of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Fine</a:t>
            </a:r>
            <a:r>
              <a:rPr lang="en-US" dirty="0">
                <a:solidFill>
                  <a:srgbClr val="C0504D"/>
                </a:solidFill>
              </a:rPr>
              <a:t>-Grained Service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service policy to be applied to a flow and tag flows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Traffic Steering: </a:t>
            </a:r>
            <a:r>
              <a:rPr lang="en-US" sz="2800" dirty="0" smtClean="0"/>
              <a:t>generate switch rules to implement paths for service </a:t>
            </a:r>
            <a:r>
              <a:rPr lang="en-US" sz="2800" dirty="0" smtClean="0">
                <a:solidFill>
                  <a:srgbClr val="000000"/>
                </a:solidFill>
              </a:rPr>
              <a:t>policy</a:t>
            </a:r>
          </a:p>
          <a:p>
            <a:pPr lvl="1"/>
            <a:r>
              <a:rPr lang="en-US" sz="2400" dirty="0" smtClean="0"/>
              <a:t>How to implement </a:t>
            </a:r>
            <a:r>
              <a:rPr lang="en-US" sz="2400" dirty="0" smtClean="0">
                <a:solidFill>
                  <a:srgbClr val="C0504D"/>
                </a:solidFill>
              </a:rPr>
              <a:t>million of paths</a:t>
            </a:r>
            <a:r>
              <a:rPr lang="en-US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4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5"/>
    </mc:Choice>
    <mc:Fallback xmlns="">
      <p:transition xmlns:p14="http://schemas.microsoft.com/office/powerpoint/2010/main" spd="slow" advTm="507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“North south” </a:t>
            </a:r>
            <a:r>
              <a:rPr lang="en-US" dirty="0" smtClean="0"/>
              <a:t>Traffic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11</a:t>
            </a:fld>
            <a:endParaRPr lang="en-US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99874" y="5238206"/>
            <a:ext cx="4199605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Low</a:t>
            </a:r>
            <a:r>
              <a:rPr lang="en-US" sz="2400" dirty="0" smtClean="0"/>
              <a:t> traffic volume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Small</a:t>
            </a:r>
            <a:r>
              <a:rPr lang="en-US" sz="2400" dirty="0" smtClean="0"/>
              <a:t> number of active flows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651879" y="5238629"/>
            <a:ext cx="4199605" cy="940001"/>
          </a:xfrm>
          <a:prstGeom prst="rect">
            <a:avLst/>
          </a:prstGeom>
          <a:ln w="19050" cmpd="sng">
            <a:solidFill>
              <a:srgbClr val="77933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77933C"/>
                </a:solidFill>
              </a:rPr>
              <a:t>High </a:t>
            </a:r>
            <a:r>
              <a:rPr lang="en-US" sz="2400" dirty="0" smtClean="0"/>
              <a:t>traffic volume</a:t>
            </a:r>
          </a:p>
          <a:p>
            <a:r>
              <a:rPr lang="en-US" sz="2400" dirty="0" smtClean="0">
                <a:solidFill>
                  <a:srgbClr val="77933C"/>
                </a:solidFill>
              </a:rPr>
              <a:t>Huge </a:t>
            </a:r>
            <a:r>
              <a:rPr lang="en-US" sz="2400" dirty="0" smtClean="0"/>
              <a:t>number of active flows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7999" y="1471283"/>
            <a:ext cx="337820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Too expensive to do packet classification at Gateway Edge!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1845" y="1617798"/>
            <a:ext cx="2266044" cy="2843283"/>
            <a:chOff x="341845" y="1617798"/>
            <a:chExt cx="2266044" cy="2843283"/>
          </a:xfrm>
        </p:grpSpPr>
        <p:grpSp>
          <p:nvGrpSpPr>
            <p:cNvPr id="6" name="Group 5"/>
            <p:cNvGrpSpPr/>
            <p:nvPr/>
          </p:nvGrpSpPr>
          <p:grpSpPr>
            <a:xfrm>
              <a:off x="341845" y="1617798"/>
              <a:ext cx="1569937" cy="2669926"/>
              <a:chOff x="341845" y="1503498"/>
              <a:chExt cx="1569937" cy="2669926"/>
            </a:xfrm>
          </p:grpSpPr>
          <p:sp>
            <p:nvSpPr>
              <p:cNvPr id="59" name="Left Arrow 58"/>
              <p:cNvSpPr/>
              <p:nvPr/>
            </p:nvSpPr>
            <p:spPr>
              <a:xfrm rot="10800000" flipV="1">
                <a:off x="1271702" y="165233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0800000" flipV="1">
                <a:off x="1271700" y="296649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 flipV="1">
                <a:off x="1271701" y="2304297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10800000" flipV="1">
                <a:off x="1271700" y="3680976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341845" y="1503498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65" name="Picture 64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6" name="Picture 6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7" name="Picture 6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370691" y="3076144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96" name="Picture 9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7" name="Picture 9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8" name="Picture 97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Rectangle 46"/>
            <p:cNvSpPr/>
            <p:nvPr/>
          </p:nvSpPr>
          <p:spPr>
            <a:xfrm>
              <a:off x="1104714" y="4137916"/>
              <a:ext cx="15031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Access Edge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1706" y="2496441"/>
            <a:ext cx="3046694" cy="1964640"/>
            <a:chOff x="5741706" y="2496441"/>
            <a:chExt cx="3046694" cy="1964640"/>
          </a:xfrm>
        </p:grpSpPr>
        <p:grpSp>
          <p:nvGrpSpPr>
            <p:cNvPr id="7" name="Group 6"/>
            <p:cNvGrpSpPr/>
            <p:nvPr/>
          </p:nvGrpSpPr>
          <p:grpSpPr>
            <a:xfrm>
              <a:off x="7046186" y="2496441"/>
              <a:ext cx="1742214" cy="640080"/>
              <a:chOff x="6931886" y="2318641"/>
              <a:chExt cx="1742214" cy="640080"/>
            </a:xfrm>
          </p:grpSpPr>
          <p:sp>
            <p:nvSpPr>
              <p:cNvPr id="60" name="Left Arrow 59"/>
              <p:cNvSpPr/>
              <p:nvPr/>
            </p:nvSpPr>
            <p:spPr>
              <a:xfrm flipV="1">
                <a:off x="6931886" y="2318641"/>
                <a:ext cx="640080" cy="640080"/>
              </a:xfrm>
              <a:prstGeom prst="leftArrow">
                <a:avLst/>
              </a:prstGeom>
              <a:solidFill>
                <a:srgbClr val="77933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97366" y="2491969"/>
                <a:ext cx="107673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Internet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5741706" y="4137916"/>
              <a:ext cx="18556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77933C"/>
                  </a:solidFill>
                </a:rPr>
                <a:t>Gateway</a:t>
              </a:r>
              <a:r>
                <a:rPr lang="en-US" sz="2000" dirty="0">
                  <a:solidFill>
                    <a:srgbClr val="77933C"/>
                  </a:solidFill>
                </a:rPr>
                <a:t> </a:t>
              </a:r>
              <a:r>
                <a:rPr lang="en-US" sz="2000" dirty="0" smtClean="0">
                  <a:solidFill>
                    <a:srgbClr val="77933C"/>
                  </a:solidFill>
                </a:rPr>
                <a:t>Edge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527474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78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2150057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79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227782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0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3727321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81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523288" y="4075158"/>
            <a:ext cx="154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~1K UEs</a:t>
            </a:r>
          </a:p>
          <a:p>
            <a:r>
              <a:rPr lang="en-US" dirty="0" smtClean="0"/>
              <a:t>~10K flows</a:t>
            </a:r>
          </a:p>
          <a:p>
            <a:r>
              <a:rPr lang="en-US" dirty="0" smtClean="0"/>
              <a:t>~</a:t>
            </a:r>
            <a:r>
              <a:rPr lang="en-US" dirty="0"/>
              <a:t>1 </a:t>
            </a:r>
            <a:r>
              <a:rPr lang="en-US" dirty="0" smtClean="0"/>
              <a:t>– 10 </a:t>
            </a:r>
            <a:r>
              <a:rPr lang="en-US" dirty="0" err="1" smtClean="0"/>
              <a:t>Gbps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985006" y="3068091"/>
            <a:ext cx="212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 million UEs</a:t>
            </a:r>
          </a:p>
          <a:p>
            <a:r>
              <a:rPr lang="en-US" dirty="0" smtClean="0"/>
              <a:t>~10 million flows</a:t>
            </a:r>
          </a:p>
          <a:p>
            <a:r>
              <a:rPr lang="en-US" dirty="0" smtClean="0"/>
              <a:t>~400 </a:t>
            </a:r>
            <a:r>
              <a:rPr lang="en-US" dirty="0" err="1" smtClean="0"/>
              <a:t>Gbps</a:t>
            </a:r>
            <a:r>
              <a:rPr lang="en-US" dirty="0" smtClean="0"/>
              <a:t> – 2 </a:t>
            </a:r>
            <a:r>
              <a:rPr lang="en-US" dirty="0" err="1" smtClean="0"/>
              <a:t>Tbps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98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36"/>
    </mc:Choice>
    <mc:Fallback xmlns="">
      <p:transition xmlns:p14="http://schemas.microsoft.com/office/powerpoint/2010/main" spd="slow" advTm="9683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“North south” </a:t>
            </a:r>
            <a:r>
              <a:rPr lang="en-US" dirty="0" smtClean="0"/>
              <a:t>Traffic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1845" y="1617798"/>
            <a:ext cx="2266044" cy="2843283"/>
            <a:chOff x="341845" y="1617798"/>
            <a:chExt cx="2266044" cy="2843283"/>
          </a:xfrm>
        </p:grpSpPr>
        <p:grpSp>
          <p:nvGrpSpPr>
            <p:cNvPr id="6" name="Group 5"/>
            <p:cNvGrpSpPr/>
            <p:nvPr/>
          </p:nvGrpSpPr>
          <p:grpSpPr>
            <a:xfrm>
              <a:off x="341845" y="1617798"/>
              <a:ext cx="1569937" cy="2669926"/>
              <a:chOff x="341845" y="1503498"/>
              <a:chExt cx="1569937" cy="2669926"/>
            </a:xfrm>
          </p:grpSpPr>
          <p:sp>
            <p:nvSpPr>
              <p:cNvPr id="59" name="Left Arrow 58"/>
              <p:cNvSpPr/>
              <p:nvPr/>
            </p:nvSpPr>
            <p:spPr>
              <a:xfrm rot="10800000" flipV="1">
                <a:off x="1271702" y="165233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0800000" flipV="1">
                <a:off x="1271700" y="2966491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 flipV="1">
                <a:off x="1271701" y="2304297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10800000" flipV="1">
                <a:off x="1271700" y="3680976"/>
                <a:ext cx="640080" cy="182880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341845" y="1503498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65" name="Picture 64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6" name="Picture 6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67" name="Picture 6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370691" y="3076144"/>
                <a:ext cx="660935" cy="1097280"/>
                <a:chOff x="547949" y="1288623"/>
                <a:chExt cx="834268" cy="1385046"/>
              </a:xfrm>
            </p:grpSpPr>
            <p:pic>
              <p:nvPicPr>
                <p:cNvPr id="96" name="Picture 95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928672" y="1288623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7" name="Picture 96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701899" y="1508367"/>
                  <a:ext cx="453545" cy="929628"/>
                </a:xfrm>
                <a:prstGeom prst="rect">
                  <a:avLst/>
                </a:prstGeom>
              </p:spPr>
            </p:pic>
            <p:pic>
              <p:nvPicPr>
                <p:cNvPr id="98" name="Picture 97" descr="hero_front.jp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6" t="1335" r="9991" b="10662"/>
                <a:stretch/>
              </p:blipFill>
              <p:spPr>
                <a:xfrm>
                  <a:off x="547949" y="1744041"/>
                  <a:ext cx="453545" cy="929628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Rectangle 46"/>
            <p:cNvSpPr/>
            <p:nvPr/>
          </p:nvSpPr>
          <p:spPr>
            <a:xfrm>
              <a:off x="1104714" y="4137916"/>
              <a:ext cx="15031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Access Edge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1706" y="2496441"/>
            <a:ext cx="3046694" cy="1964640"/>
            <a:chOff x="5741706" y="2496441"/>
            <a:chExt cx="3046694" cy="1964640"/>
          </a:xfrm>
        </p:grpSpPr>
        <p:grpSp>
          <p:nvGrpSpPr>
            <p:cNvPr id="7" name="Group 6"/>
            <p:cNvGrpSpPr/>
            <p:nvPr/>
          </p:nvGrpSpPr>
          <p:grpSpPr>
            <a:xfrm>
              <a:off x="7046186" y="2496441"/>
              <a:ext cx="1742214" cy="640080"/>
              <a:chOff x="6931886" y="2318641"/>
              <a:chExt cx="1742214" cy="640080"/>
            </a:xfrm>
          </p:grpSpPr>
          <p:sp>
            <p:nvSpPr>
              <p:cNvPr id="60" name="Left Arrow 59"/>
              <p:cNvSpPr/>
              <p:nvPr/>
            </p:nvSpPr>
            <p:spPr>
              <a:xfrm flipV="1">
                <a:off x="6931886" y="2318641"/>
                <a:ext cx="640080" cy="640080"/>
              </a:xfrm>
              <a:prstGeom prst="leftArrow">
                <a:avLst/>
              </a:prstGeom>
              <a:solidFill>
                <a:srgbClr val="77933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97366" y="2491969"/>
                <a:ext cx="107673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Internet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5741706" y="4137916"/>
              <a:ext cx="18556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77933C"/>
                  </a:solidFill>
                </a:rPr>
                <a:t>Gateway</a:t>
              </a:r>
              <a:r>
                <a:rPr lang="en-US" sz="2000" dirty="0">
                  <a:solidFill>
                    <a:srgbClr val="77933C"/>
                  </a:solidFill>
                </a:rPr>
                <a:t> </a:t>
              </a:r>
              <a:r>
                <a:rPr lang="en-US" sz="2000" dirty="0" smtClean="0">
                  <a:solidFill>
                    <a:srgbClr val="77933C"/>
                  </a:solidFill>
                </a:rPr>
                <a:t>Edge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8365199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3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382795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4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0939024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5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761311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66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523288" y="4075158"/>
            <a:ext cx="154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~1K UEs</a:t>
            </a:r>
          </a:p>
          <a:p>
            <a:r>
              <a:rPr lang="en-US" dirty="0" smtClean="0"/>
              <a:t>~10K flows</a:t>
            </a:r>
          </a:p>
          <a:p>
            <a:r>
              <a:rPr lang="en-US" dirty="0" smtClean="0"/>
              <a:t>~</a:t>
            </a:r>
            <a:r>
              <a:rPr lang="en-US" dirty="0"/>
              <a:t>1 </a:t>
            </a:r>
            <a:r>
              <a:rPr lang="en-US" dirty="0" smtClean="0"/>
              <a:t>– 10 </a:t>
            </a:r>
            <a:r>
              <a:rPr lang="en-US" dirty="0" err="1" smtClean="0"/>
              <a:t>Gbps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985006" y="3068091"/>
            <a:ext cx="212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 million UEs</a:t>
            </a:r>
          </a:p>
          <a:p>
            <a:r>
              <a:rPr lang="en-US" dirty="0" smtClean="0"/>
              <a:t>~10 million flows</a:t>
            </a:r>
          </a:p>
          <a:p>
            <a:r>
              <a:rPr lang="en-US" dirty="0" smtClean="0"/>
              <a:t>~400 </a:t>
            </a:r>
            <a:r>
              <a:rPr lang="en-US" dirty="0" err="1" smtClean="0"/>
              <a:t>Gbps</a:t>
            </a:r>
            <a:r>
              <a:rPr lang="en-US" dirty="0" smtClean="0"/>
              <a:t> – 2 </a:t>
            </a:r>
            <a:r>
              <a:rPr lang="en-US" dirty="0" err="1" smtClean="0"/>
              <a:t>Tbps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4627" y="5426661"/>
            <a:ext cx="3216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Opportunity: Traffic initiated from the access edge!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8"/>
    </mc:Choice>
    <mc:Fallback xmlns="">
      <p:transition xmlns:p14="http://schemas.microsoft.com/office/powerpoint/2010/main" spd="slow" advTm="99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Asymmetric Edge: </a:t>
            </a:r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46186" y="2496441"/>
            <a:ext cx="1742214" cy="640080"/>
            <a:chOff x="6931886" y="2318641"/>
            <a:chExt cx="1742214" cy="640080"/>
          </a:xfrm>
        </p:grpSpPr>
        <p:sp>
          <p:nvSpPr>
            <p:cNvPr id="60" name="Left Arrow 59"/>
            <p:cNvSpPr/>
            <p:nvPr/>
          </p:nvSpPr>
          <p:spPr>
            <a:xfrm flipV="1">
              <a:off x="6931886" y="2318641"/>
              <a:ext cx="640080" cy="64008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97366" y="2491969"/>
              <a:ext cx="10767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Internet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1845" y="1617798"/>
            <a:ext cx="1569937" cy="2669926"/>
            <a:chOff x="341845" y="1503498"/>
            <a:chExt cx="1569937" cy="2669926"/>
          </a:xfrm>
        </p:grpSpPr>
        <p:sp>
          <p:nvSpPr>
            <p:cNvPr id="59" name="Left Arrow 58"/>
            <p:cNvSpPr/>
            <p:nvPr/>
          </p:nvSpPr>
          <p:spPr>
            <a:xfrm rot="10800000" flipV="1">
              <a:off x="1271702" y="165233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 rot="10800000" flipV="1">
              <a:off x="1271700" y="296649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Left Arrow 61"/>
            <p:cNvSpPr/>
            <p:nvPr/>
          </p:nvSpPr>
          <p:spPr>
            <a:xfrm rot="10800000" flipV="1">
              <a:off x="1271701" y="2304297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0800000" flipV="1">
              <a:off x="1271700" y="3680976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341845" y="1503498"/>
              <a:ext cx="660935" cy="1097280"/>
              <a:chOff x="547949" y="1288623"/>
              <a:chExt cx="834268" cy="1385046"/>
            </a:xfrm>
          </p:grpSpPr>
          <p:pic>
            <p:nvPicPr>
              <p:cNvPr id="65" name="Picture 64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6" name="Picture 65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7" name="Picture 66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370691" y="3076144"/>
              <a:ext cx="660935" cy="1097280"/>
              <a:chOff x="547949" y="1288623"/>
              <a:chExt cx="834268" cy="1385046"/>
            </a:xfrm>
          </p:grpSpPr>
          <p:pic>
            <p:nvPicPr>
              <p:cNvPr id="96" name="Picture 95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7" name="Picture 96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8" name="Picture 97" descr="hero_front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104714" y="4137916"/>
            <a:ext cx="15031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Access Edge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41706" y="4137916"/>
            <a:ext cx="1855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77933C"/>
                </a:solidFill>
              </a:rPr>
              <a:t>Gateway</a:t>
            </a:r>
            <a:r>
              <a:rPr lang="en-US" sz="2000" dirty="0">
                <a:solidFill>
                  <a:srgbClr val="77933C"/>
                </a:solidFill>
              </a:rPr>
              <a:t> </a:t>
            </a:r>
            <a:r>
              <a:rPr lang="en-US" sz="2000" dirty="0" smtClean="0">
                <a:solidFill>
                  <a:srgbClr val="77933C"/>
                </a:solidFill>
              </a:rPr>
              <a:t>Edge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84132" y="1371309"/>
            <a:ext cx="4619830" cy="3011432"/>
            <a:chOff x="2155183" y="1257009"/>
            <a:chExt cx="4619830" cy="3011432"/>
          </a:xfrm>
        </p:grpSpPr>
        <p:sp>
          <p:nvSpPr>
            <p:cNvPr id="50" name="Teardrop 49"/>
            <p:cNvSpPr>
              <a:spLocks noChangeAspect="1"/>
            </p:cNvSpPr>
            <p:nvPr/>
          </p:nvSpPr>
          <p:spPr>
            <a:xfrm rot="2711176">
              <a:off x="2840067" y="1414431"/>
              <a:ext cx="2743200" cy="2743200"/>
            </a:xfrm>
            <a:prstGeom prst="teardrop">
              <a:avLst>
                <a:gd name="adj" fmla="val 111065"/>
              </a:avLst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713" y="2618479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84928" y="1257009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684758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3" name="Visio" r:id="rId7" imgW="624535" imgH="1494739" progId="">
                      <p:embed/>
                    </p:oleObj>
                  </mc:Choice>
                  <mc:Fallback>
                    <p:oleObj name="Visio" r:id="rId7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7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95739" y="189413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1367352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4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5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155183" y="2559295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2" name="Object 1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7329520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5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468939" y="3196086"/>
              <a:ext cx="746653" cy="1072355"/>
              <a:chOff x="1220243" y="2040952"/>
              <a:chExt cx="746653" cy="1072354"/>
            </a:xfrm>
          </p:grpSpPr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7441298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46" name="Visio" r:id="rId11" imgW="624535" imgH="1494739" progId="">
                      <p:embed/>
                    </p:oleObj>
                  </mc:Choice>
                  <mc:Fallback>
                    <p:oleObj name="Visio" r:id="rId11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1" name="Picture 189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" name="Picture 61" descr="Protocol_Translato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1487551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41407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Straight Connector 68"/>
            <p:cNvCxnSpPr>
              <a:stCxn id="117" idx="3"/>
              <a:endCxn id="68" idx="1"/>
            </p:cNvCxnSpPr>
            <p:nvPr/>
          </p:nvCxnSpPr>
          <p:spPr>
            <a:xfrm>
              <a:off x="3431581" y="1816547"/>
              <a:ext cx="373239" cy="7411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15" idx="3"/>
              <a:endCxn id="68" idx="1"/>
            </p:cNvCxnSpPr>
            <p:nvPr/>
          </p:nvCxnSpPr>
          <p:spPr>
            <a:xfrm>
              <a:off x="3042392" y="2453674"/>
              <a:ext cx="762428" cy="1040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820" y="2905590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>
              <a:stCxn id="111" idx="3"/>
              <a:endCxn id="73" idx="1"/>
            </p:cNvCxnSpPr>
            <p:nvPr/>
          </p:nvCxnSpPr>
          <p:spPr>
            <a:xfrm flipV="1">
              <a:off x="3215592" y="3049260"/>
              <a:ext cx="589228" cy="7063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3" idx="3"/>
              <a:endCxn id="73" idx="1"/>
            </p:cNvCxnSpPr>
            <p:nvPr/>
          </p:nvCxnSpPr>
          <p:spPr>
            <a:xfrm flipV="1">
              <a:off x="2901836" y="3049260"/>
              <a:ext cx="902984" cy="695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3" idx="3"/>
              <a:endCxn id="51" idx="1"/>
            </p:cNvCxnSpPr>
            <p:nvPr/>
          </p:nvCxnSpPr>
          <p:spPr>
            <a:xfrm flipV="1">
              <a:off x="4554120" y="2762149"/>
              <a:ext cx="1471593" cy="2871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8" idx="2"/>
              <a:endCxn id="73" idx="0"/>
            </p:cNvCxnSpPr>
            <p:nvPr/>
          </p:nvCxnSpPr>
          <p:spPr>
            <a:xfrm>
              <a:off x="4179470" y="2701409"/>
              <a:ext cx="0" cy="20418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8" idx="3"/>
              <a:endCxn id="51" idx="1"/>
            </p:cNvCxnSpPr>
            <p:nvPr/>
          </p:nvCxnSpPr>
          <p:spPr>
            <a:xfrm>
              <a:off x="4554120" y="2557740"/>
              <a:ext cx="1471593" cy="2044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1" descr="IOSfirew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76" y="3348430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Straight Connector 103"/>
            <p:cNvCxnSpPr>
              <a:stCxn id="103" idx="0"/>
              <a:endCxn id="73" idx="2"/>
            </p:cNvCxnSpPr>
            <p:nvPr/>
          </p:nvCxnSpPr>
          <p:spPr>
            <a:xfrm flipH="1" flipV="1">
              <a:off x="4179470" y="3192929"/>
              <a:ext cx="680206" cy="1555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22" y="3585226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8" descr="Network_Mgmt_Applian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74" y="1655193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stCxn id="105" idx="0"/>
              <a:endCxn id="73" idx="2"/>
            </p:cNvCxnSpPr>
            <p:nvPr/>
          </p:nvCxnSpPr>
          <p:spPr>
            <a:xfrm flipV="1">
              <a:off x="3947685" y="3192929"/>
              <a:ext cx="231785" cy="3922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6" idx="2"/>
              <a:endCxn id="68" idx="0"/>
            </p:cNvCxnSpPr>
            <p:nvPr/>
          </p:nvCxnSpPr>
          <p:spPr>
            <a:xfrm flipH="1">
              <a:off x="4179470" y="2276596"/>
              <a:ext cx="609936" cy="1374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8" idx="0"/>
              <a:endCxn id="58" idx="2"/>
            </p:cNvCxnSpPr>
            <p:nvPr/>
          </p:nvCxnSpPr>
          <p:spPr>
            <a:xfrm flipH="1" flipV="1">
              <a:off x="4038976" y="2208278"/>
              <a:ext cx="140494" cy="2057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1995" y="4381722"/>
            <a:ext cx="3864374" cy="1005840"/>
            <a:chOff x="291995" y="4242022"/>
            <a:chExt cx="3864374" cy="1005840"/>
          </a:xfrm>
        </p:grpSpPr>
        <p:sp>
          <p:nvSpPr>
            <p:cNvPr id="75" name="Rectangle 74"/>
            <p:cNvSpPr/>
            <p:nvPr/>
          </p:nvSpPr>
          <p:spPr>
            <a:xfrm>
              <a:off x="1297650" y="4461957"/>
              <a:ext cx="2858719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/>
                  </a:solidFill>
                </a:rPr>
                <a:t>Packet Classification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>
                      <a:lumMod val="75000"/>
                    </a:schemeClr>
                  </a:solidFill>
                </a:rPr>
                <a:t>software</a:t>
              </a:r>
              <a:endParaRPr lang="en-US" sz="25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291995" y="4242022"/>
              <a:ext cx="812719" cy="1005840"/>
            </a:xfrm>
            <a:prstGeom prst="rect">
              <a:avLst/>
            </a:prstGeom>
          </p:spPr>
        </p:pic>
      </p:grp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188567" y="5478698"/>
            <a:ext cx="4048388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Encode </a:t>
            </a:r>
            <a:r>
              <a:rPr lang="en-US" sz="2400" dirty="0" smtClean="0"/>
              <a:t>classification results in </a:t>
            </a:r>
            <a:r>
              <a:rPr lang="en-US" sz="2400" dirty="0" err="1" smtClean="0"/>
              <a:t>srcIP</a:t>
            </a:r>
            <a:r>
              <a:rPr lang="en-US" sz="2400" dirty="0" smtClean="0"/>
              <a:t> and </a:t>
            </a:r>
            <a:r>
              <a:rPr lang="en-US" sz="2400" dirty="0" err="1" smtClean="0"/>
              <a:t>srcPort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872645" y="4601655"/>
            <a:ext cx="3221628" cy="721653"/>
            <a:chOff x="4872645" y="4461955"/>
            <a:chExt cx="3221628" cy="721653"/>
          </a:xfrm>
        </p:grpSpPr>
        <p:sp>
          <p:nvSpPr>
            <p:cNvPr id="80" name="Rectangle 79"/>
            <p:cNvSpPr/>
            <p:nvPr/>
          </p:nvSpPr>
          <p:spPr>
            <a:xfrm>
              <a:off x="4872645" y="4461955"/>
              <a:ext cx="2593233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rgbClr val="77933C"/>
                  </a:solidFill>
                </a:rPr>
                <a:t>Simple Forwarding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3">
                      <a:lumMod val="50000"/>
                    </a:schemeClr>
                  </a:solidFill>
                </a:rPr>
                <a:t>hardware</a:t>
              </a:r>
              <a:endParaRPr lang="en-US" sz="25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65878" y="4529505"/>
              <a:ext cx="628395" cy="654103"/>
            </a:xfrm>
            <a:prstGeom prst="rect">
              <a:avLst/>
            </a:prstGeom>
          </p:spPr>
        </p:pic>
      </p:grpSp>
      <p:sp>
        <p:nvSpPr>
          <p:cNvPr id="82" name="Content Placeholder 2"/>
          <p:cNvSpPr txBox="1">
            <a:spLocks/>
          </p:cNvSpPr>
          <p:nvPr/>
        </p:nvSpPr>
        <p:spPr>
          <a:xfrm>
            <a:off x="4416963" y="5479121"/>
            <a:ext cx="4574638" cy="940001"/>
          </a:xfrm>
          <a:prstGeom prst="rect">
            <a:avLst/>
          </a:prstGeom>
          <a:ln w="19050" cmpd="sng">
            <a:solidFill>
              <a:srgbClr val="77933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Classification results are </a:t>
            </a:r>
            <a:r>
              <a:rPr lang="en-US" sz="2400" dirty="0" smtClean="0">
                <a:solidFill>
                  <a:srgbClr val="77933C"/>
                </a:solidFill>
              </a:rPr>
              <a:t>piggybacked </a:t>
            </a:r>
            <a:r>
              <a:rPr lang="en-US" sz="2400" dirty="0" smtClean="0"/>
              <a:t>in </a:t>
            </a:r>
            <a:r>
              <a:rPr lang="en-US" sz="2400" dirty="0" err="1" smtClean="0"/>
              <a:t>dstIP</a:t>
            </a:r>
            <a:r>
              <a:rPr lang="en-US" sz="2400" dirty="0" smtClean="0"/>
              <a:t> and </a:t>
            </a:r>
            <a:r>
              <a:rPr lang="en-US" sz="2400" dirty="0" err="1" smtClean="0"/>
              <a:t>dstPort</a:t>
            </a:r>
            <a:endParaRPr lang="en-US" sz="2400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56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00"/>
    </mc:Choice>
    <mc:Fallback xmlns="">
      <p:transition xmlns:p14="http://schemas.microsoft.com/office/powerpoint/2010/main" spd="slow" advTm="374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046539"/>
            <a:ext cx="8229600" cy="1541461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</a:t>
            </a:r>
            <a:r>
              <a:rPr lang="en-US" dirty="0">
                <a:solidFill>
                  <a:srgbClr val="C0504D"/>
                </a:solidFill>
              </a:rPr>
              <a:t>Scalable </a:t>
            </a:r>
            <a:r>
              <a:rPr lang="en-US" dirty="0" smtClean="0">
                <a:solidFill>
                  <a:srgbClr val="C0504D"/>
                </a:solidFill>
              </a:rPr>
              <a:t>Support of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Fine</a:t>
            </a:r>
            <a:r>
              <a:rPr lang="en-US" dirty="0">
                <a:solidFill>
                  <a:srgbClr val="C0504D"/>
                </a:solidFill>
              </a:rPr>
              <a:t>-Grained Service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service policy to be applied to a flow and tag flows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Traffic Steering: </a:t>
            </a:r>
            <a:r>
              <a:rPr lang="en-US" sz="2800" dirty="0" smtClean="0"/>
              <a:t>generate switch rules to implement paths for service </a:t>
            </a:r>
            <a:r>
              <a:rPr lang="en-US" sz="2800" dirty="0" smtClean="0">
                <a:solidFill>
                  <a:srgbClr val="000000"/>
                </a:solidFill>
              </a:rPr>
              <a:t>policy</a:t>
            </a:r>
          </a:p>
          <a:p>
            <a:pPr lvl="1"/>
            <a:r>
              <a:rPr lang="en-US" sz="2400" dirty="0" smtClean="0"/>
              <a:t>How to implement </a:t>
            </a:r>
            <a:r>
              <a:rPr lang="en-US" sz="2400" dirty="0" smtClean="0">
                <a:solidFill>
                  <a:srgbClr val="C0504D"/>
                </a:solidFill>
              </a:rPr>
              <a:t>million of paths</a:t>
            </a:r>
            <a:r>
              <a:rPr lang="en-US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6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4"/>
    </mc:Choice>
    <mc:Fallback xmlns="">
      <p:transition xmlns:p14="http://schemas.microsoft.com/office/powerpoint/2010/main" spd="slow" advTm="110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Steering traffic through different sequences of middlebox instances</a:t>
            </a:r>
          </a:p>
          <a:p>
            <a:pPr lvl="1"/>
            <a:r>
              <a:rPr lang="en-US" sz="2400" dirty="0" smtClean="0"/>
              <a:t>Difficult to configure with traditional layer-2 or layer-3 routing</a:t>
            </a:r>
          </a:p>
          <a:p>
            <a:pPr lvl="1"/>
            <a:r>
              <a:rPr lang="en-US" sz="2400" dirty="0" smtClean="0"/>
              <a:t>[PLayer’08] use packet classifiers, large flow table</a:t>
            </a:r>
          </a:p>
          <a:p>
            <a:pPr lvl="1"/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What about use a tag to encode a path?</a:t>
            </a:r>
          </a:p>
          <a:p>
            <a:pPr lvl="1"/>
            <a:r>
              <a:rPr lang="en-US" sz="2400" dirty="0" smtClean="0"/>
              <a:t>Aggregate traffic of the same path</a:t>
            </a:r>
          </a:p>
          <a:p>
            <a:pPr lvl="1"/>
            <a:r>
              <a:rPr lang="en-US" sz="2400" dirty="0" smtClean="0"/>
              <a:t>Suppose 1000 service policy clauses, 1000 base stations</a:t>
            </a:r>
          </a:p>
          <a:p>
            <a:pPr lvl="1"/>
            <a:r>
              <a:rPr lang="en-US" sz="2400" dirty="0" smtClean="0"/>
              <a:t>May result in 1 million paths, need 1 million tags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Limited switch flow tables:</a:t>
            </a:r>
            <a:r>
              <a:rPr lang="en-US" sz="2800" dirty="0" smtClean="0"/>
              <a:t> ~1K – 4K TCAM, ~16K – 64K L2/Eth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Solution:</a:t>
            </a:r>
            <a:r>
              <a:rPr lang="en-US" sz="2800" dirty="0" smtClean="0"/>
              <a:t> multi-dimensional aggregation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2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30"/>
    </mc:Choice>
    <mc:Fallback xmlns="">
      <p:transition xmlns:p14="http://schemas.microsoft.com/office/powerpoint/2010/main" spd="slow" advTm="880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000000"/>
                </a:solidFill>
              </a:rPr>
              <a:t>Exploit </a:t>
            </a:r>
            <a:r>
              <a:rPr lang="en-US" sz="2600" dirty="0" smtClean="0">
                <a:solidFill>
                  <a:schemeClr val="accent2"/>
                </a:solidFill>
              </a:rPr>
              <a:t>locality</a:t>
            </a:r>
            <a:r>
              <a:rPr lang="en-US" sz="2600" dirty="0" smtClean="0">
                <a:solidFill>
                  <a:srgbClr val="000000"/>
                </a:solidFill>
              </a:rPr>
              <a:t> in the network</a:t>
            </a:r>
          </a:p>
          <a:p>
            <a:r>
              <a:rPr lang="en-US" sz="2600" dirty="0" smtClean="0">
                <a:solidFill>
                  <a:schemeClr val="accent2"/>
                </a:solidFill>
              </a:rPr>
              <a:t>Selectively</a:t>
            </a:r>
            <a:r>
              <a:rPr lang="en-US" sz="2600" dirty="0" smtClean="0"/>
              <a:t> match on one or multiple dimensions</a:t>
            </a:r>
          </a:p>
          <a:p>
            <a:pPr lvl="1"/>
            <a:r>
              <a:rPr lang="en-US" sz="2200" dirty="0" smtClean="0"/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UE ID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793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UE</a:t>
              </a:r>
            </a:p>
            <a:p>
              <a:endParaRPr lang="en-US" dirty="0"/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10" name="TextBox 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(group of) base stations</a:t>
              </a:r>
              <a:endParaRPr lang="en-US" dirty="0"/>
            </a:p>
          </p:txBody>
        </p:sp>
        <p:sp>
          <p:nvSpPr>
            <p:cNvPr id="13" name="Left Arrow 12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that share a common policy (even across UEs and BSs)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1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3"/>
    </mc:Choice>
    <mc:Fallback xmlns="">
      <p:transition xmlns:p14="http://schemas.microsoft.com/office/powerpoint/2010/main" spd="slow" advTm="532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7F7F7F"/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BS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10" name="TextBox 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that share a common policy (even across UEs and BSs)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3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1"/>
    </mc:Choice>
    <mc:Fallback xmlns="">
      <p:transition xmlns:p14="http://schemas.microsoft.com/office/powerpoint/2010/main" spd="slow" advTm="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1265495"/>
            <a:ext cx="8229600" cy="54020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service policy clause: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Traffic of this policy is pushed </a:t>
            </a:r>
            <a:r>
              <a:rPr lang="en-US" sz="2400" dirty="0" smtClean="0">
                <a:solidFill>
                  <a:schemeClr val="accent2"/>
                </a:solidFill>
              </a:rPr>
              <a:t>tag1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 to different MBs with policy tag</a:t>
            </a:r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27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0900" y="3788340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46812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17553" y="4347878"/>
            <a:ext cx="648374" cy="68393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86544" y="5031812"/>
            <a:ext cx="679383" cy="58070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28541" y="5031812"/>
            <a:ext cx="1001861" cy="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39891" y="5052978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17856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02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41" y="4888143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</p:cNvCxnSpPr>
          <p:nvPr/>
        </p:nvCxnSpPr>
        <p:spPr>
          <a:xfrm flipV="1">
            <a:off x="7079702" y="5030360"/>
            <a:ext cx="551954" cy="1452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5227" y="5031812"/>
            <a:ext cx="1064014" cy="0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96" y="4068839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3396" y="4502226"/>
            <a:ext cx="11656" cy="385917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64" y="4020455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3891" y="4509405"/>
            <a:ext cx="612836" cy="378738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9" idx="2"/>
            <a:endCxn id="20" idx="0"/>
          </p:cNvCxnSpPr>
          <p:nvPr/>
        </p:nvCxnSpPr>
        <p:spPr>
          <a:xfrm>
            <a:off x="4409045" y="4552958"/>
            <a:ext cx="544846" cy="335185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83540"/>
              </p:ext>
            </p:extLst>
          </p:nvPr>
        </p:nvGraphicFramePr>
        <p:xfrm>
          <a:off x="2670687" y="5893052"/>
          <a:ext cx="3120513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51048"/>
                <a:gridCol w="226946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tag1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Filter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49" name="Left Arrow 48"/>
          <p:cNvSpPr/>
          <p:nvPr/>
        </p:nvSpPr>
        <p:spPr>
          <a:xfrm rot="16200000">
            <a:off x="4725291" y="5324015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Left Arrow 127"/>
          <p:cNvSpPr/>
          <p:nvPr/>
        </p:nvSpPr>
        <p:spPr>
          <a:xfrm rot="16200000">
            <a:off x="6464796" y="5306657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Connector 49"/>
          <p:cNvCxnSpPr>
            <a:stCxn id="33" idx="2"/>
            <a:endCxn id="18" idx="0"/>
          </p:cNvCxnSpPr>
          <p:nvPr/>
        </p:nvCxnSpPr>
        <p:spPr>
          <a:xfrm>
            <a:off x="6693396" y="4502226"/>
            <a:ext cx="11656" cy="385917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2"/>
            <a:endCxn id="20" idx="0"/>
          </p:cNvCxnSpPr>
          <p:nvPr/>
        </p:nvCxnSpPr>
        <p:spPr>
          <a:xfrm flipH="1">
            <a:off x="4953891" y="4509405"/>
            <a:ext cx="612836" cy="378738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13" y="3931555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9967" y="5128926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0990" y="5134716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5108" y="5149421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18</a:t>
            </a:fld>
            <a:endParaRPr lang="en-US"/>
          </a:p>
        </p:txBody>
      </p:sp>
      <p:sp>
        <p:nvSpPr>
          <p:cNvPr id="58" name="Equal 57"/>
          <p:cNvSpPr/>
          <p:nvPr/>
        </p:nvSpPr>
        <p:spPr>
          <a:xfrm>
            <a:off x="4384197" y="1957770"/>
            <a:ext cx="457200" cy="365760"/>
          </a:xfrm>
          <a:prstGeom prst="mathEqual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19247" y="1875095"/>
            <a:ext cx="3657600" cy="849978"/>
            <a:chOff x="4919247" y="1875095"/>
            <a:chExt cx="3657600" cy="84997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9247" y="2127675"/>
              <a:ext cx="3657600" cy="0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224047" y="1875095"/>
              <a:ext cx="1868685" cy="849978"/>
              <a:chOff x="4833010" y="3946203"/>
              <a:chExt cx="1868685" cy="849978"/>
            </a:xfrm>
          </p:grpSpPr>
          <p:pic>
            <p:nvPicPr>
              <p:cNvPr id="72" name="Picture 60" descr="Content_Transformation_Engine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507" y="3946203"/>
                <a:ext cx="787925" cy="488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4833010" y="4496099"/>
                <a:ext cx="1868685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Content Filter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110921" y="1890143"/>
              <a:ext cx="1036763" cy="834930"/>
              <a:chOff x="7261477" y="4108734"/>
              <a:chExt cx="1036763" cy="834930"/>
            </a:xfrm>
          </p:grpSpPr>
          <p:pic>
            <p:nvPicPr>
              <p:cNvPr id="70" name="Picture 11" descr="IOSfirew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1946" y="4108734"/>
                <a:ext cx="635000" cy="433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7261477" y="4643582"/>
                <a:ext cx="103676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Firewall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8578"/>
              </p:ext>
            </p:extLst>
          </p:nvPr>
        </p:nvGraphicFramePr>
        <p:xfrm>
          <a:off x="5966990" y="5893052"/>
          <a:ext cx="3012565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1608"/>
                <a:gridCol w="219095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tag1</a:t>
                      </a:r>
                      <a:endParaRPr lang="en-US" sz="1700" dirty="0"/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Firewall</a:t>
                      </a:r>
                      <a:endParaRPr lang="en-US" sz="1700" dirty="0"/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0113" y="1857526"/>
            <a:ext cx="296606" cy="45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98672" y="23183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Customer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7008" y="1857526"/>
            <a:ext cx="628458" cy="506519"/>
          </a:xfrm>
          <a:prstGeom prst="rect">
            <a:avLst/>
          </a:prstGeom>
        </p:spPr>
      </p:pic>
      <p:sp>
        <p:nvSpPr>
          <p:cNvPr id="61" name="Plus 60"/>
          <p:cNvSpPr/>
          <p:nvPr/>
        </p:nvSpPr>
        <p:spPr>
          <a:xfrm>
            <a:off x="2353323" y="1912371"/>
            <a:ext cx="465667" cy="451674"/>
          </a:xfrm>
          <a:prstGeom prst="mathPlus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89825" y="2364045"/>
            <a:ext cx="17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Parental Control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494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78"/>
    </mc:Choice>
    <mc:Fallback xmlns="">
      <p:transition xmlns:p14="http://schemas.microsoft.com/office/powerpoint/2010/main" spd="slow" advTm="298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Cellular </a:t>
            </a:r>
            <a:r>
              <a:rPr lang="en-US" sz="3600" dirty="0"/>
              <a:t>C</a:t>
            </a:r>
            <a:r>
              <a:rPr lang="en-US" sz="3600" dirty="0" smtClean="0"/>
              <a:t>ore </a:t>
            </a:r>
            <a:r>
              <a:rPr lang="en-US" sz="3600" dirty="0"/>
              <a:t>N</a:t>
            </a:r>
            <a:r>
              <a:rPr lang="en-US" sz="3600" dirty="0" smtClean="0"/>
              <a:t>etwork Architecture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061965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19" name="Visio" r:id="rId4" imgW="624535" imgH="1494739" progId="">
                    <p:embed/>
                  </p:oleObj>
                </mc:Choice>
                <mc:Fallback>
                  <p:oleObj name="Visio" r:id="rId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2907920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0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091674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1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094047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2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32850" y="1660312"/>
            <a:ext cx="1415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 (BS)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1992" y="3874918"/>
            <a:ext cx="1713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 (UE)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3"/>
    </mc:Choice>
    <mc:Fallback xmlns="">
      <p:transition xmlns:p14="http://schemas.microsoft.com/office/powerpoint/2010/main" spd="slow" advTm="165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/>
              <a:t>Exploit </a:t>
            </a:r>
            <a:r>
              <a:rPr lang="en-US" sz="2600" dirty="0" smtClean="0">
                <a:solidFill>
                  <a:schemeClr val="accent2"/>
                </a:solidFill>
              </a:rPr>
              <a:t>locality</a:t>
            </a:r>
            <a:r>
              <a:rPr lang="en-US" sz="2600" dirty="0" smtClean="0"/>
              <a:t>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F7F7F"/>
                </a:solidFill>
              </a:rPr>
              <a:t>Policy Tag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rgbClr val="7F7F7F"/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7F7F7F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20" name="TextBox 1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(group of) base stations</a:t>
              </a:r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4"/>
    </mc:Choice>
    <mc:Fallback xmlns="">
      <p:transition xmlns:p14="http://schemas.microsoft.com/office/powerpoint/2010/main" spd="slow" advTm="128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520700" y="1903163"/>
            <a:ext cx="2022468" cy="4526292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Location-Based Hierarchical IP Address</a:t>
            </a:r>
            <a:endParaRPr lang="en-US" dirty="0"/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12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5085" y="1979363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00691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56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21738" y="2538901"/>
            <a:ext cx="648374" cy="68393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90729" y="3222835"/>
            <a:ext cx="679383" cy="5807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32726" y="3222835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44076" y="3244001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37913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57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7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26" y="3079166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  <a:endCxn id="59" idx="1"/>
          </p:cNvCxnSpPr>
          <p:nvPr/>
        </p:nvCxnSpPr>
        <p:spPr>
          <a:xfrm>
            <a:off x="7083887" y="3222835"/>
            <a:ext cx="534424" cy="949851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9412" y="3222835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81" y="2259862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7581" y="2693249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2" y="2259862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8076" y="2748812"/>
            <a:ext cx="575419" cy="33035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74" y="2190100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40" idx="2"/>
            <a:endCxn id="20" idx="0"/>
          </p:cNvCxnSpPr>
          <p:nvPr/>
        </p:nvCxnSpPr>
        <p:spPr>
          <a:xfrm>
            <a:off x="4385806" y="2811502"/>
            <a:ext cx="572270" cy="26766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3368" y="2283239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3368" y="350345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9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11" y="402901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8367611" y="4172686"/>
            <a:ext cx="54719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1" idx="3"/>
            <a:endCxn id="59" idx="1"/>
          </p:cNvCxnSpPr>
          <p:nvPr/>
        </p:nvCxnSpPr>
        <p:spPr>
          <a:xfrm flipV="1">
            <a:off x="7090237" y="4172686"/>
            <a:ext cx="528074" cy="130294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2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1381435" y="4232161"/>
            <a:ext cx="746653" cy="1072354"/>
            <a:chOff x="1220243" y="2040952"/>
            <a:chExt cx="746653" cy="1072354"/>
          </a:xfrm>
        </p:grpSpPr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43398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58" name="Visio" r:id="rId12" imgW="624535" imgH="1494739" progId="">
                    <p:embed/>
                  </p:oleObj>
                </mc:Choice>
                <mc:Fallback>
                  <p:oleObj name="Visio" r:id="rId12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5" name="Straight Connector 94"/>
          <p:cNvCxnSpPr>
            <a:stCxn id="94" idx="3"/>
            <a:endCxn id="90" idx="1"/>
          </p:cNvCxnSpPr>
          <p:nvPr/>
        </p:nvCxnSpPr>
        <p:spPr>
          <a:xfrm>
            <a:off x="2128088" y="4791699"/>
            <a:ext cx="648374" cy="68393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00" idx="3"/>
            <a:endCxn id="90" idx="1"/>
          </p:cNvCxnSpPr>
          <p:nvPr/>
        </p:nvCxnSpPr>
        <p:spPr>
          <a:xfrm flipV="1">
            <a:off x="2097079" y="5475633"/>
            <a:ext cx="679383" cy="580704"/>
          </a:xfrm>
          <a:prstGeom prst="line">
            <a:avLst/>
          </a:prstGeom>
          <a:ln w="285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2" idx="3"/>
            <a:endCxn id="101" idx="1"/>
          </p:cNvCxnSpPr>
          <p:nvPr/>
        </p:nvCxnSpPr>
        <p:spPr>
          <a:xfrm>
            <a:off x="5339076" y="5475633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350426" y="5496799"/>
            <a:ext cx="746653" cy="1072354"/>
            <a:chOff x="1220243" y="2040952"/>
            <a:chExt cx="746653" cy="1072354"/>
          </a:xfrm>
        </p:grpSpPr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142427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059" name="Visio" r:id="rId13" imgW="624535" imgH="1494739" progId="">
                    <p:embed/>
                  </p:oleObj>
                </mc:Choice>
                <mc:Fallback>
                  <p:oleObj name="Visio" r:id="rId13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0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1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37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6" y="533196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" name="Straight Connector 103"/>
          <p:cNvCxnSpPr>
            <a:stCxn id="90" idx="3"/>
            <a:endCxn id="102" idx="1"/>
          </p:cNvCxnSpPr>
          <p:nvPr/>
        </p:nvCxnSpPr>
        <p:spPr>
          <a:xfrm>
            <a:off x="3525762" y="5475633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31" y="451266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Connector 105"/>
          <p:cNvCxnSpPr>
            <a:stCxn id="101" idx="0"/>
            <a:endCxn id="105" idx="2"/>
          </p:cNvCxnSpPr>
          <p:nvPr/>
        </p:nvCxnSpPr>
        <p:spPr>
          <a:xfrm flipH="1" flipV="1">
            <a:off x="6703931" y="4946047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45" y="4512660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Connector 107"/>
          <p:cNvCxnSpPr>
            <a:stCxn id="107" idx="2"/>
            <a:endCxn id="102" idx="0"/>
          </p:cNvCxnSpPr>
          <p:nvPr/>
        </p:nvCxnSpPr>
        <p:spPr>
          <a:xfrm flipH="1">
            <a:off x="4964426" y="5001610"/>
            <a:ext cx="562982" cy="33035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74" y="4442898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Connector 109"/>
          <p:cNvCxnSpPr>
            <a:stCxn id="109" idx="2"/>
            <a:endCxn id="102" idx="0"/>
          </p:cNvCxnSpPr>
          <p:nvPr/>
        </p:nvCxnSpPr>
        <p:spPr>
          <a:xfrm>
            <a:off x="4385806" y="5064300"/>
            <a:ext cx="578620" cy="26766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69718" y="453603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718" y="5756255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555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7"/>
    </mc:Choice>
    <mc:Fallback xmlns="">
      <p:transition xmlns:p14="http://schemas.microsoft.com/office/powerpoint/2010/main" spd="slow" advTm="41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2234984" y="1676888"/>
            <a:ext cx="2022468" cy="4526292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Location-Based Hierarchical IP Address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9369" y="1753088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44668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4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058360" y="3017726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5449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5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5308384" y="1748658"/>
            <a:ext cx="3708616" cy="102301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504D"/>
                </a:solidFill>
              </a:rPr>
              <a:t>BS ID: </a:t>
            </a:r>
            <a:r>
              <a:rPr lang="en-US" sz="2200" dirty="0"/>
              <a:t>an </a:t>
            </a:r>
            <a:r>
              <a:rPr lang="en-US" sz="2200" dirty="0">
                <a:solidFill>
                  <a:schemeClr val="accent2"/>
                </a:solidFill>
              </a:rPr>
              <a:t>IP prefix </a:t>
            </a:r>
            <a:r>
              <a:rPr lang="en-US" sz="2200" dirty="0"/>
              <a:t>assigned to </a:t>
            </a:r>
            <a:r>
              <a:rPr lang="en-US" sz="2200" dirty="0" smtClean="0"/>
              <a:t>each </a:t>
            </a:r>
            <a:r>
              <a:rPr lang="en-US" sz="2200" dirty="0"/>
              <a:t>base </a:t>
            </a:r>
            <a:r>
              <a:rPr lang="en-US" sz="2200" dirty="0" smtClean="0"/>
              <a:t>station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77652" y="2056964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77652" y="3277182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095719" y="4005886"/>
            <a:ext cx="746653" cy="1072354"/>
            <a:chOff x="1220243" y="2040952"/>
            <a:chExt cx="746653" cy="1072354"/>
          </a:xfrm>
        </p:grpSpPr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53149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6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4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3064710" y="5270524"/>
            <a:ext cx="746653" cy="1072354"/>
            <a:chOff x="1220243" y="2040952"/>
            <a:chExt cx="746653" cy="1072354"/>
          </a:xfrm>
        </p:grpSpPr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27497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7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0" name="Picture 189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Rectangle 110"/>
          <p:cNvSpPr/>
          <p:nvPr/>
        </p:nvSpPr>
        <p:spPr>
          <a:xfrm>
            <a:off x="2484002" y="4309762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484002" y="5529980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04975" y="2156265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10.0.0.0/16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04975" y="3382803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10.1.0.0/16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04975" y="4381938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10.2.0.0/16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04975" y="5655353"/>
            <a:ext cx="1303409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10.3.0.0/16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59175" y="3387307"/>
            <a:ext cx="1468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10.1.</a:t>
            </a:r>
            <a:r>
              <a:rPr lang="en-US" sz="2400" b="1" dirty="0" smtClean="0">
                <a:solidFill>
                  <a:srgbClr val="77933C"/>
                </a:solidFill>
              </a:rPr>
              <a:t>0.7</a:t>
            </a:r>
            <a:endParaRPr lang="en-US" sz="2400" b="1" dirty="0">
              <a:solidFill>
                <a:srgbClr val="77933C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7051" y="3515176"/>
            <a:ext cx="5088532" cy="1349700"/>
            <a:chOff x="1439267" y="2644405"/>
            <a:chExt cx="5088532" cy="1349700"/>
          </a:xfrm>
        </p:grpSpPr>
        <p:pic>
          <p:nvPicPr>
            <p:cNvPr id="51" name="Picture 50" descr="hero_front.jp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1833797" y="2722169"/>
              <a:ext cx="446116" cy="914400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>
              <a:off x="2596254" y="2644693"/>
              <a:ext cx="3931545" cy="596649"/>
            </a:xfrm>
            <a:custGeom>
              <a:avLst/>
              <a:gdLst>
                <a:gd name="connsiteX0" fmla="*/ 0 w 3499556"/>
                <a:gd name="connsiteY0" fmla="*/ 552443 h 552443"/>
                <a:gd name="connsiteX1" fmla="*/ 804334 w 3499556"/>
                <a:gd name="connsiteY1" fmla="*/ 72665 h 552443"/>
                <a:gd name="connsiteX2" fmla="*/ 3499556 w 3499556"/>
                <a:gd name="connsiteY2" fmla="*/ 2110 h 55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9556" h="552443">
                  <a:moveTo>
                    <a:pt x="0" y="552443"/>
                  </a:moveTo>
                  <a:cubicBezTo>
                    <a:pt x="110537" y="358415"/>
                    <a:pt x="221075" y="164387"/>
                    <a:pt x="804334" y="72665"/>
                  </a:cubicBezTo>
                  <a:cubicBezTo>
                    <a:pt x="1387593" y="-19057"/>
                    <a:pt x="3499556" y="2110"/>
                    <a:pt x="3499556" y="2110"/>
                  </a:cubicBezTo>
                </a:path>
              </a:pathLst>
            </a:custGeom>
            <a:ln w="31750">
              <a:solidFill>
                <a:srgbClr val="4F81BD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311070" y="2644405"/>
              <a:ext cx="442638" cy="387543"/>
              <a:chOff x="557178" y="1520979"/>
              <a:chExt cx="442638" cy="387543"/>
            </a:xfrm>
          </p:grpSpPr>
          <p:sp>
            <p:nvSpPr>
              <p:cNvPr id="64" name="Arc 33"/>
              <p:cNvSpPr>
                <a:spLocks noChangeArrowheads="1"/>
              </p:cNvSpPr>
              <p:nvPr/>
            </p:nvSpPr>
            <p:spPr bwMode="auto">
              <a:xfrm rot="11523367" flipH="1" flipV="1">
                <a:off x="557178" y="1693697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5" name="Arc 34"/>
              <p:cNvSpPr>
                <a:spLocks noChangeArrowheads="1"/>
              </p:cNvSpPr>
              <p:nvPr/>
            </p:nvSpPr>
            <p:spPr bwMode="auto">
              <a:xfrm rot="11523367" flipH="1" flipV="1">
                <a:off x="608921" y="1664910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6" name="Arc 35"/>
              <p:cNvSpPr>
                <a:spLocks noChangeArrowheads="1"/>
              </p:cNvSpPr>
              <p:nvPr/>
            </p:nvSpPr>
            <p:spPr bwMode="auto">
              <a:xfrm rot="11523367" flipH="1" flipV="1">
                <a:off x="660664" y="1636124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7" name="Arc 36"/>
              <p:cNvSpPr>
                <a:spLocks noChangeArrowheads="1"/>
              </p:cNvSpPr>
              <p:nvPr/>
            </p:nvSpPr>
            <p:spPr bwMode="auto">
              <a:xfrm rot="11523367" flipH="1" flipV="1">
                <a:off x="712406" y="1607338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8" name="Arc 37"/>
              <p:cNvSpPr>
                <a:spLocks noChangeArrowheads="1"/>
              </p:cNvSpPr>
              <p:nvPr/>
            </p:nvSpPr>
            <p:spPr bwMode="auto">
              <a:xfrm rot="11523367" flipH="1" flipV="1">
                <a:off x="764149" y="1578551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69" name="Arc 38"/>
              <p:cNvSpPr>
                <a:spLocks noChangeArrowheads="1"/>
              </p:cNvSpPr>
              <p:nvPr/>
            </p:nvSpPr>
            <p:spPr bwMode="auto">
              <a:xfrm rot="11523367" flipH="1" flipV="1">
                <a:off x="815891" y="1549765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  <p:sp>
            <p:nvSpPr>
              <p:cNvPr id="70" name="Arc 39"/>
              <p:cNvSpPr>
                <a:spLocks noChangeArrowheads="1"/>
              </p:cNvSpPr>
              <p:nvPr/>
            </p:nvSpPr>
            <p:spPr bwMode="auto">
              <a:xfrm rot="11523367" flipH="1" flipV="1">
                <a:off x="867634" y="1520979"/>
                <a:ext cx="132182" cy="214825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>
                  <a:latin typeface="Calibri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39267" y="3624773"/>
              <a:ext cx="1295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192.168.0.5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27826" y="3791778"/>
            <a:ext cx="697840" cy="659196"/>
            <a:chOff x="7075742" y="4008508"/>
            <a:chExt cx="697840" cy="659196"/>
          </a:xfrm>
        </p:grpSpPr>
        <p:sp>
          <p:nvSpPr>
            <p:cNvPr id="11" name="TextBox 10"/>
            <p:cNvSpPr txBox="1"/>
            <p:nvPr/>
          </p:nvSpPr>
          <p:spPr>
            <a:xfrm>
              <a:off x="7075742" y="4298372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7933C"/>
                  </a:solidFill>
                </a:rPr>
                <a:t>UE ID</a:t>
              </a:r>
              <a:endParaRPr lang="en-US" dirty="0">
                <a:solidFill>
                  <a:srgbClr val="77933C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424662" y="4008508"/>
              <a:ext cx="0" cy="291909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30537" y="2622745"/>
            <a:ext cx="671979" cy="667137"/>
            <a:chOff x="6781653" y="2991875"/>
            <a:chExt cx="671979" cy="667137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101142" y="3367103"/>
              <a:ext cx="0" cy="291909"/>
            </a:xfrm>
            <a:prstGeom prst="line">
              <a:avLst/>
            </a:prstGeom>
            <a:ln w="28575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781653" y="299187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BS ID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5435384" y="4566734"/>
            <a:ext cx="3708616" cy="1023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77933C"/>
                </a:solidFill>
              </a:rPr>
              <a:t>UE ID: </a:t>
            </a:r>
            <a:r>
              <a:rPr lang="en-US" sz="2200" dirty="0" smtClean="0"/>
              <a:t>an </a:t>
            </a:r>
            <a:r>
              <a:rPr lang="en-US" sz="2200" dirty="0" smtClean="0">
                <a:solidFill>
                  <a:srgbClr val="77933C"/>
                </a:solidFill>
              </a:rPr>
              <a:t>IP suffix </a:t>
            </a:r>
            <a:r>
              <a:rPr lang="en-US" sz="2200" dirty="0" smtClean="0"/>
              <a:t>unique under the BS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64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01"/>
    </mc:Choice>
    <mc:Fallback xmlns="">
      <p:transition xmlns:p14="http://schemas.microsoft.com/office/powerpoint/2010/main" spd="slow" advTm="718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  <p:bldP spid="71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stCxn id="4" idx="1"/>
            <a:endCxn id="14" idx="3"/>
          </p:cNvCxnSpPr>
          <p:nvPr/>
        </p:nvCxnSpPr>
        <p:spPr>
          <a:xfrm flipH="1">
            <a:off x="2090729" y="4136953"/>
            <a:ext cx="679383" cy="58070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4" idx="1"/>
          </p:cNvCxnSpPr>
          <p:nvPr/>
        </p:nvCxnSpPr>
        <p:spPr>
          <a:xfrm>
            <a:off x="2121738" y="3453019"/>
            <a:ext cx="648374" cy="683934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to different </a:t>
            </a:r>
            <a:r>
              <a:rPr lang="en-US" dirty="0" smtClean="0"/>
              <a:t>BSs with BS ID</a:t>
            </a:r>
            <a:endParaRPr lang="en-US" dirty="0"/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12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5085" y="2893481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10591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02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>
            <a:stCxn id="7" idx="3"/>
            <a:endCxn id="4" idx="1"/>
          </p:cNvCxnSpPr>
          <p:nvPr/>
        </p:nvCxnSpPr>
        <p:spPr>
          <a:xfrm>
            <a:off x="2121738" y="3453019"/>
            <a:ext cx="648374" cy="68393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4" idx="1"/>
          </p:cNvCxnSpPr>
          <p:nvPr/>
        </p:nvCxnSpPr>
        <p:spPr>
          <a:xfrm flipV="1">
            <a:off x="2090729" y="4136953"/>
            <a:ext cx="679383" cy="58070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3"/>
            <a:endCxn id="18" idx="1"/>
          </p:cNvCxnSpPr>
          <p:nvPr/>
        </p:nvCxnSpPr>
        <p:spPr>
          <a:xfrm>
            <a:off x="5332726" y="4136953"/>
            <a:ext cx="1001861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44076" y="4158119"/>
            <a:ext cx="746653" cy="1072354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61933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03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7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26" y="3993284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18" idx="3"/>
            <a:endCxn id="59" idx="1"/>
          </p:cNvCxnSpPr>
          <p:nvPr/>
        </p:nvCxnSpPr>
        <p:spPr>
          <a:xfrm>
            <a:off x="7083887" y="4136953"/>
            <a:ext cx="551954" cy="475083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20" idx="1"/>
          </p:cNvCxnSpPr>
          <p:nvPr/>
        </p:nvCxnSpPr>
        <p:spPr>
          <a:xfrm>
            <a:off x="3519412" y="4136953"/>
            <a:ext cx="1064014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81" y="317398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>
            <a:stCxn id="18" idx="0"/>
            <a:endCxn id="33" idx="2"/>
          </p:cNvCxnSpPr>
          <p:nvPr/>
        </p:nvCxnSpPr>
        <p:spPr>
          <a:xfrm flipH="1" flipV="1">
            <a:off x="6697581" y="3607367"/>
            <a:ext cx="11656" cy="38591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ontent_Transformation_En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83" y="3168578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7" idx="2"/>
            <a:endCxn id="20" idx="0"/>
          </p:cNvCxnSpPr>
          <p:nvPr/>
        </p:nvCxnSpPr>
        <p:spPr>
          <a:xfrm flipH="1">
            <a:off x="4958076" y="3657528"/>
            <a:ext cx="589970" cy="335756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62" y="3107267"/>
            <a:ext cx="576064" cy="6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40" idx="2"/>
            <a:endCxn id="20" idx="0"/>
          </p:cNvCxnSpPr>
          <p:nvPr/>
        </p:nvCxnSpPr>
        <p:spPr>
          <a:xfrm>
            <a:off x="4460494" y="3728669"/>
            <a:ext cx="497582" cy="264615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 rot="16200000">
            <a:off x="2938785" y="4400267"/>
            <a:ext cx="457200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1367095"/>
            <a:ext cx="8229600" cy="174017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Forward to base station with </a:t>
            </a:r>
            <a:r>
              <a:rPr lang="en-US" sz="2600" dirty="0" smtClean="0">
                <a:solidFill>
                  <a:srgbClr val="C0504D"/>
                </a:solidFill>
              </a:rPr>
              <a:t>prefix matching</a:t>
            </a:r>
          </a:p>
          <a:p>
            <a:pPr lvl="1"/>
            <a:endParaRPr lang="en-US" sz="2200" dirty="0" smtClean="0">
              <a:solidFill>
                <a:srgbClr val="C0504D"/>
              </a:solidFill>
            </a:endParaRPr>
          </a:p>
          <a:p>
            <a:r>
              <a:rPr lang="en-US" sz="2600" dirty="0">
                <a:solidFill>
                  <a:srgbClr val="000000"/>
                </a:solidFill>
              </a:rPr>
              <a:t>Can </a:t>
            </a:r>
            <a:r>
              <a:rPr lang="en-US" sz="2600" dirty="0">
                <a:solidFill>
                  <a:schemeClr val="accent2"/>
                </a:solidFill>
              </a:rPr>
              <a:t>aggregate</a:t>
            </a:r>
            <a:r>
              <a:rPr lang="en-US" sz="2600" dirty="0">
                <a:solidFill>
                  <a:srgbClr val="000000"/>
                </a:solidFill>
              </a:rPr>
              <a:t> nearby BS </a:t>
            </a:r>
            <a:r>
              <a:rPr lang="en-US" sz="2600" dirty="0" smtClean="0">
                <a:solidFill>
                  <a:srgbClr val="000000"/>
                </a:solidFill>
              </a:rPr>
              <a:t>IDs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0991" y="3722541"/>
            <a:ext cx="195524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10.0.0.0/16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0991" y="5004472"/>
            <a:ext cx="1793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10.1.0.0/16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3368" y="3197357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3368" y="4417575"/>
            <a:ext cx="6117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BS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9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41" y="446836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8385141" y="4612036"/>
            <a:ext cx="54719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9" idx="1"/>
          </p:cNvCxnSpPr>
          <p:nvPr/>
        </p:nvCxnSpPr>
        <p:spPr>
          <a:xfrm flipV="1">
            <a:off x="6910917" y="4612036"/>
            <a:ext cx="724924" cy="489132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64704"/>
              </p:ext>
            </p:extLst>
          </p:nvPr>
        </p:nvGraphicFramePr>
        <p:xfrm>
          <a:off x="2209204" y="4998193"/>
          <a:ext cx="2944879" cy="11128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9796"/>
                <a:gridCol w="1725083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10.0.0.0/16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BS 1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10.1.0.0/16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BS 2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34" name="Straight Connector 33"/>
          <p:cNvCxnSpPr>
            <a:stCxn id="18" idx="3"/>
            <a:endCxn id="59" idx="1"/>
          </p:cNvCxnSpPr>
          <p:nvPr/>
        </p:nvCxnSpPr>
        <p:spPr>
          <a:xfrm>
            <a:off x="7083887" y="4136953"/>
            <a:ext cx="551954" cy="475083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0620"/>
              </p:ext>
            </p:extLst>
          </p:nvPr>
        </p:nvGraphicFramePr>
        <p:xfrm>
          <a:off x="5450417" y="5753102"/>
          <a:ext cx="3290357" cy="7418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7476"/>
                <a:gridCol w="2012881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Match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Action</a:t>
                      </a:r>
                      <a:endParaRPr lang="en-US" sz="17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10.0.0.0/15</a:t>
                      </a:r>
                      <a:endParaRPr lang="en-US" sz="17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Forward to </a:t>
                      </a:r>
                      <a:r>
                        <a:rPr lang="en-US" altLang="zh-CN" sz="1700" dirty="0" smtClean="0"/>
                        <a:t>Switch 3</a:t>
                      </a:r>
                      <a:endParaRPr lang="en-US" sz="17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9" name="Left Arrow 38"/>
          <p:cNvSpPr/>
          <p:nvPr/>
        </p:nvSpPr>
        <p:spPr>
          <a:xfrm rot="17800697">
            <a:off x="7470364" y="5104745"/>
            <a:ext cx="589469" cy="365760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88300" y="4721072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2768" y="4280622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3678" y="4242704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6594" y="4253007"/>
            <a:ext cx="66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1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50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5"/>
    </mc:Choice>
    <mc:Fallback xmlns="">
      <p:transition xmlns:p14="http://schemas.microsoft.com/office/powerpoint/2010/main" spd="slow" advTm="440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C0504D"/>
                </a:solidFill>
              </a:rPr>
              <a:t>Selectively</a:t>
            </a:r>
            <a:r>
              <a:rPr lang="en-US" sz="2600" dirty="0" smtClean="0"/>
              <a:t> match on one or multiple dimensions</a:t>
            </a:r>
          </a:p>
          <a:p>
            <a:pPr lvl="1"/>
            <a:r>
              <a:rPr lang="en-US" sz="2200" dirty="0" smtClean="0"/>
              <a:t>Supported by TCAM in today’s switches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UE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UE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31" name="TextBox 30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Left Arrow 31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34" name="TextBox 33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Left Arrow 34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6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4"/>
    </mc:Choice>
    <mc:Fallback xmlns="">
      <p:transition xmlns:p14="http://schemas.microsoft.com/office/powerpoint/2010/main" spd="slow" advTm="214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rgbClr val="7F7F7F"/>
                </a:solidFill>
              </a:rPr>
              <a:t>Exploit locality in the network</a:t>
            </a:r>
          </a:p>
          <a:p>
            <a:r>
              <a:rPr lang="en-US" sz="2600" dirty="0" smtClean="0">
                <a:solidFill>
                  <a:srgbClr val="7F7F7F"/>
                </a:solidFill>
              </a:rPr>
              <a:t>Selectively match on one or multiple dimensions</a:t>
            </a:r>
          </a:p>
          <a:p>
            <a:pPr lvl="1"/>
            <a:r>
              <a:rPr lang="en-US" sz="2200" dirty="0" smtClean="0">
                <a:solidFill>
                  <a:srgbClr val="7F7F7F"/>
                </a:solidFill>
              </a:rPr>
              <a:t>Supported by TCAM in today’s switches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292336"/>
            <a:ext cx="2194560" cy="415498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Policy Tag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that share a common policy (even across UEs and BSs)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180887" y="2292547"/>
            <a:ext cx="1920239" cy="415498"/>
          </a:xfrm>
          <a:prstGeom prst="rect">
            <a:avLst/>
          </a:prstGeom>
          <a:ln w="28575" cmpd="sng"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BS ID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20" name="TextBox 1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Aggregate flows going to the same (group of) base stations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01126" y="22923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7933C"/>
                </a:solidFill>
              </a:rPr>
              <a:t>UE ID</a:t>
            </a:r>
            <a:endParaRPr lang="en-US" sz="2800" dirty="0">
              <a:solidFill>
                <a:srgbClr val="77933C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24" name="TextBox 23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rgbClr val="7793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UE</a:t>
              </a:r>
            </a:p>
            <a:p>
              <a:endParaRPr lang="en-US" dirty="0"/>
            </a:p>
          </p:txBody>
        </p:sp>
        <p:sp>
          <p:nvSpPr>
            <p:cNvPr id="25" name="Left Arrow 24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rgbClr val="7793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"/>
    </mc:Choice>
    <mc:Fallback xmlns="">
      <p:transition xmlns:p14="http://schemas.microsoft.com/office/powerpoint/2010/main" spd="slow" advTm="48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UE Mobility: </a:t>
            </a:r>
            <a:r>
              <a:rPr lang="en-US" sz="2800" dirty="0" smtClean="0">
                <a:solidFill>
                  <a:srgbClr val="000000"/>
                </a:solidFill>
              </a:rPr>
              <a:t>frequent, unplanned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Policy consistency:</a:t>
            </a:r>
          </a:p>
          <a:p>
            <a:pPr lvl="1"/>
            <a:r>
              <a:rPr lang="en-US" sz="2400" dirty="0" smtClean="0"/>
              <a:t>Ongoing flows traverse </a:t>
            </a:r>
            <a:r>
              <a:rPr lang="en-US" sz="2400" dirty="0" smtClean="0">
                <a:solidFill>
                  <a:schemeClr val="accent2"/>
                </a:solidFill>
              </a:rPr>
              <a:t>the same sequence of middlebox instances</a:t>
            </a:r>
            <a:r>
              <a:rPr lang="en-US" sz="2400" dirty="0" smtClean="0"/>
              <a:t>, even in the presence of UE mobility</a:t>
            </a:r>
          </a:p>
          <a:p>
            <a:pPr lvl="1"/>
            <a:r>
              <a:rPr lang="en-US" sz="2400" dirty="0" smtClean="0"/>
              <a:t>Crucial for </a:t>
            </a:r>
            <a:r>
              <a:rPr lang="en-US" sz="2400" dirty="0" err="1" smtClean="0">
                <a:solidFill>
                  <a:srgbClr val="C0504D"/>
                </a:solidFill>
              </a:rPr>
              <a:t>stateful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middleboxes, e.g.,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1718992C-B9AF-2F49-8B31-EC7F489F300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8"/>
    </mc:Choice>
    <mc:Fallback xmlns="">
      <p:transition xmlns:p14="http://schemas.microsoft.com/office/powerpoint/2010/main" spd="slow" advTm="267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13" idx="3"/>
            <a:endCxn id="26" idx="1"/>
          </p:cNvCxnSpPr>
          <p:nvPr/>
        </p:nvCxnSpPr>
        <p:spPr>
          <a:xfrm flipV="1">
            <a:off x="3184331" y="5773716"/>
            <a:ext cx="700255" cy="1649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0"/>
            <a:endCxn id="4" idx="2"/>
          </p:cNvCxnSpPr>
          <p:nvPr/>
        </p:nvCxnSpPr>
        <p:spPr>
          <a:xfrm flipV="1">
            <a:off x="4259236" y="4570007"/>
            <a:ext cx="0" cy="106004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6" idx="3"/>
            <a:endCxn id="27" idx="1"/>
          </p:cNvCxnSpPr>
          <p:nvPr/>
        </p:nvCxnSpPr>
        <p:spPr>
          <a:xfrm>
            <a:off x="4633886" y="5773716"/>
            <a:ext cx="1095462" cy="0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0"/>
            <a:endCxn id="27" idx="2"/>
          </p:cNvCxnSpPr>
          <p:nvPr/>
        </p:nvCxnSpPr>
        <p:spPr>
          <a:xfrm flipH="1" flipV="1">
            <a:off x="6103998" y="5917385"/>
            <a:ext cx="6652" cy="325107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3"/>
          </p:cNvCxnSpPr>
          <p:nvPr/>
        </p:nvCxnSpPr>
        <p:spPr>
          <a:xfrm flipV="1">
            <a:off x="6478648" y="5755692"/>
            <a:ext cx="835186" cy="18024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ongoing flow traverses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 1 before handoff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smtClean="0">
                <a:solidFill>
                  <a:schemeClr val="accent2"/>
                </a:solidFill>
              </a:rPr>
              <a:t>10.0.0.7</a:t>
            </a:r>
            <a:r>
              <a:rPr lang="en-US" sz="2200" dirty="0" smtClean="0"/>
              <a:t> (old IP under BS1), go via the old path</a:t>
            </a:r>
          </a:p>
          <a:p>
            <a:r>
              <a:rPr lang="en-US" sz="2400" dirty="0" smtClean="0"/>
              <a:t>New flow can go via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Firewall 2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smtClean="0">
                <a:solidFill>
                  <a:srgbClr val="77933C"/>
                </a:solidFill>
              </a:rPr>
              <a:t>10.1.0.11</a:t>
            </a:r>
            <a:r>
              <a:rPr lang="en-US" sz="2200" dirty="0" smtClean="0"/>
              <a:t> (new IP under BS2), go via the new 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</a:t>
            </a:r>
            <a:r>
              <a:rPr lang="en-US" dirty="0"/>
              <a:t>Consistency</a:t>
            </a:r>
          </a:p>
        </p:txBody>
      </p:sp>
      <p:pic>
        <p:nvPicPr>
          <p:cNvPr id="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86" y="428266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72281" y="3872982"/>
            <a:ext cx="746653" cy="1072354"/>
            <a:chOff x="1220243" y="2040952"/>
            <a:chExt cx="746653" cy="107235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95858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23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186369" y="4382914"/>
            <a:ext cx="731520" cy="618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73475" y="5755692"/>
            <a:ext cx="731520" cy="1649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3"/>
          </p:cNvCxnSpPr>
          <p:nvPr/>
        </p:nvCxnSpPr>
        <p:spPr>
          <a:xfrm>
            <a:off x="6447200" y="4426338"/>
            <a:ext cx="866634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37678" y="5215827"/>
            <a:ext cx="746653" cy="1072354"/>
            <a:chOff x="1220243" y="2040952"/>
            <a:chExt cx="746653" cy="107235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05946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24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00" y="4282669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4633886" y="4426338"/>
            <a:ext cx="1064014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8" idx="2"/>
            <a:endCxn id="14" idx="0"/>
          </p:cNvCxnSpPr>
          <p:nvPr/>
        </p:nvCxnSpPr>
        <p:spPr>
          <a:xfrm>
            <a:off x="6072550" y="3894137"/>
            <a:ext cx="0" cy="388532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28286" y="3650263"/>
            <a:ext cx="1808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BS 1: 10.0.0.0/16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2" name="Picture 21" descr="hero_front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1335" r="9991" b="10662"/>
          <a:stretch/>
        </p:blipFill>
        <p:spPr>
          <a:xfrm>
            <a:off x="1086256" y="3946279"/>
            <a:ext cx="367487" cy="753235"/>
          </a:xfrm>
          <a:prstGeom prst="rect">
            <a:avLst/>
          </a:prstGeom>
        </p:spPr>
      </p:pic>
      <p:pic>
        <p:nvPicPr>
          <p:cNvPr id="23" name="Picture 22" descr="hero_front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1335" r="9991" b="10662"/>
          <a:stretch/>
        </p:blipFill>
        <p:spPr>
          <a:xfrm>
            <a:off x="1114691" y="5215827"/>
            <a:ext cx="367487" cy="753235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 rot="10800000" flipH="1" flipV="1">
            <a:off x="524387" y="4415063"/>
            <a:ext cx="460698" cy="1208295"/>
          </a:xfrm>
          <a:prstGeom prst="curvedRightArrow">
            <a:avLst>
              <a:gd name="adj1" fmla="val 25000"/>
              <a:gd name="adj2" fmla="val 68525"/>
              <a:gd name="adj3" fmla="val 25000"/>
            </a:avLst>
          </a:prstGeom>
          <a:solidFill>
            <a:schemeClr val="accent2"/>
          </a:solidFill>
          <a:ln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9097" y="4697682"/>
            <a:ext cx="1175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192.168.0.5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6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86" y="56300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48" y="5630047"/>
            <a:ext cx="749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>
            <a:stCxn id="26" idx="0"/>
            <a:endCxn id="4" idx="2"/>
          </p:cNvCxnSpPr>
          <p:nvPr/>
        </p:nvCxnSpPr>
        <p:spPr>
          <a:xfrm flipV="1">
            <a:off x="4259236" y="4570007"/>
            <a:ext cx="0" cy="1060040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4633886" y="5773716"/>
            <a:ext cx="1095462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</p:cNvCxnSpPr>
          <p:nvPr/>
        </p:nvCxnSpPr>
        <p:spPr>
          <a:xfrm>
            <a:off x="6478648" y="5773716"/>
            <a:ext cx="835186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0"/>
            <a:endCxn id="27" idx="2"/>
          </p:cNvCxnSpPr>
          <p:nvPr/>
        </p:nvCxnSpPr>
        <p:spPr>
          <a:xfrm flipH="1" flipV="1">
            <a:off x="6103998" y="5917385"/>
            <a:ext cx="6652" cy="325107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2473" y="5977333"/>
            <a:ext cx="1175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192.168.0.5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184331" y="4467340"/>
            <a:ext cx="731520" cy="6182"/>
          </a:xfrm>
          <a:prstGeom prst="line">
            <a:avLst/>
          </a:prstGeom>
          <a:ln w="5715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07717" y="4298346"/>
            <a:ext cx="101390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Old flow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58101" y="3514893"/>
            <a:ext cx="665652" cy="618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58101" y="3814990"/>
            <a:ext cx="665652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507717" y="3371034"/>
            <a:ext cx="14617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Old Path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6791" y="5182778"/>
            <a:ext cx="1175813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Old Flow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C0504D"/>
                </a:solidFill>
              </a:rPr>
              <a:t>10.0.0.7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07717" y="5624095"/>
            <a:ext cx="110562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New Flow</a:t>
            </a:r>
            <a:endParaRPr lang="en-US" dirty="0">
              <a:solidFill>
                <a:srgbClr val="77933C"/>
              </a:solidFill>
            </a:endParaRPr>
          </a:p>
        </p:txBody>
      </p:sp>
      <p:cxnSp>
        <p:nvCxnSpPr>
          <p:cNvPr id="53" name="Straight Connector 52"/>
          <p:cNvCxnSpPr>
            <a:endCxn id="12" idx="2"/>
          </p:cNvCxnSpPr>
          <p:nvPr/>
        </p:nvCxnSpPr>
        <p:spPr>
          <a:xfrm>
            <a:off x="1662500" y="5917385"/>
            <a:ext cx="953910" cy="370796"/>
          </a:xfrm>
          <a:prstGeom prst="line">
            <a:avLst/>
          </a:prstGeom>
          <a:ln w="57150" cmpd="sng">
            <a:solidFill>
              <a:srgbClr val="77933C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37738" y="5977333"/>
            <a:ext cx="1175813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New Flow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77933C"/>
                </a:solidFill>
              </a:rPr>
              <a:t>10.1.0.11</a:t>
            </a:r>
            <a:endParaRPr lang="en-US" dirty="0">
              <a:solidFill>
                <a:srgbClr val="77933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07717" y="3671116"/>
            <a:ext cx="14617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New Path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162621" y="5852106"/>
            <a:ext cx="731520" cy="0"/>
          </a:xfrm>
          <a:prstGeom prst="line">
            <a:avLst/>
          </a:pr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08848" y="4905779"/>
            <a:ext cx="1808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BS </a:t>
            </a:r>
            <a:r>
              <a:rPr lang="en-US" sz="16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: 10.1.0.0/16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662500" y="5478791"/>
            <a:ext cx="809781" cy="302512"/>
          </a:xfrm>
          <a:prstGeom prst="line">
            <a:avLst/>
          </a:prstGeom>
          <a:ln w="5715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1718992C-B9AF-2F49-8B31-EC7F489F3004}" type="slidenum">
              <a:rPr lang="en-US" smtClean="0"/>
              <a:t>26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10086" y="3501839"/>
            <a:ext cx="98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Firewall 1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708727" y="6242492"/>
            <a:ext cx="98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Firewall 2</a:t>
            </a:r>
            <a:endParaRPr lang="en-US" sz="1600" dirty="0"/>
          </a:p>
        </p:txBody>
      </p:sp>
      <p:pic>
        <p:nvPicPr>
          <p:cNvPr id="58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50" y="3460750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1" descr="IOSfirew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0" y="6242492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9843" y="4002643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10.0.0.7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38578" y="5131714"/>
            <a:ext cx="96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</a:rPr>
              <a:t>10.1.0.11</a:t>
            </a:r>
            <a:endParaRPr lang="en-US" sz="1600" dirty="0">
              <a:solidFill>
                <a:srgbClr val="77933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2" y="47352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Handoff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543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55"/>
    </mc:Choice>
    <mc:Fallback xmlns="">
      <p:transition xmlns:p14="http://schemas.microsoft.com/office/powerpoint/2010/main" spd="slow" advTm="695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/>
      <p:bldP spid="44" grpId="0"/>
      <p:bldP spid="50" grpId="0"/>
      <p:bldP spid="47" grpId="0"/>
      <p:bldP spid="54" grpId="0"/>
      <p:bldP spid="55" grpId="0"/>
      <p:bldP spid="57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Identifier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03799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C0504D"/>
                </a:solidFill>
              </a:rPr>
              <a:t>Encode </a:t>
            </a:r>
            <a:r>
              <a:rPr lang="en-US" sz="2600" dirty="0" smtClean="0">
                <a:solidFill>
                  <a:srgbClr val="C0504D"/>
                </a:solidFill>
              </a:rPr>
              <a:t>multi-dimensional identifiers </a:t>
            </a:r>
            <a:r>
              <a:rPr lang="en-US" sz="2600" dirty="0" smtClean="0"/>
              <a:t>to source IP and source port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accent2"/>
                </a:solidFill>
              </a:rPr>
              <a:t>Return</a:t>
            </a:r>
            <a:r>
              <a:rPr lang="en-US" sz="2600" dirty="0" smtClean="0">
                <a:solidFill>
                  <a:srgbClr val="000000"/>
                </a:solidFill>
              </a:rPr>
              <a:t> traffic from the Internet: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dentifiers are </a:t>
            </a:r>
            <a:r>
              <a:rPr lang="en-US" sz="2400" dirty="0" smtClean="0">
                <a:solidFill>
                  <a:srgbClr val="C0504D"/>
                </a:solidFill>
              </a:rPr>
              <a:t>implicitly piggybacked </a:t>
            </a:r>
            <a:r>
              <a:rPr lang="en-US" sz="2400" dirty="0" smtClean="0"/>
              <a:t>in destination IP and destination port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Commodity chipsets (e.g., Broadcom) can wildcard on these bits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327" y="2698736"/>
            <a:ext cx="219456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Policy Tag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0887" y="2698947"/>
            <a:ext cx="1920239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BS ID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126" y="2698736"/>
            <a:ext cx="1828800" cy="4154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rgbClr val="77933C"/>
                </a:solidFill>
              </a:rPr>
              <a:t>UE ID</a:t>
            </a:r>
            <a:endParaRPr lang="en-US" sz="2800" dirty="0">
              <a:solidFill>
                <a:srgbClr val="779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81955" y="3243741"/>
            <a:ext cx="3755820" cy="1321187"/>
            <a:chOff x="1981955" y="3332641"/>
            <a:chExt cx="3755820" cy="1321187"/>
          </a:xfrm>
        </p:grpSpPr>
        <p:sp>
          <p:nvSpPr>
            <p:cNvPr id="18" name="Rectangle 17"/>
            <p:cNvSpPr/>
            <p:nvPr/>
          </p:nvSpPr>
          <p:spPr>
            <a:xfrm>
              <a:off x="1988292" y="3804091"/>
              <a:ext cx="931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 err="1" smtClean="0"/>
                <a:t>Src</a:t>
              </a:r>
              <a:r>
                <a:rPr lang="en-US" sz="2400" dirty="0" smtClean="0"/>
                <a:t> IP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955" y="4282790"/>
              <a:ext cx="13399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 err="1" smtClean="0"/>
                <a:t>Src</a:t>
              </a:r>
              <a:r>
                <a:rPr lang="en-US" sz="2400" dirty="0" smtClean="0"/>
                <a:t> Port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2069" y="3789398"/>
              <a:ext cx="109728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chemeClr val="accent2"/>
                  </a:solidFill>
                </a:rPr>
                <a:t>BS ID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19349" y="3789187"/>
              <a:ext cx="123444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rgbClr val="77933C"/>
                  </a:solidFill>
                </a:rPr>
                <a:t>UE ID</a:t>
              </a:r>
              <a:endParaRPr lang="en-US" sz="2400" dirty="0">
                <a:solidFill>
                  <a:srgbClr val="77933C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2069" y="4284496"/>
              <a:ext cx="1097280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chemeClr val="accent1"/>
                  </a:solidFill>
                </a:rPr>
                <a:t>Tag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9348" y="4282790"/>
              <a:ext cx="1226631" cy="36933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400" dirty="0" smtClean="0">
                  <a:solidFill>
                    <a:srgbClr val="000000"/>
                  </a:solidFill>
                </a:rPr>
                <a:t>Flow ID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Left Arrow 23"/>
            <p:cNvSpPr/>
            <p:nvPr/>
          </p:nvSpPr>
          <p:spPr>
            <a:xfrm rot="16200000" flipV="1">
              <a:off x="3774459" y="3346524"/>
              <a:ext cx="393526" cy="36576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2896" y="3393035"/>
              <a:ext cx="154487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chemeClr val="accent2"/>
                  </a:solidFill>
                </a:rPr>
                <a:t>Encode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74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7"/>
    </mc:Choice>
    <mc:Fallback xmlns="">
      <p:transition xmlns:p14="http://schemas.microsoft.com/office/powerpoint/2010/main" spd="slow" advTm="193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Data Plane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11" y="4625265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71426" y="3263795"/>
            <a:ext cx="746653" cy="1072355"/>
            <a:chOff x="1220243" y="2040952"/>
            <a:chExt cx="746653" cy="107235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51654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4" name="Visio" r:id="rId4" imgW="624535" imgH="1494739" progId="">
                    <p:embed/>
                  </p:oleObj>
                </mc:Choice>
                <mc:Fallback>
                  <p:oleObj name="Visio" r:id="rId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582237" y="3900922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45374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5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441681" y="4566081"/>
            <a:ext cx="746653" cy="1072355"/>
            <a:chOff x="1220243" y="2040952"/>
            <a:chExt cx="746653" cy="10723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78321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6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755437" y="5202872"/>
            <a:ext cx="746653" cy="1072355"/>
            <a:chOff x="1220243" y="2040952"/>
            <a:chExt cx="746653" cy="1072354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46828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7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Picture 189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0" descr="Content_Transformation_En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70" y="5332876"/>
            <a:ext cx="787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60" y="5319776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8" descr="Network_Mgmt_Applianc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96" y="4662575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1" descr="Protocol_Transla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79" y="3822620"/>
            <a:ext cx="4683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366990" y="6094742"/>
            <a:ext cx="2358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Steering Fabric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9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60" y="4062131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3479800" y="3886200"/>
            <a:ext cx="3060700" cy="850900"/>
          </a:xfrm>
          <a:custGeom>
            <a:avLst/>
            <a:gdLst>
              <a:gd name="connsiteX0" fmla="*/ 0 w 3060700"/>
              <a:gd name="connsiteY0" fmla="*/ 0 h 850900"/>
              <a:gd name="connsiteX1" fmla="*/ 546100 w 3060700"/>
              <a:gd name="connsiteY1" fmla="*/ 406400 h 850900"/>
              <a:gd name="connsiteX2" fmla="*/ 1968500 w 3060700"/>
              <a:gd name="connsiteY2" fmla="*/ 469900 h 850900"/>
              <a:gd name="connsiteX3" fmla="*/ 3060700 w 3060700"/>
              <a:gd name="connsiteY3" fmla="*/ 850900 h 850900"/>
              <a:gd name="connsiteX4" fmla="*/ 3060700 w 3060700"/>
              <a:gd name="connsiteY4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700" h="850900">
                <a:moveTo>
                  <a:pt x="0" y="0"/>
                </a:moveTo>
                <a:cubicBezTo>
                  <a:pt x="109008" y="164041"/>
                  <a:pt x="218017" y="328083"/>
                  <a:pt x="546100" y="406400"/>
                </a:cubicBezTo>
                <a:cubicBezTo>
                  <a:pt x="874183" y="484717"/>
                  <a:pt x="1549400" y="395817"/>
                  <a:pt x="1968500" y="469900"/>
                </a:cubicBezTo>
                <a:cubicBezTo>
                  <a:pt x="2387600" y="543983"/>
                  <a:pt x="3060700" y="850900"/>
                  <a:pt x="3060700" y="850900"/>
                </a:cubicBezTo>
                <a:lnTo>
                  <a:pt x="3060700" y="850900"/>
                </a:lnTo>
              </a:path>
            </a:pathLst>
          </a:cu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382410" y="3848100"/>
            <a:ext cx="3056490" cy="1742838"/>
          </a:xfrm>
          <a:custGeom>
            <a:avLst/>
            <a:gdLst>
              <a:gd name="connsiteX0" fmla="*/ 84690 w 3056490"/>
              <a:gd name="connsiteY0" fmla="*/ 0 h 1742838"/>
              <a:gd name="connsiteX1" fmla="*/ 110090 w 3056490"/>
              <a:gd name="connsiteY1" fmla="*/ 749300 h 1742838"/>
              <a:gd name="connsiteX2" fmla="*/ 1164190 w 3056490"/>
              <a:gd name="connsiteY2" fmla="*/ 1181100 h 1742838"/>
              <a:gd name="connsiteX3" fmla="*/ 1659490 w 3056490"/>
              <a:gd name="connsiteY3" fmla="*/ 1257300 h 1742838"/>
              <a:gd name="connsiteX4" fmla="*/ 1849990 w 3056490"/>
              <a:gd name="connsiteY4" fmla="*/ 1739900 h 1742838"/>
              <a:gd name="connsiteX5" fmla="*/ 2383390 w 3056490"/>
              <a:gd name="connsiteY5" fmla="*/ 1435100 h 1742838"/>
              <a:gd name="connsiteX6" fmla="*/ 3056490 w 3056490"/>
              <a:gd name="connsiteY6" fmla="*/ 939800 h 17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490" h="1742838">
                <a:moveTo>
                  <a:pt x="84690" y="0"/>
                </a:moveTo>
                <a:cubicBezTo>
                  <a:pt x="7431" y="276225"/>
                  <a:pt x="-69827" y="552450"/>
                  <a:pt x="110090" y="749300"/>
                </a:cubicBezTo>
                <a:cubicBezTo>
                  <a:pt x="290007" y="946150"/>
                  <a:pt x="905957" y="1096433"/>
                  <a:pt x="1164190" y="1181100"/>
                </a:cubicBezTo>
                <a:cubicBezTo>
                  <a:pt x="1422423" y="1265767"/>
                  <a:pt x="1545190" y="1164167"/>
                  <a:pt x="1659490" y="1257300"/>
                </a:cubicBezTo>
                <a:cubicBezTo>
                  <a:pt x="1773790" y="1350433"/>
                  <a:pt x="1729340" y="1710267"/>
                  <a:pt x="1849990" y="1739900"/>
                </a:cubicBezTo>
                <a:cubicBezTo>
                  <a:pt x="1970640" y="1769533"/>
                  <a:pt x="2182307" y="1568450"/>
                  <a:pt x="2383390" y="1435100"/>
                </a:cubicBezTo>
                <a:cubicBezTo>
                  <a:pt x="2584473" y="1301750"/>
                  <a:pt x="3056490" y="939800"/>
                  <a:pt x="3056490" y="939800"/>
                </a:cubicBezTo>
              </a:path>
            </a:pathLst>
          </a:cu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009900" y="4787900"/>
            <a:ext cx="3289300" cy="823920"/>
          </a:xfrm>
          <a:custGeom>
            <a:avLst/>
            <a:gdLst>
              <a:gd name="connsiteX0" fmla="*/ 0 w 3289300"/>
              <a:gd name="connsiteY0" fmla="*/ 279400 h 823920"/>
              <a:gd name="connsiteX1" fmla="*/ 457200 w 3289300"/>
              <a:gd name="connsiteY1" fmla="*/ 533400 h 823920"/>
              <a:gd name="connsiteX2" fmla="*/ 571500 w 3289300"/>
              <a:gd name="connsiteY2" fmla="*/ 749300 h 823920"/>
              <a:gd name="connsiteX3" fmla="*/ 1079500 w 3289300"/>
              <a:gd name="connsiteY3" fmla="*/ 762000 h 823920"/>
              <a:gd name="connsiteX4" fmla="*/ 1879600 w 3289300"/>
              <a:gd name="connsiteY4" fmla="*/ 800100 h 823920"/>
              <a:gd name="connsiteX5" fmla="*/ 2578100 w 3289300"/>
              <a:gd name="connsiteY5" fmla="*/ 355600 h 823920"/>
              <a:gd name="connsiteX6" fmla="*/ 3289300 w 3289300"/>
              <a:gd name="connsiteY6" fmla="*/ 0 h 82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9300" h="823920">
                <a:moveTo>
                  <a:pt x="0" y="279400"/>
                </a:moveTo>
                <a:cubicBezTo>
                  <a:pt x="180975" y="367241"/>
                  <a:pt x="361950" y="455083"/>
                  <a:pt x="457200" y="533400"/>
                </a:cubicBezTo>
                <a:cubicBezTo>
                  <a:pt x="552450" y="611717"/>
                  <a:pt x="467783" y="711200"/>
                  <a:pt x="571500" y="749300"/>
                </a:cubicBezTo>
                <a:cubicBezTo>
                  <a:pt x="675217" y="787400"/>
                  <a:pt x="1079500" y="762000"/>
                  <a:pt x="1079500" y="762000"/>
                </a:cubicBezTo>
                <a:cubicBezTo>
                  <a:pt x="1297517" y="770467"/>
                  <a:pt x="1629834" y="867833"/>
                  <a:pt x="1879600" y="800100"/>
                </a:cubicBezTo>
                <a:cubicBezTo>
                  <a:pt x="2129366" y="732367"/>
                  <a:pt x="2343150" y="488950"/>
                  <a:pt x="2578100" y="355600"/>
                </a:cubicBezTo>
                <a:cubicBezTo>
                  <a:pt x="2813050" y="222250"/>
                  <a:pt x="3289300" y="0"/>
                  <a:pt x="3289300" y="0"/>
                </a:cubicBezTo>
              </a:path>
            </a:pathLst>
          </a:cu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65500" y="4419600"/>
            <a:ext cx="2971800" cy="1282700"/>
          </a:xfrm>
          <a:custGeom>
            <a:avLst/>
            <a:gdLst>
              <a:gd name="connsiteX0" fmla="*/ 0 w 2971800"/>
              <a:gd name="connsiteY0" fmla="*/ 1282700 h 1282700"/>
              <a:gd name="connsiteX1" fmla="*/ 711200 w 2971800"/>
              <a:gd name="connsiteY1" fmla="*/ 965200 h 1282700"/>
              <a:gd name="connsiteX2" fmla="*/ 1041400 w 2971800"/>
              <a:gd name="connsiteY2" fmla="*/ 558800 h 1282700"/>
              <a:gd name="connsiteX3" fmla="*/ 1612900 w 2971800"/>
              <a:gd name="connsiteY3" fmla="*/ 0 h 1282700"/>
              <a:gd name="connsiteX4" fmla="*/ 2425700 w 2971800"/>
              <a:gd name="connsiteY4" fmla="*/ 203200 h 1282700"/>
              <a:gd name="connsiteX5" fmla="*/ 2971800 w 2971800"/>
              <a:gd name="connsiteY5" fmla="*/ 3302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800" h="1282700">
                <a:moveTo>
                  <a:pt x="0" y="1282700"/>
                </a:moveTo>
                <a:cubicBezTo>
                  <a:pt x="268816" y="1184275"/>
                  <a:pt x="537633" y="1085850"/>
                  <a:pt x="711200" y="965200"/>
                </a:cubicBezTo>
                <a:cubicBezTo>
                  <a:pt x="884767" y="844550"/>
                  <a:pt x="891117" y="719667"/>
                  <a:pt x="1041400" y="558800"/>
                </a:cubicBezTo>
                <a:cubicBezTo>
                  <a:pt x="1191683" y="397933"/>
                  <a:pt x="1382183" y="59267"/>
                  <a:pt x="1612900" y="0"/>
                </a:cubicBezTo>
                <a:lnTo>
                  <a:pt x="2425700" y="203200"/>
                </a:lnTo>
                <a:cubicBezTo>
                  <a:pt x="2652183" y="258233"/>
                  <a:pt x="2971800" y="330200"/>
                  <a:pt x="2971800" y="330200"/>
                </a:cubicBezTo>
              </a:path>
            </a:pathLst>
          </a:custGeom>
          <a:ln w="381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187700" y="4457159"/>
            <a:ext cx="3276600" cy="368841"/>
          </a:xfrm>
          <a:custGeom>
            <a:avLst/>
            <a:gdLst>
              <a:gd name="connsiteX0" fmla="*/ 0 w 3276600"/>
              <a:gd name="connsiteY0" fmla="*/ 541 h 368841"/>
              <a:gd name="connsiteX1" fmla="*/ 1079500 w 3276600"/>
              <a:gd name="connsiteY1" fmla="*/ 368841 h 368841"/>
              <a:gd name="connsiteX2" fmla="*/ 1955800 w 3276600"/>
              <a:gd name="connsiteY2" fmla="*/ 541 h 368841"/>
              <a:gd name="connsiteX3" fmla="*/ 3276600 w 3276600"/>
              <a:gd name="connsiteY3" fmla="*/ 279941 h 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68841">
                <a:moveTo>
                  <a:pt x="0" y="541"/>
                </a:moveTo>
                <a:cubicBezTo>
                  <a:pt x="376766" y="184691"/>
                  <a:pt x="753533" y="368841"/>
                  <a:pt x="1079500" y="368841"/>
                </a:cubicBezTo>
                <a:cubicBezTo>
                  <a:pt x="1405467" y="368841"/>
                  <a:pt x="1589617" y="15358"/>
                  <a:pt x="1955800" y="541"/>
                </a:cubicBezTo>
                <a:cubicBezTo>
                  <a:pt x="2321983" y="-14276"/>
                  <a:pt x="3276600" y="279941"/>
                  <a:pt x="3276600" y="279941"/>
                </a:cubicBezTo>
              </a:path>
            </a:pathLst>
          </a:custGeom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ardrop 54"/>
          <p:cNvSpPr>
            <a:spLocks noChangeAspect="1"/>
          </p:cNvSpPr>
          <p:nvPr/>
        </p:nvSpPr>
        <p:spPr>
          <a:xfrm rot="2711176">
            <a:off x="3126565" y="3421217"/>
            <a:ext cx="2743200" cy="2743200"/>
          </a:xfrm>
          <a:prstGeom prst="teardrop">
            <a:avLst>
              <a:gd name="adj" fmla="val 111065"/>
            </a:avLst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 rot="10800000" flipV="1">
            <a:off x="1652701" y="3626272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Left Arrow 57"/>
          <p:cNvSpPr/>
          <p:nvPr/>
        </p:nvSpPr>
        <p:spPr>
          <a:xfrm rot="10800000" flipV="1">
            <a:off x="1637461" y="5776591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Left Arrow 58"/>
          <p:cNvSpPr/>
          <p:nvPr/>
        </p:nvSpPr>
        <p:spPr>
          <a:xfrm rot="10800000" flipV="1">
            <a:off x="1637461" y="5025243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Left Arrow 59"/>
          <p:cNvSpPr/>
          <p:nvPr/>
        </p:nvSpPr>
        <p:spPr>
          <a:xfrm rot="10800000" flipV="1">
            <a:off x="1637461" y="4337756"/>
            <a:ext cx="640080" cy="182880"/>
          </a:xfrm>
          <a:prstGeom prst="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Left Arrow 60"/>
          <p:cNvSpPr/>
          <p:nvPr/>
        </p:nvSpPr>
        <p:spPr>
          <a:xfrm flipV="1">
            <a:off x="7427186" y="4417060"/>
            <a:ext cx="640080" cy="640080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0504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6911" y="1532628"/>
            <a:ext cx="2941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chemeClr val="accent2"/>
                </a:solidFill>
              </a:rPr>
              <a:t>Packet classification</a:t>
            </a:r>
            <a:endParaRPr lang="en-US" altLang="zh-CN" sz="2200" dirty="0" smtClean="0"/>
          </a:p>
          <a:p>
            <a:endParaRPr lang="en-US" sz="2200" dirty="0"/>
          </a:p>
          <a:p>
            <a:r>
              <a:rPr lang="en-US" sz="2200" dirty="0" smtClean="0">
                <a:solidFill>
                  <a:schemeClr val="accent2"/>
                </a:solidFill>
              </a:rPr>
              <a:t>Encoding</a:t>
            </a:r>
            <a:r>
              <a:rPr lang="en-US" sz="2200" dirty="0" smtClean="0"/>
              <a:t> results to packet headers</a:t>
            </a:r>
            <a:endParaRPr lang="en-US" sz="2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70290" y="1532628"/>
            <a:ext cx="3216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Traffic steering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chemeClr val="accent1"/>
                </a:solidFill>
              </a:rPr>
              <a:t>Selectively multi-dimensional </a:t>
            </a:r>
            <a:r>
              <a:rPr lang="en-US" sz="2200" dirty="0" smtClean="0"/>
              <a:t>aggregation</a:t>
            </a:r>
            <a:endParaRPr lang="en-US" sz="2200" dirty="0"/>
          </a:p>
        </p:txBody>
      </p:sp>
      <p:sp>
        <p:nvSpPr>
          <p:cNvPr id="64" name="TextBox 63"/>
          <p:cNvSpPr txBox="1"/>
          <p:nvPr/>
        </p:nvSpPr>
        <p:spPr>
          <a:xfrm>
            <a:off x="6315948" y="1532628"/>
            <a:ext cx="2941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77933C"/>
                </a:solidFill>
              </a:rPr>
              <a:t>Simple forwarding</a:t>
            </a:r>
          </a:p>
          <a:p>
            <a:endParaRPr lang="en-US" altLang="zh-CN" sz="2200" dirty="0" smtClean="0"/>
          </a:p>
          <a:p>
            <a:r>
              <a:rPr lang="en-US" altLang="zh-CN" sz="2200" dirty="0"/>
              <a:t>B</a:t>
            </a:r>
            <a:r>
              <a:rPr lang="en-US" altLang="zh-CN" sz="2200" dirty="0" smtClean="0"/>
              <a:t>ased on </a:t>
            </a:r>
            <a:r>
              <a:rPr lang="en-US" altLang="zh-CN" sz="2200" dirty="0" smtClean="0">
                <a:solidFill>
                  <a:schemeClr val="accent3"/>
                </a:solidFill>
              </a:rPr>
              <a:t>encoded</a:t>
            </a:r>
            <a:r>
              <a:rPr lang="en-US" altLang="zh-CN" sz="2200" dirty="0" smtClean="0"/>
              <a:t> multi-dimensional tags</a:t>
            </a:r>
            <a:endParaRPr lang="en-US" sz="22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280958" y="1638300"/>
            <a:ext cx="18242" cy="495694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971426" y="1638300"/>
            <a:ext cx="0" cy="495694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1"/>
    </mc:Choice>
    <mc:Fallback xmlns="">
      <p:transition xmlns:p14="http://schemas.microsoft.com/office/powerpoint/2010/main" spd="slow" advTm="312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073899" cy="476038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Most functionalities are implemented at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C0504D"/>
                </a:solidFill>
              </a:rPr>
              <a:t>     Packet Data Network Gateway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ontent filtering</a:t>
            </a:r>
            <a:r>
              <a:rPr lang="en-US" sz="2000" dirty="0"/>
              <a:t>, </a:t>
            </a:r>
            <a:r>
              <a:rPr lang="en-US" sz="2000" dirty="0" smtClean="0"/>
              <a:t>application </a:t>
            </a:r>
            <a:r>
              <a:rPr lang="en-US" sz="2000" dirty="0"/>
              <a:t>identification,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stateful</a:t>
            </a:r>
            <a:r>
              <a:rPr lang="en-US" sz="2000" dirty="0" smtClean="0"/>
              <a:t> firewall, lawful intercept, …</a:t>
            </a:r>
            <a:endParaRPr lang="en-US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This is not </a:t>
            </a:r>
            <a:r>
              <a:rPr lang="en-US" sz="2600" dirty="0" smtClean="0">
                <a:solidFill>
                  <a:srgbClr val="C0504D"/>
                </a:solidFill>
              </a:rPr>
              <a:t>flexible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  <a:latin typeface="+mn-lt"/>
              </a:rPr>
              <a:t>flexible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71466" y="1875368"/>
            <a:ext cx="2787838" cy="846666"/>
            <a:chOff x="5954801" y="1930265"/>
            <a:chExt cx="2787838" cy="846667"/>
          </a:xfrm>
        </p:grpSpPr>
        <p:sp>
          <p:nvSpPr>
            <p:cNvPr id="54" name="Rectangle 53"/>
            <p:cNvSpPr/>
            <p:nvPr/>
          </p:nvSpPr>
          <p:spPr>
            <a:xfrm>
              <a:off x="7046420" y="1930265"/>
              <a:ext cx="1642321" cy="846667"/>
            </a:xfrm>
            <a:prstGeom prst="rect">
              <a:avLst/>
            </a:prstGeom>
            <a:solidFill>
              <a:srgbClr val="4F81BD"/>
            </a:solidFill>
            <a:ln w="12700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2522" y="2056578"/>
              <a:ext cx="1750117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cs typeface="Lucida Sans"/>
                </a:rPr>
                <a:t>Packet Data </a:t>
              </a:r>
              <a:br>
                <a:rPr lang="en-US" sz="1500" dirty="0" smtClean="0">
                  <a:cs typeface="Lucida Sans"/>
                </a:rPr>
              </a:br>
              <a:r>
                <a:rPr lang="en-US" sz="1500" dirty="0" smtClean="0">
                  <a:cs typeface="Lucida Sans"/>
                </a:rPr>
                <a:t>Network Gateway</a:t>
              </a:r>
              <a:endParaRPr lang="en-US" sz="1500" dirty="0">
                <a:cs typeface="Lucida Sans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954801" y="2333933"/>
              <a:ext cx="896425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62832"/>
              </p:ext>
            </p:extLst>
          </p:nvPr>
        </p:nvGraphicFramePr>
        <p:xfrm>
          <a:off x="546100" y="4370783"/>
          <a:ext cx="7950200" cy="16383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0700"/>
                <a:gridCol w="2349500"/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Combine functionality from different vendors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to add new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 expand </a:t>
                      </a:r>
                      <a:r>
                        <a:rPr lang="en-US" sz="2000" baseline="0" dirty="0" smtClean="0"/>
                        <a:t>capacity for bottlenecked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Multiply 22"/>
          <p:cNvSpPr/>
          <p:nvPr/>
        </p:nvSpPr>
        <p:spPr>
          <a:xfrm>
            <a:off x="6762959" y="43961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6762959" y="49549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762959" y="5513784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4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12"/>
    </mc:Choice>
    <mc:Fallback xmlns="">
      <p:transition xmlns:p14="http://schemas.microsoft.com/office/powerpoint/2010/main" spd="slow" advTm="443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SoftCell</a:t>
            </a:r>
            <a:r>
              <a:rPr lang="en-US" sz="3600" dirty="0" smtClean="0">
                <a:solidFill>
                  <a:schemeClr val="accent2"/>
                </a:solidFill>
              </a:rPr>
              <a:t>:</a:t>
            </a:r>
            <a:r>
              <a:rPr lang="en-US" sz="3600" dirty="0" smtClean="0"/>
              <a:t> Scalable and Flexible</a:t>
            </a:r>
            <a:br>
              <a:rPr lang="en-US" sz="3600" dirty="0" smtClean="0"/>
            </a:br>
            <a:r>
              <a:rPr lang="en-US" sz="3600" dirty="0" smtClean="0"/>
              <a:t>Cellular Core Network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Data Plane</a:t>
            </a:r>
          </a:p>
          <a:p>
            <a:pPr lvl="1"/>
            <a:r>
              <a:rPr lang="en-US" dirty="0" smtClean="0"/>
              <a:t>Asymmetric Edge: Packet Classification</a:t>
            </a:r>
          </a:p>
          <a:p>
            <a:pPr lvl="1"/>
            <a:r>
              <a:rPr lang="en-US" dirty="0" smtClean="0"/>
              <a:t>Core: Multi-Dimensional Aggregation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Scalable Control Plane</a:t>
            </a:r>
          </a:p>
          <a:p>
            <a:pPr lvl="1"/>
            <a:r>
              <a:rPr lang="en-US" dirty="0" smtClean="0"/>
              <a:t>Hierarchical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"/>
    </mc:Choice>
    <mc:Fallback xmlns="">
      <p:transition xmlns:p14="http://schemas.microsoft.com/office/powerpoint/2010/main" spd="slow" advTm="49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Plane Load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916369" y="3411762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13061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2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663022" y="3971300"/>
            <a:ext cx="2229263" cy="7212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261642" y="4634135"/>
            <a:ext cx="1630643" cy="583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149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67371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3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29459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4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656647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845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853" y="1474857"/>
            <a:ext cx="2681844" cy="4691669"/>
            <a:chOff x="500853" y="1474857"/>
            <a:chExt cx="2681844" cy="4691669"/>
          </a:xfrm>
        </p:grpSpPr>
        <p:cxnSp>
          <p:nvCxnSpPr>
            <p:cNvPr id="88" name="Straight Connector 87"/>
            <p:cNvCxnSpPr>
              <a:stCxn id="22" idx="0"/>
            </p:cNvCxnSpPr>
            <p:nvPr/>
          </p:nvCxnSpPr>
          <p:spPr>
            <a:xfrm flipV="1">
              <a:off x="1387592" y="2441718"/>
              <a:ext cx="0" cy="1423961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36" idx="0"/>
            </p:cNvCxnSpPr>
            <p:nvPr/>
          </p:nvCxnSpPr>
          <p:spPr>
            <a:xfrm flipH="1" flipV="1">
              <a:off x="1938452" y="2441718"/>
              <a:ext cx="47760" cy="2086796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42" idx="0"/>
            </p:cNvCxnSpPr>
            <p:nvPr/>
          </p:nvCxnSpPr>
          <p:spPr>
            <a:xfrm flipV="1">
              <a:off x="1663022" y="2441718"/>
              <a:ext cx="0" cy="2993264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9" idx="0"/>
            </p:cNvCxnSpPr>
            <p:nvPr/>
          </p:nvCxnSpPr>
          <p:spPr>
            <a:xfrm flipH="1" flipV="1">
              <a:off x="2261642" y="2441718"/>
              <a:ext cx="28880" cy="3724808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00853" y="1474857"/>
              <a:ext cx="268184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cs typeface="Lucida Sans"/>
                </a:rPr>
                <a:t>Packet classification</a:t>
              </a:r>
            </a:p>
            <a:p>
              <a:r>
                <a:rPr lang="en-US" sz="2000" dirty="0" smtClean="0">
                  <a:cs typeface="Lucida Sans"/>
                </a:rPr>
                <a:t>Handle every flow</a:t>
              </a:r>
            </a:p>
            <a:p>
              <a:r>
                <a:rPr lang="en-US" sz="2000" b="1" dirty="0">
                  <a:solidFill>
                    <a:schemeClr val="accent2"/>
                  </a:solidFill>
                  <a:cs typeface="Lucida Sans"/>
                </a:rPr>
                <a:t>Frequent</a:t>
              </a:r>
              <a:r>
                <a:rPr lang="en-US" sz="2000" dirty="0">
                  <a:cs typeface="Lucida Sans"/>
                </a:rPr>
                <a:t> switch </a:t>
              </a:r>
              <a:r>
                <a:rPr lang="en-US" sz="2000" dirty="0" smtClean="0">
                  <a:cs typeface="Lucida Sans"/>
                </a:rPr>
                <a:t>update</a:t>
              </a:r>
              <a:endParaRPr lang="en-US" sz="2000" dirty="0">
                <a:cs typeface="Lucida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5158" y="1474986"/>
            <a:ext cx="3386539" cy="3895227"/>
            <a:chOff x="3505158" y="1474986"/>
            <a:chExt cx="3386539" cy="3895227"/>
          </a:xfrm>
        </p:grpSpPr>
        <p:cxnSp>
          <p:nvCxnSpPr>
            <p:cNvPr id="119" name="Straight Connector 118"/>
            <p:cNvCxnSpPr>
              <a:stCxn id="20" idx="0"/>
            </p:cNvCxnSpPr>
            <p:nvPr/>
          </p:nvCxnSpPr>
          <p:spPr>
            <a:xfrm flipV="1">
              <a:off x="4266935" y="2441718"/>
              <a:ext cx="0" cy="210711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55" idx="0"/>
            </p:cNvCxnSpPr>
            <p:nvPr/>
          </p:nvCxnSpPr>
          <p:spPr>
            <a:xfrm flipV="1">
              <a:off x="3754255" y="2441718"/>
              <a:ext cx="4" cy="292849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</p:cNvCxnSpPr>
            <p:nvPr/>
          </p:nvCxnSpPr>
          <p:spPr>
            <a:xfrm flipV="1">
              <a:off x="5786361" y="2441718"/>
              <a:ext cx="0" cy="2914921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505158" y="1474986"/>
              <a:ext cx="338653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504D"/>
                  </a:solidFill>
                  <a:cs typeface="Lucida Sans"/>
                </a:rPr>
                <a:t>M</a:t>
              </a:r>
              <a:r>
                <a:rPr lang="en-US" sz="2000" dirty="0" smtClean="0">
                  <a:solidFill>
                    <a:srgbClr val="C0504D"/>
                  </a:solidFill>
                  <a:cs typeface="Lucida Sans"/>
                </a:rPr>
                <a:t>ulti-dimensional aggregation</a:t>
              </a:r>
            </a:p>
            <a:p>
              <a:r>
                <a:rPr lang="en-US" sz="2000" dirty="0" smtClean="0">
                  <a:cs typeface="Lucida Sans"/>
                </a:rPr>
                <a:t>Handle every policy path</a:t>
              </a:r>
            </a:p>
            <a:p>
              <a:r>
                <a:rPr lang="en-US" sz="2000" b="1" dirty="0" smtClean="0">
                  <a:solidFill>
                    <a:srgbClr val="C0504D"/>
                  </a:solidFill>
                  <a:cs typeface="Lucida Sans"/>
                </a:rPr>
                <a:t>Infrequent</a:t>
              </a:r>
              <a:r>
                <a:rPr lang="en-US" sz="2000" dirty="0" smtClean="0">
                  <a:solidFill>
                    <a:srgbClr val="C0504D"/>
                  </a:solidFill>
                  <a:cs typeface="Lucida Sans"/>
                </a:rPr>
                <a:t> </a:t>
              </a:r>
              <a:r>
                <a:rPr lang="en-US" sz="2000" dirty="0" smtClean="0">
                  <a:cs typeface="Lucida Sans"/>
                </a:rPr>
                <a:t>switch update</a:t>
              </a:r>
              <a:endParaRPr lang="en-US" sz="2000" dirty="0">
                <a:cs typeface="Lucida San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03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1"/>
    </mc:Choice>
    <mc:Fallback xmlns="">
      <p:transition xmlns:p14="http://schemas.microsoft.com/office/powerpoint/2010/main" spd="slow" advTm="379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Controller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033463" y="3446544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09358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39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780119" y="4006083"/>
            <a:ext cx="2112169" cy="6864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325142" y="4634137"/>
            <a:ext cx="1567147" cy="583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784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50285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0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68414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1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742043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2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535" y="2802950"/>
            <a:ext cx="1828800" cy="41549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Controller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118"/>
          <p:cNvCxnSpPr>
            <a:stCxn id="20" idx="0"/>
            <a:endCxn id="77" idx="2"/>
          </p:cNvCxnSpPr>
          <p:nvPr/>
        </p:nvCxnSpPr>
        <p:spPr>
          <a:xfrm flipV="1">
            <a:off x="4266935" y="3218448"/>
            <a:ext cx="0" cy="133038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4" idx="1"/>
            <a:endCxn id="77" idx="2"/>
          </p:cNvCxnSpPr>
          <p:nvPr/>
        </p:nvCxnSpPr>
        <p:spPr>
          <a:xfrm flipH="1" flipV="1">
            <a:off x="4266935" y="3218448"/>
            <a:ext cx="1519426" cy="2138191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48955" y="3612421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66" name="Straight Connector 65"/>
          <p:cNvCxnSpPr>
            <a:stCxn id="62" idx="0"/>
            <a:endCxn id="77" idx="2"/>
          </p:cNvCxnSpPr>
          <p:nvPr/>
        </p:nvCxnSpPr>
        <p:spPr>
          <a:xfrm flipV="1">
            <a:off x="1550573" y="3218448"/>
            <a:ext cx="2716362" cy="393973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4591" y="4228155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15739" y="5157987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7078" y="5873973"/>
            <a:ext cx="403236" cy="276999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rgbClr val="4F81BD"/>
                </a:solidFill>
              </a:rPr>
              <a:t>LA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7" idx="2"/>
          </p:cNvCxnSpPr>
          <p:nvPr/>
        </p:nvCxnSpPr>
        <p:spPr>
          <a:xfrm flipV="1">
            <a:off x="2106209" y="3218448"/>
            <a:ext cx="2160726" cy="1009707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2"/>
            <a:endCxn id="77" idx="2"/>
          </p:cNvCxnSpPr>
          <p:nvPr/>
        </p:nvCxnSpPr>
        <p:spPr>
          <a:xfrm flipV="1">
            <a:off x="1757221" y="3218448"/>
            <a:ext cx="2509714" cy="1928504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0"/>
            <a:endCxn id="77" idx="2"/>
          </p:cNvCxnSpPr>
          <p:nvPr/>
        </p:nvCxnSpPr>
        <p:spPr>
          <a:xfrm flipV="1">
            <a:off x="2358696" y="3218448"/>
            <a:ext cx="1908239" cy="265552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5" idx="0"/>
            <a:endCxn id="77" idx="2"/>
          </p:cNvCxnSpPr>
          <p:nvPr/>
        </p:nvCxnSpPr>
        <p:spPr>
          <a:xfrm flipV="1">
            <a:off x="3754255" y="3218448"/>
            <a:ext cx="512680" cy="215176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Local agent (LA)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at each base station</a:t>
            </a:r>
          </a:p>
          <a:p>
            <a:r>
              <a:rPr lang="en-US" sz="2800" dirty="0" smtClean="0">
                <a:solidFill>
                  <a:srgbClr val="C0504D"/>
                </a:solidFill>
              </a:rPr>
              <a:t>Offload</a:t>
            </a:r>
            <a:r>
              <a:rPr lang="en-US" sz="2800" dirty="0" smtClean="0"/>
              <a:t> packet classification to local agents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1"/>
    </mc:Choice>
    <mc:Fallback xmlns="">
      <p:transition xmlns:p14="http://schemas.microsoft.com/office/powerpoint/2010/main" spd="slow" advTm="122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2684" y="1981200"/>
            <a:ext cx="4356100" cy="1640364"/>
          </a:xfrm>
          <a:prstGeom prst="rect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4565" y="3188732"/>
            <a:ext cx="22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(Floodlight)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1218" y="2184410"/>
            <a:ext cx="1920868" cy="914400"/>
            <a:chOff x="4721218" y="2590810"/>
            <a:chExt cx="1920868" cy="914400"/>
          </a:xfrm>
        </p:grpSpPr>
        <p:sp>
          <p:nvSpPr>
            <p:cNvPr id="9" name="Rectangle 8"/>
            <p:cNvSpPr/>
            <p:nvPr/>
          </p:nvSpPr>
          <p:spPr>
            <a:xfrm>
              <a:off x="4721218" y="2590810"/>
              <a:ext cx="1920868" cy="914400"/>
            </a:xfrm>
            <a:prstGeom prst="rect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1218" y="2741157"/>
              <a:ext cx="1920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Multi-Dimensional</a:t>
              </a:r>
            </a:p>
            <a:p>
              <a:pPr algn="ctr"/>
              <a:r>
                <a:rPr lang="en-US" dirty="0" smtClean="0"/>
                <a:t>Aggregation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35250" y="2184410"/>
            <a:ext cx="1920868" cy="914400"/>
            <a:chOff x="2635250" y="2590810"/>
            <a:chExt cx="1920868" cy="914400"/>
          </a:xfrm>
        </p:grpSpPr>
        <p:sp>
          <p:nvSpPr>
            <p:cNvPr id="10" name="TextBox 9"/>
            <p:cNvSpPr txBox="1"/>
            <p:nvPr/>
          </p:nvSpPr>
          <p:spPr>
            <a:xfrm>
              <a:off x="2892287" y="2710776"/>
              <a:ext cx="14067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Packet</a:t>
              </a:r>
            </a:p>
            <a:p>
              <a:pPr algn="ctr"/>
              <a:r>
                <a:rPr lang="en-US" dirty="0" smtClean="0"/>
                <a:t>Classification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5250" y="2590810"/>
              <a:ext cx="1920868" cy="914400"/>
            </a:xfrm>
            <a:prstGeom prst="rect">
              <a:avLst/>
            </a:prstGeom>
            <a:ln w="38100" cmpd="sng">
              <a:solidFill>
                <a:srgbClr val="4F81BD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937" y="4348718"/>
            <a:ext cx="2467928" cy="1564164"/>
            <a:chOff x="587237" y="5092700"/>
            <a:chExt cx="2467928" cy="1564164"/>
          </a:xfrm>
        </p:grpSpPr>
        <p:sp>
          <p:nvSpPr>
            <p:cNvPr id="19" name="Rectangle 18"/>
            <p:cNvSpPr/>
            <p:nvPr/>
          </p:nvSpPr>
          <p:spPr>
            <a:xfrm>
              <a:off x="587237" y="5092700"/>
              <a:ext cx="2442528" cy="1564164"/>
            </a:xfrm>
            <a:prstGeom prst="rect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33303" y="5295910"/>
              <a:ext cx="1920868" cy="914400"/>
              <a:chOff x="2635250" y="2590810"/>
              <a:chExt cx="1920868" cy="9144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892287" y="2710776"/>
                <a:ext cx="14067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Packet</a:t>
                </a:r>
              </a:p>
              <a:p>
                <a:pPr algn="ctr"/>
                <a:r>
                  <a:rPr lang="en-US" dirty="0" smtClean="0"/>
                  <a:t>Classification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35250" y="2590810"/>
                <a:ext cx="1920868" cy="914400"/>
              </a:xfrm>
              <a:prstGeom prst="rect">
                <a:avLst/>
              </a:prstGeom>
              <a:ln w="38100" cmpd="sng">
                <a:solidFill>
                  <a:srgbClr val="4F81B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3584" y="6198642"/>
              <a:ext cx="2401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Agent (Floodlight)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637" y="247821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1911753" y="2801382"/>
            <a:ext cx="5409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22" idx="0"/>
          </p:cNvCxnSpPr>
          <p:nvPr/>
        </p:nvCxnSpPr>
        <p:spPr>
          <a:xfrm flipH="1">
            <a:off x="1679437" y="3098810"/>
            <a:ext cx="1916247" cy="14531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85946" y="3720068"/>
            <a:ext cx="178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Classifiers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9" idx="2"/>
          </p:cNvCxnSpPr>
          <p:nvPr/>
        </p:nvCxnSpPr>
        <p:spPr>
          <a:xfrm flipH="1">
            <a:off x="5676900" y="3098810"/>
            <a:ext cx="4752" cy="19995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9118" y="5232420"/>
            <a:ext cx="25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Switch Rules</a:t>
            </a:r>
          </a:p>
          <a:p>
            <a:pPr algn="ctr"/>
            <a:r>
              <a:rPr lang="en-US" dirty="0" smtClean="0"/>
              <a:t>For Path Implementation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29500" y="2616716"/>
            <a:ext cx="10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1"/>
            <a:endCxn id="6" idx="3"/>
          </p:cNvCxnSpPr>
          <p:nvPr/>
        </p:nvCxnSpPr>
        <p:spPr>
          <a:xfrm flipH="1">
            <a:off x="6808784" y="2801382"/>
            <a:ext cx="6207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</p:cNvCxnSpPr>
          <p:nvPr/>
        </p:nvCxnSpPr>
        <p:spPr>
          <a:xfrm>
            <a:off x="1679437" y="5466328"/>
            <a:ext cx="0" cy="9281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6118" y="6377545"/>
            <a:ext cx="34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Rules For Header Rewriting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48406" y="1192768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Policy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11045" y="1536700"/>
            <a:ext cx="0" cy="444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12069" y="3979386"/>
            <a:ext cx="328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~2 million requests/sec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983" y="5912882"/>
            <a:ext cx="258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~2 K – 500 </a:t>
            </a:r>
            <a:r>
              <a:rPr lang="en-US" dirty="0">
                <a:solidFill>
                  <a:srgbClr val="4F81BD"/>
                </a:solidFill>
              </a:rPr>
              <a:t>K requests/</a:t>
            </a:r>
            <a:r>
              <a:rPr lang="en-US" dirty="0" smtClean="0">
                <a:solidFill>
                  <a:srgbClr val="4F81BD"/>
                </a:solidFill>
              </a:rPr>
              <a:t>sec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94352" y="3664297"/>
            <a:ext cx="267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~10 </a:t>
            </a:r>
            <a:r>
              <a:rPr lang="en-US" dirty="0" err="1" smtClean="0">
                <a:solidFill>
                  <a:srgbClr val="4F81BD"/>
                </a:solidFill>
              </a:rPr>
              <a:t>ms</a:t>
            </a:r>
            <a:r>
              <a:rPr lang="en-US" dirty="0" smtClean="0">
                <a:solidFill>
                  <a:srgbClr val="4F81BD"/>
                </a:solidFill>
              </a:rPr>
              <a:t> to calculate one path. Can pre-compute.</a:t>
            </a:r>
            <a:endParaRPr lang="en-US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0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67"/>
    </mc:Choice>
    <mc:Fallback xmlns="">
      <p:transition xmlns:p14="http://schemas.microsoft.com/office/powerpoint/2010/main" spd="slow" advTm="668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0" y="1055997"/>
            <a:ext cx="3964588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Network Wide</a:t>
            </a:r>
            <a:br>
              <a:rPr lang="en-US" sz="2400" dirty="0" smtClean="0"/>
            </a:br>
            <a:r>
              <a:rPr lang="en-US" sz="2400" dirty="0" smtClean="0"/>
              <a:t>(Controller Load)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" y="1994376"/>
            <a:ext cx="4407576" cy="33832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186650" y="2159716"/>
            <a:ext cx="0" cy="3404369"/>
          </a:xfrm>
          <a:prstGeom prst="line">
            <a:avLst/>
          </a:prstGeom>
          <a:ln w="317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98046" y="2159716"/>
            <a:ext cx="0" cy="3404369"/>
          </a:xfrm>
          <a:prstGeom prst="line">
            <a:avLst/>
          </a:prstGeom>
          <a:ln w="317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4576" y="5552041"/>
            <a:ext cx="176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Lucida Sans"/>
              </a:rPr>
              <a:t>214 UE arrivals/s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6073" y="5552135"/>
            <a:ext cx="158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Lucida Sans"/>
              </a:rPr>
              <a:t>280 handoffs/s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12" y="5552135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99.999th percentile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627" y="1994376"/>
            <a:ext cx="4410717" cy="33832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44439" y="5552135"/>
            <a:ext cx="154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Lucida Sans"/>
              </a:rPr>
              <a:t>514 active UEs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942" y="2159716"/>
            <a:ext cx="0" cy="3404369"/>
          </a:xfrm>
          <a:prstGeom prst="line">
            <a:avLst/>
          </a:prstGeom>
          <a:ln w="317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713312" y="1071875"/>
            <a:ext cx="39645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Per Base Station</a:t>
            </a:r>
            <a:br>
              <a:rPr lang="en-US" sz="2400" dirty="0" smtClean="0"/>
            </a:br>
            <a:r>
              <a:rPr lang="en-US" sz="2400" dirty="0" smtClean="0"/>
              <a:t>(Local Agent Load)</a:t>
            </a:r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5900" y="274639"/>
            <a:ext cx="873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Evaluation: LTE workload characteristics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1900" y="5973119"/>
            <a:ext cx="708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Easily handled by our prototype controller</a:t>
            </a:r>
          </a:p>
          <a:p>
            <a:pPr algn="ctr"/>
            <a:r>
              <a:rPr lang="en-US" dirty="0" smtClean="0"/>
              <a:t>(Compare with micro benchmark results in previous slide)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1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65"/>
    </mc:Choice>
    <mc:Fallback xmlns="">
      <p:transition xmlns:p14="http://schemas.microsoft.com/office/powerpoint/2010/main" spd="slow" advTm="670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7258"/>
            <a:ext cx="5034774" cy="38404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30400" y="4412734"/>
            <a:ext cx="7050971" cy="646331"/>
            <a:chOff x="1930400" y="4412734"/>
            <a:chExt cx="7050971" cy="64633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930400" y="4622800"/>
              <a:ext cx="4013200" cy="12700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42020" y="4412734"/>
              <a:ext cx="2839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1.7 K</a:t>
              </a:r>
              <a:r>
                <a:rPr lang="en-US" dirty="0" smtClean="0"/>
                <a:t> rules</a:t>
              </a:r>
            </a:p>
            <a:p>
              <a:r>
                <a:rPr lang="en-US" dirty="0" smtClean="0"/>
                <a:t>for </a:t>
              </a:r>
              <a:r>
                <a:rPr lang="en-US" dirty="0" smtClean="0">
                  <a:solidFill>
                    <a:srgbClr val="C0504D"/>
                  </a:solidFill>
                </a:rPr>
                <a:t>1 K</a:t>
              </a:r>
              <a:r>
                <a:rPr lang="en-US" dirty="0" smtClean="0"/>
                <a:t> service policy clauses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71007" y="1891268"/>
            <a:ext cx="4010364" cy="646331"/>
            <a:chOff x="4971007" y="1891268"/>
            <a:chExt cx="4010364" cy="646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971007" y="2101334"/>
              <a:ext cx="972593" cy="0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42020" y="1891268"/>
              <a:ext cx="2839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13.7 K</a:t>
              </a:r>
              <a:r>
                <a:rPr lang="en-US" dirty="0" smtClean="0"/>
                <a:t> rules</a:t>
              </a:r>
            </a:p>
            <a:p>
              <a:r>
                <a:rPr lang="en-US" dirty="0" smtClean="0"/>
                <a:t>for </a:t>
              </a:r>
              <a:r>
                <a:rPr lang="en-US" dirty="0">
                  <a:solidFill>
                    <a:srgbClr val="C0504D"/>
                  </a:solidFill>
                </a:rPr>
                <a:t>8</a:t>
              </a:r>
              <a:r>
                <a:rPr lang="en-US" dirty="0" smtClean="0">
                  <a:solidFill>
                    <a:srgbClr val="C0504D"/>
                  </a:solidFill>
                </a:rPr>
                <a:t> K</a:t>
              </a:r>
              <a:r>
                <a:rPr lang="en-US" dirty="0" smtClean="0"/>
                <a:t> service policy clauses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Data plane </a:t>
            </a:r>
            <a:r>
              <a:rPr lang="en-US" dirty="0"/>
              <a:t>s</a:t>
            </a:r>
            <a:r>
              <a:rPr lang="en-US" dirty="0" smtClean="0"/>
              <a:t>calability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600" y="5776180"/>
            <a:ext cx="820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Commodity switches can handle several K service policy clauses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2"/>
    </mc:Choice>
    <mc:Fallback xmlns="">
      <p:transition xmlns:p14="http://schemas.microsoft.com/office/powerpoint/2010/main" spd="slow" advTm="3832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SoftCell</a:t>
            </a:r>
            <a:r>
              <a:rPr lang="en-US" altLang="zh-CN" sz="2400" dirty="0" smtClean="0"/>
              <a:t> </a:t>
            </a:r>
            <a:r>
              <a:rPr lang="en-US" sz="2400" dirty="0" smtClean="0"/>
              <a:t>uses </a:t>
            </a:r>
            <a:r>
              <a:rPr lang="en-US" sz="2400" dirty="0" smtClean="0">
                <a:solidFill>
                  <a:srgbClr val="C0504D"/>
                </a:solidFill>
              </a:rPr>
              <a:t>commodity</a:t>
            </a:r>
            <a:r>
              <a:rPr lang="en-US" sz="2400" dirty="0" smtClean="0"/>
              <a:t> switches and middleboxes to build </a:t>
            </a:r>
            <a:r>
              <a:rPr lang="en-US" sz="2400" dirty="0" smtClean="0">
                <a:solidFill>
                  <a:srgbClr val="C0504D"/>
                </a:solidFill>
              </a:rPr>
              <a:t>flexible </a:t>
            </a:r>
            <a:r>
              <a:rPr lang="en-US" sz="2400" dirty="0" smtClean="0"/>
              <a:t>cellular core networks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 smtClean="0"/>
          </a:p>
          <a:p>
            <a:r>
              <a:rPr lang="en-US" sz="2400" dirty="0" err="1" smtClean="0"/>
              <a:t>SoftCell</a:t>
            </a:r>
            <a:r>
              <a:rPr lang="en-US" sz="2400" dirty="0" smtClean="0"/>
              <a:t> achieves </a:t>
            </a:r>
            <a:r>
              <a:rPr lang="en-US" sz="2400" dirty="0" smtClean="0">
                <a:solidFill>
                  <a:srgbClr val="C0504D"/>
                </a:solidFill>
              </a:rPr>
              <a:t>scalability</a:t>
            </a:r>
            <a:r>
              <a:rPr lang="en-US" sz="2400" dirty="0" smtClean="0"/>
              <a:t>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74999" y="4082534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999" y="4527034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79798" y="406983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7799" y="429843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352" y="4082534"/>
            <a:ext cx="119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23821" y="4798536"/>
            <a:ext cx="2584657" cy="369332"/>
            <a:chOff x="6757921" y="2070100"/>
            <a:chExt cx="2584657" cy="3693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288478" y="2286000"/>
              <a:ext cx="10541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57921" y="2070100"/>
              <a:ext cx="145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Plane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08400" y="387830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Asymmetric</a:t>
            </a:r>
            <a:r>
              <a:rPr lang="en-US" dirty="0" smtClean="0"/>
              <a:t> Edge Design for Packet Classification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08400" y="4311134"/>
            <a:ext cx="488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Multi-dimensional </a:t>
            </a:r>
            <a:r>
              <a:rPr lang="en-US" dirty="0" smtClean="0"/>
              <a:t>Aggregation for Traffic Steering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8400" y="4811236"/>
            <a:ext cx="29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504D"/>
                </a:solidFill>
              </a:rPr>
              <a:t>Hierarchical</a:t>
            </a:r>
            <a:r>
              <a:rPr lang="en-US" altLang="zh-CN" dirty="0" smtClean="0"/>
              <a:t> Controller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6"/>
    </mc:Choice>
    <mc:Fallback xmlns="">
      <p:transition xmlns:p14="http://schemas.microsoft.com/office/powerpoint/2010/main" spd="slow" advTm="296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2813052"/>
            <a:ext cx="2306506" cy="2000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9939"/>
            <a:ext cx="8229600" cy="1143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2"/>
    </mc:Choice>
    <mc:Fallback xmlns="">
      <p:transition xmlns:p14="http://schemas.microsoft.com/office/powerpoint/2010/main" spd="slow" advTm="42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Cellular network architecture:</a:t>
            </a:r>
          </a:p>
          <a:p>
            <a:pPr lvl="1"/>
            <a:r>
              <a:rPr lang="en-US" dirty="0"/>
              <a:t>[OpenRoads’10</a:t>
            </a:r>
            <a:r>
              <a:rPr lang="en-US" dirty="0" smtClean="0"/>
              <a:t>]: slice the network to enable multiple carriers</a:t>
            </a:r>
          </a:p>
          <a:p>
            <a:pPr lvl="1"/>
            <a:r>
              <a:rPr lang="en-US" dirty="0" smtClean="0"/>
              <a:t>[Ericsson’</a:t>
            </a:r>
            <a:r>
              <a:rPr lang="en-US" dirty="0"/>
              <a:t>12</a:t>
            </a:r>
            <a:r>
              <a:rPr lang="en-US" dirty="0" smtClean="0"/>
              <a:t>]: GTP tunnel support in OpenFlow</a:t>
            </a:r>
            <a:endParaRPr lang="en-US" dirty="0"/>
          </a:p>
          <a:p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Traffic Steering/Service Chaining:</a:t>
            </a:r>
          </a:p>
          <a:p>
            <a:pPr lvl="1"/>
            <a:r>
              <a:rPr lang="en-US" dirty="0" smtClean="0"/>
              <a:t>[PLayer’08]: use off-path MBs to make it more flexible</a:t>
            </a:r>
          </a:p>
          <a:p>
            <a:pPr lvl="1"/>
            <a:r>
              <a:rPr lang="en-US" dirty="0" smtClean="0"/>
              <a:t>NFV (Network Function </a:t>
            </a:r>
            <a:r>
              <a:rPr lang="en-US" dirty="0"/>
              <a:t>V</a:t>
            </a:r>
            <a:r>
              <a:rPr lang="en-US" dirty="0" smtClean="0"/>
              <a:t>irtualization): virtualize network functions/services, supported by many carriers and vendors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No previous works present a scalable architecture that supports fined-grained policies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43"/>
    </mc:Choice>
    <mc:Fallback xmlns="">
      <p:transition xmlns:p14="http://schemas.microsoft.com/office/powerpoint/2010/main" spd="slow" advTm="861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scalable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72489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2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167262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3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694414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4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481168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95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4333" y="1434390"/>
            <a:ext cx="4137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</a:rPr>
              <a:t>A lot of processing and state!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7732280">
            <a:off x="4433253" y="2291584"/>
            <a:ext cx="1194733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4432404">
            <a:off x="5985491" y="2495918"/>
            <a:ext cx="1433054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4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xmlns:p14="http://schemas.microsoft.com/office/powerpoint/2010/main" spd="slow" advTm="34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cost-effective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509785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0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846725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1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936379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309113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423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4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6628" y="5196549"/>
            <a:ext cx="914400" cy="90226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6953" y="2138809"/>
            <a:ext cx="914400" cy="902263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81246" y="1364025"/>
            <a:ext cx="1751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Capex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&amp; </a:t>
            </a:r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Opex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633953"/>
            <a:ext cx="914400" cy="90226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64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5"/>
    </mc:Choice>
    <mc:Fallback xmlns="">
      <p:transition xmlns:p14="http://schemas.microsoft.com/office/powerpoint/2010/main" spd="slow" advTm="137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we make cellular core networks</a:t>
            </a:r>
            <a:br>
              <a:rPr lang="en-US" sz="3600" dirty="0" smtClean="0"/>
            </a:br>
            <a:r>
              <a:rPr lang="en-US" sz="3600" dirty="0" smtClean="0"/>
              <a:t>like data center networks?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876552"/>
            <a:ext cx="2044700" cy="204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69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4"/>
    </mc:Choice>
    <mc:Fallback xmlns="">
      <p:transition xmlns:p14="http://schemas.microsoft.com/office/powerpoint/2010/main" spd="slow" advTm="174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/>
              <a:t>Can we make cellular core </a:t>
            </a:r>
            <a:r>
              <a:rPr lang="en-US" sz="3600" dirty="0" smtClean="0"/>
              <a:t>networks</a:t>
            </a:r>
            <a:br>
              <a:rPr lang="en-US" sz="3600" dirty="0" smtClean="0"/>
            </a:br>
            <a:r>
              <a:rPr lang="en-US" sz="3600" dirty="0" smtClean="0"/>
              <a:t>like </a:t>
            </a:r>
            <a:r>
              <a:rPr lang="en-US" sz="3600" dirty="0"/>
              <a:t>data center networks?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12012"/>
            <a:ext cx="4000500" cy="12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Yes! With </a:t>
            </a:r>
            <a:r>
              <a:rPr lang="en-US" sz="3600" dirty="0" err="1" smtClean="0">
                <a:solidFill>
                  <a:srgbClr val="C0504D"/>
                </a:solidFill>
              </a:rPr>
              <a:t>SoftCell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3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8"/>
    </mc:Choice>
    <mc:Fallback xmlns="">
      <p:transition xmlns:p14="http://schemas.microsoft.com/office/powerpoint/2010/main" spd="slow" advTm="3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84541" y="3385910"/>
            <a:ext cx="4590407" cy="3185842"/>
            <a:chOff x="2384541" y="3385910"/>
            <a:chExt cx="4590407" cy="3185842"/>
          </a:xfrm>
        </p:grpSpPr>
        <p:pic>
          <p:nvPicPr>
            <p:cNvPr id="134" name="Picture 61" descr="Protocol_Translato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463" y="3385910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541" y="3647394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11" y="4465438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104" y="527835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300" y="636051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648" y="48622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772" y="43687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>
              <a:stCxn id="22" idx="3"/>
              <a:endCxn id="20" idx="1"/>
            </p:cNvCxnSpPr>
            <p:nvPr/>
          </p:nvCxnSpPr>
          <p:spPr>
            <a:xfrm>
              <a:off x="2935402" y="3753015"/>
              <a:ext cx="1599370" cy="7593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3"/>
              <a:endCxn id="20" idx="1"/>
            </p:cNvCxnSpPr>
            <p:nvPr/>
          </p:nvCxnSpPr>
          <p:spPr>
            <a:xfrm flipV="1">
              <a:off x="3055372" y="4512407"/>
              <a:ext cx="1479400" cy="586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523" y="519011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stCxn id="59" idx="3"/>
              <a:endCxn id="55" idx="1"/>
            </p:cNvCxnSpPr>
            <p:nvPr/>
          </p:nvCxnSpPr>
          <p:spPr>
            <a:xfrm flipV="1">
              <a:off x="3049159" y="5333787"/>
              <a:ext cx="1139364" cy="113234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2" idx="3"/>
              <a:endCxn id="55" idx="1"/>
            </p:cNvCxnSpPr>
            <p:nvPr/>
          </p:nvCxnSpPr>
          <p:spPr>
            <a:xfrm flipV="1">
              <a:off x="2963963" y="5333787"/>
              <a:ext cx="1224560" cy="501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3"/>
              <a:endCxn id="54" idx="1"/>
            </p:cNvCxnSpPr>
            <p:nvPr/>
          </p:nvCxnSpPr>
          <p:spPr>
            <a:xfrm flipV="1">
              <a:off x="4937825" y="5005907"/>
              <a:ext cx="1287825" cy="32788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2"/>
              <a:endCxn id="55" idx="0"/>
            </p:cNvCxnSpPr>
            <p:nvPr/>
          </p:nvCxnSpPr>
          <p:spPr>
            <a:xfrm flipH="1">
              <a:off x="4563175" y="4656077"/>
              <a:ext cx="346249" cy="5340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0" idx="3"/>
              <a:endCxn id="54" idx="1"/>
            </p:cNvCxnSpPr>
            <p:nvPr/>
          </p:nvCxnSpPr>
          <p:spPr>
            <a:xfrm>
              <a:off x="5284072" y="4512407"/>
              <a:ext cx="941576" cy="4935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1" descr="IOSfirew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70" y="5736505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Connector 45"/>
            <p:cNvCxnSpPr>
              <a:stCxn id="44" idx="0"/>
              <a:endCxn id="55" idx="2"/>
            </p:cNvCxnSpPr>
            <p:nvPr/>
          </p:nvCxnSpPr>
          <p:spPr>
            <a:xfrm flipH="1" flipV="1">
              <a:off x="4563175" y="5477457"/>
              <a:ext cx="882397" cy="25904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024" y="5975309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8" descr="Network_Mgmt_Applian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779" y="3515284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Straight Connector 95"/>
            <p:cNvCxnSpPr>
              <a:stCxn id="53" idx="0"/>
              <a:endCxn id="55" idx="2"/>
            </p:cNvCxnSpPr>
            <p:nvPr/>
          </p:nvCxnSpPr>
          <p:spPr>
            <a:xfrm flipV="1">
              <a:off x="4388985" y="5477455"/>
              <a:ext cx="174188" cy="4978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61" idx="2"/>
              <a:endCxn id="20" idx="0"/>
            </p:cNvCxnSpPr>
            <p:nvPr/>
          </p:nvCxnSpPr>
          <p:spPr>
            <a:xfrm flipH="1">
              <a:off x="4909426" y="4136685"/>
              <a:ext cx="377389" cy="2320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20" idx="0"/>
              <a:endCxn id="134" idx="2"/>
            </p:cNvCxnSpPr>
            <p:nvPr/>
          </p:nvCxnSpPr>
          <p:spPr>
            <a:xfrm flipH="1" flipV="1">
              <a:off x="4453621" y="4106636"/>
              <a:ext cx="455803" cy="2621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0525" y="1181644"/>
            <a:ext cx="2149084" cy="5797304"/>
            <a:chOff x="590525" y="1181644"/>
            <a:chExt cx="2149084" cy="579730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619468"/>
                </p:ext>
              </p:extLst>
            </p:nvPr>
          </p:nvGraphicFramePr>
          <p:xfrm>
            <a:off x="2188749" y="3193477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27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749" y="3193477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727843"/>
                </p:ext>
              </p:extLst>
            </p:nvPr>
          </p:nvGraphicFramePr>
          <p:xfrm>
            <a:off x="2308719" y="4011521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28" name="Visio" r:id="rId12" imgW="624535" imgH="1494739" progId="">
                    <p:embed/>
                  </p:oleObj>
                </mc:Choice>
                <mc:Fallback>
                  <p:oleObj name="Visio" r:id="rId12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719" y="4011521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133197"/>
                </p:ext>
              </p:extLst>
            </p:nvPr>
          </p:nvGraphicFramePr>
          <p:xfrm>
            <a:off x="2217312" y="482443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29" name="Visio" r:id="rId13" imgW="624535" imgH="1494739" progId="">
                    <p:embed/>
                  </p:oleObj>
                </mc:Choice>
                <mc:Fallback>
                  <p:oleObj name="Visio" r:id="rId13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312" y="482443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702725"/>
                </p:ext>
              </p:extLst>
            </p:nvPr>
          </p:nvGraphicFramePr>
          <p:xfrm>
            <a:off x="2302508" y="590659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0" name="Visio" r:id="rId14" imgW="624535" imgH="1494739" progId="">
                    <p:embed/>
                  </p:oleObj>
                </mc:Choice>
                <mc:Fallback>
                  <p:oleObj name="Visio" r:id="rId1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508" y="590659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Group 103"/>
            <p:cNvGrpSpPr/>
            <p:nvPr/>
          </p:nvGrpSpPr>
          <p:grpSpPr>
            <a:xfrm>
              <a:off x="730132" y="2797211"/>
              <a:ext cx="834268" cy="1385047"/>
              <a:chOff x="547949" y="1288623"/>
              <a:chExt cx="834268" cy="1385046"/>
            </a:xfrm>
          </p:grpSpPr>
          <p:pic>
            <p:nvPicPr>
              <p:cNvPr id="105" name="Picture 104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6" name="Picture 105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7" name="Picture 106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730132" y="5246559"/>
              <a:ext cx="834268" cy="1385047"/>
              <a:chOff x="547949" y="4190857"/>
              <a:chExt cx="834268" cy="1385046"/>
            </a:xfrm>
          </p:grpSpPr>
          <p:pic>
            <p:nvPicPr>
              <p:cNvPr id="109" name="Picture 108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419085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0" name="Picture 109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4410601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1" name="Picture 110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4646275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>
              <a:grpSpLocks/>
            </p:cNvGrpSpPr>
            <p:nvPr/>
          </p:nvGrpSpPr>
          <p:grpSpPr bwMode="auto">
            <a:xfrm rot="11523367" flipH="1" flipV="1">
              <a:off x="1650085" y="5714793"/>
              <a:ext cx="399714" cy="448579"/>
              <a:chOff x="5777472" y="4798637"/>
              <a:chExt cx="1366185" cy="1260568"/>
            </a:xfrm>
          </p:grpSpPr>
          <p:sp>
            <p:nvSpPr>
              <p:cNvPr id="11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0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grpSp>
          <p:nvGrpSpPr>
            <p:cNvPr id="122" name="Group 121"/>
            <p:cNvGrpSpPr>
              <a:grpSpLocks/>
            </p:cNvGrpSpPr>
            <p:nvPr/>
          </p:nvGrpSpPr>
          <p:grpSpPr bwMode="auto">
            <a:xfrm rot="10076633" flipH="1">
              <a:off x="1650085" y="3265445"/>
              <a:ext cx="399714" cy="448579"/>
              <a:chOff x="5777472" y="4798637"/>
              <a:chExt cx="1366185" cy="1260568"/>
            </a:xfrm>
          </p:grpSpPr>
          <p:sp>
            <p:nvSpPr>
              <p:cNvPr id="12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9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739609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25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1"/>
                  </a:solidFill>
                </a:rPr>
                <a:t>No change</a:t>
              </a:r>
              <a:endParaRPr lang="en-US" sz="2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4958" y="1181644"/>
            <a:ext cx="2271567" cy="5316495"/>
            <a:chOff x="6534958" y="1181644"/>
            <a:chExt cx="2271567" cy="5316495"/>
          </a:xfrm>
        </p:grpSpPr>
        <p:cxnSp>
          <p:nvCxnSpPr>
            <p:cNvPr id="72" name="Straight Connector 71"/>
            <p:cNvCxnSpPr>
              <a:stCxn id="54" idx="3"/>
            </p:cNvCxnSpPr>
            <p:nvPr/>
          </p:nvCxnSpPr>
          <p:spPr>
            <a:xfrm>
              <a:off x="6974952" y="5005907"/>
              <a:ext cx="39155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468427" y="4849494"/>
              <a:ext cx="120567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Internet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98750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4F81BD"/>
                  </a:solidFill>
                </a:rPr>
                <a:t>No change</a:t>
              </a:r>
              <a:endParaRPr lang="en-US" sz="2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534958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59972" y="2412723"/>
            <a:ext cx="3565676" cy="3947787"/>
            <a:chOff x="2659972" y="2412723"/>
            <a:chExt cx="3565676" cy="3947787"/>
          </a:xfrm>
        </p:grpSpPr>
        <p:sp>
          <p:nvSpPr>
            <p:cNvPr id="77" name="Rectangle 76"/>
            <p:cNvSpPr/>
            <p:nvPr/>
          </p:nvSpPr>
          <p:spPr>
            <a:xfrm>
              <a:off x="3324589" y="2412723"/>
              <a:ext cx="1828800" cy="415498"/>
            </a:xfrm>
            <a:prstGeom prst="rect">
              <a:avLst/>
            </a:prstGeom>
            <a:ln w="28575" cmpd="sng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</a:rPr>
                <a:t>Controller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20" idx="0"/>
              <a:endCxn id="77" idx="2"/>
            </p:cNvCxnSpPr>
            <p:nvPr/>
          </p:nvCxnSpPr>
          <p:spPr>
            <a:xfrm flipH="1" flipV="1">
              <a:off x="4238989" y="2828221"/>
              <a:ext cx="670433" cy="154051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  <a:endCxn id="77" idx="2"/>
            </p:cNvCxnSpPr>
            <p:nvPr/>
          </p:nvCxnSpPr>
          <p:spPr>
            <a:xfrm flipH="1" flipV="1">
              <a:off x="4238989" y="2828221"/>
              <a:ext cx="1986659" cy="217768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2" idx="0"/>
              <a:endCxn id="77" idx="2"/>
            </p:cNvCxnSpPr>
            <p:nvPr/>
          </p:nvCxnSpPr>
          <p:spPr>
            <a:xfrm flipV="1">
              <a:off x="2659972" y="2828221"/>
              <a:ext cx="1579017" cy="819173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6" idx="0"/>
              <a:endCxn id="77" idx="2"/>
            </p:cNvCxnSpPr>
            <p:nvPr/>
          </p:nvCxnSpPr>
          <p:spPr>
            <a:xfrm flipV="1">
              <a:off x="2779942" y="2828221"/>
              <a:ext cx="1459047" cy="1637217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2" idx="0"/>
              <a:endCxn id="77" idx="2"/>
            </p:cNvCxnSpPr>
            <p:nvPr/>
          </p:nvCxnSpPr>
          <p:spPr>
            <a:xfrm flipV="1">
              <a:off x="2688535" y="2828221"/>
              <a:ext cx="1550454" cy="245012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0"/>
              <a:endCxn id="77" idx="2"/>
            </p:cNvCxnSpPr>
            <p:nvPr/>
          </p:nvCxnSpPr>
          <p:spPr>
            <a:xfrm flipV="1">
              <a:off x="2773731" y="2828221"/>
              <a:ext cx="1465258" cy="353228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5" idx="0"/>
              <a:endCxn id="77" idx="2"/>
            </p:cNvCxnSpPr>
            <p:nvPr/>
          </p:nvCxnSpPr>
          <p:spPr>
            <a:xfrm flipH="1" flipV="1">
              <a:off x="4238989" y="2828221"/>
              <a:ext cx="324184" cy="236189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979821" y="1295942"/>
            <a:ext cx="32458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4F81BD"/>
                </a:solidFill>
              </a:rPr>
              <a:t>Commodity hardware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SoftCell</a:t>
            </a:r>
            <a:r>
              <a:rPr lang="en-US" sz="3600" dirty="0" smtClean="0">
                <a:latin typeface="+mn-lt"/>
              </a:rPr>
              <a:t> Overview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87994" y="1626302"/>
            <a:ext cx="3020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+ </a:t>
            </a:r>
            <a:r>
              <a:rPr lang="en-US" altLang="zh-CN" sz="2600" b="1" dirty="0" err="1" smtClean="0">
                <a:solidFill>
                  <a:schemeClr val="accent2"/>
                </a:solidFill>
              </a:rPr>
              <a:t>SoftCell</a:t>
            </a:r>
            <a:r>
              <a:rPr lang="en-US" altLang="zh-CN" sz="2600" b="1" dirty="0" smtClean="0">
                <a:solidFill>
                  <a:schemeClr val="accent2"/>
                </a:solidFill>
              </a:rPr>
              <a:t> </a:t>
            </a:r>
            <a:r>
              <a:rPr lang="en-US" sz="2600" b="1" dirty="0" smtClean="0">
                <a:solidFill>
                  <a:schemeClr val="accent2"/>
                </a:solidFill>
              </a:rPr>
              <a:t>software</a:t>
            </a:r>
            <a:endParaRPr lang="en-US" sz="2600" b="1" dirty="0">
              <a:solidFill>
                <a:schemeClr val="accent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42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9"/>
    </mc:Choice>
    <mc:Fallback xmlns="">
      <p:transition xmlns:p14="http://schemas.microsoft.com/office/powerpoint/2010/main" spd="slow" advTm="417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9900" y="11763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Service Policy: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907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F81BD"/>
                </a:solidFill>
              </a:rPr>
              <a:t>subscriber </a:t>
            </a:r>
            <a:r>
              <a:rPr lang="en-US" sz="2800" dirty="0" smtClean="0">
                <a:solidFill>
                  <a:srgbClr val="4F81BD"/>
                </a:solidFill>
              </a:rPr>
              <a:t>attributes </a:t>
            </a:r>
            <a:r>
              <a:rPr lang="en-US" sz="2800" dirty="0" smtClean="0"/>
              <a:t>+ </a:t>
            </a:r>
            <a:r>
              <a:rPr lang="en-US" sz="2800" dirty="0">
                <a:solidFill>
                  <a:srgbClr val="4F81BD"/>
                </a:solidFill>
              </a:rPr>
              <a:t>application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type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/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an ordered list of middleboxes</a:t>
            </a:r>
            <a:endParaRPr lang="en-US" sz="2800" dirty="0">
              <a:solidFill>
                <a:srgbClr val="4F81BD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99983" y="5032217"/>
            <a:ext cx="6174454" cy="457200"/>
            <a:chOff x="1935847" y="2358591"/>
            <a:chExt cx="6174454" cy="4572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847" y="2358591"/>
              <a:ext cx="475904" cy="4572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501304" y="2387409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IPS &lt;-&gt;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1869" y="2385184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Government Customer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71870" y="4297101"/>
            <a:ext cx="5722449" cy="511596"/>
            <a:chOff x="1966842" y="2942098"/>
            <a:chExt cx="5722449" cy="51159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842" y="2996494"/>
              <a:ext cx="296606" cy="4572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565034" y="30124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Customer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68734" y="2942098"/>
              <a:ext cx="92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Firewall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0429" y="3335172"/>
            <a:ext cx="6938304" cy="875851"/>
            <a:chOff x="1446536" y="4266494"/>
            <a:chExt cx="6938304" cy="87585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977" y="4266494"/>
              <a:ext cx="296606" cy="4572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446536" y="472729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Customer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4872" y="4266494"/>
              <a:ext cx="628458" cy="506519"/>
            </a:xfrm>
            <a:prstGeom prst="rect">
              <a:avLst/>
            </a:prstGeom>
          </p:spPr>
        </p:pic>
        <p:sp>
          <p:nvSpPr>
            <p:cNvPr id="61" name="Plus 60"/>
            <p:cNvSpPr/>
            <p:nvPr/>
          </p:nvSpPr>
          <p:spPr>
            <a:xfrm>
              <a:off x="3101187" y="4321339"/>
              <a:ext cx="465667" cy="451674"/>
            </a:xfrm>
            <a:prstGeom prst="mathPlus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7689" y="4773013"/>
              <a:ext cx="1722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Parental Control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65613" y="4368094"/>
              <a:ext cx="2619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Content Filter &lt;-&gt;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9309" y="5687405"/>
            <a:ext cx="7981795" cy="953111"/>
            <a:chOff x="1162205" y="5359464"/>
            <a:chExt cx="7981795" cy="953111"/>
          </a:xfrm>
        </p:grpSpPr>
        <p:sp>
          <p:nvSpPr>
            <p:cNvPr id="30" name="Plus 29"/>
            <p:cNvSpPr/>
            <p:nvPr/>
          </p:nvSpPr>
          <p:spPr>
            <a:xfrm>
              <a:off x="3135054" y="5499873"/>
              <a:ext cx="465667" cy="451674"/>
            </a:xfrm>
            <a:prstGeom prst="mathPlus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62205" y="5359464"/>
              <a:ext cx="2309284" cy="953111"/>
              <a:chOff x="2362530" y="3471007"/>
              <a:chExt cx="2309284" cy="953111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3712" y="3471007"/>
                <a:ext cx="751399" cy="640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2362530" y="4124036"/>
                <a:ext cx="2309284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“Gold Plan” Customer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92215" y="5509102"/>
              <a:ext cx="405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Web Accelerator &lt;-&gt; Customized Firewall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5464" y="5390410"/>
              <a:ext cx="682387" cy="54864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600721" y="6012493"/>
              <a:ext cx="142181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Web Traffic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Scalable Support of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Fine-Grained Service Policies </a:t>
            </a:r>
            <a:endParaRPr lang="en-US" dirty="0">
              <a:solidFill>
                <a:srgbClr val="C0504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5"/>
    </mc:Choice>
    <mc:Fallback xmlns="">
      <p:transition xmlns:p14="http://schemas.microsoft.com/office/powerpoint/2010/main" spd="slow" advTm="774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9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1.3|1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2.9|2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27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3|3.5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2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mpd="sng">
          <a:solidFill>
            <a:schemeClr val="accent2"/>
          </a:solidFill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3164</Words>
  <Application>Microsoft Macintosh PowerPoint</Application>
  <PresentationFormat>On-screen Show (4:3)</PresentationFormat>
  <Paragraphs>587</Paragraphs>
  <Slides>38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PowerPoint Presentation</vt:lpstr>
      <vt:lpstr>Cellular Core Network Architecture</vt:lpstr>
      <vt:lpstr>Cellular core networks are not flexible</vt:lpstr>
      <vt:lpstr>Cellular core networks are not scalable</vt:lpstr>
      <vt:lpstr>Cellular core networks are not cost-effective</vt:lpstr>
      <vt:lpstr>Can we make cellular core networks like data center networks?</vt:lpstr>
      <vt:lpstr>Can we make cellular core networks like data center networks?</vt:lpstr>
      <vt:lpstr>SoftCell Overview</vt:lpstr>
      <vt:lpstr>subscriber attributes + application type  an ordered list of middleboxes</vt:lpstr>
      <vt:lpstr>subscriber attributes + application type  an ordered list of middleboxes</vt:lpstr>
      <vt:lpstr>Challenge: Scalable Support of Fine-Grained Service Policies </vt:lpstr>
      <vt:lpstr>“North south” Traffic Pattern</vt:lpstr>
      <vt:lpstr>“North south” Traffic Pattern</vt:lpstr>
      <vt:lpstr>Asymmetric Edge: Packet Classification</vt:lpstr>
      <vt:lpstr>Challenge: Scalable Support of Fine-Grained Service Policies </vt:lpstr>
      <vt:lpstr>Traffic Steering</vt:lpstr>
      <vt:lpstr>Multi-Dimensional Aggregation</vt:lpstr>
      <vt:lpstr>Multi-Dimensional Aggregation</vt:lpstr>
      <vt:lpstr>Route to different MBs with policy tag</vt:lpstr>
      <vt:lpstr>Multi-Dimensional Aggregation</vt:lpstr>
      <vt:lpstr>Location-Based Hierarchical IP Address</vt:lpstr>
      <vt:lpstr>Location-Based Hierarchical IP Address</vt:lpstr>
      <vt:lpstr>Route to different BSs with BS ID</vt:lpstr>
      <vt:lpstr>Multi-Dimensional Aggregation</vt:lpstr>
      <vt:lpstr>Multi-Dimensional Aggregation</vt:lpstr>
      <vt:lpstr>Policy Consistency</vt:lpstr>
      <vt:lpstr>Policy Consistency</vt:lpstr>
      <vt:lpstr>Multi-Dimensional Identifier Encoding</vt:lpstr>
      <vt:lpstr>Scalable Data Plane Summary</vt:lpstr>
      <vt:lpstr>SoftCell: Scalable and Flexible Cellular Core Network Architecture</vt:lpstr>
      <vt:lpstr>Control Plane Load</vt:lpstr>
      <vt:lpstr>Hierarchical Controller</vt:lpstr>
      <vt:lpstr>Implementation</vt:lpstr>
      <vt:lpstr>Network Wide (Controller Load)</vt:lpstr>
      <vt:lpstr>Evaluation: Data plane scalability</vt:lpstr>
      <vt:lpstr>Conclusion</vt:lpstr>
      <vt:lpstr>Thanks!</vt:lpstr>
      <vt:lpstr>Related Work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SoftCell: Taking Control of Cellular Core networks</dc:title>
  <dc:creator>Xin Jin</dc:creator>
  <cp:lastModifiedBy>Xin Jin</cp:lastModifiedBy>
  <cp:revision>773</cp:revision>
  <cp:lastPrinted>2013-12-04T19:07:37Z</cp:lastPrinted>
  <dcterms:created xsi:type="dcterms:W3CDTF">2013-03-27T18:30:57Z</dcterms:created>
  <dcterms:modified xsi:type="dcterms:W3CDTF">2014-03-17T02:39:04Z</dcterms:modified>
</cp:coreProperties>
</file>