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6" r:id="rId4"/>
    <p:sldId id="258" r:id="rId5"/>
    <p:sldId id="277" r:id="rId6"/>
    <p:sldId id="279" r:id="rId7"/>
    <p:sldId id="280" r:id="rId8"/>
    <p:sldId id="269" r:id="rId9"/>
    <p:sldId id="259" r:id="rId10"/>
    <p:sldId id="260" r:id="rId11"/>
    <p:sldId id="261" r:id="rId12"/>
    <p:sldId id="270" r:id="rId13"/>
    <p:sldId id="262" r:id="rId14"/>
    <p:sldId id="263" r:id="rId15"/>
    <p:sldId id="264" r:id="rId16"/>
    <p:sldId id="265" r:id="rId17"/>
    <p:sldId id="274" r:id="rId18"/>
    <p:sldId id="266" r:id="rId19"/>
    <p:sldId id="267" r:id="rId20"/>
    <p:sldId id="268" r:id="rId21"/>
    <p:sldId id="272"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805" autoAdjust="0"/>
    <p:restoredTop sz="59637" autoAdjust="0"/>
  </p:normalViewPr>
  <p:slideViewPr>
    <p:cSldViewPr>
      <p:cViewPr varScale="1">
        <p:scale>
          <a:sx n="43" d="100"/>
          <a:sy n="43" d="100"/>
        </p:scale>
        <p:origin x="-18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Dropbox\HotICE2012\data\Work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opbox\Dropbox\HotICE2012\data\Workbook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opbox\Dropbox\HotICE2012\data\Work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lineChart>
        <c:grouping val="standard"/>
        <c:ser>
          <c:idx val="0"/>
          <c:order val="0"/>
          <c:cat>
            <c:numRef>
              <c:f>Sheet1!$L$13:$L$20</c:f>
              <c:numCache>
                <c:formatCode>General</c:formatCode>
                <c:ptCount val="8"/>
                <c:pt idx="0">
                  <c:v>4</c:v>
                </c:pt>
                <c:pt idx="1">
                  <c:v>8</c:v>
                </c:pt>
                <c:pt idx="2">
                  <c:v>16</c:v>
                </c:pt>
                <c:pt idx="3">
                  <c:v>32</c:v>
                </c:pt>
                <c:pt idx="4">
                  <c:v>64</c:v>
                </c:pt>
                <c:pt idx="5">
                  <c:v>128</c:v>
                </c:pt>
                <c:pt idx="6">
                  <c:v>256</c:v>
                </c:pt>
                <c:pt idx="7">
                  <c:v>512</c:v>
                </c:pt>
              </c:numCache>
            </c:numRef>
          </c:cat>
          <c:val>
            <c:numRef>
              <c:f>Sheet1!$M$13:$M$20</c:f>
              <c:numCache>
                <c:formatCode>General</c:formatCode>
                <c:ptCount val="8"/>
                <c:pt idx="0">
                  <c:v>31.419999999999987</c:v>
                </c:pt>
                <c:pt idx="1">
                  <c:v>62.47</c:v>
                </c:pt>
                <c:pt idx="2">
                  <c:v>134.70999999999998</c:v>
                </c:pt>
                <c:pt idx="3">
                  <c:v>261.76</c:v>
                </c:pt>
                <c:pt idx="4">
                  <c:v>518.5</c:v>
                </c:pt>
                <c:pt idx="5">
                  <c:v>1047.3</c:v>
                </c:pt>
                <c:pt idx="6">
                  <c:v>1701.59</c:v>
                </c:pt>
                <c:pt idx="7">
                  <c:v>1767.96</c:v>
                </c:pt>
              </c:numCache>
            </c:numRef>
          </c:val>
        </c:ser>
        <c:dLbls/>
        <c:hiLowLines/>
        <c:marker val="1"/>
        <c:axId val="53188480"/>
        <c:axId val="53409664"/>
      </c:lineChart>
      <c:catAx>
        <c:axId val="53188480"/>
        <c:scaling>
          <c:orientation val="minMax"/>
        </c:scaling>
        <c:axPos val="b"/>
        <c:title>
          <c:tx>
            <c:rich>
              <a:bodyPr/>
              <a:lstStyle/>
              <a:p>
                <a:pPr>
                  <a:defRPr lang="en-US"/>
                </a:pPr>
                <a:r>
                  <a:rPr lang="en-US" dirty="0"/>
                  <a:t>FIFO </a:t>
                </a:r>
                <a:r>
                  <a:rPr lang="en-US" dirty="0" smtClean="0"/>
                  <a:t>Pages (1</a:t>
                </a:r>
                <a:r>
                  <a:rPr lang="en-US" baseline="0" dirty="0" smtClean="0"/>
                  <a:t> page = 4 KB)</a:t>
                </a:r>
                <a:endParaRPr lang="en-US" dirty="0"/>
              </a:p>
            </c:rich>
          </c:tx>
        </c:title>
        <c:numFmt formatCode="General" sourceLinked="1"/>
        <c:majorTickMark val="none"/>
        <c:tickLblPos val="nextTo"/>
        <c:txPr>
          <a:bodyPr/>
          <a:lstStyle/>
          <a:p>
            <a:pPr>
              <a:defRPr lang="en-US"/>
            </a:pPr>
            <a:endParaRPr lang="zh-CN"/>
          </a:p>
        </c:txPr>
        <c:crossAx val="53409664"/>
        <c:crosses val="autoZero"/>
        <c:auto val="1"/>
        <c:lblAlgn val="ctr"/>
        <c:lblOffset val="100"/>
      </c:catAx>
      <c:valAx>
        <c:axId val="53409664"/>
        <c:scaling>
          <c:orientation val="minMax"/>
          <c:max val="1800"/>
        </c:scaling>
        <c:axPos val="l"/>
        <c:majorGridlines/>
        <c:title>
          <c:tx>
            <c:rich>
              <a:bodyPr/>
              <a:lstStyle/>
              <a:p>
                <a:pPr>
                  <a:defRPr lang="en-US"/>
                </a:pPr>
                <a:r>
                  <a:rPr lang="en-US"/>
                  <a:t>Throughput (Mbps)</a:t>
                </a:r>
              </a:p>
            </c:rich>
          </c:tx>
        </c:title>
        <c:numFmt formatCode="General" sourceLinked="1"/>
        <c:tickLblPos val="nextTo"/>
        <c:txPr>
          <a:bodyPr/>
          <a:lstStyle/>
          <a:p>
            <a:pPr>
              <a:defRPr lang="en-US"/>
            </a:pPr>
            <a:endParaRPr lang="zh-CN"/>
          </a:p>
        </c:txPr>
        <c:crossAx val="53188480"/>
        <c:crosses val="autoZero"/>
        <c:crossBetween val="between"/>
        <c:majorUnit val="300"/>
      </c:valAx>
    </c:plotArea>
    <c:plotVisOnly val="1"/>
    <c:dispBlanksAs val="gap"/>
  </c:chart>
  <c:txPr>
    <a:bodyPr/>
    <a:lstStyle/>
    <a:p>
      <a:pPr>
        <a:defRPr sz="1400">
          <a:latin typeface="+mn-lt"/>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lineChart>
        <c:grouping val="standard"/>
        <c:ser>
          <c:idx val="0"/>
          <c:order val="0"/>
          <c:cat>
            <c:numRef>
              <c:f>Sheet1!$H$38:$H$46</c:f>
              <c:numCache>
                <c:formatCode>General</c:formatCode>
                <c:ptCount val="9"/>
                <c:pt idx="0">
                  <c:v>0.05</c:v>
                </c:pt>
                <c:pt idx="1">
                  <c:v>0.25</c:v>
                </c:pt>
                <c:pt idx="2">
                  <c:v>0.5</c:v>
                </c:pt>
                <c:pt idx="3">
                  <c:v>0.75000000000000011</c:v>
                </c:pt>
                <c:pt idx="4">
                  <c:v>1</c:v>
                </c:pt>
                <c:pt idx="5">
                  <c:v>1.25</c:v>
                </c:pt>
                <c:pt idx="6">
                  <c:v>1.5</c:v>
                </c:pt>
                <c:pt idx="7">
                  <c:v>1.75</c:v>
                </c:pt>
                <c:pt idx="8">
                  <c:v>2</c:v>
                </c:pt>
              </c:numCache>
            </c:numRef>
          </c:cat>
          <c:val>
            <c:numRef>
              <c:f>Sheet1!$I$38:$I$46</c:f>
              <c:numCache>
                <c:formatCode>General</c:formatCode>
                <c:ptCount val="9"/>
                <c:pt idx="0">
                  <c:v>3640.8900000000012</c:v>
                </c:pt>
                <c:pt idx="1">
                  <c:v>3377.86</c:v>
                </c:pt>
                <c:pt idx="2">
                  <c:v>1940.62</c:v>
                </c:pt>
                <c:pt idx="3">
                  <c:v>1989.75</c:v>
                </c:pt>
                <c:pt idx="4">
                  <c:v>1758.6699999999998</c:v>
                </c:pt>
                <c:pt idx="5">
                  <c:v>1458.82</c:v>
                </c:pt>
                <c:pt idx="6">
                  <c:v>1351.59</c:v>
                </c:pt>
                <c:pt idx="7">
                  <c:v>1243.54</c:v>
                </c:pt>
                <c:pt idx="8">
                  <c:v>1144.03</c:v>
                </c:pt>
              </c:numCache>
            </c:numRef>
          </c:val>
        </c:ser>
        <c:dLbls/>
        <c:hiLowLines/>
        <c:marker val="1"/>
        <c:axId val="53460352"/>
        <c:axId val="54955008"/>
      </c:lineChart>
      <c:catAx>
        <c:axId val="53460352"/>
        <c:scaling>
          <c:orientation val="minMax"/>
        </c:scaling>
        <c:axPos val="b"/>
        <c:title>
          <c:tx>
            <c:rich>
              <a:bodyPr/>
              <a:lstStyle/>
              <a:p>
                <a:pPr>
                  <a:defRPr lang="en-US"/>
                </a:pPr>
                <a:r>
                  <a:rPr lang="en-US"/>
                  <a:t>Polling Period (ms)</a:t>
                </a:r>
              </a:p>
            </c:rich>
          </c:tx>
        </c:title>
        <c:numFmt formatCode="General" sourceLinked="1"/>
        <c:majorTickMark val="none"/>
        <c:tickLblPos val="nextTo"/>
        <c:txPr>
          <a:bodyPr/>
          <a:lstStyle/>
          <a:p>
            <a:pPr>
              <a:defRPr lang="en-US"/>
            </a:pPr>
            <a:endParaRPr lang="zh-CN"/>
          </a:p>
        </c:txPr>
        <c:crossAx val="54955008"/>
        <c:crosses val="autoZero"/>
        <c:auto val="1"/>
        <c:lblAlgn val="ctr"/>
        <c:lblOffset val="100"/>
      </c:catAx>
      <c:valAx>
        <c:axId val="54955008"/>
        <c:scaling>
          <c:orientation val="minMax"/>
        </c:scaling>
        <c:axPos val="l"/>
        <c:majorGridlines/>
        <c:title>
          <c:tx>
            <c:rich>
              <a:bodyPr/>
              <a:lstStyle/>
              <a:p>
                <a:pPr>
                  <a:defRPr lang="en-US"/>
                </a:pPr>
                <a:r>
                  <a:rPr lang="en-US"/>
                  <a:t>Throughput (Mbps)</a:t>
                </a:r>
              </a:p>
            </c:rich>
          </c:tx>
        </c:title>
        <c:numFmt formatCode="General" sourceLinked="1"/>
        <c:tickLblPos val="nextTo"/>
        <c:txPr>
          <a:bodyPr/>
          <a:lstStyle/>
          <a:p>
            <a:pPr>
              <a:defRPr lang="en-US"/>
            </a:pPr>
            <a:endParaRPr lang="zh-CN"/>
          </a:p>
        </c:txPr>
        <c:crossAx val="53460352"/>
        <c:crosses val="autoZero"/>
        <c:crossBetween val="between"/>
      </c:valAx>
    </c:plotArea>
    <c:plotVisOnly val="1"/>
    <c:dispBlanksAs val="gap"/>
  </c:chart>
  <c:txPr>
    <a:bodyPr/>
    <a:lstStyle/>
    <a:p>
      <a:pPr>
        <a:defRPr sz="1400">
          <a:latin typeface="+mn-lt"/>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plotArea>
      <c:layout>
        <c:manualLayout>
          <c:layoutTarget val="inner"/>
          <c:xMode val="edge"/>
          <c:yMode val="edge"/>
          <c:x val="0.20539173228346502"/>
          <c:y val="0.20368985126859099"/>
          <c:w val="0.75849715660542616"/>
          <c:h val="0.54438101487314206"/>
        </c:manualLayout>
      </c:layout>
      <c:lineChart>
        <c:grouping val="standard"/>
        <c:ser>
          <c:idx val="0"/>
          <c:order val="0"/>
          <c:tx>
            <c:strRef>
              <c:f>Sheet1!$B$81</c:f>
              <c:strCache>
                <c:ptCount val="1"/>
                <c:pt idx="0">
                  <c:v>Our Solution</c:v>
                </c:pt>
              </c:strCache>
            </c:strRef>
          </c:tx>
          <c:cat>
            <c:strRef>
              <c:f>Sheet1!$A$82:$A$90</c:f>
              <c:strCache>
                <c:ptCount val="9"/>
                <c:pt idx="0">
                  <c:v>64</c:v>
                </c:pt>
                <c:pt idx="1">
                  <c:v>128</c:v>
                </c:pt>
                <c:pt idx="2">
                  <c:v>256</c:v>
                </c:pt>
                <c:pt idx="3">
                  <c:v>512</c:v>
                </c:pt>
                <c:pt idx="4">
                  <c:v>1K</c:v>
                </c:pt>
                <c:pt idx="5">
                  <c:v>2K</c:v>
                </c:pt>
                <c:pt idx="6">
                  <c:v>4K</c:v>
                </c:pt>
                <c:pt idx="7">
                  <c:v>8K</c:v>
                </c:pt>
                <c:pt idx="8">
                  <c:v>16K</c:v>
                </c:pt>
              </c:strCache>
            </c:strRef>
          </c:cat>
          <c:val>
            <c:numRef>
              <c:f>Sheet1!$B$82:$B$90</c:f>
              <c:numCache>
                <c:formatCode>General</c:formatCode>
                <c:ptCount val="9"/>
                <c:pt idx="0">
                  <c:v>962.8</c:v>
                </c:pt>
                <c:pt idx="1">
                  <c:v>1517.24</c:v>
                </c:pt>
                <c:pt idx="2">
                  <c:v>2170.7399999999998</c:v>
                </c:pt>
                <c:pt idx="3">
                  <c:v>2879.34</c:v>
                </c:pt>
                <c:pt idx="4">
                  <c:v>3573.7</c:v>
                </c:pt>
                <c:pt idx="5">
                  <c:v>4228.18</c:v>
                </c:pt>
                <c:pt idx="6">
                  <c:v>4830.04</c:v>
                </c:pt>
                <c:pt idx="7">
                  <c:v>5227.9299999999994</c:v>
                </c:pt>
                <c:pt idx="8">
                  <c:v>5324.03</c:v>
                </c:pt>
              </c:numCache>
            </c:numRef>
          </c:val>
        </c:ser>
        <c:ser>
          <c:idx val="2"/>
          <c:order val="1"/>
          <c:tx>
            <c:strRef>
              <c:f>Sheet1!$D$81</c:f>
              <c:strCache>
                <c:ptCount val="1"/>
                <c:pt idx="0">
                  <c:v>Native Xen</c:v>
                </c:pt>
              </c:strCache>
            </c:strRef>
          </c:tx>
          <c:cat>
            <c:strRef>
              <c:f>Sheet1!$A$82:$A$90</c:f>
              <c:strCache>
                <c:ptCount val="9"/>
                <c:pt idx="0">
                  <c:v>64</c:v>
                </c:pt>
                <c:pt idx="1">
                  <c:v>128</c:v>
                </c:pt>
                <c:pt idx="2">
                  <c:v>256</c:v>
                </c:pt>
                <c:pt idx="3">
                  <c:v>512</c:v>
                </c:pt>
                <c:pt idx="4">
                  <c:v>1K</c:v>
                </c:pt>
                <c:pt idx="5">
                  <c:v>2K</c:v>
                </c:pt>
                <c:pt idx="6">
                  <c:v>4K</c:v>
                </c:pt>
                <c:pt idx="7">
                  <c:v>8K</c:v>
                </c:pt>
                <c:pt idx="8">
                  <c:v>16K</c:v>
                </c:pt>
              </c:strCache>
            </c:strRef>
          </c:cat>
          <c:val>
            <c:numRef>
              <c:f>Sheet1!$D$82:$D$90</c:f>
              <c:numCache>
                <c:formatCode>General</c:formatCode>
                <c:ptCount val="9"/>
                <c:pt idx="0">
                  <c:v>487.66</c:v>
                </c:pt>
                <c:pt idx="1">
                  <c:v>753.55</c:v>
                </c:pt>
                <c:pt idx="2">
                  <c:v>1367.91</c:v>
                </c:pt>
                <c:pt idx="3">
                  <c:v>1424.6299999999999</c:v>
                </c:pt>
                <c:pt idx="4">
                  <c:v>1480.43</c:v>
                </c:pt>
                <c:pt idx="5">
                  <c:v>2073.1</c:v>
                </c:pt>
                <c:pt idx="6">
                  <c:v>3490.8500000000022</c:v>
                </c:pt>
                <c:pt idx="7">
                  <c:v>5875.96</c:v>
                </c:pt>
                <c:pt idx="8">
                  <c:v>8736.0400000000009</c:v>
                </c:pt>
              </c:numCache>
            </c:numRef>
          </c:val>
        </c:ser>
        <c:dLbls/>
        <c:marker val="1"/>
        <c:axId val="115505024"/>
        <c:axId val="115737344"/>
      </c:lineChart>
      <c:catAx>
        <c:axId val="115505024"/>
        <c:scaling>
          <c:orientation val="minMax"/>
        </c:scaling>
        <c:axPos val="b"/>
        <c:title>
          <c:tx>
            <c:rich>
              <a:bodyPr/>
              <a:lstStyle/>
              <a:p>
                <a:pPr>
                  <a:defRPr lang="en-US"/>
                </a:pPr>
                <a:r>
                  <a:rPr lang="en-US"/>
                  <a:t>Message Size(Bytes)</a:t>
                </a:r>
              </a:p>
            </c:rich>
          </c:tx>
          <c:layout/>
        </c:title>
        <c:tickLblPos val="nextTo"/>
        <c:txPr>
          <a:bodyPr/>
          <a:lstStyle/>
          <a:p>
            <a:pPr>
              <a:defRPr lang="en-US"/>
            </a:pPr>
            <a:endParaRPr lang="zh-CN"/>
          </a:p>
        </c:txPr>
        <c:crossAx val="115737344"/>
        <c:crosses val="autoZero"/>
        <c:auto val="1"/>
        <c:lblAlgn val="ctr"/>
        <c:lblOffset val="100"/>
      </c:catAx>
      <c:valAx>
        <c:axId val="115737344"/>
        <c:scaling>
          <c:orientation val="minMax"/>
        </c:scaling>
        <c:axPos val="l"/>
        <c:majorGridlines/>
        <c:title>
          <c:tx>
            <c:rich>
              <a:bodyPr rot="-5400000" vert="horz"/>
              <a:lstStyle/>
              <a:p>
                <a:pPr>
                  <a:defRPr lang="en-US"/>
                </a:pPr>
                <a:r>
                  <a:rPr lang="en-US"/>
                  <a:t>Throughput (Mbps)</a:t>
                </a:r>
              </a:p>
            </c:rich>
          </c:tx>
          <c:layout/>
        </c:title>
        <c:numFmt formatCode="General" sourceLinked="1"/>
        <c:tickLblPos val="nextTo"/>
        <c:txPr>
          <a:bodyPr/>
          <a:lstStyle/>
          <a:p>
            <a:pPr>
              <a:defRPr lang="en-US"/>
            </a:pPr>
            <a:endParaRPr lang="zh-CN"/>
          </a:p>
        </c:txPr>
        <c:crossAx val="115505024"/>
        <c:crosses val="autoZero"/>
        <c:crossBetween val="between"/>
      </c:valAx>
    </c:plotArea>
    <c:legend>
      <c:legendPos val="t"/>
      <c:layout/>
      <c:txPr>
        <a:bodyPr/>
        <a:lstStyle/>
        <a:p>
          <a:pPr>
            <a:defRPr lang="en-US"/>
          </a:pPr>
          <a:endParaRPr lang="zh-CN"/>
        </a:p>
      </c:txPr>
    </c:legend>
    <c:plotVisOnly val="1"/>
    <c:dispBlanksAs val="gap"/>
  </c:chart>
  <c:txPr>
    <a:bodyPr/>
    <a:lstStyle/>
    <a:p>
      <a:pPr>
        <a:defRPr sz="16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B4EDAB-D5CB-43F4-9455-413812C1A042}" type="datetimeFigureOut">
              <a:rPr lang="zh-CN" altLang="en-US" smtClean="0"/>
              <a:pPr/>
              <a:t>2012/5/1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B8DFF-B8A1-4CC5-82A4-D77532557FCA}" type="slidenum">
              <a:rPr lang="zh-CN" altLang="en-US" smtClean="0"/>
              <a:pPr/>
              <a:t>‹#›</a:t>
            </a:fld>
            <a:endParaRPr lang="zh-CN" altLang="en-US"/>
          </a:p>
        </p:txBody>
      </p:sp>
    </p:spTree>
    <p:extLst>
      <p:ext uri="{BB962C8B-B14F-4D97-AF65-F5344CB8AC3E}">
        <p14:creationId xmlns:p14="http://schemas.microsoft.com/office/powerpoint/2010/main" xmlns="" val="3170110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Hello, everyone. I’m Xin.</a:t>
            </a:r>
            <a:r>
              <a:rPr lang="en-US" altLang="zh-CN" baseline="0" dirty="0" smtClean="0"/>
              <a:t> </a:t>
            </a:r>
            <a:r>
              <a:rPr lang="en-US" altLang="zh-CN" dirty="0" smtClean="0"/>
              <a:t>Today,</a:t>
            </a:r>
            <a:r>
              <a:rPr lang="en-US" altLang="zh-CN" baseline="0" dirty="0" smtClean="0"/>
              <a:t> I’m going to introduce our recent work about how to improve the security of the cloud.</a:t>
            </a:r>
          </a:p>
          <a:p>
            <a:endParaRPr lang="en-US" altLang="zh-CN" baseline="0" dirty="0" smtClean="0"/>
          </a:p>
          <a:p>
            <a:r>
              <a:rPr lang="en-US" altLang="zh-CN" baseline="0" dirty="0" smtClean="0"/>
              <a:t>Separate my words</a:t>
            </a:r>
          </a:p>
          <a:p>
            <a:endParaRPr lang="en-US" altLang="zh-CN" baseline="0" dirty="0" smtClean="0"/>
          </a:p>
          <a:p>
            <a:r>
              <a:rPr lang="en-US" altLang="zh-CN" baseline="0" dirty="0" smtClean="0"/>
              <a:t>Example:</a:t>
            </a:r>
          </a:p>
          <a:p>
            <a:r>
              <a:rPr lang="cs-CZ" sz="1200" kern="1200" dirty="0" smtClean="0">
                <a:solidFill>
                  <a:schemeClr val="tx1"/>
                </a:solidFill>
                <a:latin typeface="+mn-lt"/>
                <a:ea typeface="+mn-ea"/>
                <a:cs typeface="+mn-cs"/>
              </a:rPr>
              <a:t>prototype</a:t>
            </a:r>
          </a:p>
          <a:p>
            <a:r>
              <a:rPr lang="fr-FR" sz="1200" kern="1200" dirty="0" err="1" smtClean="0">
                <a:solidFill>
                  <a:schemeClr val="tx1"/>
                </a:solidFill>
                <a:latin typeface="+mn-lt"/>
                <a:ea typeface="+mn-ea"/>
                <a:cs typeface="+mn-cs"/>
              </a:rPr>
              <a:t>resource</a:t>
            </a:r>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I/O</a:t>
            </a:r>
          </a:p>
          <a:p>
            <a:r>
              <a:rPr lang="en-US" sz="1200" kern="1200" dirty="0" smtClean="0">
                <a:solidFill>
                  <a:schemeClr val="tx1"/>
                </a:solidFill>
                <a:latin typeface="+mn-lt"/>
                <a:ea typeface="+mn-ea"/>
                <a:cs typeface="+mn-cs"/>
              </a:rPr>
              <a:t>attack</a:t>
            </a:r>
          </a:p>
          <a:p>
            <a:r>
              <a:rPr lang="en-US" sz="1200" kern="1200" dirty="0" smtClean="0">
                <a:solidFill>
                  <a:schemeClr val="tx1"/>
                </a:solidFill>
                <a:latin typeface="+mn-lt"/>
                <a:ea typeface="+mn-ea"/>
                <a:cs typeface="+mn-cs"/>
              </a:rPr>
              <a:t>event</a:t>
            </a:r>
          </a:p>
          <a:p>
            <a:r>
              <a:rPr lang="en-US" sz="1200" kern="1200" dirty="0" smtClean="0">
                <a:solidFill>
                  <a:schemeClr val="tx1"/>
                </a:solidFill>
                <a:latin typeface="+mn-lt"/>
                <a:ea typeface="+mn-ea"/>
                <a:cs typeface="+mn-cs"/>
              </a:rPr>
              <a:t>evaluated</a:t>
            </a:r>
          </a:p>
          <a:p>
            <a:r>
              <a:rPr lang="en-US" sz="1200" kern="1200" dirty="0" smtClean="0">
                <a:solidFill>
                  <a:schemeClr val="tx1"/>
                </a:solidFill>
                <a:latin typeface="+mn-lt"/>
                <a:ea typeface="+mn-ea"/>
                <a:cs typeface="+mn-cs"/>
              </a:rPr>
              <a:t>relationship</a:t>
            </a:r>
          </a:p>
          <a:p>
            <a:r>
              <a:rPr lang="cs-CZ" sz="1200" kern="1200" dirty="0" err="1" smtClean="0">
                <a:solidFill>
                  <a:schemeClr val="tx1"/>
                </a:solidFill>
                <a:latin typeface="+mn-lt"/>
                <a:ea typeface="+mn-ea"/>
                <a:cs typeface="+mn-cs"/>
              </a:rPr>
              <a:t>exploration</a:t>
            </a:r>
            <a:endParaRPr lang="cs-CZ"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message size</a:t>
            </a:r>
          </a:p>
          <a:p>
            <a:r>
              <a:rPr lang="en-US" sz="1200" kern="1200" dirty="0" smtClean="0">
                <a:solidFill>
                  <a:schemeClr val="tx1"/>
                </a:solidFill>
                <a:latin typeface="+mn-lt"/>
                <a:ea typeface="+mn-ea"/>
                <a:cs typeface="+mn-cs"/>
              </a:rPr>
              <a:t>data plane</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Virtualization (half)</a:t>
            </a:r>
          </a:p>
          <a:p>
            <a:r>
              <a:rPr lang="en-US" altLang="zh-CN" baseline="0" dirty="0" smtClean="0"/>
              <a:t>Dom0 (domain, look at n. longer </a:t>
            </a:r>
            <a:r>
              <a:rPr lang="en-US" altLang="zh-CN" baseline="0" dirty="0" err="1" smtClean="0"/>
              <a:t>ai</a:t>
            </a:r>
            <a:r>
              <a:rPr lang="en-US" altLang="zh-CN" baseline="0" dirty="0" smtClean="0"/>
              <a:t>)</a:t>
            </a:r>
          </a:p>
          <a:p>
            <a:r>
              <a:rPr lang="en-US" altLang="zh-CN" baseline="0" dirty="0" smtClean="0"/>
              <a:t>Hypervisor (the middle, the stress?)</a:t>
            </a:r>
          </a:p>
          <a:p>
            <a:r>
              <a:rPr lang="en-US" altLang="zh-CN" baseline="0" dirty="0" smtClean="0"/>
              <a:t>Guest (pay attention to </a:t>
            </a:r>
            <a:r>
              <a:rPr lang="en-US" altLang="zh-CN" baseline="0" dirty="0" err="1" smtClean="0"/>
              <a:t>st</a:t>
            </a:r>
            <a:r>
              <a:rPr lang="en-US" altLang="zh-CN" baseline="0" dirty="0" smtClean="0"/>
              <a:t>)</a:t>
            </a:r>
          </a:p>
          <a:p>
            <a:r>
              <a:rPr lang="en-US" altLang="zh-CN" baseline="0" dirty="0" smtClean="0"/>
              <a:t>Surface (the f sound)</a:t>
            </a:r>
          </a:p>
          <a:p>
            <a:r>
              <a:rPr lang="en-US" altLang="zh-CN" baseline="0" dirty="0" smtClean="0"/>
              <a:t>Efficient (the f sound)</a:t>
            </a:r>
          </a:p>
          <a:p>
            <a:r>
              <a:rPr lang="en-US" altLang="zh-CN" baseline="0" dirty="0" smtClean="0"/>
              <a:t>Outperforms (the f sound)</a:t>
            </a:r>
          </a:p>
          <a:p>
            <a:r>
              <a:rPr lang="en-US" altLang="zh-CN" baseline="0" dirty="0" smtClean="0"/>
              <a:t>Cloud (the l sound)</a:t>
            </a:r>
          </a:p>
          <a:p>
            <a:r>
              <a:rPr lang="en-US" altLang="zh-CN" baseline="0" dirty="0" smtClean="0"/>
              <a:t>Reboot (not report)</a:t>
            </a:r>
          </a:p>
          <a:p>
            <a:r>
              <a:rPr lang="en-US" altLang="zh-CN" baseline="0" dirty="0" smtClean="0"/>
              <a:t>Create</a:t>
            </a:r>
          </a:p>
          <a:p>
            <a:r>
              <a:rPr lang="en-US" altLang="zh-CN" baseline="0" dirty="0" smtClean="0"/>
              <a:t>Polling (the o sound)</a:t>
            </a:r>
          </a:p>
          <a:p>
            <a:r>
              <a:rPr lang="en-US" altLang="zh-CN" baseline="0" dirty="0" smtClean="0"/>
              <a:t>Access (the s sound)</a:t>
            </a:r>
          </a:p>
          <a:p>
            <a:r>
              <a:rPr lang="en-US" altLang="zh-CN" baseline="0" dirty="0" smtClean="0"/>
              <a:t>Through (the u sound)</a:t>
            </a:r>
          </a:p>
          <a:p>
            <a:r>
              <a:rPr lang="en-US" altLang="zh-CN" baseline="0" dirty="0" smtClean="0"/>
              <a:t>Software (the f sound)</a:t>
            </a:r>
          </a:p>
          <a:p>
            <a:endParaRPr lang="en-US" altLang="zh-CN" baseline="0" dirty="0" smtClean="0"/>
          </a:p>
          <a:p>
            <a:r>
              <a:rPr lang="en-US" altLang="zh-CN" baseline="0" dirty="0" smtClean="0"/>
              <a:t>Summary: f sound</a:t>
            </a:r>
          </a:p>
          <a:p>
            <a:endParaRPr lang="en-US" altLang="zh-CN" baseline="0" dirty="0" smtClean="0"/>
          </a:p>
          <a:p>
            <a:r>
              <a:rPr lang="en-US" altLang="zh-CN" baseline="0" dirty="0" smtClean="0"/>
              <a:t>Be slow, especially in the middle and end of the presentation</a:t>
            </a:r>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There are many approaches trying to solve</a:t>
            </a:r>
            <a:r>
              <a:rPr lang="en-US" altLang="zh-CN" baseline="0" dirty="0" smtClean="0"/>
              <a:t> these security problems.</a:t>
            </a:r>
          </a:p>
          <a:p>
            <a:endParaRPr lang="en-US" altLang="zh-CN" baseline="0" dirty="0" smtClean="0"/>
          </a:p>
          <a:p>
            <a:r>
              <a:rPr lang="en-US" altLang="zh-CN" baseline="0" dirty="0" smtClean="0"/>
              <a:t>One approach is Dom0 disaggregation. The core idea of Dom0 disaggregation is to disaggregate the control VM into smaller, single-purpose and mostly independent components. As shown in the figure, we can see that Dom0 is divided into several small service VMs. Each service VM takes a certain amount of responsibility.</a:t>
            </a:r>
          </a:p>
          <a:p>
            <a:endParaRPr lang="en-US" altLang="zh-CN" baseline="0" dirty="0" smtClean="0"/>
          </a:p>
          <a:p>
            <a:r>
              <a:rPr lang="en-US" altLang="zh-CN" baseline="0" dirty="0" smtClean="0"/>
              <a:t>In this way, the impact of a service VM crash is limited. Other service VM can continue to provide their services. It is also easy to reboot a new service VM to replace the compromised service VM.</a:t>
            </a:r>
          </a:p>
          <a:p>
            <a:endParaRPr lang="en-US" altLang="zh-CN" baseline="0" dirty="0" smtClean="0"/>
          </a:p>
          <a:p>
            <a:r>
              <a:rPr lang="en-US" altLang="zh-CN" baseline="0" dirty="0" smtClean="0"/>
              <a:t>However, since the hypervisor still exists in this architecture, a malicious customer can still attack the hypervisor, and then compromise either other guest VMs or service VMs.</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approach</a:t>
            </a:r>
            <a:r>
              <a:rPr lang="en-US" altLang="zh-CN" baseline="0" dirty="0" smtClean="0"/>
              <a:t> deals with the vulnerabilities in the hypervisor. One recent progress is </a:t>
            </a:r>
            <a:r>
              <a:rPr lang="en-US" altLang="zh-CN" baseline="0" dirty="0" err="1" smtClean="0"/>
              <a:t>NoHype</a:t>
            </a:r>
            <a:r>
              <a:rPr lang="en-US" altLang="zh-CN" baseline="0" dirty="0" smtClean="0"/>
              <a:t> project. </a:t>
            </a:r>
            <a:r>
              <a:rPr lang="en-US" altLang="zh-CN" baseline="0" dirty="0" err="1" smtClean="0"/>
              <a:t>NoHype</a:t>
            </a:r>
            <a:r>
              <a:rPr lang="en-US" altLang="zh-CN" baseline="0" dirty="0" smtClean="0"/>
              <a:t> eliminates the hypervisor attack surface by totally removing the hypervisor layer.</a:t>
            </a:r>
          </a:p>
          <a:p>
            <a:endParaRPr lang="en-US" altLang="zh-CN" baseline="0" dirty="0" smtClean="0"/>
          </a:p>
          <a:p>
            <a:r>
              <a:rPr lang="en-US" altLang="zh-CN" baseline="0" dirty="0" smtClean="0"/>
              <a:t>In </a:t>
            </a:r>
            <a:r>
              <a:rPr lang="en-US" altLang="zh-CN" baseline="0" dirty="0" err="1" smtClean="0"/>
              <a:t>NoHype</a:t>
            </a:r>
            <a:r>
              <a:rPr lang="en-US" altLang="zh-CN" baseline="0" dirty="0" smtClean="0"/>
              <a:t>, the hypervisor is only used to boot up and shut down guest VMs. </a:t>
            </a:r>
          </a:p>
          <a:p>
            <a:endParaRPr lang="en-US" altLang="zh-CN" baseline="0" dirty="0" smtClean="0"/>
          </a:p>
          <a:p>
            <a:r>
              <a:rPr lang="en-US" altLang="zh-CN" baseline="0" dirty="0" smtClean="0"/>
              <a:t>It pre-allocates memory resources and process cores to guest VMs, and only uses hardware virtualized I/O devices.</a:t>
            </a:r>
          </a:p>
          <a:p>
            <a:endParaRPr lang="en-US" altLang="zh-CN" baseline="0" dirty="0" smtClean="0"/>
          </a:p>
          <a:p>
            <a:r>
              <a:rPr lang="en-US" altLang="zh-CN" baseline="0" dirty="0" smtClean="0"/>
              <a:t>So in the run time, there is no interaction between guest VMs and the hypervisor. Guest VMs directly talk with the underlying hardware. In this way, malicious customers have no way to attack the hypervisor.</a:t>
            </a:r>
          </a:p>
          <a:p>
            <a:endParaRPr lang="en-US" altLang="zh-CN" baseline="0" dirty="0" smtClean="0"/>
          </a:p>
          <a:p>
            <a:r>
              <a:rPr lang="en-US" altLang="zh-CN" baseline="0" dirty="0" smtClean="0"/>
              <a:t>But what if we want to use software switching in </a:t>
            </a:r>
            <a:r>
              <a:rPr lang="en-US" altLang="zh-CN" baseline="0" dirty="0" err="1" smtClean="0"/>
              <a:t>NoHype</a:t>
            </a:r>
            <a:r>
              <a:rPr lang="en-US" altLang="zh-CN" baseline="0" dirty="0" smtClean="0"/>
              <a:t> so as to </a:t>
            </a:r>
            <a:r>
              <a:rPr lang="en-US" altLang="zh-CN" baseline="0" smtClean="0"/>
              <a:t>take advantage </a:t>
            </a:r>
            <a:r>
              <a:rPr lang="en-US" altLang="zh-CN" baseline="0" dirty="0" smtClean="0"/>
              <a:t>of network virtualization?</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a:t>
            </a:r>
            <a:r>
              <a:rPr lang="en-US" altLang="zh-CN" dirty="0" err="1" smtClean="0"/>
              <a:t>NoHype</a:t>
            </a:r>
            <a:r>
              <a:rPr lang="en-US" altLang="zh-CN" dirty="0" smtClean="0"/>
              <a:t>, software switching is only possible by bouncing packets through the physical NIC.</a:t>
            </a:r>
          </a:p>
          <a:p>
            <a:endParaRPr lang="en-US" altLang="zh-CN" dirty="0" smtClean="0"/>
          </a:p>
          <a:p>
            <a:r>
              <a:rPr lang="en-US" altLang="zh-CN" dirty="0" smtClean="0"/>
              <a:t>It has to</a:t>
            </a:r>
            <a:r>
              <a:rPr lang="en-US" altLang="zh-CN" baseline="0" dirty="0" smtClean="0"/>
              <a:t> create</a:t>
            </a:r>
            <a:r>
              <a:rPr lang="en-US" altLang="zh-CN" dirty="0" smtClean="0"/>
              <a:t> a guest VM which runs a software</a:t>
            </a:r>
            <a:r>
              <a:rPr lang="en-US" altLang="zh-CN" baseline="0" dirty="0" smtClean="0"/>
              <a:t> switch. Since in </a:t>
            </a:r>
            <a:r>
              <a:rPr lang="en-US" altLang="zh-CN" baseline="0" dirty="0" err="1" smtClean="0"/>
              <a:t>NoHype</a:t>
            </a:r>
            <a:r>
              <a:rPr lang="en-US" altLang="zh-CN" baseline="0" dirty="0" smtClean="0"/>
              <a:t> guest VMs directly talk to the underlying hardware, if guest VM1, for example, wants to send a packet to guest VM3, the packet has to be first sent to the physical NIC. Then the physical NIC sends the packet to the software switch in guest VM2. The software switch processes the packet and finds that the destination of the packet is guest VM3, which is on the same physical server. But it cannot directly send the packet to guest VM3 via something like shared memory. It has to send the packet to the physical NIC again, which finally sends the packet to guest VM3.</a:t>
            </a:r>
          </a:p>
          <a:p>
            <a:endParaRPr lang="en-US" altLang="zh-CN" baseline="0" dirty="0" smtClean="0"/>
          </a:p>
          <a:p>
            <a:r>
              <a:rPr lang="en-US" altLang="zh-CN" baseline="0" dirty="0" smtClean="0"/>
              <a:t>In this way, the communication between two co-located VMs will traverse the PCI bus and the physical NIC four times, which consumes excessive bandwidth. It is not efficient, nor scalable.</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provide a solution which eliminates</a:t>
            </a:r>
            <a:r>
              <a:rPr lang="en-US" altLang="zh-CN" baseline="0" dirty="0" smtClean="0"/>
              <a:t> the hypervisor attack surface, and also provides the functionality of software switching in an efficient way at the same time.</a:t>
            </a:r>
          </a:p>
          <a:p>
            <a:endParaRPr lang="en-US" altLang="zh-CN" baseline="0" dirty="0" smtClean="0"/>
          </a:p>
          <a:p>
            <a:r>
              <a:rPr lang="en-US" altLang="zh-CN" baseline="0" dirty="0" smtClean="0"/>
              <a:t>We eliminate the hypervisor-guest interaction by using dedicated shared memory region between guest VMs and the software switch and using polling to detect incoming packets.</a:t>
            </a:r>
          </a:p>
          <a:p>
            <a:endParaRPr lang="en-US" altLang="zh-CN" baseline="0" dirty="0" smtClean="0"/>
          </a:p>
          <a:p>
            <a:r>
              <a:rPr lang="en-US" altLang="zh-CN" baseline="0" dirty="0" smtClean="0"/>
              <a:t>We disaggregate software switch from the control VM, or Dom0, to limit damage from a compromised switch.</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a:t>
            </a:r>
            <a:r>
              <a:rPr lang="en-US" altLang="zh-CN" baseline="0" dirty="0" smtClean="0"/>
              <a:t> let’s look at how we eliminate the hypervisor-guest interaction.</a:t>
            </a:r>
          </a:p>
          <a:p>
            <a:endParaRPr lang="en-US" altLang="zh-CN" baseline="0" dirty="0" smtClean="0"/>
          </a:p>
          <a:p>
            <a:r>
              <a:rPr lang="en-US" altLang="zh-CN" baseline="0" dirty="0" smtClean="0"/>
              <a:t>In </a:t>
            </a:r>
            <a:r>
              <a:rPr lang="en-US" altLang="zh-CN" baseline="0" dirty="0" err="1" smtClean="0"/>
              <a:t>Xen</a:t>
            </a:r>
            <a:r>
              <a:rPr lang="en-US" altLang="zh-CN" baseline="0" dirty="0" smtClean="0"/>
              <a:t>, the communication between guest VMs and the software switch requires the hypervisor involvement. In each guest VM, there is a virtual Ethernet interface, which is connected to software switch in Dom0. They need the hypervisor to send interrupts and grant memory access to packets.</a:t>
            </a:r>
          </a:p>
          <a:p>
            <a:endParaRPr lang="en-US" altLang="zh-CN" baseline="0" dirty="0" smtClean="0"/>
          </a:p>
          <a:p>
            <a:r>
              <a:rPr lang="en-US" altLang="zh-CN" baseline="0" dirty="0" smtClean="0"/>
              <a:t>We eliminate this hypervisor involvement by creating a dedicated shared memory region between each guest VM and Dom0. There are two FIFO buffers in this shared memory region, each of which is used for communication in one direction. Instead of relying on the hypervisor to send interrupts, both guest VMs and the software switch use polling to detect the incoming packets.</a:t>
            </a:r>
          </a:p>
          <a:p>
            <a:endParaRPr lang="en-US" altLang="zh-CN" baseline="0" dirty="0" smtClean="0"/>
          </a:p>
          <a:p>
            <a:r>
              <a:rPr lang="en-US" altLang="zh-CN" baseline="0" dirty="0" smtClean="0"/>
              <a:t>In this way, we eliminate the hypervisor-guest interaction.</a:t>
            </a:r>
          </a:p>
          <a:p>
            <a:endParaRPr lang="en-US" altLang="zh-CN" baseline="0" dirty="0" smtClean="0"/>
          </a:p>
          <a:p>
            <a:r>
              <a:rPr lang="en-US" altLang="zh-CN" baseline="0" dirty="0" smtClean="0"/>
              <a:t>polling</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Second, we limit damage from a compromised</a:t>
            </a:r>
            <a:r>
              <a:rPr lang="en-US" altLang="zh-CN" baseline="0" dirty="0" smtClean="0"/>
              <a:t> switch.</a:t>
            </a:r>
          </a:p>
          <a:p>
            <a:endParaRPr lang="en-US" altLang="zh-CN" baseline="0" dirty="0" smtClean="0"/>
          </a:p>
          <a:p>
            <a:r>
              <a:rPr lang="en-US" altLang="zh-CN" baseline="0" dirty="0" smtClean="0"/>
              <a:t>As we have seen before, the coupling of the software </a:t>
            </a:r>
            <a:r>
              <a:rPr lang="en-US" altLang="zh-CN" baseline="0" dirty="0" err="1" smtClean="0"/>
              <a:t>swtich</a:t>
            </a:r>
            <a:r>
              <a:rPr lang="en-US" altLang="zh-CN" baseline="0" dirty="0" smtClean="0"/>
              <a:t> to Dom0 introduces vulnerabilities. We decouple the software switch from Dom0 by introducing a separate domain, called switch domain, or </a:t>
            </a:r>
            <a:r>
              <a:rPr lang="en-US" altLang="zh-CN" baseline="0" dirty="0" err="1" smtClean="0"/>
              <a:t>DomS</a:t>
            </a:r>
            <a:r>
              <a:rPr lang="en-US" altLang="zh-CN" baseline="0" dirty="0" smtClean="0"/>
              <a:t>. This switch domain runs the software switch. In this way, even if the switch domain crashes, it only causes very limited damage to the whole system. It is possible for Dom0 to reboot a new switch domain to replace the compromised switch domain.</a:t>
            </a:r>
          </a:p>
          <a:p>
            <a:endParaRPr lang="en-US" altLang="zh-CN" baseline="0" dirty="0" smtClean="0"/>
          </a:p>
          <a:p>
            <a:r>
              <a:rPr lang="en-US" altLang="zh-CN" baseline="0" dirty="0" smtClean="0"/>
              <a:t>Moreover, we use the idea of </a:t>
            </a:r>
            <a:r>
              <a:rPr lang="en-US" altLang="zh-CN" baseline="0" dirty="0" err="1" smtClean="0"/>
              <a:t>NoHype</a:t>
            </a:r>
            <a:r>
              <a:rPr lang="en-US" altLang="zh-CN" baseline="0" dirty="0" smtClean="0"/>
              <a:t> to further decouple guest VMs and the hypervisor. The hypervisor sets up the shared memory between guest VMs and </a:t>
            </a:r>
            <a:r>
              <a:rPr lang="en-US" altLang="zh-CN" baseline="0" dirty="0" err="1" smtClean="0"/>
              <a:t>DomS</a:t>
            </a:r>
            <a:r>
              <a:rPr lang="en-US" altLang="zh-CN" baseline="0" dirty="0" smtClean="0"/>
              <a:t> during initialization. In the runtime, the hypervisor does not interact with guest VMs or switch domain.</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implemented a prototype</a:t>
            </a:r>
            <a:r>
              <a:rPr lang="en-US" altLang="zh-CN" baseline="0" dirty="0" smtClean="0"/>
              <a:t> based on </a:t>
            </a:r>
            <a:r>
              <a:rPr lang="en-US" altLang="zh-CN" baseline="0" dirty="0" err="1" smtClean="0"/>
              <a:t>Xen</a:t>
            </a:r>
            <a:r>
              <a:rPr lang="en-US" altLang="zh-CN" baseline="0" dirty="0" smtClean="0"/>
              <a:t>, Linux and Open </a:t>
            </a:r>
            <a:r>
              <a:rPr lang="en-US" altLang="zh-CN" baseline="0" dirty="0" err="1" smtClean="0"/>
              <a:t>vSwitch</a:t>
            </a:r>
            <a:r>
              <a:rPr lang="en-US" altLang="zh-CN" baseline="0" dirty="0" smtClean="0"/>
              <a:t>.</a:t>
            </a:r>
          </a:p>
          <a:p>
            <a:endParaRPr lang="en-US" altLang="zh-CN" baseline="0" dirty="0" smtClean="0"/>
          </a:p>
          <a:p>
            <a:r>
              <a:rPr lang="en-US" altLang="zh-CN" baseline="0" dirty="0" err="1" smtClean="0"/>
              <a:t>Xen</a:t>
            </a:r>
            <a:r>
              <a:rPr lang="en-US" altLang="zh-CN" baseline="0" dirty="0" smtClean="0"/>
              <a:t> is only used to boot up and shut down guest VMs. In the runtime, the </a:t>
            </a:r>
            <a:r>
              <a:rPr lang="en-US" altLang="zh-CN" baseline="0" dirty="0" err="1" smtClean="0"/>
              <a:t>Xen</a:t>
            </a:r>
            <a:r>
              <a:rPr lang="en-US" altLang="zh-CN" baseline="0" dirty="0" smtClean="0"/>
              <a:t> hypervisor does not interact with guest VMs and </a:t>
            </a:r>
            <a:r>
              <a:rPr lang="en-US" altLang="zh-CN" baseline="0" dirty="0" err="1" smtClean="0"/>
              <a:t>DomS</a:t>
            </a:r>
            <a:r>
              <a:rPr lang="en-US" altLang="zh-CN" baseline="0" dirty="0" smtClean="0"/>
              <a:t>.</a:t>
            </a:r>
          </a:p>
          <a:p>
            <a:r>
              <a:rPr lang="en-US" altLang="zh-CN" baseline="0" dirty="0" smtClean="0"/>
              <a:t>We implemented two kernel modules, one in guest VM, and the other in </a:t>
            </a:r>
            <a:r>
              <a:rPr lang="en-US" altLang="zh-CN" baseline="0" dirty="0" err="1" smtClean="0"/>
              <a:t>DomS</a:t>
            </a:r>
            <a:r>
              <a:rPr lang="en-US" altLang="zh-CN" baseline="0" dirty="0" smtClean="0"/>
              <a:t>. These kernel modules set up two FIFO buffers for communication during initialization. During runtime, they poll the FIFO buffers to receive packets.</a:t>
            </a:r>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evaluated the throughput between </a:t>
            </a:r>
            <a:r>
              <a:rPr lang="en-US" altLang="zh-CN" dirty="0" err="1" smtClean="0"/>
              <a:t>DomS</a:t>
            </a:r>
            <a:r>
              <a:rPr lang="en-US" altLang="zh-CN" dirty="0" smtClean="0"/>
              <a:t> and a guest VM, and compared the performance of our system with that of native </a:t>
            </a:r>
            <a:r>
              <a:rPr lang="en-US" altLang="zh-CN" dirty="0" err="1" smtClean="0"/>
              <a:t>Xen</a:t>
            </a:r>
            <a:r>
              <a:rPr lang="en-US" altLang="zh-CN" dirty="0" smtClean="0"/>
              <a:t>.</a:t>
            </a:r>
          </a:p>
          <a:p>
            <a:r>
              <a:rPr lang="en-US" altLang="zh-CN" baseline="0" dirty="0" smtClean="0"/>
              <a:t>We use </a:t>
            </a:r>
            <a:r>
              <a:rPr lang="en-US" altLang="zh-CN" baseline="0" dirty="0" err="1" smtClean="0"/>
              <a:t>netperf</a:t>
            </a:r>
            <a:r>
              <a:rPr lang="en-US" altLang="zh-CN" baseline="0" dirty="0" smtClean="0"/>
              <a:t> to measure the traffic.</a:t>
            </a:r>
          </a:p>
          <a:p>
            <a:r>
              <a:rPr lang="en-US" altLang="zh-CN" baseline="0" dirty="0" smtClean="0"/>
              <a:t>For each VM, we configured it with 1 processor core and 1 GB of memory.</a:t>
            </a:r>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we evaluated the impact of FIFO size and polling period on throughput.</a:t>
            </a:r>
            <a:endParaRPr lang="en-US" altLang="zh-CN" baseline="0" dirty="0" smtClean="0"/>
          </a:p>
          <a:p>
            <a:endParaRPr lang="en-US" altLang="zh-CN" baseline="0" dirty="0" smtClean="0"/>
          </a:p>
          <a:p>
            <a:r>
              <a:rPr lang="en-US" altLang="zh-CN" baseline="0" dirty="0" smtClean="0"/>
              <a:t>The first figure shows the relationship between FIFO size and throughput. We can see that, when we use more FIFO pages, the system achieves higher throughput. And the system can achieve a very high throughput with only 256 FIFO pages, which is only about 1MB. This means even for very high performance, our system does not consume too much memory.</a:t>
            </a:r>
          </a:p>
          <a:p>
            <a:endParaRPr lang="en-US" altLang="zh-CN" baseline="0" dirty="0" smtClean="0"/>
          </a:p>
          <a:p>
            <a:r>
              <a:rPr lang="en-US" altLang="zh-CN" baseline="0" dirty="0" smtClean="0"/>
              <a:t>The second figure shows the relationship between polling period and throughput. When the system polls more frequently, it achieves higher throughput. However, when the system polls more frequently, it also consumes more CPU resources. So there is a tradeoff between performance and resource consumption here. Further exploration in this tradeoff is part of our future work.</a:t>
            </a:r>
          </a:p>
          <a:p>
            <a:endParaRPr lang="en-US" altLang="zh-CN" baseline="0" dirty="0" smtClean="0"/>
          </a:p>
          <a:p>
            <a:r>
              <a:rPr lang="en-US" altLang="zh-CN" baseline="0" dirty="0" smtClean="0"/>
              <a:t>Polling period vs. latency (</a:t>
            </a:r>
            <a:r>
              <a:rPr lang="en-US" altLang="zh-CN" baseline="0" dirty="0" err="1" smtClean="0"/>
              <a:t>Xen</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also compared the performance of our solution with that of native</a:t>
            </a:r>
            <a:r>
              <a:rPr lang="en-US" altLang="zh-CN" baseline="0" dirty="0" smtClean="0"/>
              <a:t> </a:t>
            </a:r>
            <a:r>
              <a:rPr lang="en-US" altLang="zh-CN" baseline="0" dirty="0" err="1" smtClean="0"/>
              <a:t>Xen</a:t>
            </a:r>
            <a:r>
              <a:rPr lang="en-US" altLang="zh-CN" baseline="0" dirty="0" smtClean="0"/>
              <a:t>.</a:t>
            </a:r>
          </a:p>
          <a:p>
            <a:endParaRPr lang="en-US" altLang="zh-CN" baseline="0" dirty="0" smtClean="0"/>
          </a:p>
          <a:p>
            <a:r>
              <a:rPr lang="en-US" altLang="zh-CN" baseline="0" dirty="0" smtClean="0"/>
              <a:t>From the figure, we can see that our solution outperforms native </a:t>
            </a:r>
            <a:r>
              <a:rPr lang="en-US" altLang="zh-CN" baseline="0" dirty="0" err="1" smtClean="0"/>
              <a:t>Xen</a:t>
            </a:r>
            <a:r>
              <a:rPr lang="en-US" altLang="zh-CN" baseline="0" dirty="0" smtClean="0"/>
              <a:t> when the message size is smaller than 8KB. This is because in native </a:t>
            </a:r>
            <a:r>
              <a:rPr lang="en-US" altLang="zh-CN" baseline="0" dirty="0" err="1" smtClean="0"/>
              <a:t>Xen</a:t>
            </a:r>
            <a:r>
              <a:rPr lang="en-US" altLang="zh-CN" baseline="0" dirty="0" smtClean="0"/>
              <a:t> the communication between a guest VM and the software switch in Dom0 requires the hypervisor involvement. This introduces many transitions between VMs and the hypervisor, which has lots of overhead. But our system uses dedicated shared memory to transmit packets and uses polling to detect incoming packets. It doesn’t have this kind of overhead at all.</a:t>
            </a:r>
          </a:p>
          <a:p>
            <a:endParaRPr lang="en-US" altLang="zh-CN" baseline="0" dirty="0" smtClean="0"/>
          </a:p>
          <a:p>
            <a:r>
              <a:rPr lang="en-US" altLang="zh-CN" baseline="0" dirty="0" smtClean="0"/>
              <a:t>However, when the message size is bigger than 8KB, native </a:t>
            </a:r>
            <a:r>
              <a:rPr lang="en-US" altLang="zh-CN" baseline="0" dirty="0" err="1" smtClean="0"/>
              <a:t>Xen</a:t>
            </a:r>
            <a:r>
              <a:rPr lang="en-US" altLang="zh-CN" baseline="0" dirty="0" smtClean="0"/>
              <a:t> outperforms our system. This is because </a:t>
            </a:r>
            <a:r>
              <a:rPr lang="en-US" altLang="zh-CN" baseline="0" dirty="0" err="1" smtClean="0"/>
              <a:t>Xen</a:t>
            </a:r>
            <a:r>
              <a:rPr lang="en-US" altLang="zh-CN" baseline="0" dirty="0" smtClean="0"/>
              <a:t> has already done some optimization. When the message size is larger than 8KB, the optimization gain dominates. Our system is only a preliminary prototype. We plan to incorporate more optimization in the future.</a:t>
            </a:r>
          </a:p>
          <a:p>
            <a:endParaRPr lang="en-US" altLang="zh-CN" baseline="0" dirty="0" smtClean="0"/>
          </a:p>
          <a:p>
            <a:r>
              <a:rPr lang="en-US" altLang="zh-CN" baseline="0" dirty="0" smtClean="0"/>
              <a:t>Transition</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Cloud computing is a major</a:t>
            </a:r>
            <a:r>
              <a:rPr lang="en-US" altLang="zh-CN" baseline="0" dirty="0" smtClean="0"/>
              <a:t> trend in IT industry. Cloud providers, like Amazon and Microsoft, offer computing resources on demand to multiple tenants.</a:t>
            </a:r>
          </a:p>
          <a:p>
            <a:endParaRPr lang="en-US" altLang="zh-CN" baseline="0" dirty="0" smtClean="0"/>
          </a:p>
          <a:p>
            <a:r>
              <a:rPr lang="en-US" altLang="zh-CN" baseline="0" dirty="0" smtClean="0"/>
              <a:t>It has many benefits. It is public so anyone can use it. It has economies of scale so that it can lower cost. It uses a pay-as-you-go mode so it provides more flexibility for its customers.</a:t>
            </a:r>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conclusion, there is a trend towards</a:t>
            </a:r>
            <a:r>
              <a:rPr lang="en-US" altLang="zh-CN" baseline="0" dirty="0" smtClean="0"/>
              <a:t> software switching in the cloud today. However, security is a major concern that impedes customers from moving to the cloud.</a:t>
            </a:r>
          </a:p>
          <a:p>
            <a:endParaRPr lang="en-US" altLang="zh-CN" baseline="0" dirty="0" smtClean="0"/>
          </a:p>
          <a:p>
            <a:r>
              <a:rPr lang="en-US" altLang="zh-CN" baseline="0" dirty="0" smtClean="0"/>
              <a:t>We improved security by eliminating the hypervisor attack surface while still enabling software switching in an efficient way.</a:t>
            </a:r>
          </a:p>
          <a:p>
            <a:endParaRPr lang="en-US" altLang="zh-CN" baseline="0" dirty="0" smtClean="0"/>
          </a:p>
          <a:p>
            <a:r>
              <a:rPr lang="en-US" altLang="zh-CN" baseline="0" dirty="0" smtClean="0"/>
              <a:t>In our architecture, it is still possible for a malicious customer to attack the switch domain via the FIFO buffers. In the future, we’ll explore how to detect and remediate this kind of </a:t>
            </a:r>
            <a:r>
              <a:rPr lang="en-US" altLang="zh-CN" baseline="0" dirty="0" err="1" smtClean="0"/>
              <a:t>DomS</a:t>
            </a:r>
            <a:r>
              <a:rPr lang="en-US" altLang="zh-CN" baseline="0" dirty="0" smtClean="0"/>
              <a:t> compromise.</a:t>
            </a:r>
          </a:p>
          <a:p>
            <a:endParaRPr lang="en-US" altLang="zh-CN" baseline="0" dirty="0" smtClean="0"/>
          </a:p>
          <a:p>
            <a:r>
              <a:rPr lang="en-US" altLang="zh-CN" baseline="0" dirty="0" smtClean="0"/>
              <a:t>Thank you!</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Q from crowd: How is memory isolated.  My suggestion: Put on Eliminate Hypervisor Guest Interaction Slide (put memory above each VM, and show 1 region in VM1’s memory that’s been shared with Dom0, and say that the hypervisor sets up this memory at boot time and hardware enforces the isolation)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Audience's questions/comments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If the hypervisor is not involved, what keeps a VM from over-writing the</a:t>
            </a:r>
          </a:p>
          <a:p>
            <a:r>
              <a:rPr lang="en-US" sz="1200" kern="1200" dirty="0" smtClean="0">
                <a:solidFill>
                  <a:schemeClr val="tx1"/>
                </a:solidFill>
                <a:latin typeface="+mn-lt"/>
                <a:ea typeface="+mn-ea"/>
                <a:cs typeface="+mn-cs"/>
              </a:rPr>
              <a:t>pages of the switch or another VM?  (I think you should explain this issue more</a:t>
            </a:r>
          </a:p>
          <a:p>
            <a:r>
              <a:rPr lang="en-US" sz="1200" kern="1200" dirty="0" smtClean="0">
                <a:solidFill>
                  <a:schemeClr val="tx1"/>
                </a:solidFill>
                <a:latin typeface="+mn-lt"/>
                <a:ea typeface="+mn-ea"/>
                <a:cs typeface="+mn-cs"/>
              </a:rPr>
              <a:t>in the talk itself, to avoid these kinds of questions.  You should give a crisp</a:t>
            </a:r>
          </a:p>
          <a:p>
            <a:r>
              <a:rPr lang="en-US" sz="1200" kern="1200" dirty="0" smtClean="0">
                <a:solidFill>
                  <a:schemeClr val="tx1"/>
                </a:solidFill>
                <a:latin typeface="+mn-lt"/>
                <a:ea typeface="+mn-ea"/>
                <a:cs typeface="+mn-cs"/>
              </a:rPr>
              <a:t>explanation for why a guest VM cannot attack the soft switch via the shared</a:t>
            </a:r>
          </a:p>
          <a:p>
            <a:r>
              <a:rPr lang="en-US" sz="1200" kern="1200" dirty="0" smtClean="0">
                <a:solidFill>
                  <a:schemeClr val="tx1"/>
                </a:solidFill>
                <a:latin typeface="+mn-lt"/>
                <a:ea typeface="+mn-ea"/>
                <a:cs typeface="+mn-cs"/>
              </a:rPr>
              <a:t>pages, by explaining more clearly how the pages are created, and by whom,</a:t>
            </a:r>
          </a:p>
          <a:p>
            <a:r>
              <a:rPr lang="en-US" sz="1200" kern="1200" dirty="0" smtClean="0">
                <a:solidFill>
                  <a:schemeClr val="tx1"/>
                </a:solidFill>
                <a:latin typeface="+mn-lt"/>
                <a:ea typeface="+mn-ea"/>
                <a:cs typeface="+mn-cs"/>
              </a:rPr>
              <a:t>and what protection mechanisms are in place.)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How do you avoid someone from impersonating the software switch? What</a:t>
            </a:r>
          </a:p>
          <a:p>
            <a:r>
              <a:rPr lang="en-US" sz="1200" kern="1200" dirty="0" smtClean="0">
                <a:solidFill>
                  <a:schemeClr val="tx1"/>
                </a:solidFill>
                <a:latin typeface="+mn-lt"/>
                <a:ea typeface="+mn-ea"/>
                <a:cs typeface="+mn-cs"/>
              </a:rPr>
              <a:t>makes the software switch special?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does "message" really mean?  Is it a packet?  TCP doesn't have messages,</a:t>
            </a:r>
          </a:p>
          <a:p>
            <a:r>
              <a:rPr lang="en-US" sz="1200" kern="1200" dirty="0" smtClean="0">
                <a:solidFill>
                  <a:schemeClr val="tx1"/>
                </a:solidFill>
                <a:latin typeface="+mn-lt"/>
                <a:ea typeface="+mn-ea"/>
                <a:cs typeface="+mn-cs"/>
              </a:rPr>
              <a:t>so this is confusing.  Is 8KB a big number or a small number?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You may also be asked questions like</a:t>
            </a:r>
          </a:p>
          <a:p>
            <a:r>
              <a:rPr lang="en-US" sz="1200" kern="1200" dirty="0" smtClean="0">
                <a:solidFill>
                  <a:schemeClr val="tx1"/>
                </a:solidFill>
                <a:latin typeface="+mn-lt"/>
                <a:ea typeface="+mn-ea"/>
                <a:cs typeface="+mn-cs"/>
              </a:rPr>
              <a:t>       * Are there any examples of compromises of a hypervisor in the real world?</a:t>
            </a:r>
          </a:p>
          <a:p>
            <a:r>
              <a:rPr lang="en-US" sz="1200" kern="1200" dirty="0" smtClean="0">
                <a:solidFill>
                  <a:schemeClr val="tx1"/>
                </a:solidFill>
                <a:latin typeface="+mn-lt"/>
                <a:ea typeface="+mn-ea"/>
                <a:cs typeface="+mn-cs"/>
              </a:rPr>
              <a:t>       * The shared pages (between the guest and the switch) provide a channel</a:t>
            </a:r>
          </a:p>
          <a:p>
            <a:r>
              <a:rPr lang="en-US" sz="1200" kern="1200" dirty="0" smtClean="0">
                <a:solidFill>
                  <a:schemeClr val="tx1"/>
                </a:solidFill>
                <a:latin typeface="+mn-lt"/>
                <a:ea typeface="+mn-ea"/>
                <a:cs typeface="+mn-cs"/>
              </a:rPr>
              <a:t>             for attack.  What prevents that vulnerability from compromising the</a:t>
            </a:r>
          </a:p>
          <a:p>
            <a:r>
              <a:rPr lang="en-US" sz="1200" kern="1200" smtClean="0">
                <a:solidFill>
                  <a:schemeClr val="tx1"/>
                </a:solidFill>
                <a:latin typeface="+mn-lt"/>
                <a:ea typeface="+mn-ea"/>
                <a:cs typeface="+mn-cs"/>
              </a:rPr>
              <a:t>             security of the system?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AB8DFF-B8A1-4CC5-82A4-D77532557FCA}" type="slidenum">
              <a:rPr lang="zh-CN" altLang="en-US" smtClean="0"/>
              <a:pPr/>
              <a:t>21</a:t>
            </a:fld>
            <a:endParaRPr lang="zh-CN" altLang="en-US"/>
          </a:p>
        </p:txBody>
      </p:sp>
    </p:spTree>
    <p:extLst>
      <p:ext uri="{BB962C8B-B14F-4D97-AF65-F5344CB8AC3E}">
        <p14:creationId xmlns:p14="http://schemas.microsoft.com/office/powerpoint/2010/main" xmlns="" val="51268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Virtualization is one</a:t>
            </a:r>
            <a:r>
              <a:rPr lang="en-US" altLang="zh-CN" baseline="0" dirty="0" smtClean="0"/>
              <a:t> of the key technologies behind cloud computing. With server virtualization, cloud providers are able to run multiple virtual machines on the same server. In this way, they can make efficient use of server resources. Also, server virtualization can provide backward compatibility.</a:t>
            </a:r>
          </a:p>
          <a:p>
            <a:endParaRPr lang="en-US" altLang="zh-CN" baseline="0" dirty="0" smtClean="0"/>
          </a:p>
          <a:p>
            <a:r>
              <a:rPr lang="en-US" altLang="zh-CN" baseline="0" dirty="0" err="1" smtClean="0"/>
              <a:t>Xen</a:t>
            </a:r>
            <a:r>
              <a:rPr lang="en-US" altLang="zh-CN" baseline="0" dirty="0" smtClean="0"/>
              <a:t>, KVM and VMware are three popular virtualization </a:t>
            </a:r>
            <a:r>
              <a:rPr lang="en-US" altLang="zh-CN" baseline="0" dirty="0" err="1" smtClean="0"/>
              <a:t>softwares</a:t>
            </a:r>
            <a:r>
              <a:rPr lang="en-US" altLang="zh-CN" baseline="0" dirty="0" smtClean="0"/>
              <a:t> being used today.</a:t>
            </a:r>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Besides server virtualization, nowadays, cloud providers increasingly rely on software switches to virtualize the underlying network.</a:t>
            </a:r>
          </a:p>
          <a:p>
            <a:endParaRPr lang="en-US" altLang="zh-CN" dirty="0" smtClean="0"/>
          </a:p>
          <a:p>
            <a:r>
              <a:rPr lang="en-US" altLang="zh-CN" dirty="0" smtClean="0"/>
              <a:t>Software</a:t>
            </a:r>
            <a:r>
              <a:rPr lang="en-US" altLang="zh-CN" baseline="0" dirty="0" smtClean="0"/>
              <a:t> switches often run in the hypervisor or the control VM. They can provider very flexible control at the edge, for example, access control, resource and name space isolation, and efficient communication between co-located VMs.</a:t>
            </a:r>
          </a:p>
          <a:p>
            <a:endParaRPr lang="en-US" altLang="zh-CN" baseline="0" dirty="0" smtClean="0"/>
          </a:p>
          <a:p>
            <a:r>
              <a:rPr lang="en-US" altLang="zh-CN" baseline="0" dirty="0" smtClean="0"/>
              <a:t>Open </a:t>
            </a:r>
            <a:r>
              <a:rPr lang="en-US" altLang="zh-CN" baseline="0" dirty="0" err="1" smtClean="0"/>
              <a:t>vSwitch</a:t>
            </a:r>
            <a:r>
              <a:rPr lang="en-US" altLang="zh-CN" baseline="0" dirty="0" smtClean="0"/>
              <a:t>, VMware’s </a:t>
            </a:r>
            <a:r>
              <a:rPr lang="en-US" altLang="zh-CN" baseline="0" dirty="0" err="1" smtClean="0"/>
              <a:t>vSwitch</a:t>
            </a:r>
            <a:r>
              <a:rPr lang="en-US" altLang="zh-CN" baseline="0" dirty="0" smtClean="0"/>
              <a:t>, and Cisco’s Nexus 1000v Switch are some examples of software switches.</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Despite these</a:t>
            </a:r>
            <a:r>
              <a:rPr lang="en-US" altLang="zh-CN" baseline="0" dirty="0" smtClean="0"/>
              <a:t> benefits clouding computing can provide, security  is a major concern that impede customers from moving to the cloud.</a:t>
            </a:r>
          </a:p>
          <a:p>
            <a:endParaRPr lang="en-US" baseline="0" dirty="0" smtClean="0"/>
          </a:p>
          <a:p>
            <a:r>
              <a:rPr lang="en-US" baseline="0" dirty="0" smtClean="0"/>
              <a:t>Now let’s take a closer look at where the vulnerabilities are.</a:t>
            </a:r>
            <a:endParaRPr lang="en-US" dirty="0"/>
          </a:p>
        </p:txBody>
      </p:sp>
      <p:sp>
        <p:nvSpPr>
          <p:cNvPr id="4" name="Slide Number Placeholder 3"/>
          <p:cNvSpPr>
            <a:spLocks noGrp="1"/>
          </p:cNvSpPr>
          <p:nvPr>
            <p:ph type="sldNum" sz="quarter" idx="10"/>
          </p:nvPr>
        </p:nvSpPr>
        <p:spPr/>
        <p:txBody>
          <a:bodyPr/>
          <a:lstStyle/>
          <a:p>
            <a:fld id="{4AAB8DFF-B8A1-4CC5-82A4-D77532557FCA}" type="slidenum">
              <a:rPr lang="zh-CN" altLang="en-US" smtClean="0"/>
              <a:pPr/>
              <a:t>5</a:t>
            </a:fld>
            <a:endParaRPr lang="zh-CN" altLang="en-US"/>
          </a:p>
        </p:txBody>
      </p:sp>
    </p:spTree>
    <p:extLst>
      <p:ext uri="{BB962C8B-B14F-4D97-AF65-F5344CB8AC3E}">
        <p14:creationId xmlns:p14="http://schemas.microsoft.com/office/powerpoint/2010/main" xmlns="" val="1014207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Server virtualization enable</a:t>
            </a:r>
            <a:r>
              <a:rPr lang="en-US" altLang="zh-CN" baseline="0" dirty="0" smtClean="0"/>
              <a:t>s several VMs to run on the same server. However, the hypervisor layer today is quite complex, which forms a very large trusted computing base. For example, the </a:t>
            </a:r>
            <a:r>
              <a:rPr lang="en-US" altLang="zh-CN" baseline="0" dirty="0" err="1" smtClean="0"/>
              <a:t>Xen</a:t>
            </a:r>
            <a:r>
              <a:rPr lang="en-US" altLang="zh-CN" baseline="0" dirty="0" smtClean="0"/>
              <a:t> hypervisor has more than 200K lines of code.</a:t>
            </a:r>
          </a:p>
          <a:p>
            <a:endParaRPr lang="en-US" altLang="zh-CN" baseline="0" dirty="0" smtClean="0"/>
          </a:p>
          <a:p>
            <a:r>
              <a:rPr lang="en-US" altLang="zh-CN" baseline="0" dirty="0" smtClean="0"/>
              <a:t>With such a large amount of code, bugs are inevitable, as evidenced by NIST’s National Vulnerability Database.</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malicious customer</a:t>
            </a:r>
            <a:r>
              <a:rPr lang="en-US" altLang="zh-CN" baseline="0" dirty="0" smtClean="0"/>
              <a:t> can exploit these bugs to attack the hypervisor, so as to access or obstruct other VMs.</a:t>
            </a:r>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Besides server virtualization, network</a:t>
            </a:r>
            <a:r>
              <a:rPr lang="en-US" altLang="zh-CN" baseline="0" dirty="0" smtClean="0"/>
              <a:t> virtualization also has vulnerabilities. This figure </a:t>
            </a:r>
            <a:r>
              <a:rPr lang="en-US" altLang="zh-CN" dirty="0" smtClean="0"/>
              <a:t>shows how </a:t>
            </a:r>
            <a:r>
              <a:rPr lang="en-US" altLang="zh-CN" dirty="0" err="1" smtClean="0"/>
              <a:t>Xen</a:t>
            </a:r>
            <a:r>
              <a:rPr lang="en-US" altLang="zh-CN" dirty="0" smtClean="0"/>
              <a:t> does network virtualization.</a:t>
            </a:r>
            <a:endParaRPr lang="en-US" altLang="zh-CN" baseline="0" dirty="0" smtClean="0"/>
          </a:p>
          <a:p>
            <a:endParaRPr lang="en-US" altLang="zh-CN" baseline="0" dirty="0" smtClean="0"/>
          </a:p>
          <a:p>
            <a:r>
              <a:rPr lang="en-US" altLang="zh-CN" baseline="0" dirty="0" smtClean="0"/>
              <a:t>In </a:t>
            </a:r>
            <a:r>
              <a:rPr lang="en-US" altLang="zh-CN" baseline="0" dirty="0" err="1" smtClean="0"/>
              <a:t>Xen</a:t>
            </a:r>
            <a:r>
              <a:rPr lang="en-US" altLang="zh-CN" baseline="0" dirty="0" smtClean="0"/>
              <a:t>, the software switch runs in control VM, or Dom0, by default. In each guest VM, there is a virtual Ethernet interface, which is connected to the software switch in Dom0. The software switch in Dom0 is connected to the actual physical NIC. All guest VMs’ network traffic is first sent to the software switch. Then according to the destination, the software switch either send the traffic to co-located guest VMs or send out through the physical NIC.</a:t>
            </a:r>
          </a:p>
          <a:p>
            <a:endParaRPr lang="en-US" altLang="zh-CN" baseline="0" dirty="0" smtClean="0"/>
          </a:p>
          <a:p>
            <a:r>
              <a:rPr lang="en-US" altLang="zh-CN" baseline="0" dirty="0" smtClean="0"/>
              <a:t>The communication between the virtual Ethernet interface in guest VM and the software switch in Dom0 requires hypervisor’s involvement.</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coupling of the software switch to</a:t>
            </a:r>
            <a:r>
              <a:rPr lang="en-US" altLang="zh-CN" baseline="0" dirty="0" smtClean="0"/>
              <a:t> the control VM introduces vulnerabilities. Since the software switch often run in the kernel space in order to achieve high performance, if a malicious customer attacks the software switch and causes it to crash, it may also cause the control VM to crash, which can lead to a disaster to the whole system.</a:t>
            </a:r>
            <a:endParaRPr lang="zh-CN" altLang="en-US" dirty="0"/>
          </a:p>
        </p:txBody>
      </p:sp>
      <p:sp>
        <p:nvSpPr>
          <p:cNvPr id="4" name="灯片编号占位符 3"/>
          <p:cNvSpPr>
            <a:spLocks noGrp="1"/>
          </p:cNvSpPr>
          <p:nvPr>
            <p:ph type="sldNum" sz="quarter" idx="10"/>
          </p:nvPr>
        </p:nvSpPr>
        <p:spPr/>
        <p:txBody>
          <a:bodyPr/>
          <a:lstStyle/>
          <a:p>
            <a:fld id="{4AAB8DFF-B8A1-4CC5-82A4-D77532557FCA}"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600">
                <a:solidFill>
                  <a:schemeClr val="tx1"/>
                </a:solidFill>
              </a:defRPr>
            </a:lvl1pPr>
          </a:lstStyle>
          <a:p>
            <a:fld id="{7FC95203-4F02-4E81-B4F4-22E719E72FEC}"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520576-081C-422C-A359-FAA9946E6193}" type="datetimeFigureOut">
              <a:rPr lang="zh-CN" altLang="en-US" smtClean="0"/>
              <a:pPr/>
              <a:t>2012/5/1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C95203-4F02-4E81-B4F4-22E719E72F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20576-081C-422C-A359-FAA9946E6193}" type="datetimeFigureOut">
              <a:rPr lang="zh-CN" altLang="en-US" smtClean="0"/>
              <a:pPr/>
              <a:t>2012/5/1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solidFill>
              </a:defRPr>
            </a:lvl1pPr>
          </a:lstStyle>
          <a:p>
            <a:fld id="{7FC95203-4F02-4E81-B4F4-22E719E72FEC}"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9.wmf"/><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8736"/>
            <a:ext cx="7772400" cy="1470025"/>
          </a:xfrm>
        </p:spPr>
        <p:txBody>
          <a:bodyPr>
            <a:normAutofit fontScale="90000"/>
          </a:bodyPr>
          <a:lstStyle/>
          <a:p>
            <a:r>
              <a:rPr lang="en-US" altLang="zh-CN" dirty="0" smtClean="0"/>
              <a:t>Virtual Switching Without a Hypervisor for a More Secure Cloud</a:t>
            </a:r>
            <a:endParaRPr lang="zh-CN" altLang="en-US" dirty="0"/>
          </a:p>
        </p:txBody>
      </p:sp>
      <p:sp>
        <p:nvSpPr>
          <p:cNvPr id="3" name="副标题 2"/>
          <p:cNvSpPr>
            <a:spLocks noGrp="1"/>
          </p:cNvSpPr>
          <p:nvPr>
            <p:ph type="subTitle" idx="1"/>
          </p:nvPr>
        </p:nvSpPr>
        <p:spPr>
          <a:xfrm>
            <a:off x="1371600" y="3143248"/>
            <a:ext cx="6986614" cy="2186006"/>
          </a:xfrm>
        </p:spPr>
        <p:txBody>
          <a:bodyPr>
            <a:normAutofit fontScale="85000" lnSpcReduction="20000"/>
          </a:bodyPr>
          <a:lstStyle/>
          <a:p>
            <a:r>
              <a:rPr lang="en-US" altLang="zh-CN" dirty="0" smtClean="0">
                <a:solidFill>
                  <a:schemeClr val="tx1"/>
                </a:solidFill>
              </a:rPr>
              <a:t>Xin Jin</a:t>
            </a:r>
          </a:p>
          <a:p>
            <a:r>
              <a:rPr lang="en-US" altLang="zh-CN" dirty="0" smtClean="0">
                <a:solidFill>
                  <a:schemeClr val="tx1"/>
                </a:solidFill>
              </a:rPr>
              <a:t>Princeton University</a:t>
            </a:r>
          </a:p>
          <a:p>
            <a:endParaRPr lang="en-US" altLang="zh-CN" dirty="0" smtClean="0">
              <a:solidFill>
                <a:schemeClr val="tx1"/>
              </a:solidFill>
            </a:endParaRPr>
          </a:p>
          <a:p>
            <a:r>
              <a:rPr lang="en-US" altLang="zh-CN" dirty="0" smtClean="0">
                <a:solidFill>
                  <a:schemeClr val="tx1"/>
                </a:solidFill>
              </a:rPr>
              <a:t>Joint work with Eric Keller(</a:t>
            </a:r>
            <a:r>
              <a:rPr lang="en-US" altLang="zh-CN" dirty="0" err="1" smtClean="0">
                <a:solidFill>
                  <a:schemeClr val="tx1"/>
                </a:solidFill>
              </a:rPr>
              <a:t>UPenn</a:t>
            </a:r>
            <a:r>
              <a:rPr lang="en-US" altLang="zh-CN" dirty="0" smtClean="0">
                <a:solidFill>
                  <a:schemeClr val="tx1"/>
                </a:solidFill>
              </a:rPr>
              <a:t>)</a:t>
            </a:r>
          </a:p>
          <a:p>
            <a:r>
              <a:rPr lang="en-US" altLang="zh-CN" dirty="0" smtClean="0">
                <a:solidFill>
                  <a:schemeClr val="tx1"/>
                </a:solidFill>
              </a:rPr>
              <a:t>and Jennifer Rexford(Princeton)</a:t>
            </a:r>
          </a:p>
        </p:txBody>
      </p:sp>
      <p:pic>
        <p:nvPicPr>
          <p:cNvPr id="15362" name="Picture 2" descr="https://encrypted-tbn2.google.com/images?q=tbn:ANd9GcTt1GqXd6U3QlwL7FdONKGIEYuJwcgSjRiT9e3kdqfVxSrVlErPlw"/>
          <p:cNvPicPr>
            <a:picLocks noChangeAspect="1" noChangeArrowheads="1"/>
          </p:cNvPicPr>
          <p:nvPr/>
        </p:nvPicPr>
        <p:blipFill>
          <a:blip r:embed="rId3"/>
          <a:srcRect/>
          <a:stretch>
            <a:fillRect/>
          </a:stretch>
        </p:blipFill>
        <p:spPr bwMode="auto">
          <a:xfrm>
            <a:off x="5286380" y="5500702"/>
            <a:ext cx="1954054" cy="707231"/>
          </a:xfrm>
          <a:prstGeom prst="rect">
            <a:avLst/>
          </a:prstGeom>
          <a:noFill/>
        </p:spPr>
      </p:pic>
      <p:pic>
        <p:nvPicPr>
          <p:cNvPr id="15364" name="Picture 4" descr="http://www.princeton.edu/main/css/images/princeton_university.gif"/>
          <p:cNvPicPr>
            <a:picLocks noChangeAspect="1" noChangeArrowheads="1"/>
          </p:cNvPicPr>
          <p:nvPr/>
        </p:nvPicPr>
        <p:blipFill>
          <a:blip r:embed="rId4"/>
          <a:srcRect/>
          <a:stretch>
            <a:fillRect/>
          </a:stretch>
        </p:blipFill>
        <p:spPr bwMode="auto">
          <a:xfrm>
            <a:off x="1928794" y="5357826"/>
            <a:ext cx="2643188" cy="785813"/>
          </a:xfrm>
          <a:prstGeom prst="rect">
            <a:avLst/>
          </a:prstGeom>
          <a:noFill/>
        </p:spPr>
      </p:pic>
      <p:sp>
        <p:nvSpPr>
          <p:cNvPr id="8" name="灯片编号占位符 7"/>
          <p:cNvSpPr>
            <a:spLocks noGrp="1"/>
          </p:cNvSpPr>
          <p:nvPr>
            <p:ph type="sldNum" sz="quarter" idx="12"/>
          </p:nvPr>
        </p:nvSpPr>
        <p:spPr/>
        <p:txBody>
          <a:bodyPr/>
          <a:lstStyle/>
          <a:p>
            <a:fld id="{7FC95203-4F02-4E81-B4F4-22E719E72FEC}" type="slidenum">
              <a:rPr lang="zh-CN" altLang="en-US" smtClean="0"/>
              <a:pPr/>
              <a:t>1</a:t>
            </a:fld>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Dom0 Disaggregation </a:t>
            </a:r>
            <a:r>
              <a:rPr lang="en-US" altLang="zh-CN" sz="2800" dirty="0" smtClean="0"/>
              <a:t>[e.g., SOSP’11]</a:t>
            </a:r>
            <a:endParaRPr lang="zh-CN" altLang="en-US" sz="2800" dirty="0"/>
          </a:p>
        </p:txBody>
      </p:sp>
      <p:sp>
        <p:nvSpPr>
          <p:cNvPr id="3" name="内容占位符 2"/>
          <p:cNvSpPr>
            <a:spLocks noGrp="1"/>
          </p:cNvSpPr>
          <p:nvPr>
            <p:ph idx="1"/>
          </p:nvPr>
        </p:nvSpPr>
        <p:spPr>
          <a:xfrm>
            <a:off x="500034" y="4929198"/>
            <a:ext cx="8229600" cy="1625593"/>
          </a:xfrm>
        </p:spPr>
        <p:txBody>
          <a:bodyPr>
            <a:normAutofit lnSpcReduction="10000"/>
          </a:bodyPr>
          <a:lstStyle/>
          <a:p>
            <a:r>
              <a:rPr lang="en-US" altLang="zh-CN" dirty="0" smtClean="0"/>
              <a:t>Disaggregate control VM (Dom0) into smaller, single-purpose and independent components</a:t>
            </a:r>
          </a:p>
          <a:p>
            <a:r>
              <a:rPr lang="en-US" altLang="zh-CN" dirty="0" smtClean="0">
                <a:solidFill>
                  <a:srgbClr val="FF0000"/>
                </a:solidFill>
              </a:rPr>
              <a:t>Malicious customer can still attack hypervisor!</a:t>
            </a:r>
            <a:endParaRPr lang="zh-CN" altLang="en-US" dirty="0">
              <a:solidFill>
                <a:srgbClr val="FF0000"/>
              </a:solidFill>
            </a:endParaRPr>
          </a:p>
        </p:txBody>
      </p:sp>
      <p:grpSp>
        <p:nvGrpSpPr>
          <p:cNvPr id="5" name="Group 1"/>
          <p:cNvGrpSpPr>
            <a:grpSpLocks noChangeAspect="1"/>
          </p:cNvGrpSpPr>
          <p:nvPr/>
        </p:nvGrpSpPr>
        <p:grpSpPr bwMode="auto">
          <a:xfrm>
            <a:off x="1071538" y="1142984"/>
            <a:ext cx="7143800" cy="3574315"/>
            <a:chOff x="1890" y="2397"/>
            <a:chExt cx="8430" cy="4635"/>
          </a:xfrm>
          <a:effectLst/>
        </p:grpSpPr>
        <p:sp>
          <p:nvSpPr>
            <p:cNvPr id="16" name="AutoShape 32"/>
            <p:cNvSpPr>
              <a:spLocks noChangeAspect="1" noChangeArrowheads="1" noTextEdit="1"/>
            </p:cNvSpPr>
            <p:nvPr/>
          </p:nvSpPr>
          <p:spPr bwMode="auto">
            <a:xfrm>
              <a:off x="1890" y="2397"/>
              <a:ext cx="8430" cy="46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17" name="Rectangle 31"/>
            <p:cNvSpPr>
              <a:spLocks noChangeArrowheads="1"/>
            </p:cNvSpPr>
            <p:nvPr/>
          </p:nvSpPr>
          <p:spPr bwMode="auto">
            <a:xfrm>
              <a:off x="2011" y="6299"/>
              <a:ext cx="8221" cy="73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 name="Rectangle 30"/>
            <p:cNvSpPr>
              <a:spLocks noChangeArrowheads="1"/>
            </p:cNvSpPr>
            <p:nvPr/>
          </p:nvSpPr>
          <p:spPr bwMode="auto">
            <a:xfrm>
              <a:off x="2011" y="5269"/>
              <a:ext cx="8221" cy="775"/>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marL="0" marR="0" lvl="0" indent="2057400"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               Hypervisor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 name="Text Box 28"/>
            <p:cNvSpPr txBox="1">
              <a:spLocks noChangeArrowheads="1"/>
            </p:cNvSpPr>
            <p:nvPr/>
          </p:nvSpPr>
          <p:spPr bwMode="auto">
            <a:xfrm>
              <a:off x="2143" y="2428"/>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21" name="Text Box 27"/>
            <p:cNvSpPr txBox="1">
              <a:spLocks noChangeArrowheads="1"/>
            </p:cNvSpPr>
            <p:nvPr/>
          </p:nvSpPr>
          <p:spPr bwMode="auto">
            <a:xfrm>
              <a:off x="5565" y="2397"/>
              <a:ext cx="142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22" name="Text Box 26"/>
            <p:cNvSpPr txBox="1">
              <a:spLocks noChangeArrowheads="1"/>
            </p:cNvSpPr>
            <p:nvPr/>
          </p:nvSpPr>
          <p:spPr bwMode="auto">
            <a:xfrm>
              <a:off x="8579" y="2397"/>
              <a:ext cx="1501"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smtClean="0">
                <a:ln>
                  <a:noFill/>
                </a:ln>
                <a:effectLst/>
                <a:latin typeface="Arial" pitchFamily="34" charset="0"/>
                <a:ea typeface="宋体" pitchFamily="2" charset="-122"/>
                <a:cs typeface="宋体" pitchFamily="2" charset="-122"/>
              </a:endParaRPr>
            </a:p>
          </p:txBody>
        </p:sp>
      </p:grpSp>
      <p:sp>
        <p:nvSpPr>
          <p:cNvPr id="49" name="Rectangle 8"/>
          <p:cNvSpPr>
            <a:spLocks noChangeArrowheads="1"/>
          </p:cNvSpPr>
          <p:nvPr/>
        </p:nvSpPr>
        <p:spPr bwMode="auto">
          <a:xfrm>
            <a:off x="1285852" y="1500174"/>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50" name="Rectangle 8"/>
          <p:cNvSpPr>
            <a:spLocks noChangeArrowheads="1"/>
          </p:cNvSpPr>
          <p:nvPr/>
        </p:nvSpPr>
        <p:spPr bwMode="auto">
          <a:xfrm>
            <a:off x="6750478" y="1500174"/>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51" name="Rectangle 8"/>
          <p:cNvSpPr>
            <a:spLocks noChangeArrowheads="1"/>
          </p:cNvSpPr>
          <p:nvPr/>
        </p:nvSpPr>
        <p:spPr bwMode="auto">
          <a:xfrm>
            <a:off x="2786050" y="1500174"/>
            <a:ext cx="3786214" cy="1702716"/>
          </a:xfrm>
          <a:prstGeom prst="rect">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53" name="Rectangle 8"/>
          <p:cNvSpPr>
            <a:spLocks noChangeArrowheads="1"/>
          </p:cNvSpPr>
          <p:nvPr/>
        </p:nvSpPr>
        <p:spPr bwMode="auto">
          <a:xfrm>
            <a:off x="2786050" y="1500174"/>
            <a:ext cx="785818" cy="1702716"/>
          </a:xfrm>
          <a:prstGeom prst="rect">
            <a:avLst/>
          </a:prstGeom>
          <a:ln>
            <a:solidFill>
              <a:schemeClr val="tx2"/>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Service</a:t>
            </a:r>
          </a:p>
          <a:p>
            <a:pPr algn="ctr"/>
            <a:r>
              <a:rPr lang="en-US" altLang="zh-CN" sz="1600" dirty="0" smtClean="0">
                <a:solidFill>
                  <a:schemeClr val="tx1"/>
                </a:solidFill>
              </a:rPr>
              <a:t>VM</a:t>
            </a:r>
            <a:endParaRPr lang="zh-CN" altLang="en-US" sz="1600" dirty="0">
              <a:solidFill>
                <a:schemeClr val="tx1"/>
              </a:solidFill>
            </a:endParaRPr>
          </a:p>
        </p:txBody>
      </p:sp>
      <p:sp>
        <p:nvSpPr>
          <p:cNvPr id="59" name="Rectangle 8"/>
          <p:cNvSpPr>
            <a:spLocks noChangeArrowheads="1"/>
          </p:cNvSpPr>
          <p:nvPr/>
        </p:nvSpPr>
        <p:spPr bwMode="auto">
          <a:xfrm>
            <a:off x="5786446" y="1500174"/>
            <a:ext cx="785818" cy="1702716"/>
          </a:xfrm>
          <a:prstGeom prst="rect">
            <a:avLst/>
          </a:prstGeom>
          <a:ln>
            <a:solidFill>
              <a:schemeClr val="tx2"/>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Service</a:t>
            </a:r>
          </a:p>
          <a:p>
            <a:pPr algn="ctr"/>
            <a:r>
              <a:rPr lang="en-US" altLang="zh-CN" sz="1600" dirty="0" smtClean="0">
                <a:solidFill>
                  <a:schemeClr val="tx1"/>
                </a:solidFill>
              </a:rPr>
              <a:t>VM</a:t>
            </a:r>
            <a:endParaRPr lang="zh-CN" altLang="en-US" sz="1600" dirty="0">
              <a:solidFill>
                <a:schemeClr val="tx1"/>
              </a:solidFill>
            </a:endParaRPr>
          </a:p>
        </p:txBody>
      </p:sp>
      <p:sp>
        <p:nvSpPr>
          <p:cNvPr id="60" name="Rectangle 8"/>
          <p:cNvSpPr>
            <a:spLocks noChangeArrowheads="1"/>
          </p:cNvSpPr>
          <p:nvPr/>
        </p:nvSpPr>
        <p:spPr bwMode="auto">
          <a:xfrm>
            <a:off x="3786182" y="1500174"/>
            <a:ext cx="785818" cy="1702716"/>
          </a:xfrm>
          <a:prstGeom prst="rect">
            <a:avLst/>
          </a:prstGeom>
          <a:ln>
            <a:solidFill>
              <a:schemeClr val="tx2"/>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Service</a:t>
            </a:r>
          </a:p>
          <a:p>
            <a:pPr algn="ctr"/>
            <a:r>
              <a:rPr lang="en-US" altLang="zh-CN" sz="1600" dirty="0" smtClean="0">
                <a:solidFill>
                  <a:schemeClr val="tx1"/>
                </a:solidFill>
              </a:rPr>
              <a:t>VM</a:t>
            </a:r>
            <a:endParaRPr lang="zh-CN" altLang="en-US" sz="1600" dirty="0">
              <a:solidFill>
                <a:schemeClr val="tx1"/>
              </a:solidFill>
            </a:endParaRPr>
          </a:p>
        </p:txBody>
      </p:sp>
      <p:sp>
        <p:nvSpPr>
          <p:cNvPr id="61" name="Rectangle 8"/>
          <p:cNvSpPr>
            <a:spLocks noChangeArrowheads="1"/>
          </p:cNvSpPr>
          <p:nvPr/>
        </p:nvSpPr>
        <p:spPr bwMode="auto">
          <a:xfrm>
            <a:off x="4786314" y="1500174"/>
            <a:ext cx="785818" cy="1702716"/>
          </a:xfrm>
          <a:prstGeom prst="rect">
            <a:avLst/>
          </a:prstGeom>
          <a:ln>
            <a:solidFill>
              <a:schemeClr val="tx2"/>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Service</a:t>
            </a:r>
          </a:p>
          <a:p>
            <a:pPr algn="ctr"/>
            <a:r>
              <a:rPr lang="en-US" altLang="zh-CN" sz="1600" dirty="0" smtClean="0">
                <a:solidFill>
                  <a:schemeClr val="tx1"/>
                </a:solidFill>
              </a:rPr>
              <a:t>VM</a:t>
            </a:r>
            <a:endParaRPr lang="zh-CN" altLang="en-US" sz="1600" dirty="0">
              <a:solidFill>
                <a:schemeClr val="tx1"/>
              </a:solidFill>
            </a:endParaRPr>
          </a:p>
        </p:txBody>
      </p:sp>
      <p:pic>
        <p:nvPicPr>
          <p:cNvPr id="62"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6572264" y="1643050"/>
            <a:ext cx="1524000" cy="1205513"/>
          </a:xfrm>
          <a:prstGeom prst="rect">
            <a:avLst/>
          </a:prstGeom>
          <a:noFill/>
        </p:spPr>
      </p:pic>
      <p:cxnSp>
        <p:nvCxnSpPr>
          <p:cNvPr id="63" name="Straight Arrow Connector 73"/>
          <p:cNvCxnSpPr/>
          <p:nvPr/>
        </p:nvCxnSpPr>
        <p:spPr bwMode="auto">
          <a:xfrm rot="5400000">
            <a:off x="6527320" y="2783382"/>
            <a:ext cx="828085" cy="833438"/>
          </a:xfrm>
          <a:prstGeom prst="straightConnector1">
            <a:avLst/>
          </a:prstGeom>
          <a:noFill/>
          <a:ln w="76200" cap="flat" cmpd="sng" algn="ctr">
            <a:solidFill>
              <a:srgbClr val="FF0000"/>
            </a:solidFill>
            <a:prstDash val="solid"/>
            <a:round/>
            <a:headEnd type="none" w="med" len="med"/>
            <a:tailEnd type="arrow"/>
          </a:ln>
          <a:effectLst/>
        </p:spPr>
      </p:cxnSp>
      <p:cxnSp>
        <p:nvCxnSpPr>
          <p:cNvPr id="64" name="Straight Arrow Connector 95"/>
          <p:cNvCxnSpPr/>
          <p:nvPr/>
        </p:nvCxnSpPr>
        <p:spPr bwMode="auto">
          <a:xfrm rot="16200000" flipV="1">
            <a:off x="5719770" y="2709858"/>
            <a:ext cx="1247780" cy="400048"/>
          </a:xfrm>
          <a:prstGeom prst="straightConnector1">
            <a:avLst/>
          </a:prstGeom>
          <a:noFill/>
          <a:ln w="76200" cap="flat" cmpd="sng" algn="ctr">
            <a:solidFill>
              <a:srgbClr val="FF0000"/>
            </a:solidFill>
            <a:prstDash val="solid"/>
            <a:round/>
            <a:headEnd type="none" w="med" len="med"/>
            <a:tailEnd type="arrow"/>
          </a:ln>
          <a:effectLst/>
        </p:spPr>
      </p:cxnSp>
      <p:cxnSp>
        <p:nvCxnSpPr>
          <p:cNvPr id="65" name="Straight Arrow Connector 95"/>
          <p:cNvCxnSpPr/>
          <p:nvPr/>
        </p:nvCxnSpPr>
        <p:spPr bwMode="auto">
          <a:xfrm rot="10800000">
            <a:off x="1928794" y="2428868"/>
            <a:ext cx="4714908" cy="1143008"/>
          </a:xfrm>
          <a:prstGeom prst="bentConnector3">
            <a:avLst>
              <a:gd name="adj1" fmla="val 100076"/>
            </a:avLst>
          </a:prstGeom>
          <a:noFill/>
          <a:ln w="76200" cap="flat" cmpd="sng" algn="ctr">
            <a:solidFill>
              <a:srgbClr val="FF0000"/>
            </a:solidFill>
            <a:prstDash val="solid"/>
            <a:round/>
            <a:headEnd type="none" w="med" len="med"/>
            <a:tailEnd type="arrow"/>
          </a:ln>
          <a:effectLst/>
        </p:spPr>
      </p:cxnSp>
      <p:cxnSp>
        <p:nvCxnSpPr>
          <p:cNvPr id="67" name="Straight Arrow Connector 95"/>
          <p:cNvCxnSpPr/>
          <p:nvPr/>
        </p:nvCxnSpPr>
        <p:spPr bwMode="auto">
          <a:xfrm rot="10800000">
            <a:off x="5072066" y="2500306"/>
            <a:ext cx="1428760" cy="1000132"/>
          </a:xfrm>
          <a:prstGeom prst="straightConnector1">
            <a:avLst/>
          </a:prstGeom>
          <a:noFill/>
          <a:ln w="76200" cap="flat" cmpd="sng" algn="ctr">
            <a:solidFill>
              <a:srgbClr val="FF0000"/>
            </a:solidFill>
            <a:prstDash val="solid"/>
            <a:round/>
            <a:headEnd type="none" w="med" len="med"/>
            <a:tailEnd type="arrow"/>
          </a:ln>
          <a:effectLst/>
        </p:spPr>
      </p:cxnSp>
      <p:cxnSp>
        <p:nvCxnSpPr>
          <p:cNvPr id="70" name="Straight Arrow Connector 95"/>
          <p:cNvCxnSpPr/>
          <p:nvPr/>
        </p:nvCxnSpPr>
        <p:spPr bwMode="auto">
          <a:xfrm rot="10800000">
            <a:off x="4214810" y="2500306"/>
            <a:ext cx="2357454" cy="1000132"/>
          </a:xfrm>
          <a:prstGeom prst="straightConnector1">
            <a:avLst/>
          </a:prstGeom>
          <a:noFill/>
          <a:ln w="76200" cap="flat" cmpd="sng" algn="ctr">
            <a:solidFill>
              <a:srgbClr val="FF0000"/>
            </a:solidFill>
            <a:prstDash val="solid"/>
            <a:round/>
            <a:headEnd type="none" w="med" len="med"/>
            <a:tailEnd type="arrow"/>
          </a:ln>
          <a:effectLst/>
        </p:spPr>
      </p:cxnSp>
      <p:cxnSp>
        <p:nvCxnSpPr>
          <p:cNvPr id="73" name="Straight Arrow Connector 95"/>
          <p:cNvCxnSpPr/>
          <p:nvPr/>
        </p:nvCxnSpPr>
        <p:spPr bwMode="auto">
          <a:xfrm rot="10800000">
            <a:off x="3071802" y="2571744"/>
            <a:ext cx="3357586" cy="1000132"/>
          </a:xfrm>
          <a:prstGeom prst="straightConnector1">
            <a:avLst/>
          </a:prstGeom>
          <a:noFill/>
          <a:ln w="76200" cap="flat" cmpd="sng" algn="ctr">
            <a:solidFill>
              <a:srgbClr val="FF0000"/>
            </a:solidFill>
            <a:prstDash val="solid"/>
            <a:round/>
            <a:headEnd type="none" w="med" len="med"/>
            <a:tailEnd type="arrow"/>
          </a:ln>
          <a:effectLst/>
        </p:spPr>
      </p:cxnSp>
      <p:sp>
        <p:nvSpPr>
          <p:cNvPr id="76" name="爆炸形 1 75"/>
          <p:cNvSpPr/>
          <p:nvPr/>
        </p:nvSpPr>
        <p:spPr>
          <a:xfrm>
            <a:off x="1428728" y="1714488"/>
            <a:ext cx="1000132" cy="85725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爆炸形 1 77"/>
          <p:cNvSpPr/>
          <p:nvPr/>
        </p:nvSpPr>
        <p:spPr>
          <a:xfrm>
            <a:off x="5715008" y="1643050"/>
            <a:ext cx="1000132" cy="85725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爆炸形 1 78"/>
          <p:cNvSpPr/>
          <p:nvPr/>
        </p:nvSpPr>
        <p:spPr>
          <a:xfrm>
            <a:off x="4643438" y="1714488"/>
            <a:ext cx="1000132" cy="85725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爆炸形 1 79"/>
          <p:cNvSpPr/>
          <p:nvPr/>
        </p:nvSpPr>
        <p:spPr>
          <a:xfrm>
            <a:off x="3643306" y="1785926"/>
            <a:ext cx="1000132" cy="85725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爆炸形 1 80"/>
          <p:cNvSpPr/>
          <p:nvPr/>
        </p:nvSpPr>
        <p:spPr>
          <a:xfrm>
            <a:off x="2714612" y="1785926"/>
            <a:ext cx="1000132" cy="85725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灯片编号占位符 30"/>
          <p:cNvSpPr>
            <a:spLocks noGrp="1"/>
          </p:cNvSpPr>
          <p:nvPr>
            <p:ph type="sldNum" sz="quarter" idx="12"/>
          </p:nvPr>
        </p:nvSpPr>
        <p:spPr/>
        <p:txBody>
          <a:bodyPr/>
          <a:lstStyle/>
          <a:p>
            <a:fld id="{7FC95203-4F02-4E81-B4F4-22E719E72FEC}"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blinds(horizontal)">
                                      <p:cBhvr>
                                        <p:cTn id="13" dur="500"/>
                                        <p:tgtEl>
                                          <p:spTgt spid="6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blinds(horizontal)">
                                      <p:cBhvr>
                                        <p:cTn id="21" dur="500"/>
                                        <p:tgtEl>
                                          <p:spTgt spid="7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blinds(horizontal)">
                                      <p:cBhvr>
                                        <p:cTn id="24" dur="500"/>
                                        <p:tgtEl>
                                          <p:spTgt spid="79"/>
                                        </p:tgtEl>
                                      </p:cBhvr>
                                    </p:animEffect>
                                  </p:childTnLst>
                                </p:cTn>
                              </p:par>
                              <p:par>
                                <p:cTn id="25" presetID="3" presetClass="entr" presetSubtype="1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linds(horizontal)">
                                      <p:cBhvr>
                                        <p:cTn id="27" dur="500"/>
                                        <p:tgtEl>
                                          <p:spTgt spid="6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blinds(horizontal)">
                                      <p:cBhvr>
                                        <p:cTn id="30" dur="500"/>
                                        <p:tgtEl>
                                          <p:spTgt spid="8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blinds(horizontal)">
                                      <p:cBhvr>
                                        <p:cTn id="33" dur="500"/>
                                        <p:tgtEl>
                                          <p:spTgt spid="8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blinds(horizontal)">
                                      <p:cBhvr>
                                        <p:cTn id="36" dur="500"/>
                                        <p:tgtEl>
                                          <p:spTgt spid="76"/>
                                        </p:tgtEl>
                                      </p:cBhvr>
                                    </p:animEffect>
                                  </p:childTnLst>
                                </p:cTn>
                              </p:par>
                              <p:par>
                                <p:cTn id="37" presetID="3"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3" presetClass="entr" presetSubtype="10" fill="hold"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blinds(horizontal)">
                                      <p:cBhvr>
                                        <p:cTn id="42" dur="500"/>
                                        <p:tgtEl>
                                          <p:spTgt spid="73"/>
                                        </p:tgtEl>
                                      </p:cBhvr>
                                    </p:animEffect>
                                  </p:childTnLst>
                                </p:cTn>
                              </p:par>
                              <p:par>
                                <p:cTn id="43" presetID="3" presetClass="entr" presetSubtype="1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blinds(horizontal)">
                                      <p:cBhvr>
                                        <p:cTn id="4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79" grpId="0" animBg="1"/>
      <p:bldP spid="80"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NoHype</a:t>
            </a:r>
            <a:r>
              <a:rPr lang="en-US" altLang="zh-CN" dirty="0" smtClean="0"/>
              <a:t> </a:t>
            </a:r>
            <a:r>
              <a:rPr lang="en-US" altLang="zh-CN" sz="2800" dirty="0" smtClean="0"/>
              <a:t>[ISCA’10, CCS’11]</a:t>
            </a:r>
            <a:endParaRPr lang="zh-CN" altLang="en-US" sz="2800" dirty="0"/>
          </a:p>
        </p:txBody>
      </p:sp>
      <p:sp>
        <p:nvSpPr>
          <p:cNvPr id="3" name="内容占位符 2"/>
          <p:cNvSpPr>
            <a:spLocks noGrp="1"/>
          </p:cNvSpPr>
          <p:nvPr>
            <p:ph idx="1"/>
          </p:nvPr>
        </p:nvSpPr>
        <p:spPr>
          <a:xfrm>
            <a:off x="457200" y="4714884"/>
            <a:ext cx="8229600" cy="1411279"/>
          </a:xfrm>
        </p:spPr>
        <p:txBody>
          <a:bodyPr/>
          <a:lstStyle/>
          <a:p>
            <a:r>
              <a:rPr lang="en-US" altLang="zh-CN" dirty="0" smtClean="0"/>
              <a:t>Eliminate the hypervisor attack surface</a:t>
            </a:r>
          </a:p>
          <a:p>
            <a:r>
              <a:rPr lang="en-US" altLang="zh-CN" dirty="0" smtClean="0">
                <a:solidFill>
                  <a:srgbClr val="FF0000"/>
                </a:solidFill>
              </a:rPr>
              <a:t>What if I want to use a software switch?</a:t>
            </a:r>
            <a:endParaRPr lang="zh-CN" altLang="en-US" dirty="0">
              <a:solidFill>
                <a:srgbClr val="FF0000"/>
              </a:solidFill>
            </a:endParaRPr>
          </a:p>
        </p:txBody>
      </p:sp>
      <p:sp>
        <p:nvSpPr>
          <p:cNvPr id="52" name="Rectangle 8"/>
          <p:cNvSpPr>
            <a:spLocks noChangeArrowheads="1"/>
          </p:cNvSpPr>
          <p:nvPr/>
        </p:nvSpPr>
        <p:spPr bwMode="auto">
          <a:xfrm>
            <a:off x="2143108" y="1669617"/>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53" name="Rectangle 8"/>
          <p:cNvSpPr>
            <a:spLocks noChangeArrowheads="1"/>
          </p:cNvSpPr>
          <p:nvPr/>
        </p:nvSpPr>
        <p:spPr bwMode="auto">
          <a:xfrm>
            <a:off x="3857620" y="1669617"/>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71" name="Rectangle 8"/>
          <p:cNvSpPr>
            <a:spLocks noChangeArrowheads="1"/>
          </p:cNvSpPr>
          <p:nvPr/>
        </p:nvSpPr>
        <p:spPr bwMode="auto">
          <a:xfrm>
            <a:off x="535372" y="2955501"/>
            <a:ext cx="1321984" cy="416832"/>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Hypervisor</a:t>
            </a:r>
            <a:endParaRPr lang="zh-CN" altLang="en-US" sz="1600" dirty="0">
              <a:solidFill>
                <a:schemeClr val="tx1"/>
              </a:solidFill>
            </a:endParaRPr>
          </a:p>
        </p:txBody>
      </p:sp>
      <p:sp>
        <p:nvSpPr>
          <p:cNvPr id="72" name="Rectangle 8"/>
          <p:cNvSpPr>
            <a:spLocks noChangeArrowheads="1"/>
          </p:cNvSpPr>
          <p:nvPr/>
        </p:nvSpPr>
        <p:spPr bwMode="auto">
          <a:xfrm>
            <a:off x="535372" y="1669617"/>
            <a:ext cx="1321984" cy="10715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sp>
        <p:nvSpPr>
          <p:cNvPr id="73" name="Text Box 28"/>
          <p:cNvSpPr txBox="1">
            <a:spLocks noChangeArrowheads="1"/>
          </p:cNvSpPr>
          <p:nvPr/>
        </p:nvSpPr>
        <p:spPr bwMode="auto">
          <a:xfrm>
            <a:off x="686129" y="1643050"/>
            <a:ext cx="1385541" cy="928694"/>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600" dirty="0" smtClean="0">
              <a:latin typeface="Cambria"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Emulate,</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smtClean="0">
                <a:latin typeface="Cambria" pitchFamily="18" charset="0"/>
                <a:ea typeface="宋体" pitchFamily="2" charset="-122"/>
                <a:cs typeface="Times New Roman" pitchFamily="18" charset="0"/>
              </a:rPr>
              <a:t>Manage</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nvGrpSpPr>
          <p:cNvPr id="96" name="组合 95"/>
          <p:cNvGrpSpPr/>
          <p:nvPr/>
        </p:nvGrpSpPr>
        <p:grpSpPr>
          <a:xfrm>
            <a:off x="357158" y="3598443"/>
            <a:ext cx="5072098" cy="562945"/>
            <a:chOff x="2214545" y="4199663"/>
            <a:chExt cx="5926219" cy="562945"/>
          </a:xfrm>
        </p:grpSpPr>
        <p:sp>
          <p:nvSpPr>
            <p:cNvPr id="94" name="Rectangle 31"/>
            <p:cNvSpPr>
              <a:spLocks noChangeArrowheads="1"/>
            </p:cNvSpPr>
            <p:nvPr/>
          </p:nvSpPr>
          <p:spPr bwMode="auto">
            <a:xfrm>
              <a:off x="2214545" y="4199663"/>
              <a:ext cx="5926219" cy="56294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5" name="Rectangle 16"/>
            <p:cNvSpPr>
              <a:spLocks noChangeArrowheads="1"/>
            </p:cNvSpPr>
            <p:nvPr/>
          </p:nvSpPr>
          <p:spPr bwMode="auto">
            <a:xfrm>
              <a:off x="4277932" y="4380885"/>
              <a:ext cx="3113619" cy="38172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Virtualized Physical NIC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97" name="Group 72"/>
          <p:cNvGrpSpPr/>
          <p:nvPr/>
        </p:nvGrpSpPr>
        <p:grpSpPr>
          <a:xfrm rot="19598494">
            <a:off x="4650677" y="3976687"/>
            <a:ext cx="279150" cy="353593"/>
            <a:chOff x="2286000" y="5638800"/>
            <a:chExt cx="457200" cy="609600"/>
          </a:xfrm>
        </p:grpSpPr>
        <p:sp>
          <p:nvSpPr>
            <p:cNvPr id="98"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9"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0"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1"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2"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3"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111" name="Rectangle 21"/>
          <p:cNvSpPr>
            <a:spLocks noChangeArrowheads="1"/>
          </p:cNvSpPr>
          <p:nvPr/>
        </p:nvSpPr>
        <p:spPr bwMode="auto">
          <a:xfrm>
            <a:off x="2143108" y="2526873"/>
            <a:ext cx="1321200" cy="846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Physical Device Driver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2" name="AutoShape 15"/>
          <p:cNvSpPr>
            <a:spLocks noChangeShapeType="1"/>
          </p:cNvSpPr>
          <p:nvPr/>
        </p:nvSpPr>
        <p:spPr bwMode="auto">
          <a:xfrm>
            <a:off x="2643174" y="3378509"/>
            <a:ext cx="0" cy="4320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113" name="Rectangle 21"/>
          <p:cNvSpPr>
            <a:spLocks noChangeArrowheads="1"/>
          </p:cNvSpPr>
          <p:nvPr/>
        </p:nvSpPr>
        <p:spPr bwMode="auto">
          <a:xfrm>
            <a:off x="3857620" y="2526873"/>
            <a:ext cx="1324800" cy="846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Physical Device Driver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4" name="AutoShape 15"/>
          <p:cNvSpPr>
            <a:spLocks noChangeShapeType="1"/>
          </p:cNvSpPr>
          <p:nvPr/>
        </p:nvSpPr>
        <p:spPr bwMode="auto">
          <a:xfrm>
            <a:off x="4286248" y="3384129"/>
            <a:ext cx="0" cy="4320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115" name="内容占位符 2"/>
          <p:cNvSpPr txBox="1">
            <a:spLocks/>
          </p:cNvSpPr>
          <p:nvPr/>
        </p:nvSpPr>
        <p:spPr>
          <a:xfrm>
            <a:off x="5715008" y="1500174"/>
            <a:ext cx="3143272" cy="400052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altLang="zh-CN" sz="2000" dirty="0" smtClean="0">
                <a:latin typeface="Times New Roman" pitchFamily="18" charset="0"/>
                <a:cs typeface="Times New Roman" pitchFamily="18" charset="0"/>
              </a:rPr>
              <a:t>Pre-allocating memory and cores</a:t>
            </a:r>
          </a:p>
          <a:p>
            <a:pPr marL="342900" lvl="0" indent="-342900">
              <a:spcBef>
                <a:spcPct val="20000"/>
              </a:spcBef>
              <a:buFont typeface="Arial" pitchFamily="34" charset="0"/>
              <a:buChar char="•"/>
            </a:pPr>
            <a:r>
              <a:rPr lang="en-US" altLang="zh-CN" sz="2000" dirty="0" smtClean="0">
                <a:latin typeface="Times New Roman" pitchFamily="18" charset="0"/>
                <a:cs typeface="Times New Roman" pitchFamily="18" charset="0"/>
              </a:rPr>
              <a:t>Using hardware virtualized I/O devices</a:t>
            </a:r>
          </a:p>
          <a:p>
            <a:pPr marL="342900" lvl="0" indent="-342900">
              <a:spcBef>
                <a:spcPct val="20000"/>
              </a:spcBef>
              <a:buFont typeface="Arial" pitchFamily="34" charset="0"/>
              <a:buChar char="•"/>
            </a:pPr>
            <a:r>
              <a:rPr lang="en-US" altLang="zh-CN" sz="2000" dirty="0" smtClean="0">
                <a:latin typeface="Times New Roman" pitchFamily="18" charset="0"/>
                <a:cs typeface="Times New Roman" pitchFamily="18" charset="0"/>
              </a:rPr>
              <a:t>Hypervisor is only used to boot up and shut down guest VMs.</a:t>
            </a:r>
            <a:endParaRPr kumimoji="0" lang="zh-CN" altLang="en-US" sz="20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pSp>
        <p:nvGrpSpPr>
          <p:cNvPr id="45" name="Group 1"/>
          <p:cNvGrpSpPr>
            <a:grpSpLocks noChangeAspect="1"/>
          </p:cNvGrpSpPr>
          <p:nvPr/>
        </p:nvGrpSpPr>
        <p:grpSpPr bwMode="auto">
          <a:xfrm>
            <a:off x="2203784" y="1785926"/>
            <a:ext cx="2939720" cy="312319"/>
            <a:chOff x="6611" y="2397"/>
            <a:chExt cx="3469" cy="405"/>
          </a:xfrm>
          <a:effectLst/>
        </p:grpSpPr>
        <p:sp>
          <p:nvSpPr>
            <p:cNvPr id="49" name="Text Box 28"/>
            <p:cNvSpPr txBox="1">
              <a:spLocks noChangeArrowheads="1"/>
            </p:cNvSpPr>
            <p:nvPr/>
          </p:nvSpPr>
          <p:spPr bwMode="auto">
            <a:xfrm>
              <a:off x="6611" y="2397"/>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51" name="Text Box 26"/>
            <p:cNvSpPr txBox="1">
              <a:spLocks noChangeArrowheads="1"/>
            </p:cNvSpPr>
            <p:nvPr/>
          </p:nvSpPr>
          <p:spPr bwMode="auto">
            <a:xfrm>
              <a:off x="8579" y="2397"/>
              <a:ext cx="1501"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smtClean="0">
                <a:ln>
                  <a:noFill/>
                </a:ln>
                <a:effectLst/>
                <a:latin typeface="Arial" pitchFamily="34" charset="0"/>
                <a:ea typeface="宋体" pitchFamily="2" charset="-122"/>
                <a:cs typeface="宋体" pitchFamily="2" charset="-122"/>
              </a:endParaRPr>
            </a:p>
          </p:txBody>
        </p:sp>
      </p:grpSp>
      <p:sp>
        <p:nvSpPr>
          <p:cNvPr id="28" name="灯片编号占位符 27"/>
          <p:cNvSpPr>
            <a:spLocks noGrp="1"/>
          </p:cNvSpPr>
          <p:nvPr>
            <p:ph type="sldNum" sz="quarter" idx="12"/>
          </p:nvPr>
        </p:nvSpPr>
        <p:spPr/>
        <p:txBody>
          <a:bodyPr/>
          <a:lstStyle/>
          <a:p>
            <a:fld id="{7FC95203-4F02-4E81-B4F4-22E719E72FEC}"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6321850" y="2078037"/>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27" name="Rectangle 8"/>
          <p:cNvSpPr>
            <a:spLocks noChangeArrowheads="1"/>
          </p:cNvSpPr>
          <p:nvPr/>
        </p:nvSpPr>
        <p:spPr bwMode="auto">
          <a:xfrm>
            <a:off x="4678776" y="2078037"/>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pic>
        <p:nvPicPr>
          <p:cNvPr id="39" name="Picture 2"/>
          <p:cNvPicPr>
            <a:picLocks noChangeAspect="1" noChangeArrowheads="1"/>
          </p:cNvPicPr>
          <p:nvPr/>
        </p:nvPicPr>
        <p:blipFill>
          <a:blip r:embed="rId4" cstate="print"/>
          <a:srcRect/>
          <a:stretch>
            <a:fillRect/>
          </a:stretch>
        </p:blipFill>
        <p:spPr bwMode="auto">
          <a:xfrm>
            <a:off x="4618348" y="3571876"/>
            <a:ext cx="1453850" cy="214314"/>
          </a:xfrm>
          <a:prstGeom prst="rect">
            <a:avLst/>
          </a:prstGeom>
          <a:noFill/>
          <a:ln w="9525">
            <a:noFill/>
            <a:miter lim="800000"/>
            <a:headEnd/>
            <a:tailEnd/>
          </a:ln>
        </p:spPr>
      </p:pic>
      <p:sp>
        <p:nvSpPr>
          <p:cNvPr id="7" name="Rectangle 8"/>
          <p:cNvSpPr>
            <a:spLocks noChangeArrowheads="1"/>
          </p:cNvSpPr>
          <p:nvPr/>
        </p:nvSpPr>
        <p:spPr bwMode="auto">
          <a:xfrm>
            <a:off x="3000364" y="2078037"/>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2" name="标题 1"/>
          <p:cNvSpPr>
            <a:spLocks noGrp="1"/>
          </p:cNvSpPr>
          <p:nvPr>
            <p:ph type="title"/>
          </p:nvPr>
        </p:nvSpPr>
        <p:spPr/>
        <p:txBody>
          <a:bodyPr>
            <a:normAutofit/>
          </a:bodyPr>
          <a:lstStyle/>
          <a:p>
            <a:r>
              <a:rPr lang="en-US" altLang="zh-CN" dirty="0"/>
              <a:t>S</a:t>
            </a:r>
            <a:r>
              <a:rPr lang="en-US" altLang="zh-CN" dirty="0" smtClean="0"/>
              <a:t>oftware Switching in </a:t>
            </a:r>
            <a:r>
              <a:rPr lang="en-US" altLang="zh-CN" dirty="0" err="1" smtClean="0"/>
              <a:t>NoHype</a:t>
            </a:r>
            <a:endParaRPr lang="zh-CN" altLang="en-US" dirty="0"/>
          </a:p>
        </p:txBody>
      </p:sp>
      <p:sp>
        <p:nvSpPr>
          <p:cNvPr id="3" name="内容占位符 2"/>
          <p:cNvSpPr>
            <a:spLocks noGrp="1"/>
          </p:cNvSpPr>
          <p:nvPr>
            <p:ph idx="1"/>
          </p:nvPr>
        </p:nvSpPr>
        <p:spPr>
          <a:xfrm>
            <a:off x="500034" y="4857760"/>
            <a:ext cx="8229600" cy="1697031"/>
          </a:xfrm>
        </p:spPr>
        <p:txBody>
          <a:bodyPr/>
          <a:lstStyle/>
          <a:p>
            <a:r>
              <a:rPr lang="en-US" altLang="zh-CN" dirty="0" smtClean="0"/>
              <a:t>Bouncing packets through the physical NIC</a:t>
            </a:r>
          </a:p>
          <a:p>
            <a:r>
              <a:rPr lang="en-US" altLang="zh-CN" dirty="0" smtClean="0">
                <a:solidFill>
                  <a:srgbClr val="FF0000"/>
                </a:solidFill>
              </a:rPr>
              <a:t>Consumes excessive bandwidth on PCI bus and the physical NIC!</a:t>
            </a:r>
            <a:endParaRPr lang="zh-CN" altLang="en-US" dirty="0">
              <a:solidFill>
                <a:srgbClr val="FF0000"/>
              </a:solidFill>
            </a:endParaRPr>
          </a:p>
        </p:txBody>
      </p:sp>
      <p:sp>
        <p:nvSpPr>
          <p:cNvPr id="5" name="Text Box 28"/>
          <p:cNvSpPr txBox="1">
            <a:spLocks noChangeArrowheads="1"/>
          </p:cNvSpPr>
          <p:nvPr/>
        </p:nvSpPr>
        <p:spPr bwMode="auto">
          <a:xfrm>
            <a:off x="3061040" y="2259425"/>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6" name="Text Box 26"/>
          <p:cNvSpPr txBox="1">
            <a:spLocks noChangeArrowheads="1"/>
          </p:cNvSpPr>
          <p:nvPr/>
        </p:nvSpPr>
        <p:spPr bwMode="auto">
          <a:xfrm>
            <a:off x="6335748" y="2259425"/>
            <a:ext cx="1271986"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3</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9" name="Rectangle 8"/>
          <p:cNvSpPr>
            <a:spLocks noChangeArrowheads="1"/>
          </p:cNvSpPr>
          <p:nvPr/>
        </p:nvSpPr>
        <p:spPr bwMode="auto">
          <a:xfrm>
            <a:off x="1392628" y="3363921"/>
            <a:ext cx="1321984" cy="416832"/>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Hypervisor</a:t>
            </a:r>
            <a:endParaRPr lang="zh-CN" altLang="en-US" sz="1600" dirty="0">
              <a:solidFill>
                <a:schemeClr val="tx1"/>
              </a:solidFill>
            </a:endParaRPr>
          </a:p>
        </p:txBody>
      </p:sp>
      <p:sp>
        <p:nvSpPr>
          <p:cNvPr id="10" name="Rectangle 8"/>
          <p:cNvSpPr>
            <a:spLocks noChangeArrowheads="1"/>
          </p:cNvSpPr>
          <p:nvPr/>
        </p:nvSpPr>
        <p:spPr bwMode="auto">
          <a:xfrm>
            <a:off x="1392628" y="2078037"/>
            <a:ext cx="1321984" cy="10715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grpSp>
        <p:nvGrpSpPr>
          <p:cNvPr id="12" name="组合 11"/>
          <p:cNvGrpSpPr/>
          <p:nvPr/>
        </p:nvGrpSpPr>
        <p:grpSpPr>
          <a:xfrm>
            <a:off x="1285852" y="4006863"/>
            <a:ext cx="6500858" cy="562945"/>
            <a:chOff x="2214545" y="4199663"/>
            <a:chExt cx="5926219" cy="562945"/>
          </a:xfrm>
        </p:grpSpPr>
        <p:sp>
          <p:nvSpPr>
            <p:cNvPr id="13" name="Rectangle 31"/>
            <p:cNvSpPr>
              <a:spLocks noChangeArrowheads="1"/>
            </p:cNvSpPr>
            <p:nvPr/>
          </p:nvSpPr>
          <p:spPr bwMode="auto">
            <a:xfrm>
              <a:off x="2214545" y="4199663"/>
              <a:ext cx="5926219" cy="56294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16"/>
            <p:cNvSpPr>
              <a:spLocks noChangeArrowheads="1"/>
            </p:cNvSpPr>
            <p:nvPr/>
          </p:nvSpPr>
          <p:spPr bwMode="auto">
            <a:xfrm>
              <a:off x="3681431" y="4380885"/>
              <a:ext cx="3872578" cy="38172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Virtualized Physical </a:t>
              </a: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NIC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pSp>
        <p:nvGrpSpPr>
          <p:cNvPr id="15" name="Group 72"/>
          <p:cNvGrpSpPr/>
          <p:nvPr/>
        </p:nvGrpSpPr>
        <p:grpSpPr>
          <a:xfrm rot="19598494">
            <a:off x="6003542" y="4313669"/>
            <a:ext cx="279150" cy="353593"/>
            <a:chOff x="2286000" y="5638800"/>
            <a:chExt cx="457200" cy="609600"/>
          </a:xfrm>
        </p:grpSpPr>
        <p:sp>
          <p:nvSpPr>
            <p:cNvPr id="16"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7"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8"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9"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0"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1"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22" name="Rectangle 21"/>
          <p:cNvSpPr>
            <a:spLocks noChangeArrowheads="1"/>
          </p:cNvSpPr>
          <p:nvPr/>
        </p:nvSpPr>
        <p:spPr bwMode="auto">
          <a:xfrm>
            <a:off x="3000364" y="2935293"/>
            <a:ext cx="1314000" cy="846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Physical Device Driver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 name="AutoShape 15"/>
          <p:cNvSpPr>
            <a:spLocks noChangeShapeType="1"/>
          </p:cNvSpPr>
          <p:nvPr/>
        </p:nvSpPr>
        <p:spPr bwMode="auto">
          <a:xfrm>
            <a:off x="3500430" y="3786929"/>
            <a:ext cx="0" cy="4320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24" name="Rectangle 21"/>
          <p:cNvSpPr>
            <a:spLocks noChangeArrowheads="1"/>
          </p:cNvSpPr>
          <p:nvPr/>
        </p:nvSpPr>
        <p:spPr bwMode="auto">
          <a:xfrm>
            <a:off x="6321850" y="2935293"/>
            <a:ext cx="1321200" cy="846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Physical Device Driver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5" name="AutoShape 15"/>
          <p:cNvSpPr>
            <a:spLocks noChangeShapeType="1"/>
          </p:cNvSpPr>
          <p:nvPr/>
        </p:nvSpPr>
        <p:spPr bwMode="auto">
          <a:xfrm>
            <a:off x="5143504" y="3792549"/>
            <a:ext cx="0" cy="4320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26" name="Text Box 26"/>
          <p:cNvSpPr txBox="1">
            <a:spLocks noChangeArrowheads="1"/>
          </p:cNvSpPr>
          <p:nvPr/>
        </p:nvSpPr>
        <p:spPr bwMode="auto">
          <a:xfrm>
            <a:off x="4692674" y="2259425"/>
            <a:ext cx="1271986"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29" name="AutoShape 15"/>
          <p:cNvSpPr>
            <a:spLocks noChangeShapeType="1"/>
          </p:cNvSpPr>
          <p:nvPr/>
        </p:nvSpPr>
        <p:spPr bwMode="auto">
          <a:xfrm>
            <a:off x="6715140" y="3765982"/>
            <a:ext cx="0" cy="432000"/>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31" name="Rectangle 21"/>
          <p:cNvSpPr>
            <a:spLocks noChangeArrowheads="1"/>
          </p:cNvSpPr>
          <p:nvPr/>
        </p:nvSpPr>
        <p:spPr bwMode="auto">
          <a:xfrm>
            <a:off x="4687200" y="3016800"/>
            <a:ext cx="1321200" cy="571504"/>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93" name="组合 92"/>
          <p:cNvGrpSpPr/>
          <p:nvPr/>
        </p:nvGrpSpPr>
        <p:grpSpPr>
          <a:xfrm>
            <a:off x="3428992" y="3641725"/>
            <a:ext cx="3440264" cy="700659"/>
            <a:chOff x="2571736" y="3519057"/>
            <a:chExt cx="3440264" cy="700659"/>
          </a:xfrm>
        </p:grpSpPr>
        <p:cxnSp>
          <p:nvCxnSpPr>
            <p:cNvPr id="73" name="直接连接符 72"/>
            <p:cNvCxnSpPr/>
            <p:nvPr/>
          </p:nvCxnSpPr>
          <p:spPr>
            <a:xfrm rot="10800000">
              <a:off x="4690800" y="4214818"/>
              <a:ext cx="1321200" cy="1588"/>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5" name="直接连接符 74"/>
            <p:cNvCxnSpPr/>
            <p:nvPr/>
          </p:nvCxnSpPr>
          <p:spPr>
            <a:xfrm rot="5400000" flipH="1" flipV="1">
              <a:off x="4366996" y="3867732"/>
              <a:ext cx="694966" cy="794"/>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8" name="直接连接符 77"/>
            <p:cNvCxnSpPr/>
            <p:nvPr/>
          </p:nvCxnSpPr>
          <p:spPr>
            <a:xfrm rot="10800000">
              <a:off x="4053600" y="3519057"/>
              <a:ext cx="676800" cy="1588"/>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0" name="直接连接符 79"/>
            <p:cNvCxnSpPr/>
            <p:nvPr/>
          </p:nvCxnSpPr>
          <p:spPr>
            <a:xfrm rot="5400000">
              <a:off x="3724054" y="3867732"/>
              <a:ext cx="694966" cy="794"/>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2" name="直接连接符 81"/>
            <p:cNvCxnSpPr/>
            <p:nvPr/>
          </p:nvCxnSpPr>
          <p:spPr>
            <a:xfrm rot="10800000">
              <a:off x="2571736" y="4187404"/>
              <a:ext cx="1510664" cy="29002"/>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6" name="直接箭头连接符 85"/>
            <p:cNvCxnSpPr/>
            <p:nvPr/>
          </p:nvCxnSpPr>
          <p:spPr>
            <a:xfrm rot="5400000" flipH="1" flipV="1">
              <a:off x="2286778" y="3929066"/>
              <a:ext cx="570710" cy="794"/>
            </a:xfrm>
            <a:prstGeom prst="straightConnector1">
              <a:avLst/>
            </a:prstGeom>
            <a:ln w="57150">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88" name="直接箭头连接符 87"/>
            <p:cNvCxnSpPr/>
            <p:nvPr/>
          </p:nvCxnSpPr>
          <p:spPr>
            <a:xfrm rot="16200000" flipV="1">
              <a:off x="5722474" y="3941429"/>
              <a:ext cx="556193" cy="381"/>
            </a:xfrm>
            <a:prstGeom prst="straightConnector1">
              <a:avLst/>
            </a:prstGeom>
            <a:ln w="57150">
              <a:solidFill>
                <a:srgbClr val="FF0000"/>
              </a:solidFill>
              <a:tailEnd type="arrow"/>
            </a:ln>
          </p:spPr>
          <p:style>
            <a:lnRef idx="1">
              <a:schemeClr val="accent2"/>
            </a:lnRef>
            <a:fillRef idx="0">
              <a:schemeClr val="accent2"/>
            </a:fillRef>
            <a:effectRef idx="0">
              <a:schemeClr val="accent2"/>
            </a:effectRef>
            <a:fontRef idx="minor">
              <a:schemeClr val="tx1"/>
            </a:fontRef>
          </p:style>
        </p:cxnSp>
      </p:grpSp>
      <p:grpSp>
        <p:nvGrpSpPr>
          <p:cNvPr id="38" name="Group 47"/>
          <p:cNvGrpSpPr>
            <a:grpSpLocks/>
          </p:cNvGrpSpPr>
          <p:nvPr/>
        </p:nvGrpSpPr>
        <p:grpSpPr bwMode="auto">
          <a:xfrm>
            <a:off x="3500430" y="3143248"/>
            <a:ext cx="327025" cy="457200"/>
            <a:chOff x="2584450" y="5260975"/>
            <a:chExt cx="327026" cy="457200"/>
          </a:xfrm>
        </p:grpSpPr>
        <p:sp>
          <p:nvSpPr>
            <p:cNvPr id="40" name="Rectangle 29"/>
            <p:cNvSpPr>
              <a:spLocks noChangeArrowheads="1"/>
            </p:cNvSpPr>
            <p:nvPr/>
          </p:nvSpPr>
          <p:spPr bwMode="auto">
            <a:xfrm>
              <a:off x="2586038" y="5260975"/>
              <a:ext cx="325438" cy="457200"/>
            </a:xfrm>
            <a:prstGeom prst="rect">
              <a:avLst/>
            </a:prstGeom>
            <a:solidFill>
              <a:schemeClr val="accent6">
                <a:lumMod val="75000"/>
              </a:schemeClr>
            </a:solidFill>
            <a:ln w="38100">
              <a:noFill/>
              <a:miter lim="800000"/>
              <a:headEnd/>
              <a:tailEnd/>
            </a:ln>
            <a:effectLst/>
          </p:spPr>
          <p:txBody>
            <a:bodyPr wrap="none" anchor="ctr"/>
            <a:lstStyle/>
            <a:p>
              <a:endParaRPr lang="zh-CN" altLang="zh-CN"/>
            </a:p>
          </p:txBody>
        </p:sp>
        <p:sp>
          <p:nvSpPr>
            <p:cNvPr id="41" name="Rectangle 30"/>
            <p:cNvSpPr>
              <a:spLocks noChangeArrowheads="1"/>
            </p:cNvSpPr>
            <p:nvPr/>
          </p:nvSpPr>
          <p:spPr bwMode="auto">
            <a:xfrm>
              <a:off x="2584450" y="5260975"/>
              <a:ext cx="325439" cy="88900"/>
            </a:xfrm>
            <a:prstGeom prst="rect">
              <a:avLst/>
            </a:prstGeom>
            <a:solidFill>
              <a:schemeClr val="accent6">
                <a:lumMod val="50000"/>
              </a:schemeClr>
            </a:solidFill>
            <a:ln w="38100">
              <a:noFill/>
              <a:miter lim="800000"/>
              <a:headEnd/>
              <a:tailEnd/>
            </a:ln>
            <a:effectLst/>
          </p:spPr>
          <p:txBody>
            <a:bodyPr wrap="none" anchor="ctr"/>
            <a:lstStyle/>
            <a:p>
              <a:endParaRPr lang="zh-CN" altLang="zh-CN"/>
            </a:p>
          </p:txBody>
        </p:sp>
      </p:grpSp>
      <p:sp>
        <p:nvSpPr>
          <p:cNvPr id="42" name="Text Box 28"/>
          <p:cNvSpPr txBox="1">
            <a:spLocks noChangeArrowheads="1"/>
          </p:cNvSpPr>
          <p:nvPr/>
        </p:nvSpPr>
        <p:spPr bwMode="auto">
          <a:xfrm>
            <a:off x="1471947" y="2071678"/>
            <a:ext cx="1385541" cy="928694"/>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600" dirty="0" smtClean="0">
              <a:latin typeface="Cambria"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Emulate,</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smtClean="0">
                <a:latin typeface="Cambria" pitchFamily="18" charset="0"/>
                <a:ea typeface="宋体" pitchFamily="2" charset="-122"/>
                <a:cs typeface="Times New Roman" pitchFamily="18" charset="0"/>
              </a:rPr>
              <a:t>Manage</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44" name="灯片编号占位符 43"/>
          <p:cNvSpPr>
            <a:spLocks noGrp="1"/>
          </p:cNvSpPr>
          <p:nvPr>
            <p:ph type="sldNum" sz="quarter" idx="12"/>
          </p:nvPr>
        </p:nvSpPr>
        <p:spPr/>
        <p:txBody>
          <a:bodyPr/>
          <a:lstStyle/>
          <a:p>
            <a:fld id="{7FC95203-4F02-4E81-B4F4-22E719E72FEC}" type="slidenum">
              <a:rPr lang="zh-CN" altLang="en-US" smtClean="0"/>
              <a:pPr/>
              <a:t>12</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1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05556E-6 -3.7037E-6 C 0.00156 0.00648 0.00399 0.0125 0.00486 0.01921 C 0.00556 0.02454 0.00608 0.02986 0.00712 0.03495 C 0.00851 0.04144 0.01198 0.05394 0.01198 0.05394 C 0.01268 0.06782 0.01337 0.08148 0.01424 0.09537 C 0.02083 0.20417 0.01354 0.13032 0.18333 0.13333 C 0.21372 0.13796 0.2434 0.14514 0.27379 0.14931 C 0.23854 0.13727 0.27656 0.14931 0.1882 0.14282 C 0.1783 0.14213 0.17257 0.13519 0.16424 0.13032 C 0.15972 0.12755 0.15 0.12384 0.15 0.12384 C 0.15104 0.10787 0.15399 0.09213 0.15486 0.07616 C 0.15695 0.04028 0.15955 -0.03171 0.15955 -0.03171 C 0.17222 -0.03056 0.1849 -0.02986 0.19757 -0.02847 C 0.20313 -0.02778 0.21024 -0.03056 0.21424 -0.02523 C 0.21893 -0.01921 0.21754 -0.00833 0.2191 -3.7037E-6 C 0.22552 0.03357 0.22483 0.0706 0.22865 0.10486 C 0.22899 0.1081 0.23038 0.11111 0.2309 0.11435 C 0.23195 0.11968 0.22952 0.1287 0.23333 0.13032 C 0.24705 0.13611 0.26198 0.13241 0.27622 0.13333 C 0.28021 0.13449 0.2849 0.13357 0.2882 0.13657 C 0.29028 0.13843 0.28872 0.14838 0.29045 0.14607 C 0.29323 0.14236 0.28889 0.13148 0.29288 0.13032 C 0.31302 0.12431 0.3342 0.12824 0.35486 0.12708 C 0.37691 0.1169 0.35955 0.04977 0.35712 0.01921 C 0.35799 0.01181 0.35851 0.0044 0.35955 -0.00301 C 0.36007 -0.00625 0.36198 -0.01273 0.36198 -0.01273 " pathEditMode="relative" ptsTypes="fffffffffffffffffffffffffA">
                                      <p:cBhvr>
                                        <p:cTn id="11" dur="5000" fill="hold"/>
                                        <p:tgtEl>
                                          <p:spTgt spid="38"/>
                                        </p:tgtEl>
                                        <p:attrNameLst>
                                          <p:attrName>ppt_x</p:attrName>
                                          <p:attrName>ppt_y</p:attrName>
                                        </p:attrNameLst>
                                      </p:cBhvr>
                                    </p:animMotion>
                                  </p:childTnLst>
                                </p:cTn>
                              </p:par>
                            </p:childTnLst>
                          </p:cTn>
                        </p:par>
                        <p:par>
                          <p:cTn id="12" fill="hold">
                            <p:stCondLst>
                              <p:cond delay="5000"/>
                            </p:stCondLst>
                            <p:childTnLst>
                              <p:par>
                                <p:cTn id="13" presetID="3" presetClass="entr" presetSubtype="10"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blinds(horizontal)">
                                      <p:cBhvr>
                                        <p:cTn id="15" dur="500"/>
                                        <p:tgtEl>
                                          <p:spTgt spid="9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Solution Overview</a:t>
            </a:r>
            <a:endParaRPr lang="zh-CN" altLang="en-US" dirty="0"/>
          </a:p>
        </p:txBody>
      </p:sp>
      <p:sp>
        <p:nvSpPr>
          <p:cNvPr id="3" name="内容占位符 2"/>
          <p:cNvSpPr>
            <a:spLocks noGrp="1"/>
          </p:cNvSpPr>
          <p:nvPr>
            <p:ph idx="1"/>
          </p:nvPr>
        </p:nvSpPr>
        <p:spPr>
          <a:xfrm>
            <a:off x="457200" y="4446613"/>
            <a:ext cx="8229600" cy="1911345"/>
          </a:xfrm>
        </p:spPr>
        <p:txBody>
          <a:bodyPr/>
          <a:lstStyle/>
          <a:p>
            <a:r>
              <a:rPr lang="en-US" altLang="zh-CN" dirty="0" smtClean="0"/>
              <a:t>Eliminate the hypervisor attack surface</a:t>
            </a:r>
          </a:p>
          <a:p>
            <a:r>
              <a:rPr lang="en-US" altLang="zh-CN" dirty="0" smtClean="0"/>
              <a:t>Enable software switching in an efficient way</a:t>
            </a:r>
            <a:endParaRPr lang="zh-CN" altLang="en-US" dirty="0"/>
          </a:p>
        </p:txBody>
      </p:sp>
      <p:grpSp>
        <p:nvGrpSpPr>
          <p:cNvPr id="5" name="Group 1"/>
          <p:cNvGrpSpPr>
            <a:grpSpLocks noChangeAspect="1"/>
          </p:cNvGrpSpPr>
          <p:nvPr/>
        </p:nvGrpSpPr>
        <p:grpSpPr bwMode="auto">
          <a:xfrm>
            <a:off x="785786" y="1412049"/>
            <a:ext cx="7714965" cy="2559472"/>
            <a:chOff x="116" y="2803"/>
            <a:chExt cx="9104" cy="3319"/>
          </a:xfrm>
          <a:effectLst/>
        </p:grpSpPr>
        <p:sp>
          <p:nvSpPr>
            <p:cNvPr id="23" name="Rectangle 25"/>
            <p:cNvSpPr>
              <a:spLocks noChangeArrowheads="1"/>
            </p:cNvSpPr>
            <p:nvPr/>
          </p:nvSpPr>
          <p:spPr bwMode="auto">
            <a:xfrm>
              <a:off x="2055" y="2818"/>
              <a:ext cx="1560" cy="22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39" name="Rectangle 8"/>
            <p:cNvSpPr>
              <a:spLocks noChangeArrowheads="1"/>
            </p:cNvSpPr>
            <p:nvPr/>
          </p:nvSpPr>
          <p:spPr bwMode="auto">
            <a:xfrm>
              <a:off x="7534" y="2803"/>
              <a:ext cx="1560" cy="22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7" name="Rectangle 31"/>
            <p:cNvSpPr>
              <a:spLocks noChangeArrowheads="1"/>
            </p:cNvSpPr>
            <p:nvPr/>
          </p:nvSpPr>
          <p:spPr bwMode="auto">
            <a:xfrm>
              <a:off x="116" y="5392"/>
              <a:ext cx="9104" cy="73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9" name="Rectangle 29"/>
            <p:cNvSpPr>
              <a:spLocks noChangeArrowheads="1"/>
            </p:cNvSpPr>
            <p:nvPr/>
          </p:nvSpPr>
          <p:spPr bwMode="auto">
            <a:xfrm>
              <a:off x="3909" y="2818"/>
              <a:ext cx="3372" cy="21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20" name="Text Box 28"/>
            <p:cNvSpPr txBox="1">
              <a:spLocks noChangeArrowheads="1"/>
            </p:cNvSpPr>
            <p:nvPr/>
          </p:nvSpPr>
          <p:spPr bwMode="auto">
            <a:xfrm>
              <a:off x="2071" y="2984"/>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21" name="Text Box 27"/>
            <p:cNvSpPr txBox="1">
              <a:spLocks noChangeArrowheads="1"/>
            </p:cNvSpPr>
            <p:nvPr/>
          </p:nvSpPr>
          <p:spPr bwMode="auto">
            <a:xfrm>
              <a:off x="5182" y="2975"/>
              <a:ext cx="142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effectLst/>
                  <a:latin typeface="Cambria" pitchFamily="18" charset="0"/>
                  <a:ea typeface="宋体" pitchFamily="2" charset="-122"/>
                  <a:cs typeface="Times New Roman" pitchFamily="18" charset="0"/>
                </a:rPr>
                <a:t>DomS</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22" name="Text Box 26"/>
            <p:cNvSpPr txBox="1">
              <a:spLocks noChangeArrowheads="1"/>
            </p:cNvSpPr>
            <p:nvPr/>
          </p:nvSpPr>
          <p:spPr bwMode="auto">
            <a:xfrm>
              <a:off x="7619" y="2857"/>
              <a:ext cx="1501"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24" name="Rectangle 24"/>
            <p:cNvSpPr>
              <a:spLocks noChangeArrowheads="1"/>
            </p:cNvSpPr>
            <p:nvPr/>
          </p:nvSpPr>
          <p:spPr bwMode="auto">
            <a:xfrm>
              <a:off x="2055" y="4333"/>
              <a:ext cx="1560" cy="68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22"/>
            <p:cNvSpPr>
              <a:spLocks noChangeArrowheads="1"/>
            </p:cNvSpPr>
            <p:nvPr/>
          </p:nvSpPr>
          <p:spPr bwMode="auto">
            <a:xfrm>
              <a:off x="4752" y="3864"/>
              <a:ext cx="1855" cy="705"/>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 name="AutoShape 20"/>
            <p:cNvSpPr>
              <a:spLocks noChangeShapeType="1"/>
            </p:cNvSpPr>
            <p:nvPr/>
          </p:nvSpPr>
          <p:spPr bwMode="auto">
            <a:xfrm>
              <a:off x="3615" y="4835"/>
              <a:ext cx="722" cy="1"/>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32" name="Rectangle 16"/>
            <p:cNvSpPr>
              <a:spLocks noChangeArrowheads="1"/>
            </p:cNvSpPr>
            <p:nvPr/>
          </p:nvSpPr>
          <p:spPr bwMode="auto">
            <a:xfrm>
              <a:off x="5162" y="5627"/>
              <a:ext cx="1725" cy="49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Physical NIC</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3" name="AutoShape 15"/>
            <p:cNvSpPr>
              <a:spLocks noChangeShapeType="1"/>
            </p:cNvSpPr>
            <p:nvPr/>
          </p:nvSpPr>
          <p:spPr bwMode="auto">
            <a:xfrm>
              <a:off x="6758" y="4996"/>
              <a:ext cx="15" cy="677"/>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40" name="Rectangle 7"/>
            <p:cNvSpPr>
              <a:spLocks noChangeArrowheads="1"/>
            </p:cNvSpPr>
            <p:nvPr/>
          </p:nvSpPr>
          <p:spPr bwMode="auto">
            <a:xfrm>
              <a:off x="7534" y="4333"/>
              <a:ext cx="1559" cy="68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 name="AutoShape 5"/>
            <p:cNvSpPr>
              <a:spLocks noChangeShapeType="1"/>
            </p:cNvSpPr>
            <p:nvPr/>
          </p:nvSpPr>
          <p:spPr bwMode="auto">
            <a:xfrm>
              <a:off x="6944" y="4836"/>
              <a:ext cx="637" cy="1"/>
            </a:xfrm>
            <a:prstGeom prst="straightConnector1">
              <a:avLst/>
            </a:prstGeom>
            <a:ln>
              <a:headEnd type="triangle" w="med" len="med"/>
              <a:tailEnd type="triangle" w="med" len="med"/>
            </a:ln>
            <a:effectLst/>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grpSp>
      <p:sp>
        <p:nvSpPr>
          <p:cNvPr id="46" name="Rectangle 8"/>
          <p:cNvSpPr>
            <a:spLocks noChangeArrowheads="1"/>
          </p:cNvSpPr>
          <p:nvPr/>
        </p:nvSpPr>
        <p:spPr bwMode="auto">
          <a:xfrm>
            <a:off x="857224" y="2694412"/>
            <a:ext cx="1321984" cy="416832"/>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Hypervisor</a:t>
            </a:r>
            <a:endParaRPr lang="zh-CN" altLang="en-US" sz="1600" dirty="0">
              <a:solidFill>
                <a:schemeClr val="tx1"/>
              </a:solidFill>
            </a:endParaRPr>
          </a:p>
        </p:txBody>
      </p:sp>
      <p:sp>
        <p:nvSpPr>
          <p:cNvPr id="47" name="Rectangle 8"/>
          <p:cNvSpPr>
            <a:spLocks noChangeArrowheads="1"/>
          </p:cNvSpPr>
          <p:nvPr/>
        </p:nvSpPr>
        <p:spPr bwMode="auto">
          <a:xfrm>
            <a:off x="857224" y="1427554"/>
            <a:ext cx="1321984" cy="107157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grpSp>
        <p:nvGrpSpPr>
          <p:cNvPr id="84" name="Group 72"/>
          <p:cNvGrpSpPr/>
          <p:nvPr/>
        </p:nvGrpSpPr>
        <p:grpSpPr>
          <a:xfrm rot="19598494">
            <a:off x="6360734" y="3813603"/>
            <a:ext cx="279150" cy="353593"/>
            <a:chOff x="2286000" y="5638800"/>
            <a:chExt cx="457200" cy="609600"/>
          </a:xfrm>
        </p:grpSpPr>
        <p:sp>
          <p:nvSpPr>
            <p:cNvPr id="85"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6"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7"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8"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9"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0"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pic>
        <p:nvPicPr>
          <p:cNvPr id="53" name="Picture 2"/>
          <p:cNvPicPr>
            <a:picLocks noChangeAspect="1" noChangeArrowheads="1"/>
          </p:cNvPicPr>
          <p:nvPr/>
        </p:nvPicPr>
        <p:blipFill>
          <a:blip r:embed="rId3" cstate="print"/>
          <a:srcRect/>
          <a:stretch>
            <a:fillRect/>
          </a:stretch>
        </p:blipFill>
        <p:spPr bwMode="auto">
          <a:xfrm>
            <a:off x="4357686" y="2765850"/>
            <a:ext cx="2214578" cy="326454"/>
          </a:xfrm>
          <a:prstGeom prst="rect">
            <a:avLst/>
          </a:prstGeom>
          <a:noFill/>
          <a:ln w="9525">
            <a:noFill/>
            <a:miter lim="800000"/>
            <a:headEnd/>
            <a:tailEnd/>
          </a:ln>
        </p:spPr>
      </p:pic>
      <p:grpSp>
        <p:nvGrpSpPr>
          <p:cNvPr id="54" name="Group 72"/>
          <p:cNvGrpSpPr/>
          <p:nvPr/>
        </p:nvGrpSpPr>
        <p:grpSpPr>
          <a:xfrm rot="19598494">
            <a:off x="3504249" y="2956348"/>
            <a:ext cx="279150" cy="353593"/>
            <a:chOff x="2286000" y="5638800"/>
            <a:chExt cx="457200" cy="609600"/>
          </a:xfrm>
        </p:grpSpPr>
        <p:sp>
          <p:nvSpPr>
            <p:cNvPr id="55"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6"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7"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8"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59"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0"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61" name="Group 72"/>
          <p:cNvGrpSpPr/>
          <p:nvPr/>
        </p:nvGrpSpPr>
        <p:grpSpPr>
          <a:xfrm rot="19598494">
            <a:off x="7075113" y="2956348"/>
            <a:ext cx="279150" cy="353593"/>
            <a:chOff x="2286000" y="5638800"/>
            <a:chExt cx="457200" cy="609600"/>
          </a:xfrm>
        </p:grpSpPr>
        <p:sp>
          <p:nvSpPr>
            <p:cNvPr id="62"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3"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6"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7"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4" name="Text Box 28"/>
          <p:cNvSpPr txBox="1">
            <a:spLocks noChangeArrowheads="1"/>
          </p:cNvSpPr>
          <p:nvPr/>
        </p:nvSpPr>
        <p:spPr bwMode="auto">
          <a:xfrm>
            <a:off x="900443" y="1428736"/>
            <a:ext cx="1385541" cy="928694"/>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sz="1600" dirty="0" smtClean="0">
              <a:latin typeface="Cambria"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Emulate,</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smtClean="0">
                <a:latin typeface="Cambria" pitchFamily="18" charset="0"/>
                <a:ea typeface="宋体" pitchFamily="2" charset="-122"/>
                <a:cs typeface="Times New Roman" pitchFamily="18" charset="0"/>
              </a:rPr>
              <a:t>Manage</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48" name="灯片编号占位符 47"/>
          <p:cNvSpPr>
            <a:spLocks noGrp="1"/>
          </p:cNvSpPr>
          <p:nvPr>
            <p:ph type="sldNum" sz="quarter" idx="12"/>
          </p:nvPr>
        </p:nvSpPr>
        <p:spPr/>
        <p:txBody>
          <a:bodyPr/>
          <a:lstStyle/>
          <a:p>
            <a:fld id="{7FC95203-4F02-4E81-B4F4-22E719E72FEC}"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30"/>
          <p:cNvSpPr>
            <a:spLocks noChangeArrowheads="1"/>
          </p:cNvSpPr>
          <p:nvPr/>
        </p:nvSpPr>
        <p:spPr bwMode="auto">
          <a:xfrm>
            <a:off x="2000232" y="3545733"/>
            <a:ext cx="4786346" cy="597647"/>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sp>
        <p:nvSpPr>
          <p:cNvPr id="2" name="标题 1"/>
          <p:cNvSpPr>
            <a:spLocks noGrp="1"/>
          </p:cNvSpPr>
          <p:nvPr>
            <p:ph type="title"/>
          </p:nvPr>
        </p:nvSpPr>
        <p:spPr>
          <a:xfrm>
            <a:off x="314324" y="274638"/>
            <a:ext cx="8472518" cy="1143000"/>
          </a:xfrm>
        </p:spPr>
        <p:txBody>
          <a:bodyPr>
            <a:noAutofit/>
          </a:bodyPr>
          <a:lstStyle/>
          <a:p>
            <a:r>
              <a:rPr lang="en-US" altLang="zh-CN" sz="3600" dirty="0" smtClean="0"/>
              <a:t>Eliminate the Hypervisor-Guest Interaction</a:t>
            </a:r>
            <a:endParaRPr lang="zh-CN" altLang="en-US" sz="3600" dirty="0"/>
          </a:p>
        </p:txBody>
      </p:sp>
      <p:sp>
        <p:nvSpPr>
          <p:cNvPr id="3" name="内容占位符 2"/>
          <p:cNvSpPr>
            <a:spLocks noGrp="1"/>
          </p:cNvSpPr>
          <p:nvPr>
            <p:ph idx="1"/>
          </p:nvPr>
        </p:nvSpPr>
        <p:spPr>
          <a:xfrm>
            <a:off x="457200" y="4143380"/>
            <a:ext cx="8229600" cy="2143140"/>
          </a:xfrm>
        </p:spPr>
        <p:txBody>
          <a:bodyPr>
            <a:normAutofit fontScale="92500"/>
          </a:bodyPr>
          <a:lstStyle/>
          <a:p>
            <a:r>
              <a:rPr lang="en-US" altLang="zh-CN" dirty="0" smtClean="0"/>
              <a:t>Shared memory</a:t>
            </a:r>
          </a:p>
          <a:p>
            <a:pPr lvl="1"/>
            <a:r>
              <a:rPr lang="en-US" altLang="zh-CN" dirty="0" smtClean="0"/>
              <a:t>Two FIFO buffers for communication</a:t>
            </a:r>
          </a:p>
          <a:p>
            <a:r>
              <a:rPr lang="en-US" altLang="zh-CN" dirty="0" smtClean="0"/>
              <a:t>Polling only</a:t>
            </a:r>
          </a:p>
          <a:p>
            <a:pPr lvl="1"/>
            <a:r>
              <a:rPr lang="en-US" altLang="zh-CN" dirty="0" smtClean="0"/>
              <a:t>Do not use event channel; no hypervisor involvement</a:t>
            </a:r>
            <a:endParaRPr lang="zh-CN" altLang="en-US" dirty="0"/>
          </a:p>
        </p:txBody>
      </p:sp>
      <p:grpSp>
        <p:nvGrpSpPr>
          <p:cNvPr id="58" name="组合 57"/>
          <p:cNvGrpSpPr/>
          <p:nvPr/>
        </p:nvGrpSpPr>
        <p:grpSpPr>
          <a:xfrm>
            <a:off x="3357554" y="1857364"/>
            <a:ext cx="1214446" cy="1571636"/>
            <a:chOff x="3357554" y="1643050"/>
            <a:chExt cx="1214446" cy="1571636"/>
          </a:xfrm>
        </p:grpSpPr>
        <p:grpSp>
          <p:nvGrpSpPr>
            <p:cNvPr id="57" name="组合 56"/>
            <p:cNvGrpSpPr/>
            <p:nvPr/>
          </p:nvGrpSpPr>
          <p:grpSpPr>
            <a:xfrm>
              <a:off x="3357554" y="1643050"/>
              <a:ext cx="1214446" cy="1571636"/>
              <a:chOff x="7429552" y="1857364"/>
              <a:chExt cx="1214446" cy="1571636"/>
            </a:xfrm>
          </p:grpSpPr>
          <p:cxnSp>
            <p:nvCxnSpPr>
              <p:cNvPr id="80" name="直接箭头连接符 79"/>
              <p:cNvCxnSpPr/>
              <p:nvPr/>
            </p:nvCxnSpPr>
            <p:spPr>
              <a:xfrm rot="10800000">
                <a:off x="7500990" y="2855907"/>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82" name="直接箭头连接符 81"/>
              <p:cNvCxnSpPr/>
              <p:nvPr/>
            </p:nvCxnSpPr>
            <p:spPr>
              <a:xfrm>
                <a:off x="7429552" y="3143248"/>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grpSp>
            <p:nvGrpSpPr>
              <p:cNvPr id="55" name="组合 54"/>
              <p:cNvGrpSpPr/>
              <p:nvPr/>
            </p:nvGrpSpPr>
            <p:grpSpPr>
              <a:xfrm>
                <a:off x="7500990" y="1857364"/>
                <a:ext cx="1143008" cy="1571636"/>
                <a:chOff x="3392837" y="1688345"/>
                <a:chExt cx="1143008" cy="1571636"/>
              </a:xfrm>
            </p:grpSpPr>
            <p:sp>
              <p:nvSpPr>
                <p:cNvPr id="84" name="Text Box 14"/>
                <p:cNvSpPr txBox="1">
                  <a:spLocks noChangeArrowheads="1"/>
                </p:cNvSpPr>
                <p:nvPr/>
              </p:nvSpPr>
              <p:spPr bwMode="auto">
                <a:xfrm>
                  <a:off x="3575256" y="2402725"/>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85" name="Text Box 14"/>
                <p:cNvSpPr txBox="1">
                  <a:spLocks noChangeArrowheads="1"/>
                </p:cNvSpPr>
                <p:nvPr/>
              </p:nvSpPr>
              <p:spPr bwMode="auto">
                <a:xfrm>
                  <a:off x="3643305" y="2936866"/>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86" name="椭圆 85"/>
                <p:cNvSpPr/>
                <p:nvPr/>
              </p:nvSpPr>
              <p:spPr>
                <a:xfrm>
                  <a:off x="3392837" y="1688345"/>
                  <a:ext cx="114300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Polling</a:t>
                  </a:r>
                  <a:endParaRPr lang="zh-CN" altLang="en-US" dirty="0"/>
                </a:p>
              </p:txBody>
            </p:sp>
            <p:cxnSp>
              <p:nvCxnSpPr>
                <p:cNvPr id="88" name="直接箭头连接符 87"/>
                <p:cNvCxnSpPr>
                  <a:stCxn id="86" idx="4"/>
                </p:cNvCxnSpPr>
                <p:nvPr/>
              </p:nvCxnSpPr>
              <p:spPr>
                <a:xfrm rot="5400000">
                  <a:off x="3428556" y="2081254"/>
                  <a:ext cx="500066" cy="571504"/>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grpSp>
        </p:grpSp>
        <p:cxnSp>
          <p:nvCxnSpPr>
            <p:cNvPr id="90" name="直接箭头连接符 89"/>
            <p:cNvCxnSpPr>
              <a:stCxn id="86" idx="4"/>
            </p:cNvCxnSpPr>
            <p:nvPr/>
          </p:nvCxnSpPr>
          <p:spPr>
            <a:xfrm rot="16200000" flipH="1">
              <a:off x="3821901" y="2250273"/>
              <a:ext cx="857256" cy="500066"/>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grpSp>
      <p:grpSp>
        <p:nvGrpSpPr>
          <p:cNvPr id="115" name="组合 114"/>
          <p:cNvGrpSpPr/>
          <p:nvPr/>
        </p:nvGrpSpPr>
        <p:grpSpPr>
          <a:xfrm>
            <a:off x="2065143" y="1545469"/>
            <a:ext cx="1399100" cy="1702716"/>
            <a:chOff x="-928726" y="1423616"/>
            <a:chExt cx="1399100" cy="1702716"/>
          </a:xfrm>
        </p:grpSpPr>
        <p:sp>
          <p:nvSpPr>
            <p:cNvPr id="46" name="Rectangle 25"/>
            <p:cNvSpPr>
              <a:spLocks noChangeArrowheads="1"/>
            </p:cNvSpPr>
            <p:nvPr/>
          </p:nvSpPr>
          <p:spPr bwMode="auto">
            <a:xfrm>
              <a:off x="-928726" y="1423616"/>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47" name="Text Box 28"/>
            <p:cNvSpPr txBox="1">
              <a:spLocks noChangeArrowheads="1"/>
            </p:cNvSpPr>
            <p:nvPr/>
          </p:nvSpPr>
          <p:spPr bwMode="auto">
            <a:xfrm>
              <a:off x="-915167" y="1551629"/>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48" name="Rectangle 24"/>
            <p:cNvSpPr>
              <a:spLocks noChangeArrowheads="1"/>
            </p:cNvSpPr>
            <p:nvPr/>
          </p:nvSpPr>
          <p:spPr bwMode="auto">
            <a:xfrm>
              <a:off x="-928726" y="2591920"/>
              <a:ext cx="1321984"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20" name="Rectangle 29"/>
          <p:cNvSpPr>
            <a:spLocks noChangeArrowheads="1"/>
          </p:cNvSpPr>
          <p:nvPr/>
        </p:nvSpPr>
        <p:spPr bwMode="auto">
          <a:xfrm>
            <a:off x="4500562" y="1545469"/>
            <a:ext cx="2138903" cy="167958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21" name="Text Box 27"/>
          <p:cNvSpPr txBox="1">
            <a:spLocks noChangeArrowheads="1"/>
          </p:cNvSpPr>
          <p:nvPr/>
        </p:nvSpPr>
        <p:spPr bwMode="auto">
          <a:xfrm>
            <a:off x="5250193" y="1831221"/>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22" name="Rectangle 22"/>
          <p:cNvSpPr>
            <a:spLocks noChangeArrowheads="1"/>
          </p:cNvSpPr>
          <p:nvPr/>
        </p:nvSpPr>
        <p:spPr bwMode="auto">
          <a:xfrm>
            <a:off x="4500562" y="2334363"/>
            <a:ext cx="2143140" cy="545980"/>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23" name="Picture 2"/>
          <p:cNvPicPr>
            <a:picLocks noChangeAspect="1" noChangeArrowheads="1"/>
          </p:cNvPicPr>
          <p:nvPr/>
        </p:nvPicPr>
        <p:blipFill>
          <a:blip r:embed="rId4" cstate="print"/>
          <a:srcRect/>
          <a:stretch>
            <a:fillRect/>
          </a:stretch>
        </p:blipFill>
        <p:spPr bwMode="auto">
          <a:xfrm>
            <a:off x="4500562" y="2887702"/>
            <a:ext cx="2214578" cy="326454"/>
          </a:xfrm>
          <a:prstGeom prst="rect">
            <a:avLst/>
          </a:prstGeom>
          <a:noFill/>
          <a:ln w="9525">
            <a:noFill/>
            <a:miter lim="800000"/>
            <a:headEnd/>
            <a:tailEnd/>
          </a:ln>
        </p:spPr>
      </p:pic>
      <p:grpSp>
        <p:nvGrpSpPr>
          <p:cNvPr id="125" name="Group 72"/>
          <p:cNvGrpSpPr/>
          <p:nvPr/>
        </p:nvGrpSpPr>
        <p:grpSpPr>
          <a:xfrm rot="19598494">
            <a:off x="3217461" y="3047994"/>
            <a:ext cx="279150" cy="353593"/>
            <a:chOff x="2286000" y="5638800"/>
            <a:chExt cx="457200" cy="609600"/>
          </a:xfrm>
        </p:grpSpPr>
        <p:sp>
          <p:nvSpPr>
            <p:cNvPr id="126"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7"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8"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9"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0"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1"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50" name="肘形连接符 49"/>
          <p:cNvCxnSpPr/>
          <p:nvPr/>
        </p:nvCxnSpPr>
        <p:spPr>
          <a:xfrm rot="16200000" flipH="1">
            <a:off x="4047581" y="2618829"/>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32" name="灯片编号占位符 31"/>
          <p:cNvSpPr>
            <a:spLocks noGrp="1"/>
          </p:cNvSpPr>
          <p:nvPr>
            <p:ph type="sldNum" sz="quarter" idx="12"/>
          </p:nvPr>
        </p:nvSpPr>
        <p:spPr/>
        <p:txBody>
          <a:bodyPr/>
          <a:lstStyle/>
          <a:p>
            <a:fld id="{7FC95203-4F02-4E81-B4F4-22E719E72FEC}" type="slidenum">
              <a:rPr lang="zh-CN" altLang="en-US" smtClean="0"/>
              <a:pPr/>
              <a:t>14</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0"/>
                                        </p:tgtEl>
                                        <p:attrNameLst>
                                          <p:attrName>ppt_x</p:attrName>
                                        </p:attrNameLst>
                                      </p:cBhvr>
                                      <p:tavLst>
                                        <p:tav tm="0">
                                          <p:val>
                                            <p:strVal val="ppt_x"/>
                                          </p:val>
                                        </p:tav>
                                        <p:tav tm="100000">
                                          <p:val>
                                            <p:strVal val="ppt_x"/>
                                          </p:val>
                                        </p:tav>
                                      </p:tavLst>
                                    </p:anim>
                                    <p:anim calcmode="lin" valueType="num">
                                      <p:cBhvr additive="base">
                                        <p:cTn id="7" dur="500"/>
                                        <p:tgtEl>
                                          <p:spTgt spid="50"/>
                                        </p:tgtEl>
                                        <p:attrNameLst>
                                          <p:attrName>ppt_y</p:attrName>
                                        </p:attrNameLst>
                                      </p:cBhvr>
                                      <p:tavLst>
                                        <p:tav tm="0">
                                          <p:val>
                                            <p:strVal val="ppt_y"/>
                                          </p:val>
                                        </p:tav>
                                        <p:tav tm="100000">
                                          <p:val>
                                            <p:strVal val="1+ppt_h/2"/>
                                          </p:val>
                                        </p:tav>
                                      </p:tavLst>
                                    </p:anim>
                                    <p:set>
                                      <p:cBhvr>
                                        <p:cTn id="8" dur="1" fill="hold">
                                          <p:stCondLst>
                                            <p:cond delay="499"/>
                                          </p:stCondLst>
                                        </p:cTn>
                                        <p:tgtEl>
                                          <p:spTgt spid="5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Autofit/>
          </a:bodyPr>
          <a:lstStyle/>
          <a:p>
            <a:r>
              <a:rPr lang="en-US" altLang="zh-CN" sz="3600" dirty="0" smtClean="0"/>
              <a:t>Limit Damage From a Compromised Switch</a:t>
            </a:r>
            <a:endParaRPr lang="zh-CN" altLang="en-US" sz="3600" dirty="0"/>
          </a:p>
        </p:txBody>
      </p:sp>
      <p:sp>
        <p:nvSpPr>
          <p:cNvPr id="3" name="内容占位符 2"/>
          <p:cNvSpPr>
            <a:spLocks noGrp="1"/>
          </p:cNvSpPr>
          <p:nvPr>
            <p:ph idx="1"/>
          </p:nvPr>
        </p:nvSpPr>
        <p:spPr>
          <a:xfrm>
            <a:off x="457200" y="4572008"/>
            <a:ext cx="8229600" cy="1928826"/>
          </a:xfrm>
        </p:spPr>
        <p:txBody>
          <a:bodyPr>
            <a:normAutofit fontScale="92500" lnSpcReduction="10000"/>
          </a:bodyPr>
          <a:lstStyle/>
          <a:p>
            <a:r>
              <a:rPr lang="en-US" altLang="zh-CN" dirty="0" smtClean="0"/>
              <a:t>Decouple software switch from Dom0</a:t>
            </a:r>
          </a:p>
          <a:p>
            <a:pPr lvl="1"/>
            <a:r>
              <a:rPr lang="en-US" altLang="zh-CN" dirty="0" smtClean="0"/>
              <a:t>Introduce a Switch Domain (</a:t>
            </a:r>
            <a:r>
              <a:rPr lang="en-US" altLang="zh-CN" dirty="0" err="1" smtClean="0"/>
              <a:t>DomS</a:t>
            </a:r>
            <a:r>
              <a:rPr lang="en-US" altLang="zh-CN" dirty="0" smtClean="0"/>
              <a:t>)</a:t>
            </a:r>
          </a:p>
          <a:p>
            <a:r>
              <a:rPr lang="en-US" altLang="zh-CN" dirty="0" smtClean="0"/>
              <a:t>Decouple software switch  from the hypervisor</a:t>
            </a:r>
          </a:p>
          <a:p>
            <a:pPr lvl="1"/>
            <a:r>
              <a:rPr lang="en-US" altLang="zh-CN" dirty="0" smtClean="0"/>
              <a:t>Eliminate the hypervisor attack surface</a:t>
            </a:r>
            <a:endParaRPr lang="zh-CN" altLang="en-US" dirty="0"/>
          </a:p>
        </p:txBody>
      </p:sp>
      <p:grpSp>
        <p:nvGrpSpPr>
          <p:cNvPr id="86" name="组合 85"/>
          <p:cNvGrpSpPr/>
          <p:nvPr/>
        </p:nvGrpSpPr>
        <p:grpSpPr>
          <a:xfrm>
            <a:off x="1643042" y="1643050"/>
            <a:ext cx="6429420" cy="2526473"/>
            <a:chOff x="-2143172" y="3429000"/>
            <a:chExt cx="6429420" cy="2526473"/>
          </a:xfrm>
        </p:grpSpPr>
        <p:grpSp>
          <p:nvGrpSpPr>
            <p:cNvPr id="58" name="组合 57"/>
            <p:cNvGrpSpPr/>
            <p:nvPr/>
          </p:nvGrpSpPr>
          <p:grpSpPr>
            <a:xfrm>
              <a:off x="-2143172" y="3429000"/>
              <a:ext cx="6215105" cy="2526473"/>
              <a:chOff x="6851489" y="3117105"/>
              <a:chExt cx="6215105" cy="2526473"/>
            </a:xfrm>
          </p:grpSpPr>
          <p:grpSp>
            <p:nvGrpSpPr>
              <p:cNvPr id="59" name="组合 123"/>
              <p:cNvGrpSpPr/>
              <p:nvPr/>
            </p:nvGrpSpPr>
            <p:grpSpPr>
              <a:xfrm>
                <a:off x="6851489" y="3117105"/>
                <a:ext cx="6215105" cy="2526473"/>
                <a:chOff x="4815974" y="1571612"/>
                <a:chExt cx="6215105" cy="2526473"/>
              </a:xfrm>
            </p:grpSpPr>
            <p:grpSp>
              <p:nvGrpSpPr>
                <p:cNvPr id="67" name="组合 90"/>
                <p:cNvGrpSpPr/>
                <p:nvPr/>
              </p:nvGrpSpPr>
              <p:grpSpPr>
                <a:xfrm>
                  <a:off x="4822752" y="1928802"/>
                  <a:ext cx="6208327" cy="2169283"/>
                  <a:chOff x="6501078" y="1928802"/>
                  <a:chExt cx="6208327" cy="2169283"/>
                </a:xfrm>
              </p:grpSpPr>
              <p:sp>
                <p:nvSpPr>
                  <p:cNvPr id="76" name="Rectangle 30"/>
                  <p:cNvSpPr>
                    <a:spLocks noChangeArrowheads="1"/>
                  </p:cNvSpPr>
                  <p:nvPr/>
                </p:nvSpPr>
                <p:spPr bwMode="auto">
                  <a:xfrm>
                    <a:off x="6501078" y="3500438"/>
                    <a:ext cx="6208327" cy="597647"/>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marL="0" marR="0" lvl="0" indent="2057400"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Hypervisor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7" name="直接箭头连接符 76"/>
                  <p:cNvCxnSpPr/>
                  <p:nvPr/>
                </p:nvCxnSpPr>
                <p:spPr>
                  <a:xfrm rot="10800000">
                    <a:off x="7786710" y="2928934"/>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78" name="直接箭头连接符 77"/>
                  <p:cNvCxnSpPr/>
                  <p:nvPr/>
                </p:nvCxnSpPr>
                <p:spPr>
                  <a:xfrm>
                    <a:off x="7786710" y="3213098"/>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79" name="Text Box 14"/>
                  <p:cNvSpPr txBox="1">
                    <a:spLocks noChangeArrowheads="1"/>
                  </p:cNvSpPr>
                  <p:nvPr/>
                </p:nvSpPr>
                <p:spPr bwMode="auto">
                  <a:xfrm>
                    <a:off x="8004413" y="2643182"/>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80" name="Text Box 14"/>
                  <p:cNvSpPr txBox="1">
                    <a:spLocks noChangeArrowheads="1"/>
                  </p:cNvSpPr>
                  <p:nvPr/>
                </p:nvSpPr>
                <p:spPr bwMode="auto">
                  <a:xfrm>
                    <a:off x="8072462" y="3177323"/>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81" name="椭圆 80"/>
                  <p:cNvSpPr/>
                  <p:nvPr/>
                </p:nvSpPr>
                <p:spPr>
                  <a:xfrm>
                    <a:off x="7821962" y="1928802"/>
                    <a:ext cx="114300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Polling</a:t>
                    </a:r>
                    <a:endParaRPr lang="zh-CN" altLang="en-US" dirty="0"/>
                  </a:p>
                </p:txBody>
              </p:sp>
              <p:cxnSp>
                <p:nvCxnSpPr>
                  <p:cNvPr id="82" name="直接箭头连接符 81"/>
                  <p:cNvCxnSpPr>
                    <a:stCxn id="81" idx="4"/>
                  </p:cNvCxnSpPr>
                  <p:nvPr/>
                </p:nvCxnSpPr>
                <p:spPr>
                  <a:xfrm rot="5400000">
                    <a:off x="7857681" y="2321711"/>
                    <a:ext cx="500066" cy="571504"/>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cxnSp>
                <p:nvCxnSpPr>
                  <p:cNvPr id="83" name="直接箭头连接符 82"/>
                  <p:cNvCxnSpPr>
                    <a:stCxn id="81" idx="4"/>
                  </p:cNvCxnSpPr>
                  <p:nvPr/>
                </p:nvCxnSpPr>
                <p:spPr>
                  <a:xfrm rot="16200000" flipH="1">
                    <a:off x="8214871" y="2536025"/>
                    <a:ext cx="857256" cy="500066"/>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grpSp>
            <p:grpSp>
              <p:nvGrpSpPr>
                <p:cNvPr id="68" name="组合 114"/>
                <p:cNvGrpSpPr/>
                <p:nvPr/>
              </p:nvGrpSpPr>
              <p:grpSpPr>
                <a:xfrm>
                  <a:off x="4815974" y="1571612"/>
                  <a:ext cx="1399100" cy="1702716"/>
                  <a:chOff x="-928726" y="1423616"/>
                  <a:chExt cx="1399100" cy="1702716"/>
                </a:xfrm>
              </p:grpSpPr>
              <p:sp>
                <p:nvSpPr>
                  <p:cNvPr id="73" name="Rectangle 25"/>
                  <p:cNvSpPr>
                    <a:spLocks noChangeArrowheads="1"/>
                  </p:cNvSpPr>
                  <p:nvPr/>
                </p:nvSpPr>
                <p:spPr bwMode="auto">
                  <a:xfrm>
                    <a:off x="-928726" y="1423616"/>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74" name="Text Box 28"/>
                  <p:cNvSpPr txBox="1">
                    <a:spLocks noChangeArrowheads="1"/>
                  </p:cNvSpPr>
                  <p:nvPr/>
                </p:nvSpPr>
                <p:spPr bwMode="auto">
                  <a:xfrm>
                    <a:off x="-915167" y="1551629"/>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75" name="Rectangle 24"/>
                  <p:cNvSpPr>
                    <a:spLocks noChangeArrowheads="1"/>
                  </p:cNvSpPr>
                  <p:nvPr/>
                </p:nvSpPr>
                <p:spPr bwMode="auto">
                  <a:xfrm>
                    <a:off x="-928726" y="2591920"/>
                    <a:ext cx="1321984"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69" name="Rectangle 29"/>
                <p:cNvSpPr>
                  <a:spLocks noChangeArrowheads="1"/>
                </p:cNvSpPr>
                <p:nvPr/>
              </p:nvSpPr>
              <p:spPr bwMode="auto">
                <a:xfrm>
                  <a:off x="7290712" y="1571612"/>
                  <a:ext cx="2138903" cy="1679581"/>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70" name="Text Box 27"/>
                <p:cNvSpPr txBox="1">
                  <a:spLocks noChangeArrowheads="1"/>
                </p:cNvSpPr>
                <p:nvPr/>
              </p:nvSpPr>
              <p:spPr bwMode="auto">
                <a:xfrm>
                  <a:off x="8001024" y="1714488"/>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effectLst/>
                      <a:latin typeface="Cambria" pitchFamily="18" charset="0"/>
                      <a:ea typeface="宋体" pitchFamily="2" charset="-122"/>
                      <a:cs typeface="Times New Roman" pitchFamily="18" charset="0"/>
                    </a:rPr>
                    <a:t>DomS</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71" name="Rectangle 22"/>
                <p:cNvSpPr>
                  <a:spLocks noChangeArrowheads="1"/>
                </p:cNvSpPr>
                <p:nvPr/>
              </p:nvSpPr>
              <p:spPr bwMode="auto">
                <a:xfrm>
                  <a:off x="7286475" y="2360506"/>
                  <a:ext cx="2143140" cy="545980"/>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72" name="Picture 2"/>
                <p:cNvPicPr>
                  <a:picLocks noChangeAspect="1" noChangeArrowheads="1"/>
                </p:cNvPicPr>
                <p:nvPr/>
              </p:nvPicPr>
              <p:blipFill>
                <a:blip r:embed="rId4" cstate="print"/>
                <a:srcRect/>
                <a:stretch>
                  <a:fillRect/>
                </a:stretch>
              </p:blipFill>
              <p:spPr bwMode="auto">
                <a:xfrm>
                  <a:off x="7286644" y="2913845"/>
                  <a:ext cx="2214578" cy="326454"/>
                </a:xfrm>
                <a:prstGeom prst="rect">
                  <a:avLst/>
                </a:prstGeom>
                <a:noFill/>
                <a:ln w="9525">
                  <a:noFill/>
                  <a:miter lim="800000"/>
                  <a:headEnd/>
                  <a:tailEnd/>
                </a:ln>
              </p:spPr>
            </p:pic>
          </p:grpSp>
          <p:grpSp>
            <p:nvGrpSpPr>
              <p:cNvPr id="60" name="Group 72"/>
              <p:cNvGrpSpPr/>
              <p:nvPr/>
            </p:nvGrpSpPr>
            <p:grpSpPr>
              <a:xfrm rot="19598494">
                <a:off x="8003807" y="4619630"/>
                <a:ext cx="279150" cy="353593"/>
                <a:chOff x="2286000" y="5638800"/>
                <a:chExt cx="457200" cy="609600"/>
              </a:xfrm>
            </p:grpSpPr>
            <p:sp>
              <p:nvSpPr>
                <p:cNvPr id="61"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2"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3"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6"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sp>
          <p:nvSpPr>
            <p:cNvPr id="84" name="Rectangle 25"/>
            <p:cNvSpPr>
              <a:spLocks noChangeArrowheads="1"/>
            </p:cNvSpPr>
            <p:nvPr/>
          </p:nvSpPr>
          <p:spPr bwMode="auto">
            <a:xfrm>
              <a:off x="2714612" y="3429000"/>
              <a:ext cx="1321985" cy="1702716"/>
            </a:xfrm>
            <a:prstGeom prst="rect">
              <a:avLst/>
            </a:prstGeom>
            <a:ln>
              <a:solidFill>
                <a:srgbClr val="FFFFFF"/>
              </a:solid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sp>
          <p:nvSpPr>
            <p:cNvPr id="85" name="Text Box 27"/>
            <p:cNvSpPr txBox="1">
              <a:spLocks noChangeArrowheads="1"/>
            </p:cNvSpPr>
            <p:nvPr/>
          </p:nvSpPr>
          <p:spPr bwMode="auto">
            <a:xfrm>
              <a:off x="3078666" y="3571876"/>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146" name="组合 145"/>
          <p:cNvGrpSpPr/>
          <p:nvPr/>
        </p:nvGrpSpPr>
        <p:grpSpPr>
          <a:xfrm>
            <a:off x="1643042" y="2214554"/>
            <a:ext cx="6429420" cy="1928826"/>
            <a:chOff x="-2000296" y="3357562"/>
            <a:chExt cx="6429420" cy="1928826"/>
          </a:xfrm>
        </p:grpSpPr>
        <p:grpSp>
          <p:nvGrpSpPr>
            <p:cNvPr id="116" name="组合 115"/>
            <p:cNvGrpSpPr/>
            <p:nvPr/>
          </p:nvGrpSpPr>
          <p:grpSpPr>
            <a:xfrm>
              <a:off x="-2000296" y="3357562"/>
              <a:ext cx="6429420" cy="1928826"/>
              <a:chOff x="-2143172" y="3429000"/>
              <a:chExt cx="6429420" cy="1928826"/>
            </a:xfrm>
          </p:grpSpPr>
          <p:grpSp>
            <p:nvGrpSpPr>
              <p:cNvPr id="117" name="组合 57"/>
              <p:cNvGrpSpPr/>
              <p:nvPr/>
            </p:nvGrpSpPr>
            <p:grpSpPr>
              <a:xfrm>
                <a:off x="-2143172" y="3429000"/>
                <a:ext cx="4685248" cy="1928826"/>
                <a:chOff x="6851489" y="3117105"/>
                <a:chExt cx="4685248" cy="1928826"/>
              </a:xfrm>
            </p:grpSpPr>
            <p:grpSp>
              <p:nvGrpSpPr>
                <p:cNvPr id="120" name="组合 123"/>
                <p:cNvGrpSpPr/>
                <p:nvPr/>
              </p:nvGrpSpPr>
              <p:grpSpPr>
                <a:xfrm>
                  <a:off x="6851489" y="3117105"/>
                  <a:ext cx="4685248" cy="1928826"/>
                  <a:chOff x="4815974" y="1571612"/>
                  <a:chExt cx="4685248" cy="1928826"/>
                </a:xfrm>
              </p:grpSpPr>
              <p:grpSp>
                <p:nvGrpSpPr>
                  <p:cNvPr id="128" name="组合 90"/>
                  <p:cNvGrpSpPr/>
                  <p:nvPr/>
                </p:nvGrpSpPr>
                <p:grpSpPr>
                  <a:xfrm>
                    <a:off x="6108384" y="1928802"/>
                    <a:ext cx="1178260" cy="1571636"/>
                    <a:chOff x="7786710" y="1928802"/>
                    <a:chExt cx="1178260" cy="1571636"/>
                  </a:xfrm>
                </p:grpSpPr>
                <p:cxnSp>
                  <p:nvCxnSpPr>
                    <p:cNvPr id="138" name="直接箭头连接符 137"/>
                    <p:cNvCxnSpPr/>
                    <p:nvPr/>
                  </p:nvCxnSpPr>
                  <p:spPr>
                    <a:xfrm rot="10800000">
                      <a:off x="7786710" y="2928934"/>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139" name="直接箭头连接符 138"/>
                    <p:cNvCxnSpPr/>
                    <p:nvPr/>
                  </p:nvCxnSpPr>
                  <p:spPr>
                    <a:xfrm>
                      <a:off x="7786710" y="3213098"/>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140" name="Text Box 14"/>
                    <p:cNvSpPr txBox="1">
                      <a:spLocks noChangeArrowheads="1"/>
                    </p:cNvSpPr>
                    <p:nvPr/>
                  </p:nvSpPr>
                  <p:spPr bwMode="auto">
                    <a:xfrm>
                      <a:off x="8004413" y="2643182"/>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41" name="Text Box 14"/>
                    <p:cNvSpPr txBox="1">
                      <a:spLocks noChangeArrowheads="1"/>
                    </p:cNvSpPr>
                    <p:nvPr/>
                  </p:nvSpPr>
                  <p:spPr bwMode="auto">
                    <a:xfrm>
                      <a:off x="8072462" y="3177323"/>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42" name="椭圆 141"/>
                    <p:cNvSpPr/>
                    <p:nvPr/>
                  </p:nvSpPr>
                  <p:spPr>
                    <a:xfrm>
                      <a:off x="7821962" y="1928802"/>
                      <a:ext cx="114300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Polling</a:t>
                      </a:r>
                      <a:endParaRPr lang="zh-CN" altLang="en-US" dirty="0"/>
                    </a:p>
                  </p:txBody>
                </p:sp>
                <p:cxnSp>
                  <p:nvCxnSpPr>
                    <p:cNvPr id="143" name="直接箭头连接符 142"/>
                    <p:cNvCxnSpPr>
                      <a:stCxn id="142" idx="4"/>
                    </p:cNvCxnSpPr>
                    <p:nvPr/>
                  </p:nvCxnSpPr>
                  <p:spPr>
                    <a:xfrm rot="5400000">
                      <a:off x="7857681" y="2321711"/>
                      <a:ext cx="500066" cy="571504"/>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cxnSp>
                  <p:nvCxnSpPr>
                    <p:cNvPr id="144" name="直接箭头连接符 143"/>
                    <p:cNvCxnSpPr>
                      <a:stCxn id="142" idx="4"/>
                    </p:cNvCxnSpPr>
                    <p:nvPr/>
                  </p:nvCxnSpPr>
                  <p:spPr>
                    <a:xfrm rot="16200000" flipH="1">
                      <a:off x="8214871" y="2536025"/>
                      <a:ext cx="857256" cy="500066"/>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grpSp>
              <p:grpSp>
                <p:nvGrpSpPr>
                  <p:cNvPr id="129" name="组合 114"/>
                  <p:cNvGrpSpPr/>
                  <p:nvPr/>
                </p:nvGrpSpPr>
                <p:grpSpPr>
                  <a:xfrm>
                    <a:off x="4815974" y="1571612"/>
                    <a:ext cx="1399100" cy="1702716"/>
                    <a:chOff x="-928726" y="1423616"/>
                    <a:chExt cx="1399100" cy="1702716"/>
                  </a:xfrm>
                </p:grpSpPr>
                <p:sp>
                  <p:nvSpPr>
                    <p:cNvPr id="134" name="Rectangle 25"/>
                    <p:cNvSpPr>
                      <a:spLocks noChangeArrowheads="1"/>
                    </p:cNvSpPr>
                    <p:nvPr/>
                  </p:nvSpPr>
                  <p:spPr bwMode="auto">
                    <a:xfrm>
                      <a:off x="-928726" y="1423616"/>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35" name="Text Box 28"/>
                    <p:cNvSpPr txBox="1">
                      <a:spLocks noChangeArrowheads="1"/>
                    </p:cNvSpPr>
                    <p:nvPr/>
                  </p:nvSpPr>
                  <p:spPr bwMode="auto">
                    <a:xfrm>
                      <a:off x="-915167" y="1551629"/>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36" name="Rectangle 24"/>
                    <p:cNvSpPr>
                      <a:spLocks noChangeArrowheads="1"/>
                    </p:cNvSpPr>
                    <p:nvPr/>
                  </p:nvSpPr>
                  <p:spPr bwMode="auto">
                    <a:xfrm>
                      <a:off x="-928726" y="2591920"/>
                      <a:ext cx="1321984"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30" name="Rectangle 29"/>
                  <p:cNvSpPr>
                    <a:spLocks noChangeArrowheads="1"/>
                  </p:cNvSpPr>
                  <p:nvPr/>
                </p:nvSpPr>
                <p:spPr bwMode="auto">
                  <a:xfrm>
                    <a:off x="7290712" y="1571612"/>
                    <a:ext cx="2138903" cy="1679581"/>
                  </a:xfrm>
                  <a:prstGeom prst="rect">
                    <a:avLst/>
                  </a:prstGeom>
                  <a:ln>
                    <a:solidFill>
                      <a:srgbClr val="FFFFFF"/>
                    </a:solid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31" name="Text Box 27"/>
                  <p:cNvSpPr txBox="1">
                    <a:spLocks noChangeArrowheads="1"/>
                  </p:cNvSpPr>
                  <p:nvPr/>
                </p:nvSpPr>
                <p:spPr bwMode="auto">
                  <a:xfrm>
                    <a:off x="8001024" y="1714488"/>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effectLst/>
                        <a:latin typeface="Cambria" pitchFamily="18" charset="0"/>
                        <a:ea typeface="宋体" pitchFamily="2" charset="-122"/>
                        <a:cs typeface="Times New Roman" pitchFamily="18" charset="0"/>
                      </a:rPr>
                      <a:t>DomS</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32" name="Rectangle 22"/>
                  <p:cNvSpPr>
                    <a:spLocks noChangeArrowheads="1"/>
                  </p:cNvSpPr>
                  <p:nvPr/>
                </p:nvSpPr>
                <p:spPr bwMode="auto">
                  <a:xfrm>
                    <a:off x="7286475" y="2360506"/>
                    <a:ext cx="2143140" cy="545980"/>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33" name="Picture 2"/>
                  <p:cNvPicPr>
                    <a:picLocks noChangeAspect="1" noChangeArrowheads="1"/>
                  </p:cNvPicPr>
                  <p:nvPr/>
                </p:nvPicPr>
                <p:blipFill>
                  <a:blip r:embed="rId4" cstate="print"/>
                  <a:srcRect/>
                  <a:stretch>
                    <a:fillRect/>
                  </a:stretch>
                </p:blipFill>
                <p:spPr bwMode="auto">
                  <a:xfrm>
                    <a:off x="7286644" y="2913845"/>
                    <a:ext cx="2214578" cy="326454"/>
                  </a:xfrm>
                  <a:prstGeom prst="rect">
                    <a:avLst/>
                  </a:prstGeom>
                  <a:noFill/>
                  <a:ln w="9525">
                    <a:noFill/>
                    <a:miter lim="800000"/>
                    <a:headEnd/>
                    <a:tailEnd/>
                  </a:ln>
                </p:spPr>
              </p:pic>
            </p:grpSp>
            <p:grpSp>
              <p:nvGrpSpPr>
                <p:cNvPr id="121" name="Group 72"/>
                <p:cNvGrpSpPr/>
                <p:nvPr/>
              </p:nvGrpSpPr>
              <p:grpSpPr>
                <a:xfrm rot="19598494">
                  <a:off x="8003807" y="4619630"/>
                  <a:ext cx="279150" cy="353593"/>
                  <a:chOff x="2286000" y="5638800"/>
                  <a:chExt cx="457200" cy="609600"/>
                </a:xfrm>
              </p:grpSpPr>
              <p:sp>
                <p:nvSpPr>
                  <p:cNvPr id="122"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3"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4"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5"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6"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7"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sp>
            <p:nvSpPr>
              <p:cNvPr id="118" name="Rectangle 25"/>
              <p:cNvSpPr>
                <a:spLocks noChangeArrowheads="1"/>
              </p:cNvSpPr>
              <p:nvPr/>
            </p:nvSpPr>
            <p:spPr bwMode="auto">
              <a:xfrm>
                <a:off x="2714612" y="3429000"/>
                <a:ext cx="1321985" cy="1143008"/>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sp>
            <p:nvSpPr>
              <p:cNvPr id="119" name="Text Box 27"/>
              <p:cNvSpPr txBox="1">
                <a:spLocks noChangeArrowheads="1"/>
              </p:cNvSpPr>
              <p:nvPr/>
            </p:nvSpPr>
            <p:spPr bwMode="auto">
              <a:xfrm>
                <a:off x="3078666" y="3571876"/>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
          <p:nvSpPr>
            <p:cNvPr id="145" name="Rectangle 8"/>
            <p:cNvSpPr>
              <a:spLocks noChangeArrowheads="1"/>
            </p:cNvSpPr>
            <p:nvPr/>
          </p:nvSpPr>
          <p:spPr bwMode="auto">
            <a:xfrm>
              <a:off x="2857488" y="4643446"/>
              <a:ext cx="1321984" cy="416832"/>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Hypervisor</a:t>
              </a:r>
              <a:endParaRPr lang="zh-CN" altLang="en-US" sz="1600" dirty="0">
                <a:solidFill>
                  <a:schemeClr val="tx1"/>
                </a:solidFill>
              </a:endParaRPr>
            </a:p>
          </p:txBody>
        </p:sp>
      </p:grpSp>
      <p:grpSp>
        <p:nvGrpSpPr>
          <p:cNvPr id="114" name="组合 113"/>
          <p:cNvGrpSpPr/>
          <p:nvPr/>
        </p:nvGrpSpPr>
        <p:grpSpPr>
          <a:xfrm>
            <a:off x="2089910" y="1556792"/>
            <a:ext cx="4786346" cy="2597911"/>
            <a:chOff x="2000232" y="1331155"/>
            <a:chExt cx="4786346" cy="2597911"/>
          </a:xfrm>
        </p:grpSpPr>
        <p:sp>
          <p:nvSpPr>
            <p:cNvPr id="87" name="Rectangle 30"/>
            <p:cNvSpPr>
              <a:spLocks noChangeArrowheads="1"/>
            </p:cNvSpPr>
            <p:nvPr/>
          </p:nvSpPr>
          <p:spPr bwMode="auto">
            <a:xfrm>
              <a:off x="2000232" y="3331419"/>
              <a:ext cx="4786346" cy="597647"/>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grpSp>
          <p:nvGrpSpPr>
            <p:cNvPr id="88" name="组合 87"/>
            <p:cNvGrpSpPr/>
            <p:nvPr/>
          </p:nvGrpSpPr>
          <p:grpSpPr>
            <a:xfrm>
              <a:off x="3357554" y="1643050"/>
              <a:ext cx="1214446" cy="1571636"/>
              <a:chOff x="3357554" y="1643050"/>
              <a:chExt cx="1214446" cy="1571636"/>
            </a:xfrm>
          </p:grpSpPr>
          <p:grpSp>
            <p:nvGrpSpPr>
              <p:cNvPr id="89" name="组合 56"/>
              <p:cNvGrpSpPr/>
              <p:nvPr/>
            </p:nvGrpSpPr>
            <p:grpSpPr>
              <a:xfrm>
                <a:off x="3357554" y="1643050"/>
                <a:ext cx="1214446" cy="1571636"/>
                <a:chOff x="7429552" y="1857364"/>
                <a:chExt cx="1214446" cy="1571636"/>
              </a:xfrm>
            </p:grpSpPr>
            <p:cxnSp>
              <p:nvCxnSpPr>
                <p:cNvPr id="91" name="直接箭头连接符 90"/>
                <p:cNvCxnSpPr/>
                <p:nvPr/>
              </p:nvCxnSpPr>
              <p:spPr>
                <a:xfrm rot="10800000">
                  <a:off x="7500990" y="2855907"/>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92" name="直接箭头连接符 91"/>
                <p:cNvCxnSpPr/>
                <p:nvPr/>
              </p:nvCxnSpPr>
              <p:spPr>
                <a:xfrm>
                  <a:off x="7429552" y="3143248"/>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grpSp>
              <p:nvGrpSpPr>
                <p:cNvPr id="93" name="组合 54"/>
                <p:cNvGrpSpPr/>
                <p:nvPr/>
              </p:nvGrpSpPr>
              <p:grpSpPr>
                <a:xfrm>
                  <a:off x="7500990" y="1857364"/>
                  <a:ext cx="1143008" cy="1571636"/>
                  <a:chOff x="3392837" y="1688345"/>
                  <a:chExt cx="1143008" cy="1571636"/>
                </a:xfrm>
              </p:grpSpPr>
              <p:sp>
                <p:nvSpPr>
                  <p:cNvPr id="94" name="Text Box 14"/>
                  <p:cNvSpPr txBox="1">
                    <a:spLocks noChangeArrowheads="1"/>
                  </p:cNvSpPr>
                  <p:nvPr/>
                </p:nvSpPr>
                <p:spPr bwMode="auto">
                  <a:xfrm>
                    <a:off x="3575256" y="2402725"/>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95" name="Text Box 14"/>
                  <p:cNvSpPr txBox="1">
                    <a:spLocks noChangeArrowheads="1"/>
                  </p:cNvSpPr>
                  <p:nvPr/>
                </p:nvSpPr>
                <p:spPr bwMode="auto">
                  <a:xfrm>
                    <a:off x="3643305" y="2936866"/>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96" name="椭圆 95"/>
                  <p:cNvSpPr/>
                  <p:nvPr/>
                </p:nvSpPr>
                <p:spPr>
                  <a:xfrm>
                    <a:off x="3392837" y="1688345"/>
                    <a:ext cx="1143008"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Polling</a:t>
                    </a:r>
                    <a:endParaRPr lang="zh-CN" altLang="en-US" dirty="0"/>
                  </a:p>
                </p:txBody>
              </p:sp>
              <p:cxnSp>
                <p:nvCxnSpPr>
                  <p:cNvPr id="97" name="直接箭头连接符 96"/>
                  <p:cNvCxnSpPr>
                    <a:stCxn id="96" idx="4"/>
                  </p:cNvCxnSpPr>
                  <p:nvPr/>
                </p:nvCxnSpPr>
                <p:spPr>
                  <a:xfrm rot="5400000">
                    <a:off x="3428556" y="2081254"/>
                    <a:ext cx="500066" cy="571504"/>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grpSp>
          </p:grpSp>
          <p:cxnSp>
            <p:nvCxnSpPr>
              <p:cNvPr id="90" name="直接箭头连接符 89"/>
              <p:cNvCxnSpPr>
                <a:stCxn id="96" idx="4"/>
              </p:cNvCxnSpPr>
              <p:nvPr/>
            </p:nvCxnSpPr>
            <p:spPr>
              <a:xfrm rot="16200000" flipH="1">
                <a:off x="3821901" y="2250273"/>
                <a:ext cx="857256" cy="500066"/>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grpSp>
        <p:grpSp>
          <p:nvGrpSpPr>
            <p:cNvPr id="98" name="组合 97"/>
            <p:cNvGrpSpPr/>
            <p:nvPr/>
          </p:nvGrpSpPr>
          <p:grpSpPr>
            <a:xfrm>
              <a:off x="2065143" y="1331155"/>
              <a:ext cx="1399100" cy="1702716"/>
              <a:chOff x="-928726" y="1423616"/>
              <a:chExt cx="1399100" cy="1702716"/>
            </a:xfrm>
          </p:grpSpPr>
          <p:sp>
            <p:nvSpPr>
              <p:cNvPr id="99" name="Rectangle 25"/>
              <p:cNvSpPr>
                <a:spLocks noChangeArrowheads="1"/>
              </p:cNvSpPr>
              <p:nvPr/>
            </p:nvSpPr>
            <p:spPr bwMode="auto">
              <a:xfrm>
                <a:off x="-928726" y="1423616"/>
                <a:ext cx="1321984"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00" name="Text Box 28"/>
              <p:cNvSpPr txBox="1">
                <a:spLocks noChangeArrowheads="1"/>
              </p:cNvSpPr>
              <p:nvPr/>
            </p:nvSpPr>
            <p:spPr bwMode="auto">
              <a:xfrm>
                <a:off x="-915167" y="1551629"/>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01" name="Rectangle 24"/>
              <p:cNvSpPr>
                <a:spLocks noChangeArrowheads="1"/>
              </p:cNvSpPr>
              <p:nvPr/>
            </p:nvSpPr>
            <p:spPr bwMode="auto">
              <a:xfrm>
                <a:off x="-928726" y="2591920"/>
                <a:ext cx="1321984"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02" name="Rectangle 29"/>
            <p:cNvSpPr>
              <a:spLocks noChangeArrowheads="1"/>
            </p:cNvSpPr>
            <p:nvPr/>
          </p:nvSpPr>
          <p:spPr bwMode="auto">
            <a:xfrm>
              <a:off x="4500562" y="1331155"/>
              <a:ext cx="2138903" cy="1679581"/>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03" name="Text Box 27"/>
            <p:cNvSpPr txBox="1">
              <a:spLocks noChangeArrowheads="1"/>
            </p:cNvSpPr>
            <p:nvPr/>
          </p:nvSpPr>
          <p:spPr bwMode="auto">
            <a:xfrm>
              <a:off x="5250193" y="1616907"/>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04" name="Rectangle 22"/>
            <p:cNvSpPr>
              <a:spLocks noChangeArrowheads="1"/>
            </p:cNvSpPr>
            <p:nvPr/>
          </p:nvSpPr>
          <p:spPr bwMode="auto">
            <a:xfrm>
              <a:off x="4500562" y="2120049"/>
              <a:ext cx="2143140" cy="545980"/>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5" name="Picture 2"/>
            <p:cNvPicPr>
              <a:picLocks noChangeAspect="1" noChangeArrowheads="1"/>
            </p:cNvPicPr>
            <p:nvPr/>
          </p:nvPicPr>
          <p:blipFill>
            <a:blip r:embed="rId4" cstate="print"/>
            <a:srcRect/>
            <a:stretch>
              <a:fillRect/>
            </a:stretch>
          </p:blipFill>
          <p:spPr bwMode="auto">
            <a:xfrm>
              <a:off x="4500562" y="2673388"/>
              <a:ext cx="2214578" cy="326454"/>
            </a:xfrm>
            <a:prstGeom prst="rect">
              <a:avLst/>
            </a:prstGeom>
            <a:noFill/>
            <a:ln w="9525">
              <a:noFill/>
              <a:miter lim="800000"/>
              <a:headEnd/>
              <a:tailEnd/>
            </a:ln>
          </p:spPr>
        </p:pic>
        <p:grpSp>
          <p:nvGrpSpPr>
            <p:cNvPr id="106" name="Group 72"/>
            <p:cNvGrpSpPr/>
            <p:nvPr/>
          </p:nvGrpSpPr>
          <p:grpSpPr>
            <a:xfrm rot="19598494">
              <a:off x="3217461" y="2833680"/>
              <a:ext cx="279150" cy="353593"/>
              <a:chOff x="2286000" y="5638800"/>
              <a:chExt cx="457200" cy="609600"/>
            </a:xfrm>
          </p:grpSpPr>
          <p:sp>
            <p:nvSpPr>
              <p:cNvPr id="107"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8"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09"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0"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1"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12"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sp>
        <p:nvSpPr>
          <p:cNvPr id="115" name="灯片编号占位符 114"/>
          <p:cNvSpPr>
            <a:spLocks noGrp="1"/>
          </p:cNvSpPr>
          <p:nvPr>
            <p:ph type="sldNum" sz="quarter" idx="12"/>
          </p:nvPr>
        </p:nvSpPr>
        <p:spPr/>
        <p:txBody>
          <a:bodyPr/>
          <a:lstStyle/>
          <a:p>
            <a:fld id="{7FC95203-4F02-4E81-B4F4-22E719E72FEC}" type="slidenum">
              <a:rPr lang="zh-CN" altLang="en-US" smtClean="0"/>
              <a:pPr/>
              <a:t>15</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114"/>
                                        </p:tgtEl>
                                      </p:cBhvr>
                                    </p:animEffect>
                                    <p:set>
                                      <p:cBhvr>
                                        <p:cTn id="15" dur="1" fill="hold">
                                          <p:stCondLst>
                                            <p:cond delay="499"/>
                                          </p:stCondLst>
                                        </p:cTn>
                                        <p:tgtEl>
                                          <p:spTgt spid="1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blinds(horizontal)">
                                      <p:cBhvr>
                                        <p:cTn id="20" dur="500"/>
                                        <p:tgtEl>
                                          <p:spTgt spid="8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86"/>
                                        </p:tgtEl>
                                      </p:cBhvr>
                                    </p:animEffect>
                                    <p:set>
                                      <p:cBhvr>
                                        <p:cTn id="33" dur="1" fill="hold">
                                          <p:stCondLst>
                                            <p:cond delay="499"/>
                                          </p:stCondLst>
                                        </p:cTn>
                                        <p:tgtEl>
                                          <p:spTgt spid="8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6"/>
                                        </p:tgtEl>
                                        <p:attrNameLst>
                                          <p:attrName>style.visibility</p:attrName>
                                        </p:attrNameLst>
                                      </p:cBhvr>
                                      <p:to>
                                        <p:strVal val="visible"/>
                                      </p:to>
                                    </p:set>
                                    <p:animEffect transition="in" filter="blinds(horizontal)">
                                      <p:cBhvr>
                                        <p:cTn id="38"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Preliminary Prototype</a:t>
            </a:r>
            <a:endParaRPr lang="zh-CN" altLang="en-US" dirty="0"/>
          </a:p>
        </p:txBody>
      </p:sp>
      <p:sp>
        <p:nvSpPr>
          <p:cNvPr id="3" name="内容占位符 2"/>
          <p:cNvSpPr>
            <a:spLocks noGrp="1"/>
          </p:cNvSpPr>
          <p:nvPr>
            <p:ph idx="1"/>
          </p:nvPr>
        </p:nvSpPr>
        <p:spPr>
          <a:xfrm>
            <a:off x="457200" y="4386282"/>
            <a:ext cx="8229600" cy="1828800"/>
          </a:xfrm>
        </p:spPr>
        <p:txBody>
          <a:bodyPr>
            <a:normAutofit fontScale="92500" lnSpcReduction="10000"/>
          </a:bodyPr>
          <a:lstStyle/>
          <a:p>
            <a:r>
              <a:rPr lang="en-US" altLang="zh-CN" dirty="0" smtClean="0"/>
              <a:t>Prototype based on </a:t>
            </a:r>
          </a:p>
          <a:p>
            <a:pPr lvl="1"/>
            <a:r>
              <a:rPr lang="en-US" altLang="zh-CN" dirty="0" err="1" smtClean="0"/>
              <a:t>Xen</a:t>
            </a:r>
            <a:r>
              <a:rPr lang="en-US" altLang="zh-CN" dirty="0" smtClean="0"/>
              <a:t> 4.1: used to boot up/shut down VMs</a:t>
            </a:r>
          </a:p>
          <a:p>
            <a:pPr lvl="1"/>
            <a:r>
              <a:rPr lang="en-US" altLang="zh-CN" dirty="0" smtClean="0"/>
              <a:t>Linux 3.1: kernel module to implement polling/FIFO</a:t>
            </a:r>
          </a:p>
          <a:p>
            <a:pPr lvl="1"/>
            <a:r>
              <a:rPr lang="en-US" altLang="zh-CN" dirty="0" smtClean="0"/>
              <a:t>Open </a:t>
            </a:r>
            <a:r>
              <a:rPr lang="en-US" altLang="zh-CN" dirty="0" err="1" smtClean="0"/>
              <a:t>vSwitch</a:t>
            </a:r>
            <a:r>
              <a:rPr lang="en-US" altLang="zh-CN" dirty="0" smtClean="0"/>
              <a:t> 1.3</a:t>
            </a:r>
          </a:p>
        </p:txBody>
      </p:sp>
      <p:sp>
        <p:nvSpPr>
          <p:cNvPr id="88" name="灯片编号占位符 87"/>
          <p:cNvSpPr>
            <a:spLocks noGrp="1"/>
          </p:cNvSpPr>
          <p:nvPr>
            <p:ph type="sldNum" sz="quarter" idx="12"/>
          </p:nvPr>
        </p:nvSpPr>
        <p:spPr/>
        <p:txBody>
          <a:bodyPr/>
          <a:lstStyle/>
          <a:p>
            <a:fld id="{7FC95203-4F02-4E81-B4F4-22E719E72FEC}" type="slidenum">
              <a:rPr lang="zh-CN" altLang="en-US" smtClean="0"/>
              <a:pPr/>
              <a:t>16</a:t>
            </a:fld>
            <a:endParaRPr lang="zh-CN" altLang="en-US"/>
          </a:p>
        </p:txBody>
      </p:sp>
      <p:grpSp>
        <p:nvGrpSpPr>
          <p:cNvPr id="163" name="组合 162"/>
          <p:cNvGrpSpPr/>
          <p:nvPr/>
        </p:nvGrpSpPr>
        <p:grpSpPr>
          <a:xfrm>
            <a:off x="571472" y="714356"/>
            <a:ext cx="7143800" cy="3584042"/>
            <a:chOff x="500034" y="714356"/>
            <a:chExt cx="7143800" cy="3584042"/>
          </a:xfrm>
        </p:grpSpPr>
        <p:grpSp>
          <p:nvGrpSpPr>
            <p:cNvPr id="69" name="组合 68"/>
            <p:cNvGrpSpPr/>
            <p:nvPr/>
          </p:nvGrpSpPr>
          <p:grpSpPr>
            <a:xfrm>
              <a:off x="500034" y="714356"/>
              <a:ext cx="7143800" cy="3584042"/>
              <a:chOff x="285720" y="714356"/>
              <a:chExt cx="7143800" cy="3584042"/>
            </a:xfrm>
          </p:grpSpPr>
          <p:grpSp>
            <p:nvGrpSpPr>
              <p:cNvPr id="89" name="组合 144"/>
              <p:cNvGrpSpPr/>
              <p:nvPr/>
            </p:nvGrpSpPr>
            <p:grpSpPr>
              <a:xfrm>
                <a:off x="285720" y="714356"/>
                <a:ext cx="7143800" cy="3584042"/>
                <a:chOff x="3929058" y="1142984"/>
                <a:chExt cx="7143800" cy="3584042"/>
              </a:xfrm>
            </p:grpSpPr>
            <p:grpSp>
              <p:nvGrpSpPr>
                <p:cNvPr id="91" name="组合 76"/>
                <p:cNvGrpSpPr/>
                <p:nvPr/>
              </p:nvGrpSpPr>
              <p:grpSpPr>
                <a:xfrm>
                  <a:off x="3929058" y="1142984"/>
                  <a:ext cx="7143800" cy="3574315"/>
                  <a:chOff x="2571736" y="1142984"/>
                  <a:chExt cx="7143800" cy="3574315"/>
                </a:xfrm>
              </p:grpSpPr>
              <p:grpSp>
                <p:nvGrpSpPr>
                  <p:cNvPr id="93" name="Group 1"/>
                  <p:cNvGrpSpPr>
                    <a:grpSpLocks noChangeAspect="1"/>
                  </p:cNvGrpSpPr>
                  <p:nvPr/>
                </p:nvGrpSpPr>
                <p:grpSpPr bwMode="auto">
                  <a:xfrm>
                    <a:off x="2571736" y="1142984"/>
                    <a:ext cx="7143800" cy="3574315"/>
                    <a:chOff x="1890" y="2397"/>
                    <a:chExt cx="8430" cy="4635"/>
                  </a:xfrm>
                  <a:effectLst/>
                </p:grpSpPr>
                <p:sp>
                  <p:nvSpPr>
                    <p:cNvPr id="105" name="AutoShape 32"/>
                    <p:cNvSpPr>
                      <a:spLocks noChangeAspect="1" noChangeArrowheads="1" noTextEdit="1"/>
                    </p:cNvSpPr>
                    <p:nvPr/>
                  </p:nvSpPr>
                  <p:spPr bwMode="auto">
                    <a:xfrm>
                      <a:off x="1890" y="2397"/>
                      <a:ext cx="8430" cy="46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106" name="Rectangle 30"/>
                    <p:cNvSpPr>
                      <a:spLocks noChangeArrowheads="1"/>
                    </p:cNvSpPr>
                    <p:nvPr/>
                  </p:nvSpPr>
                  <p:spPr bwMode="auto">
                    <a:xfrm>
                      <a:off x="2011" y="5269"/>
                      <a:ext cx="3251" cy="514"/>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sp>
                  <p:nvSpPr>
                    <p:cNvPr id="107" name="Rectangle 29"/>
                    <p:cNvSpPr>
                      <a:spLocks noChangeArrowheads="1"/>
                    </p:cNvSpPr>
                    <p:nvPr/>
                  </p:nvSpPr>
                  <p:spPr bwMode="auto">
                    <a:xfrm>
                      <a:off x="3918" y="3231"/>
                      <a:ext cx="1274" cy="1765"/>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08" name="Text Box 27"/>
                    <p:cNvSpPr txBox="1">
                      <a:spLocks noChangeArrowheads="1"/>
                    </p:cNvSpPr>
                    <p:nvPr/>
                  </p:nvSpPr>
                  <p:spPr bwMode="auto">
                    <a:xfrm>
                      <a:off x="4082" y="3323"/>
                      <a:ext cx="142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09" name="Rectangle 25"/>
                    <p:cNvSpPr>
                      <a:spLocks noChangeArrowheads="1"/>
                    </p:cNvSpPr>
                    <p:nvPr/>
                  </p:nvSpPr>
                  <p:spPr bwMode="auto">
                    <a:xfrm>
                      <a:off x="2055" y="3231"/>
                      <a:ext cx="1274" cy="179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10" name="Rectangle 22"/>
                    <p:cNvSpPr>
                      <a:spLocks noChangeArrowheads="1"/>
                    </p:cNvSpPr>
                    <p:nvPr/>
                  </p:nvSpPr>
                  <p:spPr bwMode="auto">
                    <a:xfrm>
                      <a:off x="3917" y="3841"/>
                      <a:ext cx="1274" cy="708"/>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1" name="Text Box 28"/>
                    <p:cNvSpPr txBox="1">
                      <a:spLocks noChangeArrowheads="1"/>
                    </p:cNvSpPr>
                    <p:nvPr/>
                  </p:nvSpPr>
                  <p:spPr bwMode="auto">
                    <a:xfrm>
                      <a:off x="1974" y="3416"/>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94" name="组合 138"/>
                  <p:cNvGrpSpPr/>
                  <p:nvPr/>
                </p:nvGrpSpPr>
                <p:grpSpPr>
                  <a:xfrm>
                    <a:off x="2714612" y="2666998"/>
                    <a:ext cx="2651636" cy="531328"/>
                    <a:chOff x="2714612" y="2666998"/>
                    <a:chExt cx="2651636" cy="531328"/>
                  </a:xfrm>
                </p:grpSpPr>
                <p:pic>
                  <p:nvPicPr>
                    <p:cNvPr id="95" name="Picture 2"/>
                    <p:cNvPicPr>
                      <a:picLocks noChangeArrowheads="1"/>
                    </p:cNvPicPr>
                    <p:nvPr/>
                  </p:nvPicPr>
                  <p:blipFill>
                    <a:blip r:embed="rId3" cstate="print"/>
                    <a:srcRect/>
                    <a:stretch>
                      <a:fillRect/>
                    </a:stretch>
                  </p:blipFill>
                  <p:spPr bwMode="auto">
                    <a:xfrm>
                      <a:off x="4286248" y="2786058"/>
                      <a:ext cx="1080000" cy="357190"/>
                    </a:xfrm>
                    <a:prstGeom prst="rect">
                      <a:avLst/>
                    </a:prstGeom>
                    <a:noFill/>
                    <a:ln w="9525">
                      <a:noFill/>
                      <a:miter lim="800000"/>
                      <a:headEnd/>
                      <a:tailEnd/>
                    </a:ln>
                  </p:spPr>
                </p:pic>
                <p:sp>
                  <p:nvSpPr>
                    <p:cNvPr id="96" name="Rectangle 24"/>
                    <p:cNvSpPr>
                      <a:spLocks noChangeArrowheads="1"/>
                    </p:cNvSpPr>
                    <p:nvPr/>
                  </p:nvSpPr>
                  <p:spPr bwMode="auto">
                    <a:xfrm>
                      <a:off x="2714612" y="2666998"/>
                      <a:ext cx="1080000"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97" name="肘形连接符 96"/>
                    <p:cNvCxnSpPr/>
                    <p:nvPr/>
                  </p:nvCxnSpPr>
                  <p:spPr>
                    <a:xfrm rot="16200000" flipH="1">
                      <a:off x="3904705" y="2429920"/>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grpSp>
            </p:grpSp>
            <p:sp>
              <p:nvSpPr>
                <p:cNvPr id="92" name="TextBox 91"/>
                <p:cNvSpPr txBox="1"/>
                <p:nvPr/>
              </p:nvSpPr>
              <p:spPr>
                <a:xfrm>
                  <a:off x="5000628" y="4357694"/>
                  <a:ext cx="1785950" cy="369332"/>
                </a:xfrm>
                <a:prstGeom prst="rect">
                  <a:avLst/>
                </a:prstGeom>
                <a:noFill/>
              </p:spPr>
              <p:txBody>
                <a:bodyPr wrap="square" rtlCol="0">
                  <a:spAutoFit/>
                </a:bodyPr>
                <a:lstStyle/>
                <a:p>
                  <a:r>
                    <a:rPr lang="en-US" altLang="zh-CN" dirty="0" smtClean="0"/>
                    <a:t>Native </a:t>
                  </a:r>
                  <a:r>
                    <a:rPr lang="en-US" altLang="zh-CN" dirty="0" err="1" smtClean="0"/>
                    <a:t>Xen</a:t>
                  </a:r>
                  <a:endParaRPr lang="zh-CN" altLang="en-US" dirty="0"/>
                </a:p>
              </p:txBody>
            </p:sp>
          </p:grpSp>
          <p:sp>
            <p:nvSpPr>
              <p:cNvPr id="90" name="Rectangle 31"/>
              <p:cNvSpPr>
                <a:spLocks noChangeArrowheads="1"/>
              </p:cNvSpPr>
              <p:nvPr/>
            </p:nvSpPr>
            <p:spPr bwMode="auto">
              <a:xfrm>
                <a:off x="357158" y="3500438"/>
                <a:ext cx="285752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56" name="Group 72"/>
            <p:cNvGrpSpPr/>
            <p:nvPr/>
          </p:nvGrpSpPr>
          <p:grpSpPr>
            <a:xfrm rot="19598494">
              <a:off x="1645824" y="2547928"/>
              <a:ext cx="279150" cy="353593"/>
              <a:chOff x="2286000" y="5638800"/>
              <a:chExt cx="457200" cy="609600"/>
            </a:xfrm>
          </p:grpSpPr>
          <p:sp>
            <p:nvSpPr>
              <p:cNvPr id="157"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58"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59"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60"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61"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62"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grpSp>
        <p:nvGrpSpPr>
          <p:cNvPr id="165" name="组合 164"/>
          <p:cNvGrpSpPr/>
          <p:nvPr/>
        </p:nvGrpSpPr>
        <p:grpSpPr>
          <a:xfrm>
            <a:off x="4000496" y="1500174"/>
            <a:ext cx="4857784" cy="2714644"/>
            <a:chOff x="4000496" y="1500174"/>
            <a:chExt cx="4857784" cy="2714644"/>
          </a:xfrm>
        </p:grpSpPr>
        <p:grpSp>
          <p:nvGrpSpPr>
            <p:cNvPr id="112" name="组合 111"/>
            <p:cNvGrpSpPr/>
            <p:nvPr/>
          </p:nvGrpSpPr>
          <p:grpSpPr>
            <a:xfrm>
              <a:off x="4000496" y="1547328"/>
              <a:ext cx="4680000" cy="2667490"/>
              <a:chOff x="4429124" y="1630908"/>
              <a:chExt cx="4680000" cy="2667490"/>
            </a:xfrm>
          </p:grpSpPr>
          <p:grpSp>
            <p:nvGrpSpPr>
              <p:cNvPr id="113" name="组合 146"/>
              <p:cNvGrpSpPr/>
              <p:nvPr/>
            </p:nvGrpSpPr>
            <p:grpSpPr>
              <a:xfrm>
                <a:off x="4458752" y="1630908"/>
                <a:ext cx="3542272" cy="2667490"/>
                <a:chOff x="-214346" y="4286256"/>
                <a:chExt cx="3542272" cy="2667490"/>
              </a:xfrm>
            </p:grpSpPr>
            <p:grpSp>
              <p:nvGrpSpPr>
                <p:cNvPr id="117" name="组合 123"/>
                <p:cNvGrpSpPr/>
                <p:nvPr/>
              </p:nvGrpSpPr>
              <p:grpSpPr>
                <a:xfrm>
                  <a:off x="-214346" y="4286256"/>
                  <a:ext cx="3542272" cy="1928826"/>
                  <a:chOff x="4815974" y="1571612"/>
                  <a:chExt cx="3542272" cy="1928826"/>
                </a:xfrm>
              </p:grpSpPr>
              <p:grpSp>
                <p:nvGrpSpPr>
                  <p:cNvPr id="125" name="组合 90"/>
                  <p:cNvGrpSpPr/>
                  <p:nvPr/>
                </p:nvGrpSpPr>
                <p:grpSpPr>
                  <a:xfrm>
                    <a:off x="5857916" y="1928802"/>
                    <a:ext cx="1143008" cy="1571636"/>
                    <a:chOff x="7536242" y="1928802"/>
                    <a:chExt cx="1143008" cy="1571636"/>
                  </a:xfrm>
                </p:grpSpPr>
                <p:cxnSp>
                  <p:nvCxnSpPr>
                    <p:cNvPr id="134" name="直接箭头连接符 133"/>
                    <p:cNvCxnSpPr/>
                    <p:nvPr/>
                  </p:nvCxnSpPr>
                  <p:spPr>
                    <a:xfrm rot="10800000">
                      <a:off x="7536242" y="2928934"/>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148" name="直接箭头连接符 147"/>
                    <p:cNvCxnSpPr/>
                    <p:nvPr/>
                  </p:nvCxnSpPr>
                  <p:spPr>
                    <a:xfrm>
                      <a:off x="7536242" y="3213098"/>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149" name="Text Box 14"/>
                    <p:cNvSpPr txBox="1">
                      <a:spLocks noChangeArrowheads="1"/>
                    </p:cNvSpPr>
                    <p:nvPr/>
                  </p:nvSpPr>
                  <p:spPr bwMode="auto">
                    <a:xfrm>
                      <a:off x="7753945" y="2643182"/>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50" name="Text Box 14"/>
                    <p:cNvSpPr txBox="1">
                      <a:spLocks noChangeArrowheads="1"/>
                    </p:cNvSpPr>
                    <p:nvPr/>
                  </p:nvSpPr>
                  <p:spPr bwMode="auto">
                    <a:xfrm>
                      <a:off x="7821994" y="3177323"/>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cxnSp>
                  <p:nvCxnSpPr>
                    <p:cNvPr id="152" name="直接箭头连接符 151"/>
                    <p:cNvCxnSpPr>
                      <a:stCxn id="151" idx="4"/>
                    </p:cNvCxnSpPr>
                    <p:nvPr/>
                  </p:nvCxnSpPr>
                  <p:spPr>
                    <a:xfrm rot="5400000">
                      <a:off x="7570609" y="2323063"/>
                      <a:ext cx="500066" cy="568800"/>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cxnSp>
                  <p:nvCxnSpPr>
                    <p:cNvPr id="153" name="直接箭头连接符 152"/>
                    <p:cNvCxnSpPr>
                      <a:stCxn id="151" idx="4"/>
                    </p:cNvCxnSpPr>
                    <p:nvPr/>
                  </p:nvCxnSpPr>
                  <p:spPr>
                    <a:xfrm rot="16200000" flipH="1">
                      <a:off x="7927799" y="2534673"/>
                      <a:ext cx="857256" cy="502770"/>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51" name="椭圆 150"/>
                    <p:cNvSpPr/>
                    <p:nvPr/>
                  </p:nvSpPr>
                  <p:spPr>
                    <a:xfrm>
                      <a:off x="7536242" y="1928802"/>
                      <a:ext cx="1137600"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Polling</a:t>
                      </a:r>
                      <a:endParaRPr lang="zh-CN" altLang="en-US" dirty="0"/>
                    </a:p>
                  </p:txBody>
                </p:sp>
              </p:grpSp>
              <p:grpSp>
                <p:nvGrpSpPr>
                  <p:cNvPr id="126" name="组合 114"/>
                  <p:cNvGrpSpPr/>
                  <p:nvPr/>
                </p:nvGrpSpPr>
                <p:grpSpPr>
                  <a:xfrm>
                    <a:off x="4815974" y="1571612"/>
                    <a:ext cx="1399100" cy="1702716"/>
                    <a:chOff x="-928726" y="1423616"/>
                    <a:chExt cx="1399100" cy="1702716"/>
                  </a:xfrm>
                </p:grpSpPr>
                <p:sp>
                  <p:nvSpPr>
                    <p:cNvPr id="131" name="Rectangle 25"/>
                    <p:cNvSpPr>
                      <a:spLocks noChangeArrowheads="1"/>
                    </p:cNvSpPr>
                    <p:nvPr/>
                  </p:nvSpPr>
                  <p:spPr bwMode="auto">
                    <a:xfrm>
                      <a:off x="-928726" y="1423616"/>
                      <a:ext cx="108000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32" name="Text Box 28"/>
                    <p:cNvSpPr txBox="1">
                      <a:spLocks noChangeArrowheads="1"/>
                    </p:cNvSpPr>
                    <p:nvPr/>
                  </p:nvSpPr>
                  <p:spPr bwMode="auto">
                    <a:xfrm>
                      <a:off x="-915167" y="1551629"/>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33" name="Rectangle 24"/>
                    <p:cNvSpPr>
                      <a:spLocks noChangeArrowheads="1"/>
                    </p:cNvSpPr>
                    <p:nvPr/>
                  </p:nvSpPr>
                  <p:spPr bwMode="auto">
                    <a:xfrm>
                      <a:off x="-928726" y="2591920"/>
                      <a:ext cx="1080000"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27" name="Rectangle 29"/>
                  <p:cNvSpPr>
                    <a:spLocks noChangeArrowheads="1"/>
                  </p:cNvSpPr>
                  <p:nvPr/>
                </p:nvSpPr>
                <p:spPr bwMode="auto">
                  <a:xfrm>
                    <a:off x="7005161" y="1571612"/>
                    <a:ext cx="1080000" cy="167958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28" name="Text Box 27"/>
                  <p:cNvSpPr txBox="1">
                    <a:spLocks noChangeArrowheads="1"/>
                  </p:cNvSpPr>
                  <p:nvPr/>
                </p:nvSpPr>
                <p:spPr bwMode="auto">
                  <a:xfrm>
                    <a:off x="7150664" y="1687921"/>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effectLst/>
                        <a:latin typeface="Cambria" pitchFamily="18" charset="0"/>
                        <a:ea typeface="宋体" pitchFamily="2" charset="-122"/>
                        <a:cs typeface="Times New Roman" pitchFamily="18" charset="0"/>
                      </a:rPr>
                      <a:t>DomS</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29" name="Rectangle 22"/>
                  <p:cNvSpPr>
                    <a:spLocks noChangeArrowheads="1"/>
                  </p:cNvSpPr>
                  <p:nvPr/>
                </p:nvSpPr>
                <p:spPr bwMode="auto">
                  <a:xfrm>
                    <a:off x="7000924" y="2360506"/>
                    <a:ext cx="1080000" cy="545980"/>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30" name="Picture 2"/>
                  <p:cNvPicPr>
                    <a:picLocks noChangeArrowheads="1"/>
                  </p:cNvPicPr>
                  <p:nvPr/>
                </p:nvPicPr>
                <p:blipFill>
                  <a:blip r:embed="rId3" cstate="print"/>
                  <a:srcRect/>
                  <a:stretch>
                    <a:fillRect/>
                  </a:stretch>
                </p:blipFill>
                <p:spPr bwMode="auto">
                  <a:xfrm>
                    <a:off x="7001093" y="2913845"/>
                    <a:ext cx="1080000" cy="326454"/>
                  </a:xfrm>
                  <a:prstGeom prst="rect">
                    <a:avLst/>
                  </a:prstGeom>
                  <a:noFill/>
                  <a:ln w="9525">
                    <a:noFill/>
                    <a:miter lim="800000"/>
                    <a:headEnd/>
                    <a:tailEnd/>
                  </a:ln>
                </p:spPr>
              </p:pic>
            </p:grpSp>
            <p:sp>
              <p:nvSpPr>
                <p:cNvPr id="116" name="TextBox 115"/>
                <p:cNvSpPr txBox="1"/>
                <p:nvPr/>
              </p:nvSpPr>
              <p:spPr>
                <a:xfrm>
                  <a:off x="1113348" y="6584414"/>
                  <a:ext cx="1785950" cy="369332"/>
                </a:xfrm>
                <a:prstGeom prst="rect">
                  <a:avLst/>
                </a:prstGeom>
                <a:noFill/>
              </p:spPr>
              <p:txBody>
                <a:bodyPr wrap="square" rtlCol="0">
                  <a:spAutoFit/>
                </a:bodyPr>
                <a:lstStyle/>
                <a:p>
                  <a:r>
                    <a:rPr lang="en-US" altLang="zh-CN" dirty="0" smtClean="0"/>
                    <a:t>Our Solution</a:t>
                  </a:r>
                  <a:endParaRPr lang="zh-CN" altLang="en-US" dirty="0"/>
                </a:p>
              </p:txBody>
            </p:sp>
          </p:grpSp>
          <p:sp>
            <p:nvSpPr>
              <p:cNvPr id="114" name="Rectangle 31"/>
              <p:cNvSpPr>
                <a:spLocks noChangeArrowheads="1"/>
              </p:cNvSpPr>
              <p:nvPr/>
            </p:nvSpPr>
            <p:spPr bwMode="auto">
              <a:xfrm>
                <a:off x="4429124" y="3545208"/>
                <a:ext cx="4680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54" name="Rectangle 25"/>
            <p:cNvSpPr>
              <a:spLocks noChangeArrowheads="1"/>
            </p:cNvSpPr>
            <p:nvPr/>
          </p:nvSpPr>
          <p:spPr bwMode="auto">
            <a:xfrm>
              <a:off x="7492528" y="1500174"/>
              <a:ext cx="1080000" cy="1143008"/>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sp>
          <p:nvSpPr>
            <p:cNvPr id="155" name="Rectangle 8"/>
            <p:cNvSpPr>
              <a:spLocks noChangeArrowheads="1"/>
            </p:cNvSpPr>
            <p:nvPr/>
          </p:nvSpPr>
          <p:spPr bwMode="auto">
            <a:xfrm>
              <a:off x="7492528" y="2857496"/>
              <a:ext cx="1080000" cy="416832"/>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Hypervisor</a:t>
              </a:r>
              <a:endParaRPr lang="zh-CN" altLang="en-US" sz="1600" dirty="0">
                <a:solidFill>
                  <a:schemeClr val="tx1"/>
                </a:solidFill>
              </a:endParaRPr>
            </a:p>
          </p:txBody>
        </p:sp>
        <p:sp>
          <p:nvSpPr>
            <p:cNvPr id="164" name="Text Box 27"/>
            <p:cNvSpPr txBox="1">
              <a:spLocks noChangeArrowheads="1"/>
            </p:cNvSpPr>
            <p:nvPr/>
          </p:nvSpPr>
          <p:spPr bwMode="auto">
            <a:xfrm>
              <a:off x="7650698" y="1571612"/>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Preliminary Evaluation</a:t>
            </a:r>
            <a:endParaRPr lang="zh-CN" altLang="en-US" dirty="0"/>
          </a:p>
        </p:txBody>
      </p:sp>
      <p:sp>
        <p:nvSpPr>
          <p:cNvPr id="3" name="内容占位符 2"/>
          <p:cNvSpPr>
            <a:spLocks noGrp="1"/>
          </p:cNvSpPr>
          <p:nvPr>
            <p:ph idx="1"/>
          </p:nvPr>
        </p:nvSpPr>
        <p:spPr>
          <a:xfrm>
            <a:off x="457200" y="4386282"/>
            <a:ext cx="8229600" cy="1828800"/>
          </a:xfrm>
        </p:spPr>
        <p:txBody>
          <a:bodyPr>
            <a:normAutofit fontScale="85000" lnSpcReduction="10000"/>
          </a:bodyPr>
          <a:lstStyle/>
          <a:p>
            <a:r>
              <a:rPr lang="en-US" altLang="zh-CN" dirty="0" smtClean="0"/>
              <a:t>Evaluate the throughput between </a:t>
            </a:r>
            <a:r>
              <a:rPr lang="en-US" altLang="zh-CN" dirty="0" err="1" smtClean="0"/>
              <a:t>DomS</a:t>
            </a:r>
            <a:r>
              <a:rPr lang="en-US" altLang="zh-CN" dirty="0" smtClean="0"/>
              <a:t> and a guest VM, compared with native </a:t>
            </a:r>
            <a:r>
              <a:rPr lang="en-US" altLang="zh-CN" dirty="0" err="1" smtClean="0"/>
              <a:t>Xen</a:t>
            </a:r>
            <a:endParaRPr lang="en-US" altLang="zh-CN" dirty="0" smtClean="0"/>
          </a:p>
          <a:p>
            <a:r>
              <a:rPr lang="en-US" altLang="zh-CN" dirty="0" smtClean="0"/>
              <a:t>Traffic measurement: </a:t>
            </a:r>
            <a:r>
              <a:rPr lang="en-US" altLang="zh-CN" dirty="0" err="1" smtClean="0"/>
              <a:t>Netperf</a:t>
            </a:r>
            <a:endParaRPr lang="en-US" altLang="zh-CN" dirty="0" smtClean="0"/>
          </a:p>
          <a:p>
            <a:r>
              <a:rPr lang="en-US" altLang="zh-CN" dirty="0" smtClean="0"/>
              <a:t>Configuration: each VM has 1 core and 1GB of RAM</a:t>
            </a:r>
          </a:p>
        </p:txBody>
      </p:sp>
      <p:sp>
        <p:nvSpPr>
          <p:cNvPr id="60" name="灯片编号占位符 59"/>
          <p:cNvSpPr>
            <a:spLocks noGrp="1"/>
          </p:cNvSpPr>
          <p:nvPr>
            <p:ph type="sldNum" sz="quarter" idx="12"/>
          </p:nvPr>
        </p:nvSpPr>
        <p:spPr/>
        <p:txBody>
          <a:bodyPr/>
          <a:lstStyle/>
          <a:p>
            <a:fld id="{7FC95203-4F02-4E81-B4F4-22E719E72FEC}" type="slidenum">
              <a:rPr lang="zh-CN" altLang="en-US" smtClean="0"/>
              <a:pPr/>
              <a:t>17</a:t>
            </a:fld>
            <a:endParaRPr lang="zh-CN" altLang="en-US"/>
          </a:p>
        </p:txBody>
      </p:sp>
      <p:grpSp>
        <p:nvGrpSpPr>
          <p:cNvPr id="83" name="组合 82"/>
          <p:cNvGrpSpPr/>
          <p:nvPr/>
        </p:nvGrpSpPr>
        <p:grpSpPr>
          <a:xfrm>
            <a:off x="571472" y="714356"/>
            <a:ext cx="7143800" cy="3584042"/>
            <a:chOff x="500034" y="714356"/>
            <a:chExt cx="7143800" cy="3584042"/>
          </a:xfrm>
        </p:grpSpPr>
        <p:grpSp>
          <p:nvGrpSpPr>
            <p:cNvPr id="88" name="组合 68"/>
            <p:cNvGrpSpPr/>
            <p:nvPr/>
          </p:nvGrpSpPr>
          <p:grpSpPr>
            <a:xfrm>
              <a:off x="500034" y="714356"/>
              <a:ext cx="7143800" cy="3584042"/>
              <a:chOff x="285720" y="714356"/>
              <a:chExt cx="7143800" cy="3584042"/>
            </a:xfrm>
          </p:grpSpPr>
          <p:grpSp>
            <p:nvGrpSpPr>
              <p:cNvPr id="96" name="组合 144"/>
              <p:cNvGrpSpPr/>
              <p:nvPr/>
            </p:nvGrpSpPr>
            <p:grpSpPr>
              <a:xfrm>
                <a:off x="285720" y="714356"/>
                <a:ext cx="7143800" cy="3584042"/>
                <a:chOff x="3929058" y="1142984"/>
                <a:chExt cx="7143800" cy="3584042"/>
              </a:xfrm>
            </p:grpSpPr>
            <p:grpSp>
              <p:nvGrpSpPr>
                <p:cNvPr id="98" name="组合 76"/>
                <p:cNvGrpSpPr/>
                <p:nvPr/>
              </p:nvGrpSpPr>
              <p:grpSpPr>
                <a:xfrm>
                  <a:off x="3929058" y="1142984"/>
                  <a:ext cx="7143800" cy="3574315"/>
                  <a:chOff x="2571736" y="1142984"/>
                  <a:chExt cx="7143800" cy="3574315"/>
                </a:xfrm>
              </p:grpSpPr>
              <p:grpSp>
                <p:nvGrpSpPr>
                  <p:cNvPr id="100" name="Group 1"/>
                  <p:cNvGrpSpPr>
                    <a:grpSpLocks noChangeAspect="1"/>
                  </p:cNvGrpSpPr>
                  <p:nvPr/>
                </p:nvGrpSpPr>
                <p:grpSpPr bwMode="auto">
                  <a:xfrm>
                    <a:off x="2571736" y="1142984"/>
                    <a:ext cx="7143800" cy="3574315"/>
                    <a:chOff x="1890" y="2397"/>
                    <a:chExt cx="8430" cy="4635"/>
                  </a:xfrm>
                  <a:effectLst/>
                </p:grpSpPr>
                <p:sp>
                  <p:nvSpPr>
                    <p:cNvPr id="105" name="AutoShape 32"/>
                    <p:cNvSpPr>
                      <a:spLocks noChangeAspect="1" noChangeArrowheads="1" noTextEdit="1"/>
                    </p:cNvSpPr>
                    <p:nvPr/>
                  </p:nvSpPr>
                  <p:spPr bwMode="auto">
                    <a:xfrm>
                      <a:off x="1890" y="2397"/>
                      <a:ext cx="8430" cy="46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106" name="Rectangle 30"/>
                    <p:cNvSpPr>
                      <a:spLocks noChangeArrowheads="1"/>
                    </p:cNvSpPr>
                    <p:nvPr/>
                  </p:nvSpPr>
                  <p:spPr bwMode="auto">
                    <a:xfrm>
                      <a:off x="2011" y="5269"/>
                      <a:ext cx="3251" cy="514"/>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sp>
                  <p:nvSpPr>
                    <p:cNvPr id="107" name="Rectangle 29"/>
                    <p:cNvSpPr>
                      <a:spLocks noChangeArrowheads="1"/>
                    </p:cNvSpPr>
                    <p:nvPr/>
                  </p:nvSpPr>
                  <p:spPr bwMode="auto">
                    <a:xfrm>
                      <a:off x="3918" y="3231"/>
                      <a:ext cx="1274" cy="1765"/>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08" name="Text Box 27"/>
                    <p:cNvSpPr txBox="1">
                      <a:spLocks noChangeArrowheads="1"/>
                    </p:cNvSpPr>
                    <p:nvPr/>
                  </p:nvSpPr>
                  <p:spPr bwMode="auto">
                    <a:xfrm>
                      <a:off x="4082" y="3323"/>
                      <a:ext cx="142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09" name="Rectangle 25"/>
                    <p:cNvSpPr>
                      <a:spLocks noChangeArrowheads="1"/>
                    </p:cNvSpPr>
                    <p:nvPr/>
                  </p:nvSpPr>
                  <p:spPr bwMode="auto">
                    <a:xfrm>
                      <a:off x="2055" y="3231"/>
                      <a:ext cx="1274" cy="179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10" name="Rectangle 22"/>
                    <p:cNvSpPr>
                      <a:spLocks noChangeArrowheads="1"/>
                    </p:cNvSpPr>
                    <p:nvPr/>
                  </p:nvSpPr>
                  <p:spPr bwMode="auto">
                    <a:xfrm>
                      <a:off x="3917" y="3841"/>
                      <a:ext cx="1274" cy="708"/>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1" name="Text Box 28"/>
                    <p:cNvSpPr txBox="1">
                      <a:spLocks noChangeArrowheads="1"/>
                    </p:cNvSpPr>
                    <p:nvPr/>
                  </p:nvSpPr>
                  <p:spPr bwMode="auto">
                    <a:xfrm>
                      <a:off x="1974" y="3416"/>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101" name="组合 138"/>
                  <p:cNvGrpSpPr/>
                  <p:nvPr/>
                </p:nvGrpSpPr>
                <p:grpSpPr>
                  <a:xfrm>
                    <a:off x="2714612" y="2666998"/>
                    <a:ext cx="2651636" cy="531328"/>
                    <a:chOff x="2714612" y="2666998"/>
                    <a:chExt cx="2651636" cy="531328"/>
                  </a:xfrm>
                </p:grpSpPr>
                <p:pic>
                  <p:nvPicPr>
                    <p:cNvPr id="102" name="Picture 2"/>
                    <p:cNvPicPr>
                      <a:picLocks noChangeArrowheads="1"/>
                    </p:cNvPicPr>
                    <p:nvPr/>
                  </p:nvPicPr>
                  <p:blipFill>
                    <a:blip r:embed="rId3" cstate="print"/>
                    <a:srcRect/>
                    <a:stretch>
                      <a:fillRect/>
                    </a:stretch>
                  </p:blipFill>
                  <p:spPr bwMode="auto">
                    <a:xfrm>
                      <a:off x="4286248" y="2786058"/>
                      <a:ext cx="1080000" cy="357190"/>
                    </a:xfrm>
                    <a:prstGeom prst="rect">
                      <a:avLst/>
                    </a:prstGeom>
                    <a:noFill/>
                    <a:ln w="9525">
                      <a:noFill/>
                      <a:miter lim="800000"/>
                      <a:headEnd/>
                      <a:tailEnd/>
                    </a:ln>
                  </p:spPr>
                </p:pic>
                <p:sp>
                  <p:nvSpPr>
                    <p:cNvPr id="103" name="Rectangle 24"/>
                    <p:cNvSpPr>
                      <a:spLocks noChangeArrowheads="1"/>
                    </p:cNvSpPr>
                    <p:nvPr/>
                  </p:nvSpPr>
                  <p:spPr bwMode="auto">
                    <a:xfrm>
                      <a:off x="2714612" y="2666998"/>
                      <a:ext cx="1080000"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04" name="肘形连接符 103"/>
                    <p:cNvCxnSpPr/>
                    <p:nvPr/>
                  </p:nvCxnSpPr>
                  <p:spPr>
                    <a:xfrm rot="16200000" flipH="1">
                      <a:off x="3904705" y="2429920"/>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grpSp>
            </p:grpSp>
            <p:sp>
              <p:nvSpPr>
                <p:cNvPr id="99" name="TextBox 98"/>
                <p:cNvSpPr txBox="1"/>
                <p:nvPr/>
              </p:nvSpPr>
              <p:spPr>
                <a:xfrm>
                  <a:off x="5000628" y="4357694"/>
                  <a:ext cx="1785950" cy="369332"/>
                </a:xfrm>
                <a:prstGeom prst="rect">
                  <a:avLst/>
                </a:prstGeom>
                <a:noFill/>
              </p:spPr>
              <p:txBody>
                <a:bodyPr wrap="square" rtlCol="0">
                  <a:spAutoFit/>
                </a:bodyPr>
                <a:lstStyle/>
                <a:p>
                  <a:r>
                    <a:rPr lang="en-US" altLang="zh-CN" dirty="0" smtClean="0"/>
                    <a:t>Native </a:t>
                  </a:r>
                  <a:r>
                    <a:rPr lang="en-US" altLang="zh-CN" dirty="0" err="1" smtClean="0"/>
                    <a:t>Xen</a:t>
                  </a:r>
                  <a:endParaRPr lang="zh-CN" altLang="en-US" dirty="0"/>
                </a:p>
              </p:txBody>
            </p:sp>
          </p:grpSp>
          <p:sp>
            <p:nvSpPr>
              <p:cNvPr id="97" name="Rectangle 31"/>
              <p:cNvSpPr>
                <a:spLocks noChangeArrowheads="1"/>
              </p:cNvSpPr>
              <p:nvPr/>
            </p:nvSpPr>
            <p:spPr bwMode="auto">
              <a:xfrm>
                <a:off x="357158" y="3500438"/>
                <a:ext cx="285752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89" name="Group 72"/>
            <p:cNvGrpSpPr/>
            <p:nvPr/>
          </p:nvGrpSpPr>
          <p:grpSpPr>
            <a:xfrm rot="19598494">
              <a:off x="1645824" y="2547928"/>
              <a:ext cx="279150" cy="353593"/>
              <a:chOff x="2286000" y="5638800"/>
              <a:chExt cx="457200" cy="609600"/>
            </a:xfrm>
          </p:grpSpPr>
          <p:sp>
            <p:nvSpPr>
              <p:cNvPr id="90"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1"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2"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3"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4"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5"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grpSp>
        <p:nvGrpSpPr>
          <p:cNvPr id="112" name="组合 111"/>
          <p:cNvGrpSpPr/>
          <p:nvPr/>
        </p:nvGrpSpPr>
        <p:grpSpPr>
          <a:xfrm>
            <a:off x="4000496" y="1500174"/>
            <a:ext cx="4857784" cy="2714644"/>
            <a:chOff x="4000496" y="1500174"/>
            <a:chExt cx="4857784" cy="2714644"/>
          </a:xfrm>
        </p:grpSpPr>
        <p:grpSp>
          <p:nvGrpSpPr>
            <p:cNvPr id="113" name="组合 111"/>
            <p:cNvGrpSpPr/>
            <p:nvPr/>
          </p:nvGrpSpPr>
          <p:grpSpPr>
            <a:xfrm>
              <a:off x="4000496" y="1547328"/>
              <a:ext cx="4680000" cy="2667490"/>
              <a:chOff x="4429124" y="1630908"/>
              <a:chExt cx="4680000" cy="2667490"/>
            </a:xfrm>
          </p:grpSpPr>
          <p:grpSp>
            <p:nvGrpSpPr>
              <p:cNvPr id="117" name="组合 146"/>
              <p:cNvGrpSpPr/>
              <p:nvPr/>
            </p:nvGrpSpPr>
            <p:grpSpPr>
              <a:xfrm>
                <a:off x="4458752" y="1630908"/>
                <a:ext cx="3542272" cy="2667490"/>
                <a:chOff x="-214346" y="4286256"/>
                <a:chExt cx="3542272" cy="2667490"/>
              </a:xfrm>
            </p:grpSpPr>
            <p:grpSp>
              <p:nvGrpSpPr>
                <p:cNvPr id="119" name="组合 123"/>
                <p:cNvGrpSpPr/>
                <p:nvPr/>
              </p:nvGrpSpPr>
              <p:grpSpPr>
                <a:xfrm>
                  <a:off x="-214346" y="4286256"/>
                  <a:ext cx="3542272" cy="1928826"/>
                  <a:chOff x="4815974" y="1571612"/>
                  <a:chExt cx="3542272" cy="1928826"/>
                </a:xfrm>
              </p:grpSpPr>
              <p:grpSp>
                <p:nvGrpSpPr>
                  <p:cNvPr id="121" name="组合 90"/>
                  <p:cNvGrpSpPr/>
                  <p:nvPr/>
                </p:nvGrpSpPr>
                <p:grpSpPr>
                  <a:xfrm>
                    <a:off x="5857916" y="1928802"/>
                    <a:ext cx="1143008" cy="1571636"/>
                    <a:chOff x="7536242" y="1928802"/>
                    <a:chExt cx="1143008" cy="1571636"/>
                  </a:xfrm>
                </p:grpSpPr>
                <p:cxnSp>
                  <p:nvCxnSpPr>
                    <p:cNvPr id="130" name="直接箭头连接符 129"/>
                    <p:cNvCxnSpPr/>
                    <p:nvPr/>
                  </p:nvCxnSpPr>
                  <p:spPr>
                    <a:xfrm rot="10800000">
                      <a:off x="7536242" y="2928934"/>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131" name="直接箭头连接符 130"/>
                    <p:cNvCxnSpPr/>
                    <p:nvPr/>
                  </p:nvCxnSpPr>
                  <p:spPr>
                    <a:xfrm>
                      <a:off x="7536242" y="3213098"/>
                      <a:ext cx="1143008" cy="1588"/>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132" name="Text Box 14"/>
                    <p:cNvSpPr txBox="1">
                      <a:spLocks noChangeArrowheads="1"/>
                    </p:cNvSpPr>
                    <p:nvPr/>
                  </p:nvSpPr>
                  <p:spPr bwMode="auto">
                    <a:xfrm>
                      <a:off x="7753945" y="2643182"/>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33" name="Text Box 14"/>
                    <p:cNvSpPr txBox="1">
                      <a:spLocks noChangeArrowheads="1"/>
                    </p:cNvSpPr>
                    <p:nvPr/>
                  </p:nvSpPr>
                  <p:spPr bwMode="auto">
                    <a:xfrm>
                      <a:off x="7821994" y="3177323"/>
                      <a:ext cx="710991" cy="32311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FIFO</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cxnSp>
                  <p:nvCxnSpPr>
                    <p:cNvPr id="134" name="直接箭头连接符 133"/>
                    <p:cNvCxnSpPr>
                      <a:stCxn id="147" idx="4"/>
                    </p:cNvCxnSpPr>
                    <p:nvPr/>
                  </p:nvCxnSpPr>
                  <p:spPr>
                    <a:xfrm rot="5400000">
                      <a:off x="7570609" y="2323063"/>
                      <a:ext cx="500066" cy="568800"/>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cxnSp>
                  <p:nvCxnSpPr>
                    <p:cNvPr id="145" name="直接箭头连接符 144"/>
                    <p:cNvCxnSpPr>
                      <a:stCxn id="147" idx="4"/>
                    </p:cNvCxnSpPr>
                    <p:nvPr/>
                  </p:nvCxnSpPr>
                  <p:spPr>
                    <a:xfrm rot="16200000" flipH="1">
                      <a:off x="7927799" y="2534673"/>
                      <a:ext cx="857256" cy="502770"/>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47" name="椭圆 146"/>
                    <p:cNvSpPr/>
                    <p:nvPr/>
                  </p:nvSpPr>
                  <p:spPr>
                    <a:xfrm>
                      <a:off x="7536242" y="1928802"/>
                      <a:ext cx="1137600" cy="428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Polling</a:t>
                      </a:r>
                      <a:endParaRPr lang="zh-CN" altLang="en-US" dirty="0"/>
                    </a:p>
                  </p:txBody>
                </p:sp>
              </p:grpSp>
              <p:grpSp>
                <p:nvGrpSpPr>
                  <p:cNvPr id="122" name="组合 114"/>
                  <p:cNvGrpSpPr/>
                  <p:nvPr/>
                </p:nvGrpSpPr>
                <p:grpSpPr>
                  <a:xfrm>
                    <a:off x="4815974" y="1571612"/>
                    <a:ext cx="1399100" cy="1702716"/>
                    <a:chOff x="-928726" y="1423616"/>
                    <a:chExt cx="1399100" cy="1702716"/>
                  </a:xfrm>
                </p:grpSpPr>
                <p:sp>
                  <p:nvSpPr>
                    <p:cNvPr id="127" name="Rectangle 25"/>
                    <p:cNvSpPr>
                      <a:spLocks noChangeArrowheads="1"/>
                    </p:cNvSpPr>
                    <p:nvPr/>
                  </p:nvSpPr>
                  <p:spPr bwMode="auto">
                    <a:xfrm>
                      <a:off x="-928726" y="1423616"/>
                      <a:ext cx="108000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28" name="Text Box 28"/>
                    <p:cNvSpPr txBox="1">
                      <a:spLocks noChangeArrowheads="1"/>
                    </p:cNvSpPr>
                    <p:nvPr/>
                  </p:nvSpPr>
                  <p:spPr bwMode="auto">
                    <a:xfrm>
                      <a:off x="-915167" y="1551629"/>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29" name="Rectangle 24"/>
                    <p:cNvSpPr>
                      <a:spLocks noChangeArrowheads="1"/>
                    </p:cNvSpPr>
                    <p:nvPr/>
                  </p:nvSpPr>
                  <p:spPr bwMode="auto">
                    <a:xfrm>
                      <a:off x="-928726" y="2591920"/>
                      <a:ext cx="1080000"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23" name="Rectangle 29"/>
                  <p:cNvSpPr>
                    <a:spLocks noChangeArrowheads="1"/>
                  </p:cNvSpPr>
                  <p:nvPr/>
                </p:nvSpPr>
                <p:spPr bwMode="auto">
                  <a:xfrm>
                    <a:off x="7005161" y="1571612"/>
                    <a:ext cx="1080000" cy="167958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24" name="Text Box 27"/>
                  <p:cNvSpPr txBox="1">
                    <a:spLocks noChangeArrowheads="1"/>
                  </p:cNvSpPr>
                  <p:nvPr/>
                </p:nvSpPr>
                <p:spPr bwMode="auto">
                  <a:xfrm>
                    <a:off x="7150664" y="1687921"/>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effectLst/>
                        <a:latin typeface="Cambria" pitchFamily="18" charset="0"/>
                        <a:ea typeface="宋体" pitchFamily="2" charset="-122"/>
                        <a:cs typeface="Times New Roman" pitchFamily="18" charset="0"/>
                      </a:rPr>
                      <a:t>DomS</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125" name="Rectangle 22"/>
                  <p:cNvSpPr>
                    <a:spLocks noChangeArrowheads="1"/>
                  </p:cNvSpPr>
                  <p:nvPr/>
                </p:nvSpPr>
                <p:spPr bwMode="auto">
                  <a:xfrm>
                    <a:off x="7000924" y="2360506"/>
                    <a:ext cx="1080000" cy="545980"/>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26" name="Picture 2"/>
                  <p:cNvPicPr>
                    <a:picLocks noChangeArrowheads="1"/>
                  </p:cNvPicPr>
                  <p:nvPr/>
                </p:nvPicPr>
                <p:blipFill>
                  <a:blip r:embed="rId3" cstate="print"/>
                  <a:srcRect/>
                  <a:stretch>
                    <a:fillRect/>
                  </a:stretch>
                </p:blipFill>
                <p:spPr bwMode="auto">
                  <a:xfrm>
                    <a:off x="7001093" y="2913845"/>
                    <a:ext cx="1080000" cy="326454"/>
                  </a:xfrm>
                  <a:prstGeom prst="rect">
                    <a:avLst/>
                  </a:prstGeom>
                  <a:noFill/>
                  <a:ln w="9525">
                    <a:noFill/>
                    <a:miter lim="800000"/>
                    <a:headEnd/>
                    <a:tailEnd/>
                  </a:ln>
                </p:spPr>
              </p:pic>
            </p:grpSp>
            <p:sp>
              <p:nvSpPr>
                <p:cNvPr id="120" name="TextBox 119"/>
                <p:cNvSpPr txBox="1"/>
                <p:nvPr/>
              </p:nvSpPr>
              <p:spPr>
                <a:xfrm>
                  <a:off x="1113348" y="6584414"/>
                  <a:ext cx="1785950" cy="369332"/>
                </a:xfrm>
                <a:prstGeom prst="rect">
                  <a:avLst/>
                </a:prstGeom>
                <a:noFill/>
              </p:spPr>
              <p:txBody>
                <a:bodyPr wrap="square" rtlCol="0">
                  <a:spAutoFit/>
                </a:bodyPr>
                <a:lstStyle/>
                <a:p>
                  <a:r>
                    <a:rPr lang="en-US" altLang="zh-CN" dirty="0" smtClean="0"/>
                    <a:t>Our Solution</a:t>
                  </a:r>
                  <a:endParaRPr lang="zh-CN" altLang="en-US" dirty="0"/>
                </a:p>
              </p:txBody>
            </p:sp>
          </p:grpSp>
          <p:sp>
            <p:nvSpPr>
              <p:cNvPr id="118" name="Rectangle 31"/>
              <p:cNvSpPr>
                <a:spLocks noChangeArrowheads="1"/>
              </p:cNvSpPr>
              <p:nvPr/>
            </p:nvSpPr>
            <p:spPr bwMode="auto">
              <a:xfrm>
                <a:off x="4429124" y="3545208"/>
                <a:ext cx="4680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14" name="Rectangle 25"/>
            <p:cNvSpPr>
              <a:spLocks noChangeArrowheads="1"/>
            </p:cNvSpPr>
            <p:nvPr/>
          </p:nvSpPr>
          <p:spPr bwMode="auto">
            <a:xfrm>
              <a:off x="7492528" y="1500174"/>
              <a:ext cx="1080000" cy="1143008"/>
            </a:xfrm>
            <a:prstGeom prst="rect">
              <a:avLst/>
            </a:prstGeom>
            <a:ln>
              <a:no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dirty="0">
                <a:solidFill>
                  <a:schemeClr val="tx1"/>
                </a:solidFill>
              </a:endParaRPr>
            </a:p>
          </p:txBody>
        </p:sp>
        <p:sp>
          <p:nvSpPr>
            <p:cNvPr id="115" name="Rectangle 8"/>
            <p:cNvSpPr>
              <a:spLocks noChangeArrowheads="1"/>
            </p:cNvSpPr>
            <p:nvPr/>
          </p:nvSpPr>
          <p:spPr bwMode="auto">
            <a:xfrm>
              <a:off x="7492528" y="2857496"/>
              <a:ext cx="1080000" cy="416832"/>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r>
                <a:rPr lang="en-US" altLang="zh-CN" sz="1600" dirty="0" smtClean="0">
                  <a:solidFill>
                    <a:schemeClr val="tx1"/>
                  </a:solidFill>
                </a:rPr>
                <a:t>Hypervisor</a:t>
              </a:r>
              <a:endParaRPr lang="zh-CN" altLang="en-US" sz="1600" dirty="0">
                <a:solidFill>
                  <a:schemeClr val="tx1"/>
                </a:solidFill>
              </a:endParaRPr>
            </a:p>
          </p:txBody>
        </p:sp>
        <p:sp>
          <p:nvSpPr>
            <p:cNvPr id="116" name="Text Box 27"/>
            <p:cNvSpPr txBox="1">
              <a:spLocks noChangeArrowheads="1"/>
            </p:cNvSpPr>
            <p:nvPr/>
          </p:nvSpPr>
          <p:spPr bwMode="auto">
            <a:xfrm>
              <a:off x="7650698" y="1571612"/>
              <a:ext cx="1207582"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on Throughput</a:t>
            </a:r>
            <a:endParaRPr lang="zh-CN" altLang="en-US" dirty="0"/>
          </a:p>
        </p:txBody>
      </p:sp>
      <p:sp>
        <p:nvSpPr>
          <p:cNvPr id="3" name="内容占位符 2"/>
          <p:cNvSpPr>
            <a:spLocks noGrp="1"/>
          </p:cNvSpPr>
          <p:nvPr>
            <p:ph idx="1"/>
          </p:nvPr>
        </p:nvSpPr>
        <p:spPr>
          <a:xfrm>
            <a:off x="285720" y="1600200"/>
            <a:ext cx="4543428" cy="4525963"/>
          </a:xfrm>
        </p:spPr>
        <p:txBody>
          <a:bodyPr>
            <a:normAutofit/>
          </a:bodyPr>
          <a:lstStyle/>
          <a:p>
            <a:r>
              <a:rPr lang="en-US" altLang="zh-CN" dirty="0" smtClean="0"/>
              <a:t>FIFO Size</a:t>
            </a:r>
          </a:p>
          <a:p>
            <a:pPr lvl="1"/>
            <a:r>
              <a:rPr lang="en-US" altLang="zh-CN" sz="2400" dirty="0" smtClean="0"/>
              <a:t>Polling period is fixed to 1ms</a:t>
            </a:r>
          </a:p>
          <a:p>
            <a:pPr lvl="1"/>
            <a:r>
              <a:rPr lang="en-US" altLang="zh-CN" sz="2400" dirty="0" smtClean="0"/>
              <a:t>Reach high throughput with just 256 FIFO pages (Only 1MB)</a:t>
            </a:r>
          </a:p>
          <a:p>
            <a:r>
              <a:rPr lang="en-US" altLang="zh-CN" dirty="0" smtClean="0"/>
              <a:t>Polling Period</a:t>
            </a:r>
          </a:p>
          <a:p>
            <a:pPr lvl="1"/>
            <a:r>
              <a:rPr lang="en-US" altLang="zh-CN" sz="2400" dirty="0" smtClean="0"/>
              <a:t>Shorter polling period, higher throughput</a:t>
            </a:r>
          </a:p>
          <a:p>
            <a:pPr lvl="1"/>
            <a:r>
              <a:rPr lang="en-US" altLang="zh-CN" sz="2400" dirty="0" smtClean="0"/>
              <a:t>CPU resource consumption? ―&gt; Future work</a:t>
            </a:r>
          </a:p>
          <a:p>
            <a:pPr lvl="1"/>
            <a:endParaRPr lang="zh-CN" altLang="en-US" dirty="0"/>
          </a:p>
        </p:txBody>
      </p:sp>
      <p:graphicFrame>
        <p:nvGraphicFramePr>
          <p:cNvPr id="5" name="Chart 5"/>
          <p:cNvGraphicFramePr/>
          <p:nvPr/>
        </p:nvGraphicFramePr>
        <p:xfrm>
          <a:off x="4572000" y="1357298"/>
          <a:ext cx="4133854" cy="25288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4"/>
          <p:cNvGraphicFramePr/>
          <p:nvPr/>
        </p:nvGraphicFramePr>
        <p:xfrm>
          <a:off x="4643438" y="3786190"/>
          <a:ext cx="4152904" cy="2409826"/>
        </p:xfrm>
        <a:graphic>
          <a:graphicData uri="http://schemas.openxmlformats.org/drawingml/2006/chart">
            <c:chart xmlns:c="http://schemas.openxmlformats.org/drawingml/2006/chart" xmlns:r="http://schemas.openxmlformats.org/officeDocument/2006/relationships" r:id="rId4"/>
          </a:graphicData>
        </a:graphic>
      </p:graphicFrame>
      <p:sp>
        <p:nvSpPr>
          <p:cNvPr id="8" name="灯片编号占位符 7"/>
          <p:cNvSpPr>
            <a:spLocks noGrp="1"/>
          </p:cNvSpPr>
          <p:nvPr>
            <p:ph type="sldNum" sz="quarter" idx="12"/>
          </p:nvPr>
        </p:nvSpPr>
        <p:spPr/>
        <p:txBody>
          <a:bodyPr/>
          <a:lstStyle/>
          <a:p>
            <a:fld id="{7FC95203-4F02-4E81-B4F4-22E719E72FEC}"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 with Native </a:t>
            </a:r>
            <a:r>
              <a:rPr lang="en-US" altLang="zh-CN" dirty="0" err="1" smtClean="0"/>
              <a:t>Xen</a:t>
            </a:r>
            <a:endParaRPr lang="zh-CN" altLang="en-US" dirty="0"/>
          </a:p>
        </p:txBody>
      </p:sp>
      <p:sp>
        <p:nvSpPr>
          <p:cNvPr id="3" name="内容占位符 2"/>
          <p:cNvSpPr>
            <a:spLocks noGrp="1"/>
          </p:cNvSpPr>
          <p:nvPr>
            <p:ph idx="1"/>
          </p:nvPr>
        </p:nvSpPr>
        <p:spPr>
          <a:xfrm>
            <a:off x="457200" y="1600200"/>
            <a:ext cx="8229600" cy="4829196"/>
          </a:xfrm>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Outperforms native </a:t>
            </a:r>
            <a:r>
              <a:rPr lang="en-US" altLang="zh-CN" dirty="0" err="1" smtClean="0"/>
              <a:t>Xen</a:t>
            </a:r>
            <a:r>
              <a:rPr lang="en-US" altLang="zh-CN" dirty="0" smtClean="0"/>
              <a:t> when message size is smaller than 8 KB.</a:t>
            </a:r>
          </a:p>
          <a:p>
            <a:r>
              <a:rPr lang="en-US" altLang="zh-CN" dirty="0" smtClean="0"/>
              <a:t>Future work: incorporate more optimization</a:t>
            </a:r>
          </a:p>
        </p:txBody>
      </p:sp>
      <p:graphicFrame>
        <p:nvGraphicFramePr>
          <p:cNvPr id="6" name="Chart 7"/>
          <p:cNvGraphicFramePr/>
          <p:nvPr/>
        </p:nvGraphicFramePr>
        <p:xfrm>
          <a:off x="2071670" y="1285860"/>
          <a:ext cx="4929222" cy="2786082"/>
        </p:xfrm>
        <a:graphic>
          <a:graphicData uri="http://schemas.openxmlformats.org/drawingml/2006/chart">
            <c:chart xmlns:c="http://schemas.openxmlformats.org/drawingml/2006/chart" xmlns:r="http://schemas.openxmlformats.org/officeDocument/2006/relationships" r:id="rId3"/>
          </a:graphicData>
        </a:graphic>
      </p:graphicFrame>
      <p:sp>
        <p:nvSpPr>
          <p:cNvPr id="7" name="灯片编号占位符 6"/>
          <p:cNvSpPr>
            <a:spLocks noGrp="1"/>
          </p:cNvSpPr>
          <p:nvPr>
            <p:ph type="sldNum" sz="quarter" idx="12"/>
          </p:nvPr>
        </p:nvSpPr>
        <p:spPr/>
        <p:txBody>
          <a:bodyPr/>
          <a:lstStyle/>
          <a:p>
            <a:fld id="{7FC95203-4F02-4E81-B4F4-22E719E72FEC}"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Public Cloud Infrastructure</a:t>
            </a:r>
            <a:endParaRPr lang="zh-CN" altLang="en-US" dirty="0"/>
          </a:p>
        </p:txBody>
      </p:sp>
      <p:sp>
        <p:nvSpPr>
          <p:cNvPr id="3" name="内容占位符 2"/>
          <p:cNvSpPr>
            <a:spLocks noGrp="1"/>
          </p:cNvSpPr>
          <p:nvPr>
            <p:ph idx="1"/>
          </p:nvPr>
        </p:nvSpPr>
        <p:spPr>
          <a:xfrm>
            <a:off x="457200" y="1600200"/>
            <a:ext cx="7829576" cy="4525963"/>
          </a:xfrm>
        </p:spPr>
        <p:txBody>
          <a:bodyPr>
            <a:normAutofit/>
          </a:bodyPr>
          <a:lstStyle/>
          <a:p>
            <a:r>
              <a:rPr lang="en-US" altLang="zh-CN" sz="2800" dirty="0" smtClean="0"/>
              <a:t>Cloud providers offer computing resources on demand to multiple “tenants”</a:t>
            </a:r>
          </a:p>
          <a:p>
            <a:r>
              <a:rPr lang="en-US" altLang="zh-CN" sz="2800" dirty="0" smtClean="0"/>
              <a:t>Benefits:</a:t>
            </a:r>
          </a:p>
          <a:p>
            <a:pPr lvl="1"/>
            <a:r>
              <a:rPr lang="en-US" altLang="zh-CN" sz="2400" dirty="0" smtClean="0"/>
              <a:t>Public (any one can use)</a:t>
            </a:r>
          </a:p>
          <a:p>
            <a:pPr lvl="1"/>
            <a:r>
              <a:rPr lang="en-US" altLang="zh-CN" sz="2400" dirty="0" smtClean="0"/>
              <a:t>Economies of scale (lower cost)</a:t>
            </a:r>
          </a:p>
          <a:p>
            <a:pPr lvl="1"/>
            <a:r>
              <a:rPr lang="en-US" altLang="zh-CN" sz="2400" dirty="0" smtClean="0"/>
              <a:t>Flexibility (pay-as-you-go)</a:t>
            </a:r>
          </a:p>
          <a:p>
            <a:endParaRPr lang="en-US" altLang="zh-CN" dirty="0"/>
          </a:p>
          <a:p>
            <a:endParaRPr lang="en-US" altLang="zh-CN" dirty="0" smtClean="0"/>
          </a:p>
          <a:p>
            <a:endParaRPr lang="en-US" altLang="zh-CN" dirty="0"/>
          </a:p>
        </p:txBody>
      </p:sp>
      <p:pic>
        <p:nvPicPr>
          <p:cNvPr id="4" name="Picture 2"/>
          <p:cNvPicPr>
            <a:picLocks noChangeAspect="1" noChangeArrowheads="1"/>
          </p:cNvPicPr>
          <p:nvPr/>
        </p:nvPicPr>
        <p:blipFill>
          <a:blip r:embed="rId3" cstate="print"/>
          <a:srcRect/>
          <a:stretch>
            <a:fillRect/>
          </a:stretch>
        </p:blipFill>
        <p:spPr bwMode="auto">
          <a:xfrm>
            <a:off x="823906" y="4776795"/>
            <a:ext cx="1562100" cy="571500"/>
          </a:xfrm>
          <a:prstGeom prst="rect">
            <a:avLst/>
          </a:prstGeom>
          <a:noFill/>
          <a:ln w="9525">
            <a:noFill/>
            <a:miter lim="800000"/>
            <a:headEnd/>
            <a:tailEnd/>
          </a:ln>
        </p:spPr>
      </p:pic>
      <p:pic>
        <p:nvPicPr>
          <p:cNvPr id="5" name="Picture 5"/>
          <p:cNvPicPr>
            <a:picLocks noChangeAspect="1" noChangeArrowheads="1"/>
          </p:cNvPicPr>
          <p:nvPr/>
        </p:nvPicPr>
        <p:blipFill>
          <a:blip r:embed="rId4" cstate="print"/>
          <a:srcRect/>
          <a:stretch>
            <a:fillRect/>
          </a:stretch>
        </p:blipFill>
        <p:spPr bwMode="auto">
          <a:xfrm>
            <a:off x="2119307" y="5567370"/>
            <a:ext cx="1235334" cy="390525"/>
          </a:xfrm>
          <a:prstGeom prst="rect">
            <a:avLst/>
          </a:prstGeom>
          <a:noFill/>
          <a:ln w="9525">
            <a:noFill/>
            <a:miter lim="800000"/>
            <a:headEnd/>
            <a:tailEnd/>
          </a:ln>
        </p:spPr>
      </p:pic>
      <p:pic>
        <p:nvPicPr>
          <p:cNvPr id="7" name="Picture 7"/>
          <p:cNvPicPr>
            <a:picLocks noChangeAspect="1" noChangeArrowheads="1"/>
          </p:cNvPicPr>
          <p:nvPr/>
        </p:nvPicPr>
        <p:blipFill>
          <a:blip r:embed="rId5" cstate="print"/>
          <a:srcRect/>
          <a:stretch>
            <a:fillRect/>
          </a:stretch>
        </p:blipFill>
        <p:spPr bwMode="auto">
          <a:xfrm>
            <a:off x="2424106" y="4500570"/>
            <a:ext cx="2319337" cy="515408"/>
          </a:xfrm>
          <a:prstGeom prst="rect">
            <a:avLst/>
          </a:prstGeom>
          <a:noFill/>
          <a:ln w="9525">
            <a:noFill/>
            <a:miter lim="800000"/>
            <a:headEnd/>
            <a:tailEnd/>
          </a:ln>
        </p:spPr>
      </p:pic>
      <p:pic>
        <p:nvPicPr>
          <p:cNvPr id="8" name="Picture 8"/>
          <p:cNvPicPr>
            <a:picLocks noChangeAspect="1" noChangeArrowheads="1"/>
          </p:cNvPicPr>
          <p:nvPr/>
        </p:nvPicPr>
        <p:blipFill>
          <a:blip r:embed="rId6" cstate="print"/>
          <a:srcRect/>
          <a:stretch>
            <a:fillRect/>
          </a:stretch>
        </p:blipFill>
        <p:spPr bwMode="auto">
          <a:xfrm>
            <a:off x="5929306" y="4500570"/>
            <a:ext cx="1645920" cy="609600"/>
          </a:xfrm>
          <a:prstGeom prst="rect">
            <a:avLst/>
          </a:prstGeom>
          <a:noFill/>
          <a:ln w="9525">
            <a:noFill/>
            <a:miter lim="800000"/>
            <a:headEnd/>
            <a:tailEnd/>
          </a:ln>
        </p:spPr>
      </p:pic>
      <p:pic>
        <p:nvPicPr>
          <p:cNvPr id="9" name="Picture 2"/>
          <p:cNvPicPr>
            <a:picLocks noChangeAspect="1" noChangeArrowheads="1"/>
          </p:cNvPicPr>
          <p:nvPr/>
        </p:nvPicPr>
        <p:blipFill>
          <a:blip r:embed="rId7" cstate="print"/>
          <a:srcRect/>
          <a:stretch>
            <a:fillRect/>
          </a:stretch>
        </p:blipFill>
        <p:spPr bwMode="auto">
          <a:xfrm>
            <a:off x="3643306" y="5186370"/>
            <a:ext cx="2514599" cy="462294"/>
          </a:xfrm>
          <a:prstGeom prst="rect">
            <a:avLst/>
          </a:prstGeom>
          <a:noFill/>
          <a:ln w="9525">
            <a:noFill/>
            <a:miter lim="800000"/>
            <a:headEnd/>
            <a:tailEnd/>
          </a:ln>
        </p:spPr>
      </p:pic>
      <p:pic>
        <p:nvPicPr>
          <p:cNvPr id="6" name="Picture 6"/>
          <p:cNvPicPr>
            <a:picLocks noChangeAspect="1" noChangeArrowheads="1"/>
          </p:cNvPicPr>
          <p:nvPr/>
        </p:nvPicPr>
        <p:blipFill>
          <a:blip r:embed="rId8" cstate="print"/>
          <a:srcRect/>
          <a:stretch>
            <a:fillRect/>
          </a:stretch>
        </p:blipFill>
        <p:spPr bwMode="auto">
          <a:xfrm>
            <a:off x="6286512" y="5743581"/>
            <a:ext cx="1066800" cy="470647"/>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7FC95203-4F02-4E81-B4F4-22E719E72FEC}"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Work</a:t>
            </a:r>
            <a:endParaRPr lang="zh-CN" altLang="en-US" dirty="0"/>
          </a:p>
        </p:txBody>
      </p:sp>
      <p:sp>
        <p:nvSpPr>
          <p:cNvPr id="3" name="内容占位符 2"/>
          <p:cNvSpPr>
            <a:spLocks noGrp="1"/>
          </p:cNvSpPr>
          <p:nvPr>
            <p:ph idx="1"/>
          </p:nvPr>
        </p:nvSpPr>
        <p:spPr>
          <a:xfrm>
            <a:off x="251520" y="1600200"/>
            <a:ext cx="8712968" cy="4525963"/>
          </a:xfrm>
        </p:spPr>
        <p:txBody>
          <a:bodyPr>
            <a:normAutofit/>
          </a:bodyPr>
          <a:lstStyle/>
          <a:p>
            <a:r>
              <a:rPr lang="en-US" altLang="zh-CN" dirty="0" smtClean="0"/>
              <a:t>Trend towards software switching in the cloud</a:t>
            </a:r>
          </a:p>
          <a:p>
            <a:r>
              <a:rPr lang="en-US" altLang="zh-CN" dirty="0" smtClean="0"/>
              <a:t>Security in hypervisor and Dom0 is a big concern</a:t>
            </a:r>
          </a:p>
          <a:p>
            <a:r>
              <a:rPr lang="en-US" altLang="zh-CN" dirty="0" smtClean="0"/>
              <a:t>Improve security by enabling software switching without hypervisor involvement</a:t>
            </a:r>
          </a:p>
          <a:p>
            <a:endParaRPr lang="en-US" altLang="zh-CN" dirty="0" smtClean="0"/>
          </a:p>
          <a:p>
            <a:r>
              <a:rPr lang="en-US" altLang="zh-CN" dirty="0" smtClean="0"/>
              <a:t>Future work</a:t>
            </a:r>
          </a:p>
          <a:p>
            <a:pPr lvl="1"/>
            <a:r>
              <a:rPr lang="en-US" altLang="zh-CN" dirty="0" smtClean="0"/>
              <a:t>Detection and remediation of </a:t>
            </a:r>
            <a:r>
              <a:rPr lang="en-US" altLang="zh-CN" dirty="0" err="1" smtClean="0"/>
              <a:t>DomS</a:t>
            </a:r>
            <a:r>
              <a:rPr lang="en-US" altLang="zh-CN" dirty="0" smtClean="0"/>
              <a:t> compromise</a:t>
            </a:r>
            <a:endParaRPr lang="zh-CN" altLang="en-US" dirty="0"/>
          </a:p>
        </p:txBody>
      </p:sp>
      <p:sp>
        <p:nvSpPr>
          <p:cNvPr id="5" name="灯片编号占位符 4"/>
          <p:cNvSpPr>
            <a:spLocks noGrp="1"/>
          </p:cNvSpPr>
          <p:nvPr>
            <p:ph type="sldNum" sz="quarter" idx="12"/>
          </p:nvPr>
        </p:nvSpPr>
        <p:spPr/>
        <p:txBody>
          <a:bodyPr/>
          <a:lstStyle/>
          <a:p>
            <a:fld id="{7FC95203-4F02-4E81-B4F4-22E719E72FEC}"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4522514"/>
          </a:xfrm>
        </p:spPr>
        <p:txBody>
          <a:bodyPr>
            <a:normAutofit/>
          </a:bodyPr>
          <a:lstStyle/>
          <a:p>
            <a:r>
              <a:rPr lang="en-US" dirty="0" smtClean="0"/>
              <a:t>Thanks!</a:t>
            </a:r>
            <a:br>
              <a:rPr lang="en-US" dirty="0" smtClean="0"/>
            </a:br>
            <a:r>
              <a:rPr lang="en-US" dirty="0"/>
              <a:t/>
            </a:r>
            <a:br>
              <a:rPr lang="en-US" dirty="0"/>
            </a:br>
            <a:r>
              <a:rPr lang="en-US" dirty="0" smtClean="0"/>
              <a:t>Q&amp;A</a:t>
            </a:r>
            <a:endParaRPr lang="en-US" dirty="0"/>
          </a:p>
        </p:txBody>
      </p:sp>
      <p:sp>
        <p:nvSpPr>
          <p:cNvPr id="4" name="灯片编号占位符 3"/>
          <p:cNvSpPr>
            <a:spLocks noGrp="1"/>
          </p:cNvSpPr>
          <p:nvPr>
            <p:ph type="sldNum" sz="quarter" idx="12"/>
          </p:nvPr>
        </p:nvSpPr>
        <p:spPr/>
        <p:txBody>
          <a:bodyPr/>
          <a:lstStyle/>
          <a:p>
            <a:fld id="{7FC95203-4F02-4E81-B4F4-22E719E72FEC}" type="slidenum">
              <a:rPr lang="zh-CN" altLang="en-US" smtClean="0"/>
              <a:pPr/>
              <a:t>21</a:t>
            </a:fld>
            <a:endParaRPr lang="zh-CN" altLang="en-US"/>
          </a:p>
        </p:txBody>
      </p:sp>
    </p:spTree>
    <p:extLst>
      <p:ext uri="{BB962C8B-B14F-4D97-AF65-F5344CB8AC3E}">
        <p14:creationId xmlns:p14="http://schemas.microsoft.com/office/powerpoint/2010/main" xmlns="" val="170387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429256" y="5616000"/>
            <a:ext cx="2357454" cy="3571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solidFill>
                  <a:schemeClr val="tx1"/>
                </a:solidFill>
              </a:rPr>
              <a:t>Hardware</a:t>
            </a:r>
            <a:endParaRPr lang="zh-CN" altLang="en-US" dirty="0">
              <a:solidFill>
                <a:schemeClr val="tx1"/>
              </a:solidFill>
            </a:endParaRPr>
          </a:p>
        </p:txBody>
      </p:sp>
      <p:sp>
        <p:nvSpPr>
          <p:cNvPr id="2" name="标题 1"/>
          <p:cNvSpPr>
            <a:spLocks noGrp="1"/>
          </p:cNvSpPr>
          <p:nvPr>
            <p:ph type="title"/>
          </p:nvPr>
        </p:nvSpPr>
        <p:spPr/>
        <p:txBody>
          <a:bodyPr/>
          <a:lstStyle/>
          <a:p>
            <a:r>
              <a:rPr lang="en-US" altLang="zh-CN" dirty="0" smtClean="0"/>
              <a:t>Server Virtualization</a:t>
            </a:r>
            <a:endParaRPr lang="zh-CN" altLang="en-US" dirty="0"/>
          </a:p>
        </p:txBody>
      </p:sp>
      <p:sp>
        <p:nvSpPr>
          <p:cNvPr id="3" name="内容占位符 2"/>
          <p:cNvSpPr>
            <a:spLocks noGrp="1"/>
          </p:cNvSpPr>
          <p:nvPr>
            <p:ph idx="1"/>
          </p:nvPr>
        </p:nvSpPr>
        <p:spPr>
          <a:xfrm>
            <a:off x="457200" y="1600200"/>
            <a:ext cx="7972452" cy="4900634"/>
          </a:xfrm>
        </p:spPr>
        <p:txBody>
          <a:bodyPr>
            <a:normAutofit/>
          </a:bodyPr>
          <a:lstStyle/>
          <a:p>
            <a:r>
              <a:rPr lang="en-US" altLang="zh-CN" dirty="0" smtClean="0"/>
              <a:t>Multiple VMs run on the same server</a:t>
            </a:r>
          </a:p>
          <a:p>
            <a:r>
              <a:rPr lang="en-US" altLang="zh-CN" dirty="0" smtClean="0"/>
              <a:t>Benefits</a:t>
            </a:r>
          </a:p>
          <a:p>
            <a:pPr lvl="1"/>
            <a:r>
              <a:rPr lang="en-US" altLang="zh-CN" dirty="0" smtClean="0"/>
              <a:t>Efficient use of server resources</a:t>
            </a:r>
          </a:p>
          <a:p>
            <a:pPr lvl="1"/>
            <a:r>
              <a:rPr lang="en-US" altLang="zh-CN" dirty="0"/>
              <a:t>Backward compatibility</a:t>
            </a:r>
          </a:p>
          <a:p>
            <a:r>
              <a:rPr lang="en-US" altLang="zh-CN" dirty="0" smtClean="0"/>
              <a:t>Examples</a:t>
            </a:r>
          </a:p>
          <a:p>
            <a:pPr lvl="1"/>
            <a:r>
              <a:rPr lang="en-US" altLang="zh-CN" dirty="0" err="1" smtClean="0"/>
              <a:t>Xen</a:t>
            </a:r>
            <a:endParaRPr lang="en-US" altLang="zh-CN" dirty="0" smtClean="0"/>
          </a:p>
          <a:p>
            <a:pPr lvl="1"/>
            <a:r>
              <a:rPr lang="en-US" altLang="zh-CN" dirty="0" smtClean="0"/>
              <a:t>KVM</a:t>
            </a:r>
          </a:p>
          <a:p>
            <a:pPr lvl="1"/>
            <a:r>
              <a:rPr lang="en-US" altLang="zh-CN" dirty="0" smtClean="0"/>
              <a:t>VMware</a:t>
            </a:r>
          </a:p>
          <a:p>
            <a:pPr lvl="1"/>
            <a:endParaRPr lang="en-US" altLang="zh-CN" dirty="0" smtClean="0"/>
          </a:p>
        </p:txBody>
      </p:sp>
      <p:grpSp>
        <p:nvGrpSpPr>
          <p:cNvPr id="6" name="组合 19"/>
          <p:cNvGrpSpPr/>
          <p:nvPr/>
        </p:nvGrpSpPr>
        <p:grpSpPr>
          <a:xfrm>
            <a:off x="5214942" y="4143380"/>
            <a:ext cx="2786082" cy="2000264"/>
            <a:chOff x="5572132" y="3357562"/>
            <a:chExt cx="2786082" cy="2000264"/>
          </a:xfrm>
        </p:grpSpPr>
        <p:sp>
          <p:nvSpPr>
            <p:cNvPr id="4" name="矩形 3"/>
            <p:cNvSpPr/>
            <p:nvPr/>
          </p:nvSpPr>
          <p:spPr>
            <a:xfrm>
              <a:off x="5572132" y="3357562"/>
              <a:ext cx="2786082" cy="2000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86446" y="3500438"/>
              <a:ext cx="64294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VM</a:t>
              </a:r>
              <a:endParaRPr lang="zh-CN" altLang="en-US" dirty="0">
                <a:solidFill>
                  <a:schemeClr val="tx1"/>
                </a:solidFill>
              </a:endParaRPr>
            </a:p>
          </p:txBody>
        </p:sp>
        <p:sp>
          <p:nvSpPr>
            <p:cNvPr id="13" name="矩形 12"/>
            <p:cNvSpPr/>
            <p:nvPr/>
          </p:nvSpPr>
          <p:spPr>
            <a:xfrm>
              <a:off x="6643702" y="3500438"/>
              <a:ext cx="64294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VM</a:t>
              </a:r>
              <a:endParaRPr lang="zh-CN" altLang="en-US" dirty="0">
                <a:solidFill>
                  <a:schemeClr val="tx1"/>
                </a:solidFill>
              </a:endParaRPr>
            </a:p>
          </p:txBody>
        </p:sp>
        <p:sp>
          <p:nvSpPr>
            <p:cNvPr id="14" name="矩形 13"/>
            <p:cNvSpPr/>
            <p:nvPr/>
          </p:nvSpPr>
          <p:spPr>
            <a:xfrm>
              <a:off x="7500958" y="3500438"/>
              <a:ext cx="64294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VM</a:t>
              </a:r>
              <a:endParaRPr lang="zh-CN" altLang="en-US" dirty="0">
                <a:solidFill>
                  <a:schemeClr val="tx1"/>
                </a:solidFill>
              </a:endParaRPr>
            </a:p>
          </p:txBody>
        </p:sp>
        <p:sp>
          <p:nvSpPr>
            <p:cNvPr id="15" name="矩形 14"/>
            <p:cNvSpPr/>
            <p:nvPr/>
          </p:nvSpPr>
          <p:spPr>
            <a:xfrm>
              <a:off x="5786446" y="4290182"/>
              <a:ext cx="2357454" cy="35719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solidFill>
                    <a:schemeClr val="tx1"/>
                  </a:solidFill>
                </a:rPr>
                <a:t>Hypervisor</a:t>
              </a:r>
              <a:endParaRPr lang="zh-CN" altLang="en-US" dirty="0">
                <a:solidFill>
                  <a:schemeClr val="tx1"/>
                </a:solidFill>
              </a:endParaRPr>
            </a:p>
          </p:txBody>
        </p:sp>
      </p:grpSp>
      <p:sp>
        <p:nvSpPr>
          <p:cNvPr id="12" name="灯片编号占位符 11"/>
          <p:cNvSpPr>
            <a:spLocks noGrp="1"/>
          </p:cNvSpPr>
          <p:nvPr>
            <p:ph type="sldNum" sz="quarter" idx="12"/>
          </p:nvPr>
        </p:nvSpPr>
        <p:spPr/>
        <p:txBody>
          <a:bodyPr/>
          <a:lstStyle/>
          <a:p>
            <a:fld id="{7FC95203-4F02-4E81-B4F4-22E719E72FEC}"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Network Virtualization</a:t>
            </a:r>
            <a:endParaRPr lang="zh-CN" altLang="en-US" dirty="0"/>
          </a:p>
        </p:txBody>
      </p:sp>
      <p:sp>
        <p:nvSpPr>
          <p:cNvPr id="3" name="内容占位符 2"/>
          <p:cNvSpPr>
            <a:spLocks noGrp="1"/>
          </p:cNvSpPr>
          <p:nvPr>
            <p:ph idx="1"/>
          </p:nvPr>
        </p:nvSpPr>
        <p:spPr>
          <a:xfrm>
            <a:off x="457200" y="1600200"/>
            <a:ext cx="7972452" cy="4900634"/>
          </a:xfrm>
        </p:spPr>
        <p:txBody>
          <a:bodyPr>
            <a:normAutofit fontScale="92500" lnSpcReduction="10000"/>
          </a:bodyPr>
          <a:lstStyle/>
          <a:p>
            <a:r>
              <a:rPr lang="en-US" altLang="zh-CN" dirty="0" smtClean="0"/>
              <a:t>Software switches</a:t>
            </a:r>
          </a:p>
          <a:p>
            <a:pPr lvl="1"/>
            <a:r>
              <a:rPr lang="en-US" altLang="zh-CN" dirty="0" smtClean="0"/>
              <a:t>Run in the hypervisor or the control VM (Dom0)</a:t>
            </a:r>
          </a:p>
          <a:p>
            <a:r>
              <a:rPr lang="en-US" altLang="zh-CN" dirty="0" smtClean="0"/>
              <a:t>Benefits: Flexible control at the “edge”</a:t>
            </a:r>
          </a:p>
          <a:p>
            <a:pPr lvl="1"/>
            <a:r>
              <a:rPr lang="en-US" altLang="zh-CN" dirty="0" smtClean="0"/>
              <a:t>Access control</a:t>
            </a:r>
          </a:p>
          <a:p>
            <a:pPr lvl="1"/>
            <a:r>
              <a:rPr lang="en-US" altLang="zh-CN" dirty="0"/>
              <a:t>R</a:t>
            </a:r>
            <a:r>
              <a:rPr lang="en-US" altLang="zh-CN" dirty="0" smtClean="0"/>
              <a:t>esource and name space isolation</a:t>
            </a:r>
          </a:p>
          <a:p>
            <a:pPr lvl="1"/>
            <a:r>
              <a:rPr lang="en-US" altLang="zh-CN" dirty="0"/>
              <a:t>E</a:t>
            </a:r>
            <a:r>
              <a:rPr lang="en-US" altLang="zh-CN" dirty="0" smtClean="0"/>
              <a:t>fficient communication between co-located VMs</a:t>
            </a:r>
          </a:p>
          <a:p>
            <a:r>
              <a:rPr lang="en-US" altLang="zh-CN" dirty="0" smtClean="0"/>
              <a:t>Examples</a:t>
            </a:r>
          </a:p>
          <a:p>
            <a:pPr lvl="1"/>
            <a:r>
              <a:rPr lang="en-US" altLang="zh-CN" dirty="0" smtClean="0"/>
              <a:t>Open </a:t>
            </a:r>
            <a:r>
              <a:rPr lang="en-US" altLang="zh-CN" dirty="0" err="1" smtClean="0"/>
              <a:t>vSwitch</a:t>
            </a:r>
            <a:endParaRPr lang="en-US" altLang="zh-CN" dirty="0" smtClean="0"/>
          </a:p>
          <a:p>
            <a:pPr lvl="1"/>
            <a:r>
              <a:rPr lang="en-US" altLang="zh-CN" dirty="0" smtClean="0"/>
              <a:t>VMware’s </a:t>
            </a:r>
            <a:r>
              <a:rPr lang="en-US" altLang="zh-CN" dirty="0" err="1" smtClean="0"/>
              <a:t>vSwitch</a:t>
            </a:r>
            <a:endParaRPr lang="en-US" altLang="zh-CN" dirty="0" smtClean="0"/>
          </a:p>
          <a:p>
            <a:pPr lvl="1"/>
            <a:r>
              <a:rPr lang="en-US" altLang="zh-CN" dirty="0" smtClean="0"/>
              <a:t>Cisco’s Nexus 1000v Switch</a:t>
            </a:r>
          </a:p>
          <a:p>
            <a:pPr lvl="1"/>
            <a:endParaRPr lang="en-US" altLang="zh-CN" dirty="0" smtClean="0"/>
          </a:p>
        </p:txBody>
      </p:sp>
      <p:grpSp>
        <p:nvGrpSpPr>
          <p:cNvPr id="13" name="组合 12"/>
          <p:cNvGrpSpPr/>
          <p:nvPr/>
        </p:nvGrpSpPr>
        <p:grpSpPr>
          <a:xfrm>
            <a:off x="5072066" y="4500570"/>
            <a:ext cx="3214710" cy="2000264"/>
            <a:chOff x="5286380" y="4500570"/>
            <a:chExt cx="3214710" cy="2000264"/>
          </a:xfrm>
        </p:grpSpPr>
        <p:sp>
          <p:nvSpPr>
            <p:cNvPr id="22" name="矩形 21"/>
            <p:cNvSpPr/>
            <p:nvPr/>
          </p:nvSpPr>
          <p:spPr>
            <a:xfrm>
              <a:off x="5500694" y="5973190"/>
              <a:ext cx="2808000" cy="35719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solidFill>
                    <a:schemeClr val="tx1"/>
                  </a:solidFill>
                </a:rPr>
                <a:t>Hardware</a:t>
              </a:r>
              <a:endParaRPr lang="zh-CN" altLang="en-US" dirty="0">
                <a:solidFill>
                  <a:schemeClr val="tx1"/>
                </a:solidFill>
              </a:endParaRPr>
            </a:p>
          </p:txBody>
        </p:sp>
        <p:grpSp>
          <p:nvGrpSpPr>
            <p:cNvPr id="24" name="组合 19"/>
            <p:cNvGrpSpPr/>
            <p:nvPr/>
          </p:nvGrpSpPr>
          <p:grpSpPr>
            <a:xfrm>
              <a:off x="5286380" y="4500570"/>
              <a:ext cx="3214710" cy="2000264"/>
              <a:chOff x="5572132" y="3357562"/>
              <a:chExt cx="3214710" cy="2000264"/>
            </a:xfrm>
          </p:grpSpPr>
          <p:sp>
            <p:nvSpPr>
              <p:cNvPr id="25" name="矩形 24"/>
              <p:cNvSpPr/>
              <p:nvPr/>
            </p:nvSpPr>
            <p:spPr>
              <a:xfrm>
                <a:off x="5572132" y="3357562"/>
                <a:ext cx="3214710" cy="2000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86446" y="3500438"/>
                <a:ext cx="64294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VM</a:t>
                </a:r>
                <a:endParaRPr lang="zh-CN" altLang="en-US" dirty="0">
                  <a:solidFill>
                    <a:schemeClr val="tx1"/>
                  </a:solidFill>
                </a:endParaRPr>
              </a:p>
            </p:txBody>
          </p:sp>
          <p:sp>
            <p:nvSpPr>
              <p:cNvPr id="27" name="矩形 26"/>
              <p:cNvSpPr/>
              <p:nvPr/>
            </p:nvSpPr>
            <p:spPr>
              <a:xfrm>
                <a:off x="6643702" y="3500438"/>
                <a:ext cx="64294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VM</a:t>
                </a:r>
                <a:endParaRPr lang="zh-CN" altLang="en-US" dirty="0">
                  <a:solidFill>
                    <a:schemeClr val="tx1"/>
                  </a:solidFill>
                </a:endParaRPr>
              </a:p>
            </p:txBody>
          </p:sp>
          <p:sp>
            <p:nvSpPr>
              <p:cNvPr id="28" name="矩形 27"/>
              <p:cNvSpPr/>
              <p:nvPr/>
            </p:nvSpPr>
            <p:spPr>
              <a:xfrm>
                <a:off x="7500958" y="3500438"/>
                <a:ext cx="107157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Software</a:t>
                </a:r>
              </a:p>
              <a:p>
                <a:pPr algn="ctr"/>
                <a:r>
                  <a:rPr lang="en-US" altLang="zh-CN" dirty="0" smtClean="0">
                    <a:solidFill>
                      <a:schemeClr val="tx1"/>
                    </a:solidFill>
                  </a:rPr>
                  <a:t>Switch</a:t>
                </a:r>
                <a:endParaRPr lang="zh-CN" altLang="en-US" dirty="0">
                  <a:solidFill>
                    <a:schemeClr val="tx1"/>
                  </a:solidFill>
                </a:endParaRPr>
              </a:p>
            </p:txBody>
          </p:sp>
          <p:sp>
            <p:nvSpPr>
              <p:cNvPr id="29" name="矩形 28"/>
              <p:cNvSpPr/>
              <p:nvPr/>
            </p:nvSpPr>
            <p:spPr>
              <a:xfrm>
                <a:off x="5786446" y="4290182"/>
                <a:ext cx="2808000" cy="35719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solidFill>
                      <a:schemeClr val="tx1"/>
                    </a:solidFill>
                  </a:rPr>
                  <a:t>Hypervisor</a:t>
                </a:r>
                <a:endParaRPr lang="zh-CN" altLang="en-US" dirty="0">
                  <a:solidFill>
                    <a:schemeClr val="tx1"/>
                  </a:solidFill>
                </a:endParaRPr>
              </a:p>
            </p:txBody>
          </p:sp>
        </p:grpSp>
      </p:grpSp>
      <p:sp>
        <p:nvSpPr>
          <p:cNvPr id="12" name="灯片编号占位符 11"/>
          <p:cNvSpPr>
            <a:spLocks noGrp="1"/>
          </p:cNvSpPr>
          <p:nvPr>
            <p:ph type="sldNum" sz="quarter" idx="12"/>
          </p:nvPr>
        </p:nvSpPr>
        <p:spPr/>
        <p:txBody>
          <a:bodyPr/>
          <a:lstStyle/>
          <a:p>
            <a:fld id="{7FC95203-4F02-4E81-B4F4-22E719E72FEC}"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14554"/>
            <a:ext cx="7859216" cy="1143000"/>
          </a:xfrm>
        </p:spPr>
        <p:txBody>
          <a:bodyPr>
            <a:normAutofit fontScale="90000"/>
          </a:bodyPr>
          <a:lstStyle/>
          <a:p>
            <a:r>
              <a:rPr lang="en-US" altLang="zh-CN" dirty="0" smtClean="0">
                <a:solidFill>
                  <a:srgbClr val="FF0000"/>
                </a:solidFill>
              </a:rPr>
              <a:t>Security: a major impediment for moving to the cloud!</a:t>
            </a:r>
            <a:endParaRPr lang="zh-CN" altLang="en-US" dirty="0">
              <a:solidFill>
                <a:srgbClr val="FF0000"/>
              </a:solidFill>
            </a:endParaRPr>
          </a:p>
        </p:txBody>
      </p:sp>
      <p:sp>
        <p:nvSpPr>
          <p:cNvPr id="4" name="标题 1"/>
          <p:cNvSpPr txBox="1">
            <a:spLocks/>
          </p:cNvSpPr>
          <p:nvPr/>
        </p:nvSpPr>
        <p:spPr>
          <a:xfrm>
            <a:off x="609600" y="421481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Let’s take a look at where the vulnerabilities </a:t>
            </a:r>
            <a:r>
              <a:rPr lang="en-US" altLang="zh-CN" sz="4400" dirty="0" smtClean="0">
                <a:latin typeface="+mj-lt"/>
                <a:ea typeface="+mj-ea"/>
                <a:cs typeface="+mj-cs"/>
              </a:rPr>
              <a:t>are</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3786182" y="785794"/>
            <a:ext cx="1524000" cy="1205513"/>
          </a:xfrm>
          <a:prstGeom prst="rect">
            <a:avLst/>
          </a:prstGeom>
          <a:noFill/>
        </p:spPr>
      </p:pic>
      <p:sp>
        <p:nvSpPr>
          <p:cNvPr id="7" name="灯片编号占位符 6"/>
          <p:cNvSpPr>
            <a:spLocks noGrp="1"/>
          </p:cNvSpPr>
          <p:nvPr>
            <p:ph type="sldNum" sz="quarter" idx="12"/>
          </p:nvPr>
        </p:nvSpPr>
        <p:spPr/>
        <p:txBody>
          <a:bodyPr/>
          <a:lstStyle/>
          <a:p>
            <a:fld id="{7FC95203-4F02-4E81-B4F4-22E719E72FEC}"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p:cNvGrpSpPr/>
          <p:nvPr/>
        </p:nvGrpSpPr>
        <p:grpSpPr>
          <a:xfrm>
            <a:off x="3929058" y="1500174"/>
            <a:ext cx="1399100" cy="1702716"/>
            <a:chOff x="1211363" y="1515263"/>
            <a:chExt cx="1399100" cy="1702716"/>
          </a:xfrm>
        </p:grpSpPr>
        <p:sp>
          <p:nvSpPr>
            <p:cNvPr id="107" name="Rectangle 25"/>
            <p:cNvSpPr>
              <a:spLocks noChangeArrowheads="1"/>
            </p:cNvSpPr>
            <p:nvPr/>
          </p:nvSpPr>
          <p:spPr bwMode="auto">
            <a:xfrm>
              <a:off x="1211363" y="1515263"/>
              <a:ext cx="134317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08" name="Text Box 28"/>
            <p:cNvSpPr txBox="1">
              <a:spLocks noChangeArrowheads="1"/>
            </p:cNvSpPr>
            <p:nvPr/>
          </p:nvSpPr>
          <p:spPr bwMode="auto">
            <a:xfrm>
              <a:off x="1224922" y="1759720"/>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109" name="组合 108"/>
          <p:cNvGrpSpPr/>
          <p:nvPr/>
        </p:nvGrpSpPr>
        <p:grpSpPr>
          <a:xfrm>
            <a:off x="5857884" y="1501200"/>
            <a:ext cx="1399100" cy="1702716"/>
            <a:chOff x="1211363" y="1515263"/>
            <a:chExt cx="1399100" cy="1702716"/>
          </a:xfrm>
        </p:grpSpPr>
        <p:sp>
          <p:nvSpPr>
            <p:cNvPr id="110" name="Rectangle 25"/>
            <p:cNvSpPr>
              <a:spLocks noChangeArrowheads="1"/>
            </p:cNvSpPr>
            <p:nvPr/>
          </p:nvSpPr>
          <p:spPr bwMode="auto">
            <a:xfrm>
              <a:off x="1211363" y="1515263"/>
              <a:ext cx="134317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11" name="Text Box 28"/>
            <p:cNvSpPr txBox="1">
              <a:spLocks noChangeArrowheads="1"/>
            </p:cNvSpPr>
            <p:nvPr/>
          </p:nvSpPr>
          <p:spPr bwMode="auto">
            <a:xfrm>
              <a:off x="1224922" y="1759720"/>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3</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
        <p:nvSpPr>
          <p:cNvPr id="83" name="AutoShape 32"/>
          <p:cNvSpPr>
            <a:spLocks noChangeAspect="1" noChangeArrowheads="1" noTextEdit="1"/>
          </p:cNvSpPr>
          <p:nvPr/>
        </p:nvSpPr>
        <p:spPr bwMode="auto">
          <a:xfrm>
            <a:off x="1071538" y="1190606"/>
            <a:ext cx="7143800" cy="357431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84" name="Rectangle 31"/>
          <p:cNvSpPr>
            <a:spLocks noChangeArrowheads="1"/>
          </p:cNvSpPr>
          <p:nvPr/>
        </p:nvSpPr>
        <p:spPr bwMode="auto">
          <a:xfrm>
            <a:off x="1740958" y="4199663"/>
            <a:ext cx="5760000" cy="56294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5" name="Rectangle 30"/>
          <p:cNvSpPr>
            <a:spLocks noChangeArrowheads="1"/>
          </p:cNvSpPr>
          <p:nvPr/>
        </p:nvSpPr>
        <p:spPr bwMode="auto">
          <a:xfrm>
            <a:off x="1740958" y="3405370"/>
            <a:ext cx="5760000" cy="597647"/>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grpSp>
        <p:nvGrpSpPr>
          <p:cNvPr id="105" name="组合 104"/>
          <p:cNvGrpSpPr/>
          <p:nvPr/>
        </p:nvGrpSpPr>
        <p:grpSpPr>
          <a:xfrm>
            <a:off x="2029892" y="1500174"/>
            <a:ext cx="1399100" cy="1702716"/>
            <a:chOff x="1211363" y="1515263"/>
            <a:chExt cx="1399100" cy="1702716"/>
          </a:xfrm>
        </p:grpSpPr>
        <p:sp>
          <p:nvSpPr>
            <p:cNvPr id="90" name="Rectangle 25"/>
            <p:cNvSpPr>
              <a:spLocks noChangeArrowheads="1"/>
            </p:cNvSpPr>
            <p:nvPr/>
          </p:nvSpPr>
          <p:spPr bwMode="auto">
            <a:xfrm>
              <a:off x="1211363" y="1515263"/>
              <a:ext cx="134317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96" name="Text Box 28"/>
            <p:cNvSpPr txBox="1">
              <a:spLocks noChangeArrowheads="1"/>
            </p:cNvSpPr>
            <p:nvPr/>
          </p:nvSpPr>
          <p:spPr bwMode="auto">
            <a:xfrm>
              <a:off x="1224922" y="1759720"/>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
        <p:nvSpPr>
          <p:cNvPr id="2" name="标题 1"/>
          <p:cNvSpPr>
            <a:spLocks noGrp="1"/>
          </p:cNvSpPr>
          <p:nvPr>
            <p:ph type="title"/>
          </p:nvPr>
        </p:nvSpPr>
        <p:spPr/>
        <p:txBody>
          <a:bodyPr>
            <a:normAutofit fontScale="90000"/>
          </a:bodyPr>
          <a:lstStyle/>
          <a:p>
            <a:r>
              <a:rPr lang="en-US" altLang="zh-CN" dirty="0" smtClean="0"/>
              <a:t>Vulnerabilities in Server Virtualization</a:t>
            </a:r>
            <a:endParaRPr lang="zh-CN" altLang="en-US" dirty="0"/>
          </a:p>
        </p:txBody>
      </p:sp>
      <p:sp>
        <p:nvSpPr>
          <p:cNvPr id="3" name="内容占位符 2"/>
          <p:cNvSpPr>
            <a:spLocks noGrp="1"/>
          </p:cNvSpPr>
          <p:nvPr>
            <p:ph idx="1"/>
          </p:nvPr>
        </p:nvSpPr>
        <p:spPr>
          <a:xfrm>
            <a:off x="428596" y="5000636"/>
            <a:ext cx="8358246" cy="1857364"/>
          </a:xfrm>
        </p:spPr>
        <p:txBody>
          <a:bodyPr>
            <a:normAutofit/>
          </a:bodyPr>
          <a:lstStyle/>
          <a:p>
            <a:r>
              <a:rPr lang="en-US" altLang="zh-CN" dirty="0" smtClean="0"/>
              <a:t>The hypervisor is quite complex</a:t>
            </a:r>
          </a:p>
          <a:p>
            <a:r>
              <a:rPr lang="en-US" altLang="zh-CN" dirty="0" smtClean="0"/>
              <a:t>Large amount of code ―&gt; Bugs </a:t>
            </a:r>
            <a:r>
              <a:rPr lang="en-US" altLang="zh-CN" sz="2400" dirty="0" smtClean="0"/>
              <a:t>(NIST’s National Vulnerability Database)</a:t>
            </a:r>
            <a:endParaRPr lang="en-US" altLang="zh-CN" sz="2000" dirty="0" smtClean="0"/>
          </a:p>
        </p:txBody>
      </p:sp>
      <p:sp>
        <p:nvSpPr>
          <p:cNvPr id="17" name="灯片编号占位符 16"/>
          <p:cNvSpPr>
            <a:spLocks noGrp="1"/>
          </p:cNvSpPr>
          <p:nvPr>
            <p:ph type="sldNum" sz="quarter" idx="12"/>
          </p:nvPr>
        </p:nvSpPr>
        <p:spPr/>
        <p:txBody>
          <a:bodyPr/>
          <a:lstStyle/>
          <a:p>
            <a:fld id="{7FC95203-4F02-4E81-B4F4-22E719E72FEC}" type="slidenum">
              <a:rPr lang="zh-CN" altLang="en-US" smtClean="0"/>
              <a:pPr/>
              <a:t>6</a:t>
            </a:fld>
            <a:endParaRPr lang="zh-CN" altLang="en-US"/>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05"/>
          <p:cNvGrpSpPr/>
          <p:nvPr/>
        </p:nvGrpSpPr>
        <p:grpSpPr>
          <a:xfrm>
            <a:off x="3929058" y="1500174"/>
            <a:ext cx="1399100" cy="1702716"/>
            <a:chOff x="1211363" y="1515263"/>
            <a:chExt cx="1399100" cy="1702716"/>
          </a:xfrm>
        </p:grpSpPr>
        <p:sp>
          <p:nvSpPr>
            <p:cNvPr id="107" name="Rectangle 25"/>
            <p:cNvSpPr>
              <a:spLocks noChangeArrowheads="1"/>
            </p:cNvSpPr>
            <p:nvPr/>
          </p:nvSpPr>
          <p:spPr bwMode="auto">
            <a:xfrm>
              <a:off x="1211363" y="1515263"/>
              <a:ext cx="134317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08" name="Text Box 28"/>
            <p:cNvSpPr txBox="1">
              <a:spLocks noChangeArrowheads="1"/>
            </p:cNvSpPr>
            <p:nvPr/>
          </p:nvSpPr>
          <p:spPr bwMode="auto">
            <a:xfrm>
              <a:off x="1224922" y="1759720"/>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6" name="组合 108"/>
          <p:cNvGrpSpPr/>
          <p:nvPr/>
        </p:nvGrpSpPr>
        <p:grpSpPr>
          <a:xfrm>
            <a:off x="5857884" y="1501200"/>
            <a:ext cx="1399100" cy="1702716"/>
            <a:chOff x="1211363" y="1515263"/>
            <a:chExt cx="1399100" cy="1702716"/>
          </a:xfrm>
        </p:grpSpPr>
        <p:sp>
          <p:nvSpPr>
            <p:cNvPr id="110" name="Rectangle 25"/>
            <p:cNvSpPr>
              <a:spLocks noChangeArrowheads="1"/>
            </p:cNvSpPr>
            <p:nvPr/>
          </p:nvSpPr>
          <p:spPr bwMode="auto">
            <a:xfrm>
              <a:off x="1211363" y="1515263"/>
              <a:ext cx="134317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111" name="Text Box 28"/>
            <p:cNvSpPr txBox="1">
              <a:spLocks noChangeArrowheads="1"/>
            </p:cNvSpPr>
            <p:nvPr/>
          </p:nvSpPr>
          <p:spPr bwMode="auto">
            <a:xfrm>
              <a:off x="1224922" y="1759720"/>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3</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
        <p:nvSpPr>
          <p:cNvPr id="83" name="AutoShape 32"/>
          <p:cNvSpPr>
            <a:spLocks noChangeAspect="1" noChangeArrowheads="1" noTextEdit="1"/>
          </p:cNvSpPr>
          <p:nvPr/>
        </p:nvSpPr>
        <p:spPr bwMode="auto">
          <a:xfrm>
            <a:off x="1071538" y="1190606"/>
            <a:ext cx="7143800" cy="357431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84" name="Rectangle 31"/>
          <p:cNvSpPr>
            <a:spLocks noChangeArrowheads="1"/>
          </p:cNvSpPr>
          <p:nvPr/>
        </p:nvSpPr>
        <p:spPr bwMode="auto">
          <a:xfrm>
            <a:off x="1740958" y="4199663"/>
            <a:ext cx="5760000" cy="56294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5" name="Rectangle 30"/>
          <p:cNvSpPr>
            <a:spLocks noChangeArrowheads="1"/>
          </p:cNvSpPr>
          <p:nvPr/>
        </p:nvSpPr>
        <p:spPr bwMode="auto">
          <a:xfrm>
            <a:off x="1740958" y="3405370"/>
            <a:ext cx="5760000" cy="597647"/>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grpSp>
        <p:nvGrpSpPr>
          <p:cNvPr id="7" name="组合 104"/>
          <p:cNvGrpSpPr/>
          <p:nvPr/>
        </p:nvGrpSpPr>
        <p:grpSpPr>
          <a:xfrm>
            <a:off x="2029892" y="1500174"/>
            <a:ext cx="1399100" cy="1702716"/>
            <a:chOff x="1211363" y="1515263"/>
            <a:chExt cx="1399100" cy="1702716"/>
          </a:xfrm>
        </p:grpSpPr>
        <p:sp>
          <p:nvSpPr>
            <p:cNvPr id="90" name="Rectangle 25"/>
            <p:cNvSpPr>
              <a:spLocks noChangeArrowheads="1"/>
            </p:cNvSpPr>
            <p:nvPr/>
          </p:nvSpPr>
          <p:spPr bwMode="auto">
            <a:xfrm>
              <a:off x="1211363" y="1515263"/>
              <a:ext cx="1343170" cy="17027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96" name="Text Box 28"/>
            <p:cNvSpPr txBox="1">
              <a:spLocks noChangeArrowheads="1"/>
            </p:cNvSpPr>
            <p:nvPr/>
          </p:nvSpPr>
          <p:spPr bwMode="auto">
            <a:xfrm>
              <a:off x="1224922" y="1759720"/>
              <a:ext cx="1385541" cy="312319"/>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sp>
        <p:nvSpPr>
          <p:cNvPr id="2" name="标题 1"/>
          <p:cNvSpPr>
            <a:spLocks noGrp="1"/>
          </p:cNvSpPr>
          <p:nvPr>
            <p:ph type="title"/>
          </p:nvPr>
        </p:nvSpPr>
        <p:spPr/>
        <p:txBody>
          <a:bodyPr>
            <a:normAutofit fontScale="90000"/>
          </a:bodyPr>
          <a:lstStyle/>
          <a:p>
            <a:r>
              <a:rPr lang="en-US" altLang="zh-CN" dirty="0" smtClean="0"/>
              <a:t>Vulnerabilities in Server Virtualization</a:t>
            </a:r>
            <a:endParaRPr lang="zh-CN" altLang="en-US" dirty="0"/>
          </a:p>
        </p:txBody>
      </p:sp>
      <p:sp>
        <p:nvSpPr>
          <p:cNvPr id="3" name="内容占位符 2"/>
          <p:cNvSpPr>
            <a:spLocks noGrp="1"/>
          </p:cNvSpPr>
          <p:nvPr>
            <p:ph idx="1"/>
          </p:nvPr>
        </p:nvSpPr>
        <p:spPr>
          <a:xfrm>
            <a:off x="285720" y="5000636"/>
            <a:ext cx="8572560" cy="1643074"/>
          </a:xfrm>
        </p:spPr>
        <p:txBody>
          <a:bodyPr>
            <a:normAutofit/>
          </a:bodyPr>
          <a:lstStyle/>
          <a:p>
            <a:r>
              <a:rPr lang="en-US" altLang="zh-CN" sz="2800" dirty="0" smtClean="0"/>
              <a:t>The hypervisor is an attack surface (bugs, vulnerable)</a:t>
            </a:r>
          </a:p>
          <a:p>
            <a:pPr>
              <a:buNone/>
            </a:pPr>
            <a:r>
              <a:rPr lang="en-US" altLang="zh-CN" sz="2800" dirty="0" smtClean="0"/>
              <a:t>        ―&gt; </a:t>
            </a:r>
            <a:r>
              <a:rPr lang="en-US" altLang="zh-CN" sz="2800" dirty="0" smtClean="0">
                <a:solidFill>
                  <a:srgbClr val="FF0000"/>
                </a:solidFill>
              </a:rPr>
              <a:t>Malicious customers attack the hypervisor</a:t>
            </a:r>
          </a:p>
        </p:txBody>
      </p:sp>
      <p:pic>
        <p:nvPicPr>
          <p:cNvPr id="4" name="Picture 2" descr="C:\Users\Eric\AppData\Local\Microsoft\Windows\Temporary Internet Files\Content.IE5\CYD2U0ZP\MC900435931[1].wmf"/>
          <p:cNvPicPr>
            <a:picLocks noChangeAspect="1" noChangeArrowheads="1"/>
          </p:cNvPicPr>
          <p:nvPr/>
        </p:nvPicPr>
        <p:blipFill>
          <a:blip r:embed="rId4" cstate="print"/>
          <a:srcRect/>
          <a:stretch>
            <a:fillRect/>
          </a:stretch>
        </p:blipFill>
        <p:spPr bwMode="auto">
          <a:xfrm>
            <a:off x="5715008" y="1714488"/>
            <a:ext cx="1524000" cy="1205513"/>
          </a:xfrm>
          <a:prstGeom prst="rect">
            <a:avLst/>
          </a:prstGeom>
          <a:noFill/>
        </p:spPr>
      </p:pic>
      <p:cxnSp>
        <p:nvCxnSpPr>
          <p:cNvPr id="53" name="Straight Arrow Connector 73"/>
          <p:cNvCxnSpPr/>
          <p:nvPr/>
        </p:nvCxnSpPr>
        <p:spPr bwMode="auto">
          <a:xfrm rot="5400000">
            <a:off x="5741502" y="2854820"/>
            <a:ext cx="828085" cy="833438"/>
          </a:xfrm>
          <a:prstGeom prst="straightConnector1">
            <a:avLst/>
          </a:prstGeom>
          <a:noFill/>
          <a:ln w="76200" cap="flat" cmpd="sng" algn="ctr">
            <a:solidFill>
              <a:srgbClr val="FF0000"/>
            </a:solidFill>
            <a:prstDash val="solid"/>
            <a:round/>
            <a:headEnd type="none" w="med" len="med"/>
            <a:tailEnd type="arrow"/>
          </a:ln>
          <a:effectLst/>
        </p:spPr>
      </p:cxnSp>
      <p:cxnSp>
        <p:nvCxnSpPr>
          <p:cNvPr id="55" name="Straight Arrow Connector 95"/>
          <p:cNvCxnSpPr/>
          <p:nvPr/>
        </p:nvCxnSpPr>
        <p:spPr bwMode="auto">
          <a:xfrm rot="10800000">
            <a:off x="4214810" y="2357430"/>
            <a:ext cx="1328742" cy="1176342"/>
          </a:xfrm>
          <a:prstGeom prst="straightConnector1">
            <a:avLst/>
          </a:prstGeom>
          <a:noFill/>
          <a:ln w="76200" cap="flat" cmpd="sng" algn="ctr">
            <a:solidFill>
              <a:srgbClr val="FF0000"/>
            </a:solidFill>
            <a:prstDash val="solid"/>
            <a:round/>
            <a:headEnd type="none" w="med" len="med"/>
            <a:tailEnd type="arrow"/>
          </a:ln>
          <a:effectLst/>
        </p:spPr>
      </p:cxnSp>
      <p:cxnSp>
        <p:nvCxnSpPr>
          <p:cNvPr id="57" name="Straight Arrow Connector 95"/>
          <p:cNvCxnSpPr>
            <a:endCxn id="90" idx="2"/>
          </p:cNvCxnSpPr>
          <p:nvPr/>
        </p:nvCxnSpPr>
        <p:spPr bwMode="auto">
          <a:xfrm rot="10800000">
            <a:off x="2701478" y="2454752"/>
            <a:ext cx="2584903" cy="1260000"/>
          </a:xfrm>
          <a:prstGeom prst="bentConnector2">
            <a:avLst/>
          </a:prstGeom>
          <a:noFill/>
          <a:ln w="76200" cap="flat" cmpd="sng" algn="ctr">
            <a:solidFill>
              <a:srgbClr val="FF0000"/>
            </a:solidFill>
            <a:prstDash val="solid"/>
            <a:round/>
            <a:headEnd type="none" w="med" len="med"/>
            <a:tailEnd type="arrow"/>
          </a:ln>
          <a:effectLst/>
        </p:spPr>
      </p:cxnSp>
      <p:sp>
        <p:nvSpPr>
          <p:cNvPr id="87" name="爆炸形 1 86"/>
          <p:cNvSpPr/>
          <p:nvPr/>
        </p:nvSpPr>
        <p:spPr>
          <a:xfrm>
            <a:off x="2000232" y="1785926"/>
            <a:ext cx="1357322" cy="107157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爆炸形 1 87"/>
          <p:cNvSpPr/>
          <p:nvPr/>
        </p:nvSpPr>
        <p:spPr>
          <a:xfrm>
            <a:off x="3929058" y="1785926"/>
            <a:ext cx="1357322" cy="107157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爆炸形 1 57"/>
          <p:cNvSpPr/>
          <p:nvPr/>
        </p:nvSpPr>
        <p:spPr>
          <a:xfrm>
            <a:off x="5143504" y="3357562"/>
            <a:ext cx="928694" cy="71438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灯片编号占位符 23"/>
          <p:cNvSpPr>
            <a:spLocks noGrp="1"/>
          </p:cNvSpPr>
          <p:nvPr>
            <p:ph type="sldNum" sz="quarter" idx="12"/>
          </p:nvPr>
        </p:nvSpPr>
        <p:spPr/>
        <p:txBody>
          <a:bodyPr/>
          <a:lstStyle/>
          <a:p>
            <a:fld id="{7FC95203-4F02-4E81-B4F4-22E719E72FEC}" type="slidenum">
              <a:rPr lang="zh-CN" altLang="en-US" smtClean="0"/>
              <a:pPr/>
              <a:t>7</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blinds(horizontal)">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linds(horizontal)">
                                      <p:cBhvr>
                                        <p:cTn id="21" dur="500"/>
                                        <p:tgtEl>
                                          <p:spTgt spid="57"/>
                                        </p:tgtEl>
                                      </p:cBhvr>
                                    </p:animEffect>
                                  </p:childTnLst>
                                </p:cTn>
                              </p:par>
                              <p:par>
                                <p:cTn id="22" presetID="3" presetClass="entr" presetSubtype="10"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blinds(horizontal)">
                                      <p:cBhvr>
                                        <p:cTn id="24" dur="500"/>
                                        <p:tgtEl>
                                          <p:spTgt spid="55"/>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blinds(horizontal)">
                                      <p:cBhvr>
                                        <p:cTn id="28" dur="500"/>
                                        <p:tgtEl>
                                          <p:spTgt spid="87"/>
                                        </p:tgtEl>
                                      </p:cBhvr>
                                    </p:animEffect>
                                  </p:childTnLst>
                                </p:cTn>
                              </p:par>
                            </p:childTnLst>
                          </p:cTn>
                        </p:par>
                        <p:par>
                          <p:cTn id="29" fill="hold">
                            <p:stCondLst>
                              <p:cond delay="1000"/>
                            </p:stCondLst>
                            <p:childTnLst>
                              <p:par>
                                <p:cTn id="30" presetID="3" presetClass="entr" presetSubtype="10" fill="hold" grpId="0" nodeType="after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blinds(horizontal)">
                                      <p:cBhvr>
                                        <p:cTn id="3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 y="274638"/>
            <a:ext cx="8579296" cy="1143000"/>
          </a:xfrm>
          <a:effectLst/>
        </p:spPr>
        <p:txBody>
          <a:bodyPr>
            <a:normAutofit fontScale="90000"/>
          </a:bodyPr>
          <a:lstStyle/>
          <a:p>
            <a:r>
              <a:rPr lang="en-US" altLang="zh-CN" dirty="0" smtClean="0"/>
              <a:t>Vulnerabilities in Network Virtualization</a:t>
            </a:r>
            <a:endParaRPr lang="zh-CN" altLang="en-US" dirty="0"/>
          </a:p>
        </p:txBody>
      </p:sp>
      <p:sp>
        <p:nvSpPr>
          <p:cNvPr id="3" name="内容占位符 2"/>
          <p:cNvSpPr>
            <a:spLocks noGrp="1"/>
          </p:cNvSpPr>
          <p:nvPr>
            <p:ph idx="1"/>
          </p:nvPr>
        </p:nvSpPr>
        <p:spPr>
          <a:xfrm>
            <a:off x="457200" y="5143512"/>
            <a:ext cx="8229600" cy="1285884"/>
          </a:xfrm>
          <a:effectLst/>
        </p:spPr>
        <p:txBody>
          <a:bodyPr/>
          <a:lstStyle/>
          <a:p>
            <a:r>
              <a:rPr lang="en-US" altLang="zh-CN" dirty="0" smtClean="0"/>
              <a:t>Software switch in control VM (Dom0)</a:t>
            </a:r>
          </a:p>
          <a:p>
            <a:r>
              <a:rPr lang="en-US" altLang="zh-CN" dirty="0" smtClean="0"/>
              <a:t>Hypervisor is involved in communication</a:t>
            </a:r>
          </a:p>
        </p:txBody>
      </p:sp>
      <p:grpSp>
        <p:nvGrpSpPr>
          <p:cNvPr id="113" name="组合 112"/>
          <p:cNvGrpSpPr/>
          <p:nvPr/>
        </p:nvGrpSpPr>
        <p:grpSpPr>
          <a:xfrm>
            <a:off x="1071538" y="1190606"/>
            <a:ext cx="7143800" cy="3810030"/>
            <a:chOff x="1071538" y="1190606"/>
            <a:chExt cx="7143800" cy="3810030"/>
          </a:xfrm>
        </p:grpSpPr>
        <p:grpSp>
          <p:nvGrpSpPr>
            <p:cNvPr id="95" name="组合 94"/>
            <p:cNvGrpSpPr/>
            <p:nvPr/>
          </p:nvGrpSpPr>
          <p:grpSpPr>
            <a:xfrm>
              <a:off x="1071538" y="1190606"/>
              <a:ext cx="7143800" cy="3810030"/>
              <a:chOff x="1000100" y="1214422"/>
              <a:chExt cx="7143800" cy="3810030"/>
            </a:xfrm>
          </p:grpSpPr>
          <p:grpSp>
            <p:nvGrpSpPr>
              <p:cNvPr id="38" name="Group 1"/>
              <p:cNvGrpSpPr>
                <a:grpSpLocks noChangeAspect="1"/>
              </p:cNvGrpSpPr>
              <p:nvPr/>
            </p:nvGrpSpPr>
            <p:grpSpPr bwMode="auto">
              <a:xfrm>
                <a:off x="1000100" y="1214422"/>
                <a:ext cx="7143800" cy="3574315"/>
                <a:chOff x="1890" y="2397"/>
                <a:chExt cx="8430" cy="4635"/>
              </a:xfrm>
              <a:effectLst/>
            </p:grpSpPr>
            <p:sp>
              <p:nvSpPr>
                <p:cNvPr id="39" name="AutoShape 32"/>
                <p:cNvSpPr>
                  <a:spLocks noChangeAspect="1" noChangeArrowheads="1" noTextEdit="1"/>
                </p:cNvSpPr>
                <p:nvPr/>
              </p:nvSpPr>
              <p:spPr bwMode="auto">
                <a:xfrm>
                  <a:off x="1890" y="2397"/>
                  <a:ext cx="8430" cy="46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40" name="Rectangle 31"/>
                <p:cNvSpPr>
                  <a:spLocks noChangeArrowheads="1"/>
                </p:cNvSpPr>
                <p:nvPr/>
              </p:nvSpPr>
              <p:spPr bwMode="auto">
                <a:xfrm>
                  <a:off x="2011" y="6299"/>
                  <a:ext cx="8221" cy="73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 name="Rectangle 30"/>
                <p:cNvSpPr>
                  <a:spLocks noChangeArrowheads="1"/>
                </p:cNvSpPr>
                <p:nvPr/>
              </p:nvSpPr>
              <p:spPr bwMode="auto">
                <a:xfrm>
                  <a:off x="2011" y="5269"/>
                  <a:ext cx="8221" cy="775"/>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sp>
              <p:nvSpPr>
                <p:cNvPr id="42" name="Rectangle 29"/>
                <p:cNvSpPr>
                  <a:spLocks noChangeArrowheads="1"/>
                </p:cNvSpPr>
                <p:nvPr/>
              </p:nvSpPr>
              <p:spPr bwMode="auto">
                <a:xfrm>
                  <a:off x="3918" y="2818"/>
                  <a:ext cx="4335" cy="21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44" name="Text Box 27"/>
                <p:cNvSpPr txBox="1">
                  <a:spLocks noChangeArrowheads="1"/>
                </p:cNvSpPr>
                <p:nvPr/>
              </p:nvSpPr>
              <p:spPr bwMode="auto">
                <a:xfrm>
                  <a:off x="5599" y="3135"/>
                  <a:ext cx="142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46" name="Rectangle 25"/>
                <p:cNvSpPr>
                  <a:spLocks noChangeArrowheads="1"/>
                </p:cNvSpPr>
                <p:nvPr/>
              </p:nvSpPr>
              <p:spPr bwMode="auto">
                <a:xfrm>
                  <a:off x="2055" y="2818"/>
                  <a:ext cx="1585" cy="22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49" name="Rectangle 22"/>
                <p:cNvSpPr>
                  <a:spLocks noChangeArrowheads="1"/>
                </p:cNvSpPr>
                <p:nvPr/>
              </p:nvSpPr>
              <p:spPr bwMode="auto">
                <a:xfrm>
                  <a:off x="5490" y="3841"/>
                  <a:ext cx="1200" cy="708"/>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5" name="Rectangle 16"/>
                <p:cNvSpPr>
                  <a:spLocks noChangeArrowheads="1"/>
                </p:cNvSpPr>
                <p:nvPr/>
              </p:nvSpPr>
              <p:spPr bwMode="auto">
                <a:xfrm>
                  <a:off x="5250" y="6534"/>
                  <a:ext cx="1725" cy="49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Physical NIC</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 name="AutoShape 15"/>
                <p:cNvSpPr>
                  <a:spLocks noChangeShapeType="1"/>
                </p:cNvSpPr>
                <p:nvPr/>
              </p:nvSpPr>
              <p:spPr bwMode="auto">
                <a:xfrm>
                  <a:off x="6695" y="4916"/>
                  <a:ext cx="0" cy="1681"/>
                </a:xfrm>
                <a:prstGeom prst="straightConnector1">
                  <a:avLst/>
                </a:prstGeom>
                <a:ln>
                  <a:solidFill>
                    <a:schemeClr val="accent2"/>
                  </a:solidFill>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62" name="Rectangle 8"/>
                <p:cNvSpPr>
                  <a:spLocks noChangeArrowheads="1"/>
                </p:cNvSpPr>
                <p:nvPr/>
              </p:nvSpPr>
              <p:spPr bwMode="auto">
                <a:xfrm>
                  <a:off x="8580" y="2803"/>
                  <a:ext cx="1560" cy="22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45" name="Text Box 26"/>
                <p:cNvSpPr txBox="1">
                  <a:spLocks noChangeArrowheads="1"/>
                </p:cNvSpPr>
                <p:nvPr/>
              </p:nvSpPr>
              <p:spPr bwMode="auto">
                <a:xfrm>
                  <a:off x="8579" y="3135"/>
                  <a:ext cx="1501"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43" name="Text Box 28"/>
                <p:cNvSpPr txBox="1">
                  <a:spLocks noChangeArrowheads="1"/>
                </p:cNvSpPr>
                <p:nvPr/>
              </p:nvSpPr>
              <p:spPr bwMode="auto">
                <a:xfrm>
                  <a:off x="2071" y="3135"/>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87" name="Group 79"/>
              <p:cNvGrpSpPr/>
              <p:nvPr/>
            </p:nvGrpSpPr>
            <p:grpSpPr>
              <a:xfrm rot="19598494">
                <a:off x="5147323" y="4670859"/>
                <a:ext cx="279150" cy="353593"/>
                <a:chOff x="2286000" y="5638800"/>
                <a:chExt cx="457200" cy="609600"/>
              </a:xfrm>
            </p:grpSpPr>
            <p:sp>
              <p:nvSpPr>
                <p:cNvPr id="88" name="Rectangle 7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9" name="Rectangle 7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0" name="Rectangle 7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1" name="Rectangle 7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2" name="Rectangle 8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3" name="Rectangle 8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pic>
          <p:nvPicPr>
            <p:cNvPr id="70" name="Picture 2"/>
            <p:cNvPicPr>
              <a:picLocks noChangeAspect="1" noChangeArrowheads="1"/>
            </p:cNvPicPr>
            <p:nvPr/>
          </p:nvPicPr>
          <p:blipFill>
            <a:blip r:embed="rId3" cstate="print"/>
            <a:srcRect/>
            <a:stretch>
              <a:fillRect/>
            </a:stretch>
          </p:blipFill>
          <p:spPr bwMode="auto">
            <a:xfrm>
              <a:off x="3571869" y="2857496"/>
              <a:ext cx="2214578" cy="326454"/>
            </a:xfrm>
            <a:prstGeom prst="rect">
              <a:avLst/>
            </a:prstGeom>
            <a:noFill/>
            <a:ln w="9525">
              <a:noFill/>
              <a:miter lim="800000"/>
              <a:headEnd/>
              <a:tailEnd/>
            </a:ln>
          </p:spPr>
        </p:pic>
        <p:sp>
          <p:nvSpPr>
            <p:cNvPr id="105" name="Rectangle 24"/>
            <p:cNvSpPr>
              <a:spLocks noChangeArrowheads="1"/>
            </p:cNvSpPr>
            <p:nvPr/>
          </p:nvSpPr>
          <p:spPr bwMode="auto">
            <a:xfrm>
              <a:off x="6739200" y="2671200"/>
              <a:ext cx="1333262"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81" name="Group 72"/>
            <p:cNvGrpSpPr/>
            <p:nvPr/>
          </p:nvGrpSpPr>
          <p:grpSpPr>
            <a:xfrm rot="19598494">
              <a:off x="6646485" y="2976556"/>
              <a:ext cx="279150" cy="353593"/>
              <a:chOff x="2286000" y="5638800"/>
              <a:chExt cx="457200" cy="609600"/>
            </a:xfrm>
          </p:grpSpPr>
          <p:sp>
            <p:nvSpPr>
              <p:cNvPr id="82"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3"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4"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5"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6"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96"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106" name="Rectangle 24"/>
            <p:cNvSpPr>
              <a:spLocks noChangeArrowheads="1"/>
            </p:cNvSpPr>
            <p:nvPr/>
          </p:nvSpPr>
          <p:spPr bwMode="auto">
            <a:xfrm>
              <a:off x="1214414" y="2714620"/>
              <a:ext cx="1333262"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74" name="Group 72"/>
            <p:cNvGrpSpPr/>
            <p:nvPr/>
          </p:nvGrpSpPr>
          <p:grpSpPr>
            <a:xfrm rot="19598494">
              <a:off x="2361241" y="3099223"/>
              <a:ext cx="279150" cy="353593"/>
              <a:chOff x="2286000" y="5638800"/>
              <a:chExt cx="457200" cy="609600"/>
            </a:xfrm>
          </p:grpSpPr>
          <p:sp>
            <p:nvSpPr>
              <p:cNvPr id="75"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6"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7"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8"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9"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0"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111" name="肘形连接符 110"/>
            <p:cNvCxnSpPr/>
            <p:nvPr/>
          </p:nvCxnSpPr>
          <p:spPr>
            <a:xfrm rot="16200000" flipH="1">
              <a:off x="3023129" y="2477542"/>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cxnSp>
          <p:nvCxnSpPr>
            <p:cNvPr id="112" name="肘形连接符 111"/>
            <p:cNvCxnSpPr/>
            <p:nvPr/>
          </p:nvCxnSpPr>
          <p:spPr>
            <a:xfrm rot="16200000" flipH="1">
              <a:off x="6166401" y="2477542"/>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grpSp>
      <p:sp>
        <p:nvSpPr>
          <p:cNvPr id="48" name="灯片编号占位符 47"/>
          <p:cNvSpPr>
            <a:spLocks noGrp="1"/>
          </p:cNvSpPr>
          <p:nvPr>
            <p:ph type="sldNum" sz="quarter" idx="12"/>
          </p:nvPr>
        </p:nvSpPr>
        <p:spPr/>
        <p:txBody>
          <a:bodyPr/>
          <a:lstStyle/>
          <a:p>
            <a:fld id="{7FC95203-4F02-4E81-B4F4-22E719E72FEC}"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71538" y="1190606"/>
            <a:ext cx="7143800" cy="3810030"/>
            <a:chOff x="1071538" y="1190606"/>
            <a:chExt cx="7143800" cy="3810030"/>
          </a:xfrm>
        </p:grpSpPr>
        <p:grpSp>
          <p:nvGrpSpPr>
            <p:cNvPr id="52" name="组合 94"/>
            <p:cNvGrpSpPr/>
            <p:nvPr/>
          </p:nvGrpSpPr>
          <p:grpSpPr>
            <a:xfrm>
              <a:off x="1071538" y="1190606"/>
              <a:ext cx="7143800" cy="3810030"/>
              <a:chOff x="1000100" y="1214422"/>
              <a:chExt cx="7143800" cy="3810030"/>
            </a:xfrm>
          </p:grpSpPr>
          <p:grpSp>
            <p:nvGrpSpPr>
              <p:cNvPr id="75" name="Group 1"/>
              <p:cNvGrpSpPr>
                <a:grpSpLocks noChangeAspect="1"/>
              </p:cNvGrpSpPr>
              <p:nvPr/>
            </p:nvGrpSpPr>
            <p:grpSpPr bwMode="auto">
              <a:xfrm>
                <a:off x="1000100" y="1214422"/>
                <a:ext cx="7143800" cy="3574315"/>
                <a:chOff x="1890" y="2397"/>
                <a:chExt cx="8430" cy="4635"/>
              </a:xfrm>
              <a:effectLst/>
            </p:grpSpPr>
            <p:sp>
              <p:nvSpPr>
                <p:cNvPr id="83" name="AutoShape 32"/>
                <p:cNvSpPr>
                  <a:spLocks noChangeAspect="1" noChangeArrowheads="1" noTextEdit="1"/>
                </p:cNvSpPr>
                <p:nvPr/>
              </p:nvSpPr>
              <p:spPr bwMode="auto">
                <a:xfrm>
                  <a:off x="1890" y="2397"/>
                  <a:ext cx="8430" cy="4635"/>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p>
              </p:txBody>
            </p:sp>
            <p:sp>
              <p:nvSpPr>
                <p:cNvPr id="84" name="Rectangle 31"/>
                <p:cNvSpPr>
                  <a:spLocks noChangeArrowheads="1"/>
                </p:cNvSpPr>
                <p:nvPr/>
              </p:nvSpPr>
              <p:spPr bwMode="auto">
                <a:xfrm>
                  <a:off x="2011" y="6299"/>
                  <a:ext cx="8221" cy="73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Hardware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5" name="Rectangle 30"/>
                <p:cNvSpPr>
                  <a:spLocks noChangeArrowheads="1"/>
                </p:cNvSpPr>
                <p:nvPr/>
              </p:nvSpPr>
              <p:spPr bwMode="auto">
                <a:xfrm>
                  <a:off x="2011" y="5269"/>
                  <a:ext cx="8221" cy="775"/>
                </a:xfrm>
                <a:prstGeom prst="rect">
                  <a:avLst/>
                </a:prstGeom>
                <a:ln>
                  <a:solidFill>
                    <a:schemeClr val="accent3"/>
                  </a:solidFill>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dirty="0" smtClean="0">
                      <a:solidFill>
                        <a:schemeClr val="tx1"/>
                      </a:solidFill>
                      <a:latin typeface="Cambria" pitchFamily="18" charset="0"/>
                      <a:ea typeface="宋体" pitchFamily="2" charset="-122"/>
                      <a:cs typeface="Times New Roman" pitchFamily="18" charset="0"/>
                    </a:rPr>
                    <a:t>Hypervisor</a:t>
                  </a:r>
                </a:p>
              </p:txBody>
            </p:sp>
            <p:sp>
              <p:nvSpPr>
                <p:cNvPr id="86" name="Rectangle 29"/>
                <p:cNvSpPr>
                  <a:spLocks noChangeArrowheads="1"/>
                </p:cNvSpPr>
                <p:nvPr/>
              </p:nvSpPr>
              <p:spPr bwMode="auto">
                <a:xfrm>
                  <a:off x="3918" y="2818"/>
                  <a:ext cx="4335" cy="21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89" name="Text Box 27"/>
                <p:cNvSpPr txBox="1">
                  <a:spLocks noChangeArrowheads="1"/>
                </p:cNvSpPr>
                <p:nvPr/>
              </p:nvSpPr>
              <p:spPr bwMode="auto">
                <a:xfrm>
                  <a:off x="5599" y="3135"/>
                  <a:ext cx="142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Dom0</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90" name="Rectangle 25"/>
                <p:cNvSpPr>
                  <a:spLocks noChangeArrowheads="1"/>
                </p:cNvSpPr>
                <p:nvPr/>
              </p:nvSpPr>
              <p:spPr bwMode="auto">
                <a:xfrm>
                  <a:off x="2055" y="2818"/>
                  <a:ext cx="1585" cy="22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91" name="Rectangle 22"/>
                <p:cNvSpPr>
                  <a:spLocks noChangeArrowheads="1"/>
                </p:cNvSpPr>
                <p:nvPr/>
              </p:nvSpPr>
              <p:spPr bwMode="auto">
                <a:xfrm>
                  <a:off x="5490" y="3841"/>
                  <a:ext cx="1200" cy="708"/>
                </a:xfrm>
                <a:prstGeom prst="rect">
                  <a:avLst/>
                </a:prstGeom>
                <a:ln>
                  <a:noFill/>
                  <a:headEnd/>
                  <a:tailEn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Software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Switch</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2" name="Rectangle 16"/>
                <p:cNvSpPr>
                  <a:spLocks noChangeArrowheads="1"/>
                </p:cNvSpPr>
                <p:nvPr/>
              </p:nvSpPr>
              <p:spPr bwMode="auto">
                <a:xfrm>
                  <a:off x="5250" y="6534"/>
                  <a:ext cx="1725" cy="49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mbria" pitchFamily="18" charset="0"/>
                      <a:ea typeface="宋体" pitchFamily="2" charset="-122"/>
                      <a:cs typeface="Times New Roman" pitchFamily="18" charset="0"/>
                    </a:rPr>
                    <a:t>Physical NIC</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3" name="AutoShape 15"/>
                <p:cNvSpPr>
                  <a:spLocks noChangeShapeType="1"/>
                </p:cNvSpPr>
                <p:nvPr/>
              </p:nvSpPr>
              <p:spPr bwMode="auto">
                <a:xfrm>
                  <a:off x="6695" y="4916"/>
                  <a:ext cx="0" cy="1681"/>
                </a:xfrm>
                <a:prstGeom prst="straightConnector1">
                  <a:avLst/>
                </a:prstGeom>
                <a:ln>
                  <a:solidFill>
                    <a:schemeClr val="accent2"/>
                  </a:solidFill>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p>
              </p:txBody>
            </p:sp>
            <p:sp>
              <p:nvSpPr>
                <p:cNvPr id="94" name="Rectangle 8"/>
                <p:cNvSpPr>
                  <a:spLocks noChangeArrowheads="1"/>
                </p:cNvSpPr>
                <p:nvPr/>
              </p:nvSpPr>
              <p:spPr bwMode="auto">
                <a:xfrm>
                  <a:off x="8580" y="2803"/>
                  <a:ext cx="1560" cy="22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chemeClr val="tx1"/>
                    </a:solidFill>
                  </a:endParaRPr>
                </a:p>
              </p:txBody>
            </p:sp>
            <p:sp>
              <p:nvSpPr>
                <p:cNvPr id="95" name="Text Box 26"/>
                <p:cNvSpPr txBox="1">
                  <a:spLocks noChangeArrowheads="1"/>
                </p:cNvSpPr>
                <p:nvPr/>
              </p:nvSpPr>
              <p:spPr bwMode="auto">
                <a:xfrm>
                  <a:off x="8579" y="3135"/>
                  <a:ext cx="1501"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2</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96" name="Text Box 28"/>
                <p:cNvSpPr txBox="1">
                  <a:spLocks noChangeArrowheads="1"/>
                </p:cNvSpPr>
                <p:nvPr/>
              </p:nvSpPr>
              <p:spPr bwMode="auto">
                <a:xfrm>
                  <a:off x="2071" y="3135"/>
                  <a:ext cx="1635" cy="405"/>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Cambria" pitchFamily="18" charset="0"/>
                      <a:ea typeface="宋体" pitchFamily="2" charset="-122"/>
                      <a:cs typeface="Times New Roman" pitchFamily="18" charset="0"/>
                    </a:rPr>
                    <a:t>Guest VM 1</a:t>
                  </a:r>
                  <a:endParaRPr kumimoji="0" lang="en-US" altLang="zh-CN" sz="1600" b="0" i="0" u="none" strike="noStrike" cap="none" normalizeH="0" baseline="0" dirty="0" smtClean="0">
                    <a:ln>
                      <a:noFill/>
                    </a:ln>
                    <a:effectLst/>
                    <a:latin typeface="Arial" pitchFamily="34" charset="0"/>
                    <a:ea typeface="宋体" pitchFamily="2" charset="-122"/>
                    <a:cs typeface="宋体" pitchFamily="2" charset="-122"/>
                  </a:endParaRPr>
                </a:p>
              </p:txBody>
            </p:sp>
          </p:grpSp>
          <p:grpSp>
            <p:nvGrpSpPr>
              <p:cNvPr id="76" name="Group 79"/>
              <p:cNvGrpSpPr/>
              <p:nvPr/>
            </p:nvGrpSpPr>
            <p:grpSpPr>
              <a:xfrm rot="19598494">
                <a:off x="5147323" y="4670859"/>
                <a:ext cx="279150" cy="353593"/>
                <a:chOff x="2286000" y="5638800"/>
                <a:chExt cx="457200" cy="609600"/>
              </a:xfrm>
            </p:grpSpPr>
            <p:sp>
              <p:nvSpPr>
                <p:cNvPr id="77" name="Rectangle 7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8" name="Rectangle 7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9" name="Rectangle 7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0" name="Rectangle 7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1" name="Rectangle 8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82" name="Rectangle 8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pic>
          <p:nvPicPr>
            <p:cNvPr id="54" name="Picture 2"/>
            <p:cNvPicPr>
              <a:picLocks noChangeAspect="1" noChangeArrowheads="1"/>
            </p:cNvPicPr>
            <p:nvPr/>
          </p:nvPicPr>
          <p:blipFill>
            <a:blip r:embed="rId4" cstate="print"/>
            <a:srcRect/>
            <a:stretch>
              <a:fillRect/>
            </a:stretch>
          </p:blipFill>
          <p:spPr bwMode="auto">
            <a:xfrm>
              <a:off x="3571869" y="2857496"/>
              <a:ext cx="2214578" cy="326454"/>
            </a:xfrm>
            <a:prstGeom prst="rect">
              <a:avLst/>
            </a:prstGeom>
            <a:noFill/>
            <a:ln w="9525">
              <a:noFill/>
              <a:miter lim="800000"/>
              <a:headEnd/>
              <a:tailEnd/>
            </a:ln>
          </p:spPr>
        </p:pic>
        <p:sp>
          <p:nvSpPr>
            <p:cNvPr id="56" name="Rectangle 24"/>
            <p:cNvSpPr>
              <a:spLocks noChangeArrowheads="1"/>
            </p:cNvSpPr>
            <p:nvPr/>
          </p:nvSpPr>
          <p:spPr bwMode="auto">
            <a:xfrm>
              <a:off x="6739200" y="2671200"/>
              <a:ext cx="1333262"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58" name="Group 72"/>
            <p:cNvGrpSpPr/>
            <p:nvPr/>
          </p:nvGrpSpPr>
          <p:grpSpPr>
            <a:xfrm rot="19598494">
              <a:off x="6646485" y="2976556"/>
              <a:ext cx="279150" cy="353593"/>
              <a:chOff x="2286000" y="5638800"/>
              <a:chExt cx="457200" cy="609600"/>
            </a:xfrm>
          </p:grpSpPr>
          <p:sp>
            <p:nvSpPr>
              <p:cNvPr id="69"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0"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1"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2"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3"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74"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59" name="Rectangle 24"/>
            <p:cNvSpPr>
              <a:spLocks noChangeArrowheads="1"/>
            </p:cNvSpPr>
            <p:nvPr/>
          </p:nvSpPr>
          <p:spPr bwMode="auto">
            <a:xfrm>
              <a:off x="1214414" y="2714620"/>
              <a:ext cx="1333262" cy="531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mbria" pitchFamily="18" charset="0"/>
                  <a:ea typeface="宋体" pitchFamily="2" charset="-122"/>
                  <a:cs typeface="Times New Roman" pitchFamily="18"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latin typeface="Cambria" pitchFamily="18" charset="0"/>
                  <a:ea typeface="宋体" pitchFamily="2" charset="-122"/>
                  <a:cs typeface="Times New Roman" pitchFamily="18" charset="0"/>
                </a:rPr>
                <a:t>Interface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60" name="Group 72"/>
            <p:cNvGrpSpPr/>
            <p:nvPr/>
          </p:nvGrpSpPr>
          <p:grpSpPr>
            <a:xfrm rot="19598494">
              <a:off x="2361241" y="3099223"/>
              <a:ext cx="279150" cy="353593"/>
              <a:chOff x="2286000" y="5638800"/>
              <a:chExt cx="457200" cy="609600"/>
            </a:xfrm>
          </p:grpSpPr>
          <p:sp>
            <p:nvSpPr>
              <p:cNvPr id="63"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4"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5"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6"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7"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68"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cxnSp>
          <p:nvCxnSpPr>
            <p:cNvPr id="61" name="肘形连接符 60"/>
            <p:cNvCxnSpPr/>
            <p:nvPr/>
          </p:nvCxnSpPr>
          <p:spPr>
            <a:xfrm rot="16200000" flipH="1">
              <a:off x="3023129" y="2477542"/>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cxnSp>
          <p:nvCxnSpPr>
            <p:cNvPr id="62" name="肘形连接符 61"/>
            <p:cNvCxnSpPr/>
            <p:nvPr/>
          </p:nvCxnSpPr>
          <p:spPr>
            <a:xfrm rot="16200000" flipH="1">
              <a:off x="6166401" y="2477542"/>
              <a:ext cx="1588" cy="1333001"/>
            </a:xfrm>
            <a:prstGeom prst="bentConnector3">
              <a:avLst>
                <a:gd name="adj1" fmla="val 39319030"/>
              </a:avLst>
            </a:prstGeom>
            <a:ln>
              <a:solidFill>
                <a:schemeClr val="accent2"/>
              </a:solidFill>
              <a:headEnd type="arrow"/>
              <a:tailEnd type="arrow"/>
            </a:ln>
            <a:effectLst/>
          </p:spPr>
          <p:style>
            <a:lnRef idx="3">
              <a:schemeClr val="accent2"/>
            </a:lnRef>
            <a:fillRef idx="0">
              <a:schemeClr val="accent2"/>
            </a:fillRef>
            <a:effectRef idx="2">
              <a:schemeClr val="accent2"/>
            </a:effectRef>
            <a:fontRef idx="minor">
              <a:schemeClr val="tx1"/>
            </a:fontRef>
          </p:style>
        </p:cxnSp>
      </p:grpSp>
      <p:sp>
        <p:nvSpPr>
          <p:cNvPr id="3" name="内容占位符 2"/>
          <p:cNvSpPr>
            <a:spLocks noGrp="1"/>
          </p:cNvSpPr>
          <p:nvPr>
            <p:ph idx="1"/>
          </p:nvPr>
        </p:nvSpPr>
        <p:spPr>
          <a:xfrm>
            <a:off x="251520" y="5000636"/>
            <a:ext cx="8715404" cy="1857364"/>
          </a:xfrm>
        </p:spPr>
        <p:txBody>
          <a:bodyPr>
            <a:normAutofit/>
          </a:bodyPr>
          <a:lstStyle/>
          <a:p>
            <a:r>
              <a:rPr lang="en-US" altLang="zh-CN" sz="2600" dirty="0" smtClean="0"/>
              <a:t>Software switch is coupled with the control VM</a:t>
            </a:r>
          </a:p>
          <a:p>
            <a:pPr>
              <a:buNone/>
            </a:pPr>
            <a:r>
              <a:rPr lang="en-US" altLang="zh-CN" sz="2600" dirty="0" smtClean="0"/>
              <a:t>      ―&gt; e.g., </a:t>
            </a:r>
            <a:r>
              <a:rPr lang="en-US" altLang="zh-CN" sz="2600" dirty="0">
                <a:solidFill>
                  <a:srgbClr val="FF0000"/>
                </a:solidFill>
              </a:rPr>
              <a:t>s</a:t>
            </a:r>
            <a:r>
              <a:rPr lang="en-US" altLang="zh-CN" sz="2600" dirty="0" smtClean="0">
                <a:solidFill>
                  <a:srgbClr val="FF0000"/>
                </a:solidFill>
              </a:rPr>
              <a:t>oftware switch crash can lead to a complete system crash</a:t>
            </a:r>
            <a:endParaRPr lang="zh-CN" altLang="en-US" sz="2600" dirty="0">
              <a:solidFill>
                <a:srgbClr val="FF0000"/>
              </a:solidFill>
            </a:endParaRPr>
          </a:p>
        </p:txBody>
      </p:sp>
      <p:pic>
        <p:nvPicPr>
          <p:cNvPr id="4" name="Picture 2" descr="C:\Users\Eric\AppData\Local\Microsoft\Windows\Temporary Internet Files\Content.IE5\CYD2U0ZP\MC900435931[1].wmf"/>
          <p:cNvPicPr>
            <a:picLocks noChangeAspect="1" noChangeArrowheads="1"/>
          </p:cNvPicPr>
          <p:nvPr/>
        </p:nvPicPr>
        <p:blipFill>
          <a:blip r:embed="rId5" cstate="print"/>
          <a:srcRect/>
          <a:stretch>
            <a:fillRect/>
          </a:stretch>
        </p:blipFill>
        <p:spPr bwMode="auto">
          <a:xfrm>
            <a:off x="6572264" y="1643050"/>
            <a:ext cx="1524000" cy="1205513"/>
          </a:xfrm>
          <a:prstGeom prst="rect">
            <a:avLst/>
          </a:prstGeom>
          <a:noFill/>
        </p:spPr>
      </p:pic>
      <p:sp>
        <p:nvSpPr>
          <p:cNvPr id="87" name="爆炸形 1 86"/>
          <p:cNvSpPr/>
          <p:nvPr/>
        </p:nvSpPr>
        <p:spPr>
          <a:xfrm>
            <a:off x="3929058" y="1785926"/>
            <a:ext cx="1357322" cy="107157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爆炸形 1 97"/>
          <p:cNvSpPr/>
          <p:nvPr/>
        </p:nvSpPr>
        <p:spPr>
          <a:xfrm>
            <a:off x="3000364" y="1428736"/>
            <a:ext cx="3500462" cy="1928826"/>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爆炸形 1 98"/>
          <p:cNvSpPr/>
          <p:nvPr/>
        </p:nvSpPr>
        <p:spPr>
          <a:xfrm>
            <a:off x="1571604" y="1571612"/>
            <a:ext cx="6143668" cy="2786082"/>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Straight Arrow Connector 95"/>
          <p:cNvCxnSpPr/>
          <p:nvPr/>
        </p:nvCxnSpPr>
        <p:spPr bwMode="auto">
          <a:xfrm rot="5400000" flipH="1">
            <a:off x="6012531" y="1107005"/>
            <a:ext cx="7684" cy="2778917"/>
          </a:xfrm>
          <a:prstGeom prst="bentConnector3">
            <a:avLst>
              <a:gd name="adj1" fmla="val -15937603"/>
            </a:avLst>
          </a:prstGeom>
          <a:noFill/>
          <a:ln w="76200" cap="flat" cmpd="sng" algn="ctr">
            <a:solidFill>
              <a:srgbClr val="FF0000"/>
            </a:solidFill>
            <a:prstDash val="solid"/>
            <a:round/>
            <a:headEnd type="none" w="med" len="med"/>
            <a:tailEnd type="arrow"/>
          </a:ln>
          <a:effectLst/>
        </p:spPr>
      </p:cxnSp>
      <p:sp>
        <p:nvSpPr>
          <p:cNvPr id="109" name="标题 1"/>
          <p:cNvSpPr>
            <a:spLocks noGrp="1"/>
          </p:cNvSpPr>
          <p:nvPr>
            <p:ph type="title"/>
          </p:nvPr>
        </p:nvSpPr>
        <p:spPr>
          <a:xfrm>
            <a:off x="457200" y="274638"/>
            <a:ext cx="8401080" cy="1143000"/>
          </a:xfrm>
          <a:effectLst/>
        </p:spPr>
        <p:txBody>
          <a:bodyPr>
            <a:normAutofit fontScale="90000"/>
          </a:bodyPr>
          <a:lstStyle/>
          <a:p>
            <a:r>
              <a:rPr lang="en-US" altLang="zh-CN" dirty="0" smtClean="0"/>
              <a:t>Vulnerabilities in Network Virtualization</a:t>
            </a:r>
            <a:endParaRPr lang="zh-CN" altLang="en-US" dirty="0"/>
          </a:p>
        </p:txBody>
      </p:sp>
      <p:sp>
        <p:nvSpPr>
          <p:cNvPr id="53" name="灯片编号占位符 52"/>
          <p:cNvSpPr>
            <a:spLocks noGrp="1"/>
          </p:cNvSpPr>
          <p:nvPr>
            <p:ph type="sldNum" sz="quarter" idx="12"/>
          </p:nvPr>
        </p:nvSpPr>
        <p:spPr/>
        <p:txBody>
          <a:bodyPr/>
          <a:lstStyle/>
          <a:p>
            <a:fld id="{7FC95203-4F02-4E81-B4F4-22E719E72FEC}" type="slidenum">
              <a:rPr lang="zh-CN" altLang="en-US" smtClean="0"/>
              <a:pPr/>
              <a:t>9</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blinds(horizontal)">
                                      <p:cBhvr>
                                        <p:cTn id="12" dur="500"/>
                                        <p:tgtEl>
                                          <p:spTgt spid="100"/>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blinds(horizontal)">
                                      <p:cBhvr>
                                        <p:cTn id="16" dur="500"/>
                                        <p:tgtEl>
                                          <p:spTgt spid="8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blinds(horizontal)">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blinds(horizontal)">
                                      <p:cBhvr>
                                        <p:cTn id="26"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8" grpId="0" animBg="1"/>
      <p:bldP spid="9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8|35.4|0.9|8.4|1.1|6.5|1.5|2.6|24.4|2.8|7.4"/>
</p:tagLst>
</file>

<file path=ppt/tags/tag2.xml><?xml version="1.0" encoding="utf-8"?>
<p:tagLst xmlns:a="http://schemas.openxmlformats.org/drawingml/2006/main" xmlns:r="http://schemas.openxmlformats.org/officeDocument/2006/relationships" xmlns:p="http://schemas.openxmlformats.org/presentationml/2006/main">
  <p:tag name="TIMING" val="|4.8|35.4|0.9|8.4|1.1|6.5|1.5|2.6|24.4|2.8|7.4"/>
</p:tagLst>
</file>

<file path=ppt/tags/tag3.xml><?xml version="1.0" encoding="utf-8"?>
<p:tagLst xmlns:a="http://schemas.openxmlformats.org/drawingml/2006/main" xmlns:r="http://schemas.openxmlformats.org/officeDocument/2006/relationships" xmlns:p="http://schemas.openxmlformats.org/presentationml/2006/main">
  <p:tag name="TIMING" val="|4.8|35.4|0.9|8.4|1.1|6.5|1.5|2.6|24.4|2.8|7.4"/>
</p:tagLst>
</file>

<file path=ppt/tags/tag4.xml><?xml version="1.0" encoding="utf-8"?>
<p:tagLst xmlns:a="http://schemas.openxmlformats.org/drawingml/2006/main" xmlns:r="http://schemas.openxmlformats.org/officeDocument/2006/relationships" xmlns:p="http://schemas.openxmlformats.org/presentationml/2006/main">
  <p:tag name="TIMING" val="|86.2|41.6"/>
</p:tagLst>
</file>

<file path=ppt/tags/tag5.xml><?xml version="1.0" encoding="utf-8"?>
<p:tagLst xmlns:a="http://schemas.openxmlformats.org/drawingml/2006/main" xmlns:r="http://schemas.openxmlformats.org/officeDocument/2006/relationships" xmlns:p="http://schemas.openxmlformats.org/presentationml/2006/main">
  <p:tag name="TIMING" val="|42.7|1.3"/>
</p:tagLst>
</file>

<file path=ppt/tags/tag6.xml><?xml version="1.0" encoding="utf-8"?>
<p:tagLst xmlns:a="http://schemas.openxmlformats.org/drawingml/2006/main" xmlns:r="http://schemas.openxmlformats.org/officeDocument/2006/relationships" xmlns:p="http://schemas.openxmlformats.org/presentationml/2006/main">
  <p:tag name="TIMING" val="|48.9|0.9|77.1|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2899</Words>
  <Application>Microsoft Macintosh PowerPoint</Application>
  <PresentationFormat>全屏显示(4:3)</PresentationFormat>
  <Paragraphs>485</Paragraphs>
  <Slides>21</Slides>
  <Notes>21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Virtual Switching Without a Hypervisor for a More Secure Cloud</vt:lpstr>
      <vt:lpstr>Public Cloud Infrastructure</vt:lpstr>
      <vt:lpstr>Server Virtualization</vt:lpstr>
      <vt:lpstr>Network Virtualization</vt:lpstr>
      <vt:lpstr>Security: a major impediment for moving to the cloud!</vt:lpstr>
      <vt:lpstr>Vulnerabilities in Server Virtualization</vt:lpstr>
      <vt:lpstr>Vulnerabilities in Server Virtualization</vt:lpstr>
      <vt:lpstr>Vulnerabilities in Network Virtualization</vt:lpstr>
      <vt:lpstr>Vulnerabilities in Network Virtualization</vt:lpstr>
      <vt:lpstr>Dom0 Disaggregation [e.g., SOSP’11]</vt:lpstr>
      <vt:lpstr>NoHype [ISCA’10, CCS’11]</vt:lpstr>
      <vt:lpstr>Software Switching in NoHype</vt:lpstr>
      <vt:lpstr>Our Solution Overview</vt:lpstr>
      <vt:lpstr>Eliminate the Hypervisor-Guest Interaction</vt:lpstr>
      <vt:lpstr>Limit Damage From a Compromised Switch</vt:lpstr>
      <vt:lpstr>Preliminary Prototype</vt:lpstr>
      <vt:lpstr>Preliminary Evaluation</vt:lpstr>
      <vt:lpstr>Evaluation on Throughput</vt:lpstr>
      <vt:lpstr>Comparison with Native Xen</vt:lpstr>
      <vt:lpstr>Conclusion and Future Work</vt:lpstr>
      <vt:lpstr>Thanks!  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Switching Without a Hypervisor for a More Secure Cloud</dc:title>
  <dc:creator>King</dc:creator>
  <cp:lastModifiedBy>King</cp:lastModifiedBy>
  <cp:revision>183</cp:revision>
  <dcterms:created xsi:type="dcterms:W3CDTF">2012-03-23T15:15:02Z</dcterms:created>
  <dcterms:modified xsi:type="dcterms:W3CDTF">2012-05-02T00:58:29Z</dcterms:modified>
</cp:coreProperties>
</file>