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77" r:id="rId6"/>
    <p:sldId id="279" r:id="rId7"/>
    <p:sldId id="280" r:id="rId8"/>
    <p:sldId id="269" r:id="rId9"/>
    <p:sldId id="259" r:id="rId10"/>
    <p:sldId id="260" r:id="rId11"/>
    <p:sldId id="261" r:id="rId12"/>
    <p:sldId id="270" r:id="rId13"/>
    <p:sldId id="262" r:id="rId14"/>
    <p:sldId id="263" r:id="rId15"/>
    <p:sldId id="264" r:id="rId16"/>
    <p:sldId id="265" r:id="rId17"/>
    <p:sldId id="274" r:id="rId18"/>
    <p:sldId id="266" r:id="rId19"/>
    <p:sldId id="267" r:id="rId20"/>
    <p:sldId id="268" r:id="rId21"/>
    <p:sldId id="27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5" autoAdjust="0"/>
    <p:restoredTop sz="59637" autoAdjust="0"/>
  </p:normalViewPr>
  <p:slideViewPr>
    <p:cSldViewPr>
      <p:cViewPr varScale="1">
        <p:scale>
          <a:sx n="78" d="100"/>
          <a:sy n="78" d="100"/>
        </p:scale>
        <p:origin x="-24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HotICE2012\data\Work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HotICE2012\data\Work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ropbox\HotICE2012\data\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cat>
            <c:numRef>
              <c:f>Sheet1!$L$13:$L$20</c:f>
              <c:numCache>
                <c:formatCode>General</c:formatCode>
                <c:ptCount val="8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  <c:pt idx="5">
                  <c:v>128.0</c:v>
                </c:pt>
                <c:pt idx="6">
                  <c:v>256.0</c:v>
                </c:pt>
                <c:pt idx="7">
                  <c:v>512.0</c:v>
                </c:pt>
              </c:numCache>
            </c:numRef>
          </c:cat>
          <c:val>
            <c:numRef>
              <c:f>Sheet1!$M$13:$M$20</c:f>
              <c:numCache>
                <c:formatCode>General</c:formatCode>
                <c:ptCount val="8"/>
                <c:pt idx="0">
                  <c:v>31.41999999999999</c:v>
                </c:pt>
                <c:pt idx="1">
                  <c:v>62.47</c:v>
                </c:pt>
                <c:pt idx="2">
                  <c:v>134.71</c:v>
                </c:pt>
                <c:pt idx="3">
                  <c:v>261.76</c:v>
                </c:pt>
                <c:pt idx="4">
                  <c:v>518.5</c:v>
                </c:pt>
                <c:pt idx="5">
                  <c:v>1047.3</c:v>
                </c:pt>
                <c:pt idx="6">
                  <c:v>1701.59</c:v>
                </c:pt>
                <c:pt idx="7">
                  <c:v>1767.96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2064651288"/>
        <c:axId val="-2110422472"/>
      </c:lineChart>
      <c:catAx>
        <c:axId val="2064651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/>
                  <a:t>FIFO </a:t>
                </a:r>
                <a:r>
                  <a:rPr lang="en-US" dirty="0" smtClean="0"/>
                  <a:t>Pages (1</a:t>
                </a:r>
                <a:r>
                  <a:rPr lang="en-US" baseline="0" dirty="0" smtClean="0"/>
                  <a:t> page = 4 KB)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10422472"/>
        <c:crosses val="autoZero"/>
        <c:auto val="1"/>
        <c:lblAlgn val="ctr"/>
        <c:lblOffset val="100"/>
        <c:noMultiLvlLbl val="0"/>
      </c:catAx>
      <c:valAx>
        <c:axId val="-2110422472"/>
        <c:scaling>
          <c:orientation val="minMax"/>
          <c:max val="18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Throughput (Mbps)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064651288"/>
        <c:crosses val="autoZero"/>
        <c:crossBetween val="between"/>
        <c:majorUnit val="300.0"/>
      </c:valAx>
    </c:plotArea>
    <c:plotVisOnly val="1"/>
    <c:dispBlanksAs val="gap"/>
    <c:showDLblsOverMax val="0"/>
  </c:chart>
  <c:txPr>
    <a:bodyPr/>
    <a:lstStyle/>
    <a:p>
      <a:pPr>
        <a:defRPr sz="1400">
          <a:latin typeface="+mn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cat>
            <c:numRef>
              <c:f>Sheet1!$H$38:$H$46</c:f>
              <c:numCache>
                <c:formatCode>General</c:formatCode>
                <c:ptCount val="9"/>
                <c:pt idx="0">
                  <c:v>0.05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1.0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2.0</c:v>
                </c:pt>
              </c:numCache>
            </c:numRef>
          </c:cat>
          <c:val>
            <c:numRef>
              <c:f>Sheet1!$I$38:$I$46</c:f>
              <c:numCache>
                <c:formatCode>General</c:formatCode>
                <c:ptCount val="9"/>
                <c:pt idx="0">
                  <c:v>3640.890000000001</c:v>
                </c:pt>
                <c:pt idx="1">
                  <c:v>3377.86</c:v>
                </c:pt>
                <c:pt idx="2">
                  <c:v>1940.62</c:v>
                </c:pt>
                <c:pt idx="3">
                  <c:v>1989.75</c:v>
                </c:pt>
                <c:pt idx="4">
                  <c:v>1758.67</c:v>
                </c:pt>
                <c:pt idx="5">
                  <c:v>1458.82</c:v>
                </c:pt>
                <c:pt idx="6">
                  <c:v>1351.59</c:v>
                </c:pt>
                <c:pt idx="7">
                  <c:v>1243.54</c:v>
                </c:pt>
                <c:pt idx="8">
                  <c:v>1144.03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-2109927880"/>
        <c:axId val="2111690952"/>
      </c:lineChart>
      <c:catAx>
        <c:axId val="-2109927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Polling Period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111690952"/>
        <c:crosses val="autoZero"/>
        <c:auto val="1"/>
        <c:lblAlgn val="ctr"/>
        <c:lblOffset val="100"/>
        <c:noMultiLvlLbl val="0"/>
      </c:catAx>
      <c:valAx>
        <c:axId val="21116909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Throughput (Mbps)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09927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latin typeface="+mn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5391732283465"/>
          <c:y val="0.203689851268591"/>
          <c:w val="0.758497156605426"/>
          <c:h val="0.5443810148731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Sheet1!$B$81</c:f>
              <c:strCache>
                <c:ptCount val="1"/>
                <c:pt idx="0">
                  <c:v>Our Solution</c:v>
                </c:pt>
              </c:strCache>
            </c:strRef>
          </c:tx>
          <c:cat>
            <c:strRef>
              <c:f>Sheet1!$A$82:$A$90</c:f>
              <c:strCach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1K</c:v>
                </c:pt>
                <c:pt idx="5">
                  <c:v>2K</c:v>
                </c:pt>
                <c:pt idx="6">
                  <c:v>4K</c:v>
                </c:pt>
                <c:pt idx="7">
                  <c:v>8K</c:v>
                </c:pt>
                <c:pt idx="8">
                  <c:v>16K</c:v>
                </c:pt>
              </c:strCache>
            </c:strRef>
          </c:cat>
          <c:val>
            <c:numRef>
              <c:f>Sheet1!$B$82:$B$90</c:f>
              <c:numCache>
                <c:formatCode>General</c:formatCode>
                <c:ptCount val="9"/>
                <c:pt idx="0">
                  <c:v>962.8</c:v>
                </c:pt>
                <c:pt idx="1">
                  <c:v>1517.24</c:v>
                </c:pt>
                <c:pt idx="2">
                  <c:v>2170.74</c:v>
                </c:pt>
                <c:pt idx="3">
                  <c:v>2879.34</c:v>
                </c:pt>
                <c:pt idx="4">
                  <c:v>3573.7</c:v>
                </c:pt>
                <c:pt idx="5">
                  <c:v>4228.18</c:v>
                </c:pt>
                <c:pt idx="6">
                  <c:v>4830.04</c:v>
                </c:pt>
                <c:pt idx="7">
                  <c:v>5227.93</c:v>
                </c:pt>
                <c:pt idx="8">
                  <c:v>5324.03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Sheet1!$D$81</c:f>
              <c:strCache>
                <c:ptCount val="1"/>
                <c:pt idx="0">
                  <c:v>Native Xen</c:v>
                </c:pt>
              </c:strCache>
            </c:strRef>
          </c:tx>
          <c:cat>
            <c:strRef>
              <c:f>Sheet1!$A$82:$A$90</c:f>
              <c:strCache>
                <c:ptCount val="9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1K</c:v>
                </c:pt>
                <c:pt idx="5">
                  <c:v>2K</c:v>
                </c:pt>
                <c:pt idx="6">
                  <c:v>4K</c:v>
                </c:pt>
                <c:pt idx="7">
                  <c:v>8K</c:v>
                </c:pt>
                <c:pt idx="8">
                  <c:v>16K</c:v>
                </c:pt>
              </c:strCache>
            </c:strRef>
          </c:cat>
          <c:val>
            <c:numRef>
              <c:f>Sheet1!$D$82:$D$90</c:f>
              <c:numCache>
                <c:formatCode>General</c:formatCode>
                <c:ptCount val="9"/>
                <c:pt idx="0">
                  <c:v>487.66</c:v>
                </c:pt>
                <c:pt idx="1">
                  <c:v>753.55</c:v>
                </c:pt>
                <c:pt idx="2">
                  <c:v>1367.91</c:v>
                </c:pt>
                <c:pt idx="3">
                  <c:v>1424.63</c:v>
                </c:pt>
                <c:pt idx="4">
                  <c:v>1480.43</c:v>
                </c:pt>
                <c:pt idx="5">
                  <c:v>2073.1</c:v>
                </c:pt>
                <c:pt idx="6">
                  <c:v>3490.850000000002</c:v>
                </c:pt>
                <c:pt idx="7">
                  <c:v>5875.96</c:v>
                </c:pt>
                <c:pt idx="8">
                  <c:v>8736.04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6716376"/>
        <c:axId val="-2106710808"/>
      </c:lineChart>
      <c:catAx>
        <c:axId val="-2106716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Message Size(Bytes)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06710808"/>
        <c:crosses val="autoZero"/>
        <c:auto val="1"/>
        <c:lblAlgn val="ctr"/>
        <c:lblOffset val="100"/>
        <c:noMultiLvlLbl val="0"/>
      </c:catAx>
      <c:valAx>
        <c:axId val="-2106710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Throughput (Mbps)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067163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4EDAB-D5CB-43F4-9455-413812C1A042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8DFF-B8A1-4CC5-82A4-D77532557F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1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8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0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B8DFF-B8A1-4CC5-82A4-D77532557FC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0576-081C-422C-A359-FAA9946E6193}" type="datetimeFigureOut">
              <a:rPr lang="zh-CN" altLang="en-US" smtClean="0"/>
              <a:pPr/>
              <a:t>3/18/14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7FC95203-4F02-4E81-B4F4-22E719E72FE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1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0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0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.w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0.jpeg"/><Relationship Id="rId5" Type="http://schemas.openxmlformats.org/officeDocument/2006/relationships/image" Target="../media/image9.w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Virtual Switching Without a Hypervisor for a More Secure Cloud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43248"/>
            <a:ext cx="6986614" cy="218600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Xin Jin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Princeton University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Joint work with Eric Keller(</a:t>
            </a:r>
            <a:r>
              <a:rPr lang="en-US" altLang="zh-CN" dirty="0" err="1" smtClean="0">
                <a:solidFill>
                  <a:schemeClr val="tx1"/>
                </a:solidFill>
              </a:rPr>
              <a:t>UPenn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and Jennifer Rexford(Princeton)</a:t>
            </a:r>
          </a:p>
        </p:txBody>
      </p:sp>
      <p:pic>
        <p:nvPicPr>
          <p:cNvPr id="15362" name="Picture 2" descr="https://encrypted-tbn2.google.com/images?q=tbn:ANd9GcTt1GqXd6U3QlwL7FdONKGIEYuJwcgSjRiT9e3kdqfVxSrVlErPl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5500702"/>
            <a:ext cx="1954054" cy="707231"/>
          </a:xfrm>
          <a:prstGeom prst="rect">
            <a:avLst/>
          </a:prstGeom>
          <a:noFill/>
        </p:spPr>
      </p:pic>
      <p:pic>
        <p:nvPicPr>
          <p:cNvPr id="15364" name="Picture 4" descr="http://www.princeton.edu/main/css/images/princeton_university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5357826"/>
            <a:ext cx="2643188" cy="785813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Dom0 Disaggregation </a:t>
            </a:r>
            <a:r>
              <a:rPr lang="en-US" altLang="zh-CN" sz="2800" dirty="0" smtClean="0"/>
              <a:t>[e.g., SOSP’11]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4929198"/>
            <a:ext cx="8229600" cy="162559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Disaggregate control VM (Dom0) into smaller, single-purpose and independent components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Malicious customer can still attack hypervisor!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071538" y="1142984"/>
            <a:ext cx="7143800" cy="3574315"/>
            <a:chOff x="1890" y="2397"/>
            <a:chExt cx="8430" cy="4635"/>
          </a:xfrm>
          <a:effectLst/>
        </p:grpSpPr>
        <p:sp>
          <p:nvSpPr>
            <p:cNvPr id="1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1890" y="2397"/>
              <a:ext cx="8430" cy="46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2011" y="6299"/>
              <a:ext cx="8221" cy="7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Hardware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2011" y="5269"/>
              <a:ext cx="8221" cy="775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057400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               Hypervisor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2143" y="2428"/>
              <a:ext cx="1635" cy="4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5565" y="2397"/>
              <a:ext cx="1425" cy="4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Dom0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8579" y="2397"/>
              <a:ext cx="1501" cy="4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285852" y="1500174"/>
            <a:ext cx="1321984" cy="1702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6750478" y="1500174"/>
            <a:ext cx="1321984" cy="1702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786050" y="1500174"/>
            <a:ext cx="3786214" cy="170271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2786050" y="1500174"/>
            <a:ext cx="785818" cy="1702716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VM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786446" y="1500174"/>
            <a:ext cx="785818" cy="1702716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VM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3786182" y="1500174"/>
            <a:ext cx="785818" cy="1702716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VM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4786314" y="1500174"/>
            <a:ext cx="785818" cy="1702716"/>
          </a:xfrm>
          <a:prstGeom prst="rect">
            <a:avLst/>
          </a:prstGeom>
          <a:ln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VM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62" name="Picture 2" descr="C:\Users\Eric\AppData\Local\Microsoft\Windows\Temporary Internet Files\Content.IE5\CYD2U0ZP\MC90043593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1643050"/>
            <a:ext cx="1524000" cy="1205513"/>
          </a:xfrm>
          <a:prstGeom prst="rect">
            <a:avLst/>
          </a:prstGeom>
          <a:noFill/>
        </p:spPr>
      </p:pic>
      <p:cxnSp>
        <p:nvCxnSpPr>
          <p:cNvPr id="63" name="Straight Arrow Connector 73"/>
          <p:cNvCxnSpPr/>
          <p:nvPr/>
        </p:nvCxnSpPr>
        <p:spPr bwMode="auto">
          <a:xfrm rot="5400000">
            <a:off x="6527320" y="2783382"/>
            <a:ext cx="828085" cy="83343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95"/>
          <p:cNvCxnSpPr/>
          <p:nvPr/>
        </p:nvCxnSpPr>
        <p:spPr bwMode="auto">
          <a:xfrm rot="16200000" flipV="1">
            <a:off x="5719770" y="2709858"/>
            <a:ext cx="1247780" cy="40004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95"/>
          <p:cNvCxnSpPr/>
          <p:nvPr/>
        </p:nvCxnSpPr>
        <p:spPr bwMode="auto">
          <a:xfrm rot="10800000">
            <a:off x="1928794" y="2428868"/>
            <a:ext cx="4714908" cy="1143008"/>
          </a:xfrm>
          <a:prstGeom prst="bentConnector3">
            <a:avLst>
              <a:gd name="adj1" fmla="val 100076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95"/>
          <p:cNvCxnSpPr/>
          <p:nvPr/>
        </p:nvCxnSpPr>
        <p:spPr bwMode="auto">
          <a:xfrm rot="10800000">
            <a:off x="5072066" y="2500306"/>
            <a:ext cx="1428760" cy="1000132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95"/>
          <p:cNvCxnSpPr/>
          <p:nvPr/>
        </p:nvCxnSpPr>
        <p:spPr bwMode="auto">
          <a:xfrm rot="10800000">
            <a:off x="4214810" y="2500306"/>
            <a:ext cx="2357454" cy="1000132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95"/>
          <p:cNvCxnSpPr/>
          <p:nvPr/>
        </p:nvCxnSpPr>
        <p:spPr bwMode="auto">
          <a:xfrm rot="10800000">
            <a:off x="3071802" y="2571744"/>
            <a:ext cx="3357586" cy="1000132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爆炸形 1 75"/>
          <p:cNvSpPr/>
          <p:nvPr/>
        </p:nvSpPr>
        <p:spPr>
          <a:xfrm>
            <a:off x="1428728" y="1714488"/>
            <a:ext cx="1000132" cy="85725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爆炸形 1 77"/>
          <p:cNvSpPr/>
          <p:nvPr/>
        </p:nvSpPr>
        <p:spPr>
          <a:xfrm>
            <a:off x="5715008" y="1643050"/>
            <a:ext cx="1000132" cy="85725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爆炸形 1 78"/>
          <p:cNvSpPr/>
          <p:nvPr/>
        </p:nvSpPr>
        <p:spPr>
          <a:xfrm>
            <a:off x="4643438" y="1714488"/>
            <a:ext cx="1000132" cy="85725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爆炸形 1 79"/>
          <p:cNvSpPr/>
          <p:nvPr/>
        </p:nvSpPr>
        <p:spPr>
          <a:xfrm>
            <a:off x="3643306" y="1785926"/>
            <a:ext cx="1000132" cy="85725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爆炸形 1 80"/>
          <p:cNvSpPr/>
          <p:nvPr/>
        </p:nvSpPr>
        <p:spPr>
          <a:xfrm>
            <a:off x="2714612" y="1785926"/>
            <a:ext cx="1000132" cy="85725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NoHype</a:t>
            </a:r>
            <a:r>
              <a:rPr lang="en-US" altLang="zh-CN" dirty="0" smtClean="0"/>
              <a:t> </a:t>
            </a:r>
            <a:r>
              <a:rPr lang="en-US" altLang="zh-CN" sz="2800" dirty="0" smtClean="0"/>
              <a:t>[ISCA’10, CCS’11]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14884"/>
            <a:ext cx="8229600" cy="1411279"/>
          </a:xfrm>
        </p:spPr>
        <p:txBody>
          <a:bodyPr/>
          <a:lstStyle/>
          <a:p>
            <a:r>
              <a:rPr lang="en-US" altLang="zh-CN" dirty="0" smtClean="0"/>
              <a:t>Eliminate the hypervisor attack surface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What if I want to use a software switch?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2143108" y="1669617"/>
            <a:ext cx="1321984" cy="1702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857620" y="1669617"/>
            <a:ext cx="1321984" cy="1702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535372" y="2955501"/>
            <a:ext cx="1321984" cy="416832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Hypervisor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535372" y="1669617"/>
            <a:ext cx="1321984" cy="10715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686129" y="1643050"/>
            <a:ext cx="1385541" cy="92869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Dom0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Emulate,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Cambria" pitchFamily="18" charset="0"/>
                <a:ea typeface="宋体" pitchFamily="2" charset="-122"/>
                <a:cs typeface="Times New Roman" pitchFamily="18" charset="0"/>
              </a:rPr>
              <a:t>Manage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57158" y="3598443"/>
            <a:ext cx="5072098" cy="562945"/>
            <a:chOff x="2214545" y="4199663"/>
            <a:chExt cx="5926219" cy="562945"/>
          </a:xfrm>
        </p:grpSpPr>
        <p:sp>
          <p:nvSpPr>
            <p:cNvPr id="94" name="Rectangle 31"/>
            <p:cNvSpPr>
              <a:spLocks noChangeArrowheads="1"/>
            </p:cNvSpPr>
            <p:nvPr/>
          </p:nvSpPr>
          <p:spPr bwMode="auto">
            <a:xfrm>
              <a:off x="2214545" y="4199663"/>
              <a:ext cx="5926219" cy="5629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Hardware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4277932" y="4380885"/>
              <a:ext cx="3113619" cy="3817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Virtualized Physical NIC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97" name="Group 72"/>
          <p:cNvGrpSpPr/>
          <p:nvPr/>
        </p:nvGrpSpPr>
        <p:grpSpPr>
          <a:xfrm rot="19598494">
            <a:off x="4650677" y="3976687"/>
            <a:ext cx="279150" cy="353593"/>
            <a:chOff x="2286000" y="5638800"/>
            <a:chExt cx="457200" cy="609600"/>
          </a:xfrm>
        </p:grpSpPr>
        <p:sp>
          <p:nvSpPr>
            <p:cNvPr id="98" name="Rectangle 82"/>
            <p:cNvSpPr/>
            <p:nvPr/>
          </p:nvSpPr>
          <p:spPr bwMode="auto">
            <a:xfrm>
              <a:off x="2362200" y="5638800"/>
              <a:ext cx="381000" cy="609600"/>
            </a:xfrm>
            <a:prstGeom prst="rect">
              <a:avLst/>
            </a:prstGeom>
            <a:solidFill>
              <a:srgbClr val="66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99" name="Rectangle 83"/>
            <p:cNvSpPr/>
            <p:nvPr/>
          </p:nvSpPr>
          <p:spPr bwMode="auto">
            <a:xfrm>
              <a:off x="2286000" y="5638800"/>
              <a:ext cx="76200" cy="304800"/>
            </a:xfrm>
            <a:prstGeom prst="rect">
              <a:avLst/>
            </a:prstGeom>
            <a:solidFill>
              <a:srgbClr val="918E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00" name="Rectangle 84"/>
            <p:cNvSpPr/>
            <p:nvPr/>
          </p:nvSpPr>
          <p:spPr bwMode="auto">
            <a:xfrm>
              <a:off x="2590800" y="5715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01" name="Rectangle 85"/>
            <p:cNvSpPr/>
            <p:nvPr/>
          </p:nvSpPr>
          <p:spPr bwMode="auto">
            <a:xfrm>
              <a:off x="2590800" y="60198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02" name="Rectangle 86"/>
            <p:cNvSpPr/>
            <p:nvPr/>
          </p:nvSpPr>
          <p:spPr bwMode="auto">
            <a:xfrm>
              <a:off x="2514600" y="5867400"/>
              <a:ext cx="1524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03" name="Rectangle 87"/>
            <p:cNvSpPr/>
            <p:nvPr/>
          </p:nvSpPr>
          <p:spPr bwMode="auto">
            <a:xfrm>
              <a:off x="2438400" y="6096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111" name="Rectangle 21"/>
          <p:cNvSpPr>
            <a:spLocks noChangeArrowheads="1"/>
          </p:cNvSpPr>
          <p:nvPr/>
        </p:nvSpPr>
        <p:spPr bwMode="auto">
          <a:xfrm>
            <a:off x="2143108" y="2526873"/>
            <a:ext cx="1321200" cy="84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Physical Device Driver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" name="AutoShape 15"/>
          <p:cNvSpPr>
            <a:spLocks noChangeShapeType="1"/>
          </p:cNvSpPr>
          <p:nvPr/>
        </p:nvSpPr>
        <p:spPr bwMode="auto">
          <a:xfrm>
            <a:off x="2643174" y="3378509"/>
            <a:ext cx="0" cy="432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3857620" y="2526873"/>
            <a:ext cx="1324800" cy="84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Physical Device Driver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4" name="AutoShape 15"/>
          <p:cNvSpPr>
            <a:spLocks noChangeShapeType="1"/>
          </p:cNvSpPr>
          <p:nvPr/>
        </p:nvSpPr>
        <p:spPr bwMode="auto">
          <a:xfrm>
            <a:off x="4286248" y="3384129"/>
            <a:ext cx="0" cy="432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115" name="内容占位符 2"/>
          <p:cNvSpPr txBox="1">
            <a:spLocks/>
          </p:cNvSpPr>
          <p:nvPr/>
        </p:nvSpPr>
        <p:spPr>
          <a:xfrm>
            <a:off x="5715008" y="1500174"/>
            <a:ext cx="3143272" cy="400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Pre-allocating memory and cores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Using hardware virtualized I/O devices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Hypervisor is only used to boot up and shut down guest VMs.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1"/>
          <p:cNvGrpSpPr>
            <a:grpSpLocks noChangeAspect="1"/>
          </p:cNvGrpSpPr>
          <p:nvPr/>
        </p:nvGrpSpPr>
        <p:grpSpPr bwMode="auto">
          <a:xfrm>
            <a:off x="2203784" y="1785926"/>
            <a:ext cx="2939720" cy="312319"/>
            <a:chOff x="6611" y="2397"/>
            <a:chExt cx="3469" cy="405"/>
          </a:xfrm>
          <a:effectLst/>
        </p:grpSpPr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6611" y="2397"/>
              <a:ext cx="1635" cy="4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8579" y="2397"/>
              <a:ext cx="1501" cy="4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21850" y="2078037"/>
            <a:ext cx="1321984" cy="1702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678776" y="2078037"/>
            <a:ext cx="1321984" cy="1702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8348" y="3571876"/>
            <a:ext cx="145385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000364" y="2078037"/>
            <a:ext cx="1321984" cy="17027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oftware Switching in </a:t>
            </a:r>
            <a:r>
              <a:rPr lang="en-US" altLang="zh-CN" dirty="0" err="1" smtClean="0"/>
              <a:t>NoHype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4857760"/>
            <a:ext cx="8229600" cy="1697031"/>
          </a:xfrm>
        </p:spPr>
        <p:txBody>
          <a:bodyPr/>
          <a:lstStyle/>
          <a:p>
            <a:r>
              <a:rPr lang="en-US" altLang="zh-CN" dirty="0" smtClean="0"/>
              <a:t>Bouncing packets through the physical NIC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Consumes excessive bandwidth on PCI bus and the physical NIC!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3061040" y="2259425"/>
            <a:ext cx="1385541" cy="3123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Guest VM 1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6335748" y="2259425"/>
            <a:ext cx="1271986" cy="3123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Guest VM 3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92628" y="3363921"/>
            <a:ext cx="1321984" cy="416832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Hypervisor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92628" y="2078037"/>
            <a:ext cx="1321984" cy="10715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85852" y="4006863"/>
            <a:ext cx="6500858" cy="562945"/>
            <a:chOff x="2214545" y="4199663"/>
            <a:chExt cx="5926219" cy="562945"/>
          </a:xfrm>
        </p:grpSpPr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2214545" y="4199663"/>
              <a:ext cx="5926219" cy="5629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Hardware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681431" y="4380885"/>
              <a:ext cx="3872578" cy="3817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Virtualized Physical </a:t>
              </a: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NIC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5" name="Group 72"/>
          <p:cNvGrpSpPr/>
          <p:nvPr/>
        </p:nvGrpSpPr>
        <p:grpSpPr>
          <a:xfrm rot="19598494">
            <a:off x="6003542" y="4313669"/>
            <a:ext cx="279150" cy="353593"/>
            <a:chOff x="2286000" y="5638800"/>
            <a:chExt cx="457200" cy="609600"/>
          </a:xfrm>
        </p:grpSpPr>
        <p:sp>
          <p:nvSpPr>
            <p:cNvPr id="16" name="Rectangle 82"/>
            <p:cNvSpPr/>
            <p:nvPr/>
          </p:nvSpPr>
          <p:spPr bwMode="auto">
            <a:xfrm>
              <a:off x="2362200" y="5638800"/>
              <a:ext cx="381000" cy="609600"/>
            </a:xfrm>
            <a:prstGeom prst="rect">
              <a:avLst/>
            </a:prstGeom>
            <a:solidFill>
              <a:srgbClr val="66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7" name="Rectangle 83"/>
            <p:cNvSpPr/>
            <p:nvPr/>
          </p:nvSpPr>
          <p:spPr bwMode="auto">
            <a:xfrm>
              <a:off x="2286000" y="5638800"/>
              <a:ext cx="76200" cy="304800"/>
            </a:xfrm>
            <a:prstGeom prst="rect">
              <a:avLst/>
            </a:prstGeom>
            <a:solidFill>
              <a:srgbClr val="918E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8" name="Rectangle 84"/>
            <p:cNvSpPr/>
            <p:nvPr/>
          </p:nvSpPr>
          <p:spPr bwMode="auto">
            <a:xfrm>
              <a:off x="2590800" y="5715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9" name="Rectangle 85"/>
            <p:cNvSpPr/>
            <p:nvPr/>
          </p:nvSpPr>
          <p:spPr bwMode="auto">
            <a:xfrm>
              <a:off x="2590800" y="60198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" name="Rectangle 86"/>
            <p:cNvSpPr/>
            <p:nvPr/>
          </p:nvSpPr>
          <p:spPr bwMode="auto">
            <a:xfrm>
              <a:off x="2514600" y="5867400"/>
              <a:ext cx="1524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" name="Rectangle 87"/>
            <p:cNvSpPr/>
            <p:nvPr/>
          </p:nvSpPr>
          <p:spPr bwMode="auto">
            <a:xfrm>
              <a:off x="2438400" y="6096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00364" y="2935293"/>
            <a:ext cx="1314000" cy="84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Physical Device Driver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AutoShape 15"/>
          <p:cNvSpPr>
            <a:spLocks noChangeShapeType="1"/>
          </p:cNvSpPr>
          <p:nvPr/>
        </p:nvSpPr>
        <p:spPr bwMode="auto">
          <a:xfrm>
            <a:off x="3500430" y="3786929"/>
            <a:ext cx="0" cy="432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321850" y="2935293"/>
            <a:ext cx="1321200" cy="84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Physical Device Driver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" name="AutoShape 15"/>
          <p:cNvSpPr>
            <a:spLocks noChangeShapeType="1"/>
          </p:cNvSpPr>
          <p:nvPr/>
        </p:nvSpPr>
        <p:spPr bwMode="auto">
          <a:xfrm>
            <a:off x="5143504" y="3792549"/>
            <a:ext cx="0" cy="432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692674" y="2259425"/>
            <a:ext cx="1271986" cy="3123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Guest VM 2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AutoShape 15"/>
          <p:cNvSpPr>
            <a:spLocks noChangeShapeType="1"/>
          </p:cNvSpPr>
          <p:nvPr/>
        </p:nvSpPr>
        <p:spPr bwMode="auto">
          <a:xfrm>
            <a:off x="6715140" y="3765982"/>
            <a:ext cx="0" cy="4320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4687200" y="3016800"/>
            <a:ext cx="1321200" cy="571504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Software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Cambria" pitchFamily="18" charset="0"/>
                <a:ea typeface="宋体" pitchFamily="2" charset="-122"/>
                <a:cs typeface="Times New Roman" pitchFamily="18" charset="0"/>
              </a:rPr>
              <a:t>Switch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428992" y="3641725"/>
            <a:ext cx="3440264" cy="700659"/>
            <a:chOff x="2571736" y="3519057"/>
            <a:chExt cx="3440264" cy="700659"/>
          </a:xfrm>
        </p:grpSpPr>
        <p:cxnSp>
          <p:nvCxnSpPr>
            <p:cNvPr id="73" name="直接连接符 72"/>
            <p:cNvCxnSpPr/>
            <p:nvPr/>
          </p:nvCxnSpPr>
          <p:spPr>
            <a:xfrm rot="10800000">
              <a:off x="4690800" y="4214818"/>
              <a:ext cx="1321200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5400000" flipH="1" flipV="1">
              <a:off x="4366996" y="3867732"/>
              <a:ext cx="694966" cy="7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0800000">
              <a:off x="4053600" y="3519057"/>
              <a:ext cx="676800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>
              <a:off x="3724054" y="3867732"/>
              <a:ext cx="694966" cy="7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10800000">
              <a:off x="2571736" y="4187404"/>
              <a:ext cx="1510664" cy="290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2286778" y="3929066"/>
              <a:ext cx="570710" cy="79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V="1">
              <a:off x="5722474" y="3941429"/>
              <a:ext cx="556193" cy="3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47"/>
          <p:cNvGrpSpPr>
            <a:grpSpLocks/>
          </p:cNvGrpSpPr>
          <p:nvPr/>
        </p:nvGrpSpPr>
        <p:grpSpPr bwMode="auto">
          <a:xfrm>
            <a:off x="3500430" y="3143248"/>
            <a:ext cx="327025" cy="457200"/>
            <a:chOff x="2584450" y="5260975"/>
            <a:chExt cx="327026" cy="457200"/>
          </a:xfrm>
        </p:grpSpPr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2586038" y="5260975"/>
              <a:ext cx="32543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2584450" y="5260975"/>
              <a:ext cx="325439" cy="889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1471947" y="2071678"/>
            <a:ext cx="1385541" cy="92869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Dom0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Emulate,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Cambria" pitchFamily="18" charset="0"/>
                <a:ea typeface="宋体" pitchFamily="2" charset="-122"/>
                <a:cs typeface="Times New Roman" pitchFamily="18" charset="0"/>
              </a:rPr>
              <a:t>Manage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C 0.00156 0.00648 0.00399 0.0125 0.00486 0.01921 C 0.00556 0.02454 0.00608 0.02986 0.00712 0.03495 C 0.00851 0.04144 0.01198 0.05394 0.01198 0.05394 C 0.01268 0.06782 0.01337 0.08148 0.01424 0.09537 C 0.02083 0.20417 0.01354 0.13032 0.18333 0.13333 C 0.21372 0.13796 0.2434 0.14514 0.27379 0.14931 C 0.23854 0.13727 0.27656 0.14931 0.1882 0.14282 C 0.1783 0.14213 0.17257 0.13519 0.16424 0.13032 C 0.15972 0.12755 0.15 0.12384 0.15 0.12384 C 0.15104 0.10787 0.15399 0.09213 0.15486 0.07616 C 0.15695 0.04028 0.15955 -0.03171 0.15955 -0.03171 C 0.17222 -0.03056 0.1849 -0.02986 0.19757 -0.02847 C 0.20313 -0.02778 0.21024 -0.03056 0.21424 -0.02523 C 0.21893 -0.01921 0.21754 -0.00833 0.2191 -3.7037E-6 C 0.22552 0.03357 0.22483 0.0706 0.22865 0.10486 C 0.22899 0.1081 0.23038 0.11111 0.2309 0.11435 C 0.23195 0.11968 0.22952 0.1287 0.23333 0.13032 C 0.24705 0.13611 0.26198 0.13241 0.27622 0.13333 C 0.28021 0.13449 0.2849 0.13357 0.2882 0.13657 C 0.29028 0.13843 0.28872 0.14838 0.29045 0.14607 C 0.29323 0.14236 0.28889 0.13148 0.29288 0.13032 C 0.31302 0.12431 0.3342 0.12824 0.35486 0.12708 C 0.37691 0.1169 0.35955 0.04977 0.35712 0.01921 C 0.35799 0.01181 0.35851 0.0044 0.35955 -0.00301 C 0.36007 -0.00625 0.36198 -0.01273 0.36198 -0.01273 " pathEditMode="relative" ptsTypes="fffffffffffffffffffffffffA">
                                      <p:cBhvr>
                                        <p:cTn id="11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46613"/>
            <a:ext cx="8229600" cy="1911345"/>
          </a:xfrm>
        </p:spPr>
        <p:txBody>
          <a:bodyPr/>
          <a:lstStyle/>
          <a:p>
            <a:r>
              <a:rPr lang="en-US" altLang="zh-CN" dirty="0" smtClean="0"/>
              <a:t>Eliminate the hypervisor attack surface</a:t>
            </a:r>
          </a:p>
          <a:p>
            <a:r>
              <a:rPr lang="en-US" altLang="zh-CN" dirty="0" smtClean="0"/>
              <a:t>Enable software switching in an efficient way</a:t>
            </a:r>
            <a:endParaRPr lang="zh-CN" altLang="en-US" dirty="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785786" y="1412049"/>
            <a:ext cx="7714965" cy="2559472"/>
            <a:chOff x="116" y="2803"/>
            <a:chExt cx="9104" cy="3319"/>
          </a:xfrm>
          <a:effectLst/>
        </p:grpSpPr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055" y="2818"/>
              <a:ext cx="1560" cy="220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7534" y="2803"/>
              <a:ext cx="1560" cy="220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116" y="5392"/>
              <a:ext cx="9104" cy="7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Hardware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909" y="2818"/>
              <a:ext cx="3372" cy="217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2071" y="2984"/>
              <a:ext cx="1635" cy="4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5182" y="2975"/>
              <a:ext cx="1425" cy="4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err="1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DomS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619" y="2857"/>
              <a:ext cx="1501" cy="40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2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055" y="4333"/>
              <a:ext cx="1560" cy="68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Interface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4752" y="3864"/>
              <a:ext cx="1855" cy="705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Software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Switch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AutoShape 20"/>
            <p:cNvSpPr>
              <a:spLocks noChangeShapeType="1"/>
            </p:cNvSpPr>
            <p:nvPr/>
          </p:nvSpPr>
          <p:spPr bwMode="auto">
            <a:xfrm>
              <a:off x="3615" y="4835"/>
              <a:ext cx="722" cy="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5162" y="5627"/>
              <a:ext cx="1725" cy="4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Physical NIC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AutoShape 15"/>
            <p:cNvSpPr>
              <a:spLocks noChangeShapeType="1"/>
            </p:cNvSpPr>
            <p:nvPr/>
          </p:nvSpPr>
          <p:spPr bwMode="auto">
            <a:xfrm>
              <a:off x="6758" y="4996"/>
              <a:ext cx="15" cy="67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7534" y="4333"/>
              <a:ext cx="1559" cy="68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Interface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AutoShape 5"/>
            <p:cNvSpPr>
              <a:spLocks noChangeShapeType="1"/>
            </p:cNvSpPr>
            <p:nvPr/>
          </p:nvSpPr>
          <p:spPr bwMode="auto">
            <a:xfrm>
              <a:off x="6944" y="4836"/>
              <a:ext cx="637" cy="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857224" y="2694412"/>
            <a:ext cx="1321984" cy="416832"/>
          </a:xfrm>
          <a:prstGeom prst="rect">
            <a:avLst/>
          </a:prstGeom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Hypervisor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857224" y="1427554"/>
            <a:ext cx="1321984" cy="10715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4" name="Group 72"/>
          <p:cNvGrpSpPr/>
          <p:nvPr/>
        </p:nvGrpSpPr>
        <p:grpSpPr>
          <a:xfrm rot="19598494">
            <a:off x="6360734" y="3813603"/>
            <a:ext cx="279150" cy="353593"/>
            <a:chOff x="2286000" y="5638800"/>
            <a:chExt cx="457200" cy="609600"/>
          </a:xfrm>
        </p:grpSpPr>
        <p:sp>
          <p:nvSpPr>
            <p:cNvPr id="85" name="Rectangle 82"/>
            <p:cNvSpPr/>
            <p:nvPr/>
          </p:nvSpPr>
          <p:spPr bwMode="auto">
            <a:xfrm>
              <a:off x="2362200" y="5638800"/>
              <a:ext cx="381000" cy="609600"/>
            </a:xfrm>
            <a:prstGeom prst="rect">
              <a:avLst/>
            </a:prstGeom>
            <a:solidFill>
              <a:srgbClr val="66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86" name="Rectangle 83"/>
            <p:cNvSpPr/>
            <p:nvPr/>
          </p:nvSpPr>
          <p:spPr bwMode="auto">
            <a:xfrm>
              <a:off x="2286000" y="5638800"/>
              <a:ext cx="76200" cy="304800"/>
            </a:xfrm>
            <a:prstGeom prst="rect">
              <a:avLst/>
            </a:prstGeom>
            <a:solidFill>
              <a:srgbClr val="918E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87" name="Rectangle 84"/>
            <p:cNvSpPr/>
            <p:nvPr/>
          </p:nvSpPr>
          <p:spPr bwMode="auto">
            <a:xfrm>
              <a:off x="2590800" y="5715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88" name="Rectangle 85"/>
            <p:cNvSpPr/>
            <p:nvPr/>
          </p:nvSpPr>
          <p:spPr bwMode="auto">
            <a:xfrm>
              <a:off x="2590800" y="60198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89" name="Rectangle 86"/>
            <p:cNvSpPr/>
            <p:nvPr/>
          </p:nvSpPr>
          <p:spPr bwMode="auto">
            <a:xfrm>
              <a:off x="2514600" y="5867400"/>
              <a:ext cx="1524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90" name="Rectangle 87"/>
            <p:cNvSpPr/>
            <p:nvPr/>
          </p:nvSpPr>
          <p:spPr bwMode="auto">
            <a:xfrm>
              <a:off x="2438400" y="6096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765850"/>
            <a:ext cx="2214578" cy="32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Group 72"/>
          <p:cNvGrpSpPr/>
          <p:nvPr/>
        </p:nvGrpSpPr>
        <p:grpSpPr>
          <a:xfrm rot="19598494">
            <a:off x="3504249" y="2956348"/>
            <a:ext cx="279150" cy="353593"/>
            <a:chOff x="2286000" y="5638800"/>
            <a:chExt cx="457200" cy="609600"/>
          </a:xfrm>
        </p:grpSpPr>
        <p:sp>
          <p:nvSpPr>
            <p:cNvPr id="55" name="Rectangle 82"/>
            <p:cNvSpPr/>
            <p:nvPr/>
          </p:nvSpPr>
          <p:spPr bwMode="auto">
            <a:xfrm>
              <a:off x="2362200" y="5638800"/>
              <a:ext cx="381000" cy="609600"/>
            </a:xfrm>
            <a:prstGeom prst="rect">
              <a:avLst/>
            </a:prstGeom>
            <a:solidFill>
              <a:srgbClr val="66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56" name="Rectangle 83"/>
            <p:cNvSpPr/>
            <p:nvPr/>
          </p:nvSpPr>
          <p:spPr bwMode="auto">
            <a:xfrm>
              <a:off x="2286000" y="5638800"/>
              <a:ext cx="76200" cy="304800"/>
            </a:xfrm>
            <a:prstGeom prst="rect">
              <a:avLst/>
            </a:prstGeom>
            <a:solidFill>
              <a:srgbClr val="918E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57" name="Rectangle 84"/>
            <p:cNvSpPr/>
            <p:nvPr/>
          </p:nvSpPr>
          <p:spPr bwMode="auto">
            <a:xfrm>
              <a:off x="2590800" y="5715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58" name="Rectangle 85"/>
            <p:cNvSpPr/>
            <p:nvPr/>
          </p:nvSpPr>
          <p:spPr bwMode="auto">
            <a:xfrm>
              <a:off x="2590800" y="60198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59" name="Rectangle 86"/>
            <p:cNvSpPr/>
            <p:nvPr/>
          </p:nvSpPr>
          <p:spPr bwMode="auto">
            <a:xfrm>
              <a:off x="2514600" y="5867400"/>
              <a:ext cx="1524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0" name="Rectangle 87"/>
            <p:cNvSpPr/>
            <p:nvPr/>
          </p:nvSpPr>
          <p:spPr bwMode="auto">
            <a:xfrm>
              <a:off x="2438400" y="6096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grpSp>
        <p:nvGrpSpPr>
          <p:cNvPr id="61" name="Group 72"/>
          <p:cNvGrpSpPr/>
          <p:nvPr/>
        </p:nvGrpSpPr>
        <p:grpSpPr>
          <a:xfrm rot="19598494">
            <a:off x="7075113" y="2956348"/>
            <a:ext cx="279150" cy="353593"/>
            <a:chOff x="2286000" y="5638800"/>
            <a:chExt cx="457200" cy="609600"/>
          </a:xfrm>
        </p:grpSpPr>
        <p:sp>
          <p:nvSpPr>
            <p:cNvPr id="62" name="Rectangle 82"/>
            <p:cNvSpPr/>
            <p:nvPr/>
          </p:nvSpPr>
          <p:spPr bwMode="auto">
            <a:xfrm>
              <a:off x="2362200" y="5638800"/>
              <a:ext cx="381000" cy="609600"/>
            </a:xfrm>
            <a:prstGeom prst="rect">
              <a:avLst/>
            </a:prstGeom>
            <a:solidFill>
              <a:srgbClr val="66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3" name="Rectangle 83"/>
            <p:cNvSpPr/>
            <p:nvPr/>
          </p:nvSpPr>
          <p:spPr bwMode="auto">
            <a:xfrm>
              <a:off x="2286000" y="5638800"/>
              <a:ext cx="76200" cy="304800"/>
            </a:xfrm>
            <a:prstGeom prst="rect">
              <a:avLst/>
            </a:prstGeom>
            <a:solidFill>
              <a:srgbClr val="918E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4" name="Rectangle 84"/>
            <p:cNvSpPr/>
            <p:nvPr/>
          </p:nvSpPr>
          <p:spPr bwMode="auto">
            <a:xfrm>
              <a:off x="2590800" y="5715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5" name="Rectangle 85"/>
            <p:cNvSpPr/>
            <p:nvPr/>
          </p:nvSpPr>
          <p:spPr bwMode="auto">
            <a:xfrm>
              <a:off x="2590800" y="60198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6" name="Rectangle 86"/>
            <p:cNvSpPr/>
            <p:nvPr/>
          </p:nvSpPr>
          <p:spPr bwMode="auto">
            <a:xfrm>
              <a:off x="2514600" y="5867400"/>
              <a:ext cx="1524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67" name="Rectangle 87"/>
            <p:cNvSpPr/>
            <p:nvPr/>
          </p:nvSpPr>
          <p:spPr bwMode="auto">
            <a:xfrm>
              <a:off x="2438400" y="6096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900443" y="1428736"/>
            <a:ext cx="1385541" cy="92869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Dom0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 smtClean="0"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Emulate,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Cambria" pitchFamily="18" charset="0"/>
                <a:ea typeface="宋体" pitchFamily="2" charset="-122"/>
                <a:cs typeface="Times New Roman" pitchFamily="18" charset="0"/>
              </a:rPr>
              <a:t>Manage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2000232" y="3545733"/>
            <a:ext cx="4786346" cy="597647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tx1"/>
                </a:solidFill>
                <a:latin typeface="Cambria" pitchFamily="18" charset="0"/>
                <a:ea typeface="宋体" pitchFamily="2" charset="-122"/>
                <a:cs typeface="Times New Roman" pitchFamily="18" charset="0"/>
              </a:rPr>
              <a:t>Hypervisor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4" y="274638"/>
            <a:ext cx="8472518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Eliminate the Hypervisor-Guest Interaction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43380"/>
            <a:ext cx="8229600" cy="214314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Shared memory</a:t>
            </a:r>
          </a:p>
          <a:p>
            <a:pPr lvl="1"/>
            <a:r>
              <a:rPr lang="en-US" altLang="zh-CN" dirty="0" smtClean="0"/>
              <a:t>Two FIFO buffers for communication</a:t>
            </a:r>
          </a:p>
          <a:p>
            <a:r>
              <a:rPr lang="en-US" altLang="zh-CN" dirty="0" smtClean="0"/>
              <a:t>Polling only</a:t>
            </a:r>
          </a:p>
          <a:p>
            <a:pPr lvl="1"/>
            <a:r>
              <a:rPr lang="en-US" altLang="zh-CN" dirty="0" smtClean="0"/>
              <a:t>Do not use event channel; no hypervisor involvement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3357554" y="1857364"/>
            <a:ext cx="1214446" cy="1571636"/>
            <a:chOff x="3357554" y="1643050"/>
            <a:chExt cx="1214446" cy="1571636"/>
          </a:xfrm>
        </p:grpSpPr>
        <p:grpSp>
          <p:nvGrpSpPr>
            <p:cNvPr id="57" name="组合 56"/>
            <p:cNvGrpSpPr/>
            <p:nvPr/>
          </p:nvGrpSpPr>
          <p:grpSpPr>
            <a:xfrm>
              <a:off x="3357554" y="1643050"/>
              <a:ext cx="1214446" cy="1571636"/>
              <a:chOff x="7429552" y="1857364"/>
              <a:chExt cx="1214446" cy="1571636"/>
            </a:xfrm>
          </p:grpSpPr>
          <p:cxnSp>
            <p:nvCxnSpPr>
              <p:cNvPr id="80" name="直接箭头连接符 79"/>
              <p:cNvCxnSpPr/>
              <p:nvPr/>
            </p:nvCxnSpPr>
            <p:spPr>
              <a:xfrm rot="10800000">
                <a:off x="7500990" y="2855907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/>
            </p:nvCxnSpPr>
            <p:spPr>
              <a:xfrm>
                <a:off x="7429552" y="3143248"/>
                <a:ext cx="1143008" cy="158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7500990" y="1857364"/>
                <a:ext cx="1143008" cy="1571636"/>
                <a:chOff x="3392837" y="1688345"/>
                <a:chExt cx="1143008" cy="1571636"/>
              </a:xfrm>
            </p:grpSpPr>
            <p:sp>
              <p:nvSpPr>
                <p:cNvPr id="8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575256" y="2402725"/>
                  <a:ext cx="710991" cy="32311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FIFO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643305" y="2936866"/>
                  <a:ext cx="710991" cy="32311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FIFO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3392837" y="1688345"/>
                  <a:ext cx="1143008" cy="428628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Polling</a:t>
                  </a:r>
                  <a:endParaRPr lang="zh-CN" altLang="en-US" dirty="0"/>
                </a:p>
              </p:txBody>
            </p:sp>
            <p:cxnSp>
              <p:nvCxnSpPr>
                <p:cNvPr id="88" name="直接箭头连接符 87"/>
                <p:cNvCxnSpPr>
                  <a:stCxn id="86" idx="4"/>
                </p:cNvCxnSpPr>
                <p:nvPr/>
              </p:nvCxnSpPr>
              <p:spPr>
                <a:xfrm rot="5400000">
                  <a:off x="3428556" y="2081254"/>
                  <a:ext cx="500066" cy="571504"/>
                </a:xfrm>
                <a:prstGeom prst="straightConnector1">
                  <a:avLst/>
                </a:prstGeom>
                <a:ln>
                  <a:solidFill>
                    <a:srgbClr val="FFC000"/>
                  </a:solidFill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直接箭头连接符 89"/>
            <p:cNvCxnSpPr>
              <a:stCxn id="86" idx="4"/>
            </p:cNvCxnSpPr>
            <p:nvPr/>
          </p:nvCxnSpPr>
          <p:spPr>
            <a:xfrm rot="16200000" flipH="1">
              <a:off x="3821901" y="2250273"/>
              <a:ext cx="857256" cy="50006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065143" y="1545469"/>
            <a:ext cx="1399100" cy="1702716"/>
            <a:chOff x="-928726" y="1423616"/>
            <a:chExt cx="1399100" cy="1702716"/>
          </a:xfrm>
        </p:grpSpPr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-928726" y="1423616"/>
              <a:ext cx="1321984" cy="17027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-915167" y="1551629"/>
              <a:ext cx="1385541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" name="Rectangle 24"/>
            <p:cNvSpPr>
              <a:spLocks noChangeArrowheads="1"/>
            </p:cNvSpPr>
            <p:nvPr/>
          </p:nvSpPr>
          <p:spPr bwMode="auto">
            <a:xfrm>
              <a:off x="-928726" y="2591920"/>
              <a:ext cx="1321984" cy="5313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Interface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4500562" y="1545469"/>
            <a:ext cx="2138903" cy="16795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1" name="Text Box 27"/>
          <p:cNvSpPr txBox="1">
            <a:spLocks noChangeArrowheads="1"/>
          </p:cNvSpPr>
          <p:nvPr/>
        </p:nvSpPr>
        <p:spPr bwMode="auto">
          <a:xfrm>
            <a:off x="5250193" y="1831221"/>
            <a:ext cx="1207582" cy="3123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Dom0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2" name="Rectangle 22"/>
          <p:cNvSpPr>
            <a:spLocks noChangeArrowheads="1"/>
          </p:cNvSpPr>
          <p:nvPr/>
        </p:nvSpPr>
        <p:spPr bwMode="auto">
          <a:xfrm>
            <a:off x="4500562" y="2334363"/>
            <a:ext cx="2143140" cy="545980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Software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Switch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2887702"/>
            <a:ext cx="2214578" cy="32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5" name="Group 72"/>
          <p:cNvGrpSpPr/>
          <p:nvPr/>
        </p:nvGrpSpPr>
        <p:grpSpPr>
          <a:xfrm rot="19598494">
            <a:off x="3217461" y="3047994"/>
            <a:ext cx="279150" cy="353593"/>
            <a:chOff x="2286000" y="5638800"/>
            <a:chExt cx="457200" cy="609600"/>
          </a:xfrm>
        </p:grpSpPr>
        <p:sp>
          <p:nvSpPr>
            <p:cNvPr id="126" name="Rectangle 82"/>
            <p:cNvSpPr/>
            <p:nvPr/>
          </p:nvSpPr>
          <p:spPr bwMode="auto">
            <a:xfrm>
              <a:off x="2362200" y="5638800"/>
              <a:ext cx="381000" cy="609600"/>
            </a:xfrm>
            <a:prstGeom prst="rect">
              <a:avLst/>
            </a:prstGeom>
            <a:solidFill>
              <a:srgbClr val="66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27" name="Rectangle 83"/>
            <p:cNvSpPr/>
            <p:nvPr/>
          </p:nvSpPr>
          <p:spPr bwMode="auto">
            <a:xfrm>
              <a:off x="2286000" y="5638800"/>
              <a:ext cx="76200" cy="304800"/>
            </a:xfrm>
            <a:prstGeom prst="rect">
              <a:avLst/>
            </a:prstGeom>
            <a:solidFill>
              <a:srgbClr val="918E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28" name="Rectangle 84"/>
            <p:cNvSpPr/>
            <p:nvPr/>
          </p:nvSpPr>
          <p:spPr bwMode="auto">
            <a:xfrm>
              <a:off x="2590800" y="5715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29" name="Rectangle 85"/>
            <p:cNvSpPr/>
            <p:nvPr/>
          </p:nvSpPr>
          <p:spPr bwMode="auto">
            <a:xfrm>
              <a:off x="2590800" y="60198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30" name="Rectangle 86"/>
            <p:cNvSpPr/>
            <p:nvPr/>
          </p:nvSpPr>
          <p:spPr bwMode="auto">
            <a:xfrm>
              <a:off x="2514600" y="5867400"/>
              <a:ext cx="1524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31" name="Rectangle 87"/>
            <p:cNvSpPr/>
            <p:nvPr/>
          </p:nvSpPr>
          <p:spPr bwMode="auto">
            <a:xfrm>
              <a:off x="2438400" y="6096000"/>
              <a:ext cx="76200" cy="76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cxnSp>
        <p:nvCxnSpPr>
          <p:cNvPr id="50" name="肘形连接符 49"/>
          <p:cNvCxnSpPr/>
          <p:nvPr/>
        </p:nvCxnSpPr>
        <p:spPr>
          <a:xfrm rot="16200000" flipH="1">
            <a:off x="4047581" y="2618829"/>
            <a:ext cx="1588" cy="1333001"/>
          </a:xfrm>
          <a:prstGeom prst="bentConnector3">
            <a:avLst>
              <a:gd name="adj1" fmla="val 39319030"/>
            </a:avLst>
          </a:prstGeom>
          <a:ln>
            <a:solidFill>
              <a:schemeClr val="accent2"/>
            </a:solidFill>
            <a:headEnd type="arrow"/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Limit Damage From a Compromised Switch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19288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Decouple software switch from Dom0</a:t>
            </a:r>
          </a:p>
          <a:p>
            <a:pPr lvl="1"/>
            <a:r>
              <a:rPr lang="en-US" altLang="zh-CN" dirty="0" smtClean="0"/>
              <a:t>Introduce a Switch Domain (</a:t>
            </a:r>
            <a:r>
              <a:rPr lang="en-US" altLang="zh-CN" dirty="0" err="1" smtClean="0"/>
              <a:t>DomS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Decouple software switch  from the hypervisor</a:t>
            </a:r>
          </a:p>
          <a:p>
            <a:pPr lvl="1"/>
            <a:r>
              <a:rPr lang="en-US" altLang="zh-CN" dirty="0" smtClean="0"/>
              <a:t>Eliminate the hypervisor attack surface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1643042" y="1643050"/>
            <a:ext cx="6429420" cy="2526473"/>
            <a:chOff x="-2143172" y="3429000"/>
            <a:chExt cx="6429420" cy="2526473"/>
          </a:xfrm>
        </p:grpSpPr>
        <p:grpSp>
          <p:nvGrpSpPr>
            <p:cNvPr id="58" name="组合 57"/>
            <p:cNvGrpSpPr/>
            <p:nvPr/>
          </p:nvGrpSpPr>
          <p:grpSpPr>
            <a:xfrm>
              <a:off x="-2143172" y="3429000"/>
              <a:ext cx="6215105" cy="2526473"/>
              <a:chOff x="6851489" y="3117105"/>
              <a:chExt cx="6215105" cy="2526473"/>
            </a:xfrm>
          </p:grpSpPr>
          <p:grpSp>
            <p:nvGrpSpPr>
              <p:cNvPr id="59" name="组合 123"/>
              <p:cNvGrpSpPr/>
              <p:nvPr/>
            </p:nvGrpSpPr>
            <p:grpSpPr>
              <a:xfrm>
                <a:off x="6851489" y="3117105"/>
                <a:ext cx="6215105" cy="2526473"/>
                <a:chOff x="4815974" y="1571612"/>
                <a:chExt cx="6215105" cy="2526473"/>
              </a:xfrm>
            </p:grpSpPr>
            <p:grpSp>
              <p:nvGrpSpPr>
                <p:cNvPr id="67" name="组合 90"/>
                <p:cNvGrpSpPr/>
                <p:nvPr/>
              </p:nvGrpSpPr>
              <p:grpSpPr>
                <a:xfrm>
                  <a:off x="4822752" y="1928802"/>
                  <a:ext cx="6208327" cy="2169283"/>
                  <a:chOff x="6501078" y="1928802"/>
                  <a:chExt cx="6208327" cy="2169283"/>
                </a:xfrm>
              </p:grpSpPr>
              <p:sp>
                <p:nvSpPr>
                  <p:cNvPr id="7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6501078" y="3500438"/>
                    <a:ext cx="6208327" cy="597647"/>
                  </a:xfrm>
                  <a:prstGeom prst="rect">
                    <a:avLst/>
                  </a:prstGeom>
                  <a:ln>
                    <a:solidFill>
                      <a:schemeClr val="accent3"/>
                    </a:solidFill>
                    <a:headEnd/>
                    <a:tailEnd/>
                  </a:ln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2057400" defTabSz="914400" rtl="0" eaLnBrk="1" fontAlgn="base" latinLnBrk="0" hangingPunct="1">
                      <a:lnSpc>
                        <a:spcPct val="15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Hypervisor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cxnSp>
                <p:nvCxnSpPr>
                  <p:cNvPr id="77" name="直接箭头连接符 76"/>
                  <p:cNvCxnSpPr/>
                  <p:nvPr/>
                </p:nvCxnSpPr>
                <p:spPr>
                  <a:xfrm rot="10800000">
                    <a:off x="7786710" y="2928934"/>
                    <a:ext cx="1143008" cy="158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箭头连接符 77"/>
                  <p:cNvCxnSpPr/>
                  <p:nvPr/>
                </p:nvCxnSpPr>
                <p:spPr>
                  <a:xfrm>
                    <a:off x="7786710" y="3213098"/>
                    <a:ext cx="1143008" cy="158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04413" y="2643182"/>
                    <a:ext cx="710991" cy="323115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FIFO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8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72462" y="3177323"/>
                    <a:ext cx="710991" cy="323115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FIFO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81" name="椭圆 80"/>
                  <p:cNvSpPr/>
                  <p:nvPr/>
                </p:nvSpPr>
                <p:spPr>
                  <a:xfrm>
                    <a:off x="7821962" y="1928802"/>
                    <a:ext cx="1143008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Polling</a:t>
                    </a:r>
                    <a:endParaRPr lang="zh-CN" altLang="en-US" dirty="0"/>
                  </a:p>
                </p:txBody>
              </p:sp>
              <p:cxnSp>
                <p:nvCxnSpPr>
                  <p:cNvPr id="82" name="直接箭头连接符 81"/>
                  <p:cNvCxnSpPr>
                    <a:stCxn id="81" idx="4"/>
                  </p:cNvCxnSpPr>
                  <p:nvPr/>
                </p:nvCxnSpPr>
                <p:spPr>
                  <a:xfrm rot="5400000">
                    <a:off x="7857681" y="2321711"/>
                    <a:ext cx="500066" cy="571504"/>
                  </a:xfrm>
                  <a:prstGeom prst="straightConnector1">
                    <a:avLst/>
                  </a:prstGeom>
                  <a:ln>
                    <a:solidFill>
                      <a:srgbClr val="FFC000"/>
                    </a:solidFill>
                    <a:tailEnd type="arrow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箭头连接符 82"/>
                  <p:cNvCxnSpPr>
                    <a:stCxn id="81" idx="4"/>
                  </p:cNvCxnSpPr>
                  <p:nvPr/>
                </p:nvCxnSpPr>
                <p:spPr>
                  <a:xfrm rot="16200000" flipH="1">
                    <a:off x="8214871" y="2536025"/>
                    <a:ext cx="857256" cy="500066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组合 114"/>
                <p:cNvGrpSpPr/>
                <p:nvPr/>
              </p:nvGrpSpPr>
              <p:grpSpPr>
                <a:xfrm>
                  <a:off x="4815974" y="1571612"/>
                  <a:ext cx="1399100" cy="1702716"/>
                  <a:chOff x="-928726" y="1423616"/>
                  <a:chExt cx="1399100" cy="1702716"/>
                </a:xfrm>
              </p:grpSpPr>
              <p:sp>
                <p:nvSpPr>
                  <p:cNvPr id="7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-928726" y="1423616"/>
                    <a:ext cx="1321984" cy="1702716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915167" y="1551629"/>
                    <a:ext cx="1385541" cy="31231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Guest VM 1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7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-928726" y="2591920"/>
                    <a:ext cx="1321984" cy="531328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1600" dirty="0" smtClean="0">
                        <a:solidFill>
                          <a:schemeClr val="tx1"/>
                        </a:solidFill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Virtual</a:t>
                    </a:r>
                  </a:p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Interface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</p:grpSp>
            <p:sp>
              <p:nvSpPr>
                <p:cNvPr id="69" name="Rectangle 29"/>
                <p:cNvSpPr>
                  <a:spLocks noChangeArrowheads="1"/>
                </p:cNvSpPr>
                <p:nvPr/>
              </p:nvSpPr>
              <p:spPr bwMode="auto">
                <a:xfrm>
                  <a:off x="7290712" y="1571612"/>
                  <a:ext cx="2138903" cy="1679581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001024" y="1714488"/>
                  <a:ext cx="1207582" cy="31231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err="1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DomS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71" name="Rectangle 22"/>
                <p:cNvSpPr>
                  <a:spLocks noChangeArrowheads="1"/>
                </p:cNvSpPr>
                <p:nvPr/>
              </p:nvSpPr>
              <p:spPr bwMode="auto">
                <a:xfrm>
                  <a:off x="7286475" y="2360506"/>
                  <a:ext cx="2143140" cy="545980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Software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Switch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286644" y="2913845"/>
                  <a:ext cx="2214578" cy="3264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0" name="Group 72"/>
              <p:cNvGrpSpPr/>
              <p:nvPr/>
            </p:nvGrpSpPr>
            <p:grpSpPr>
              <a:xfrm rot="19598494">
                <a:off x="8003807" y="4619630"/>
                <a:ext cx="279150" cy="353593"/>
                <a:chOff x="2286000" y="5638800"/>
                <a:chExt cx="457200" cy="609600"/>
              </a:xfrm>
            </p:grpSpPr>
            <p:sp>
              <p:nvSpPr>
                <p:cNvPr id="61" name="Rectangle 82"/>
                <p:cNvSpPr/>
                <p:nvPr/>
              </p:nvSpPr>
              <p:spPr bwMode="auto">
                <a:xfrm>
                  <a:off x="2362200" y="5638800"/>
                  <a:ext cx="381000" cy="609600"/>
                </a:xfrm>
                <a:prstGeom prst="rect">
                  <a:avLst/>
                </a:prstGeom>
                <a:solidFill>
                  <a:srgbClr val="66FF66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62" name="Rectangle 83"/>
                <p:cNvSpPr/>
                <p:nvPr/>
              </p:nvSpPr>
              <p:spPr bwMode="auto">
                <a:xfrm>
                  <a:off x="2286000" y="5638800"/>
                  <a:ext cx="76200" cy="304800"/>
                </a:xfrm>
                <a:prstGeom prst="rect">
                  <a:avLst/>
                </a:prstGeom>
                <a:solidFill>
                  <a:srgbClr val="918E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63" name="Rectangle 84"/>
                <p:cNvSpPr/>
                <p:nvPr/>
              </p:nvSpPr>
              <p:spPr bwMode="auto">
                <a:xfrm>
                  <a:off x="2590800" y="57150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64" name="Rectangle 85"/>
                <p:cNvSpPr/>
                <p:nvPr/>
              </p:nvSpPr>
              <p:spPr bwMode="auto">
                <a:xfrm>
                  <a:off x="2590800" y="60198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65" name="Rectangle 86"/>
                <p:cNvSpPr/>
                <p:nvPr/>
              </p:nvSpPr>
              <p:spPr bwMode="auto">
                <a:xfrm>
                  <a:off x="2514600" y="5867400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66" name="Rectangle 87"/>
                <p:cNvSpPr/>
                <p:nvPr/>
              </p:nvSpPr>
              <p:spPr bwMode="auto">
                <a:xfrm>
                  <a:off x="2438400" y="60960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</p:grpSp>
        </p:grpSp>
        <p:sp>
          <p:nvSpPr>
            <p:cNvPr id="84" name="Rectangle 25"/>
            <p:cNvSpPr>
              <a:spLocks noChangeArrowheads="1"/>
            </p:cNvSpPr>
            <p:nvPr/>
          </p:nvSpPr>
          <p:spPr bwMode="auto">
            <a:xfrm>
              <a:off x="2714612" y="3429000"/>
              <a:ext cx="1321985" cy="1702716"/>
            </a:xfrm>
            <a:prstGeom prst="rect">
              <a:avLst/>
            </a:prstGeom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3078666" y="3571876"/>
              <a:ext cx="1207582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Dom0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643042" y="2214554"/>
            <a:ext cx="6429420" cy="1928826"/>
            <a:chOff x="-2000296" y="3357562"/>
            <a:chExt cx="6429420" cy="1928826"/>
          </a:xfrm>
        </p:grpSpPr>
        <p:grpSp>
          <p:nvGrpSpPr>
            <p:cNvPr id="116" name="组合 115"/>
            <p:cNvGrpSpPr/>
            <p:nvPr/>
          </p:nvGrpSpPr>
          <p:grpSpPr>
            <a:xfrm>
              <a:off x="-2000296" y="3357562"/>
              <a:ext cx="6429420" cy="1928826"/>
              <a:chOff x="-2143172" y="3429000"/>
              <a:chExt cx="6429420" cy="1928826"/>
            </a:xfrm>
          </p:grpSpPr>
          <p:grpSp>
            <p:nvGrpSpPr>
              <p:cNvPr id="117" name="组合 57"/>
              <p:cNvGrpSpPr/>
              <p:nvPr/>
            </p:nvGrpSpPr>
            <p:grpSpPr>
              <a:xfrm>
                <a:off x="-2143172" y="3429000"/>
                <a:ext cx="4685248" cy="1928826"/>
                <a:chOff x="6851489" y="3117105"/>
                <a:chExt cx="4685248" cy="1928826"/>
              </a:xfrm>
            </p:grpSpPr>
            <p:grpSp>
              <p:nvGrpSpPr>
                <p:cNvPr id="120" name="组合 123"/>
                <p:cNvGrpSpPr/>
                <p:nvPr/>
              </p:nvGrpSpPr>
              <p:grpSpPr>
                <a:xfrm>
                  <a:off x="6851489" y="3117105"/>
                  <a:ext cx="4685248" cy="1928826"/>
                  <a:chOff x="4815974" y="1571612"/>
                  <a:chExt cx="4685248" cy="1928826"/>
                </a:xfrm>
              </p:grpSpPr>
              <p:grpSp>
                <p:nvGrpSpPr>
                  <p:cNvPr id="128" name="组合 90"/>
                  <p:cNvGrpSpPr/>
                  <p:nvPr/>
                </p:nvGrpSpPr>
                <p:grpSpPr>
                  <a:xfrm>
                    <a:off x="6108384" y="1928802"/>
                    <a:ext cx="1178260" cy="1571636"/>
                    <a:chOff x="7786710" y="1928802"/>
                    <a:chExt cx="1178260" cy="1571636"/>
                  </a:xfrm>
                </p:grpSpPr>
                <p:cxnSp>
                  <p:nvCxnSpPr>
                    <p:cNvPr id="138" name="直接箭头连接符 137"/>
                    <p:cNvCxnSpPr/>
                    <p:nvPr/>
                  </p:nvCxnSpPr>
                  <p:spPr>
                    <a:xfrm rot="10800000">
                      <a:off x="7786710" y="2928934"/>
                      <a:ext cx="1143008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直接箭头连接符 138"/>
                    <p:cNvCxnSpPr/>
                    <p:nvPr/>
                  </p:nvCxnSpPr>
                  <p:spPr>
                    <a:xfrm>
                      <a:off x="7786710" y="3213098"/>
                      <a:ext cx="1143008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004413" y="2643182"/>
                      <a:ext cx="710991" cy="32311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FIFO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41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072462" y="3177323"/>
                      <a:ext cx="710991" cy="32311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FIFO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42" name="椭圆 141"/>
                    <p:cNvSpPr/>
                    <p:nvPr/>
                  </p:nvSpPr>
                  <p:spPr>
                    <a:xfrm>
                      <a:off x="7821962" y="1928802"/>
                      <a:ext cx="1143008" cy="42862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Polling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43" name="直接箭头连接符 142"/>
                    <p:cNvCxnSpPr>
                      <a:stCxn id="142" idx="4"/>
                    </p:cNvCxnSpPr>
                    <p:nvPr/>
                  </p:nvCxnSpPr>
                  <p:spPr>
                    <a:xfrm rot="5400000">
                      <a:off x="7857681" y="2321711"/>
                      <a:ext cx="500066" cy="571504"/>
                    </a:xfrm>
                    <a:prstGeom prst="straightConnector1">
                      <a:avLst/>
                    </a:prstGeom>
                    <a:ln>
                      <a:solidFill>
                        <a:srgbClr val="FFC000"/>
                      </a:solidFill>
                      <a:tailEnd type="arrow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箭头连接符 143"/>
                    <p:cNvCxnSpPr>
                      <a:stCxn id="142" idx="4"/>
                    </p:cNvCxnSpPr>
                    <p:nvPr/>
                  </p:nvCxnSpPr>
                  <p:spPr>
                    <a:xfrm rot="16200000" flipH="1">
                      <a:off x="8214871" y="2536025"/>
                      <a:ext cx="857256" cy="500066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" name="组合 114"/>
                  <p:cNvGrpSpPr/>
                  <p:nvPr/>
                </p:nvGrpSpPr>
                <p:grpSpPr>
                  <a:xfrm>
                    <a:off x="4815974" y="1571612"/>
                    <a:ext cx="1399100" cy="1702716"/>
                    <a:chOff x="-928726" y="1423616"/>
                    <a:chExt cx="1399100" cy="1702716"/>
                  </a:xfrm>
                </p:grpSpPr>
                <p:sp>
                  <p:nvSpPr>
                    <p:cNvPr id="134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928726" y="1423616"/>
                      <a:ext cx="1321984" cy="1702716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15167" y="1551629"/>
                      <a:ext cx="1385541" cy="312319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Guest VM 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3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928726" y="2591920"/>
                      <a:ext cx="1321984" cy="531328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Virtual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Interface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</p:grpSp>
              <p:sp>
                <p:nvSpPr>
                  <p:cNvPr id="13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290712" y="1571612"/>
                    <a:ext cx="2138903" cy="1679581"/>
                  </a:xfrm>
                  <a:prstGeom prst="rect">
                    <a:avLst/>
                  </a:prstGeom>
                  <a:ln>
                    <a:solidFill>
                      <a:srgbClr val="FFFFFF"/>
                    </a:solidFill>
                    <a:headEnd/>
                    <a:tailEnd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01024" y="1714488"/>
                    <a:ext cx="1207582" cy="31231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DomS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3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7286475" y="2360506"/>
                    <a:ext cx="2143140" cy="545980"/>
                  </a:xfrm>
                  <a:prstGeom prst="rect">
                    <a:avLst/>
                  </a:prstGeom>
                  <a:ln>
                    <a:noFill/>
                    <a:headEnd/>
                    <a:tailEnd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Software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Switch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pic>
                <p:nvPicPr>
                  <p:cNvPr id="13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7286644" y="2913845"/>
                    <a:ext cx="2214578" cy="326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21" name="Group 72"/>
                <p:cNvGrpSpPr/>
                <p:nvPr/>
              </p:nvGrpSpPr>
              <p:grpSpPr>
                <a:xfrm rot="19598494">
                  <a:off x="8003807" y="4619630"/>
                  <a:ext cx="279150" cy="353593"/>
                  <a:chOff x="2286000" y="5638800"/>
                  <a:chExt cx="457200" cy="609600"/>
                </a:xfrm>
              </p:grpSpPr>
              <p:sp>
                <p:nvSpPr>
                  <p:cNvPr id="122" name="Rectangle 82"/>
                  <p:cNvSpPr/>
                  <p:nvPr/>
                </p:nvSpPr>
                <p:spPr bwMode="auto">
                  <a:xfrm>
                    <a:off x="2362200" y="5638800"/>
                    <a:ext cx="381000" cy="609600"/>
                  </a:xfrm>
                  <a:prstGeom prst="rect">
                    <a:avLst/>
                  </a:prstGeom>
                  <a:solidFill>
                    <a:srgbClr val="66FF66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pitchFamily="34" charset="0"/>
                    </a:endParaRPr>
                  </a:p>
                </p:txBody>
              </p:sp>
              <p:sp>
                <p:nvSpPr>
                  <p:cNvPr id="123" name="Rectangle 83"/>
                  <p:cNvSpPr/>
                  <p:nvPr/>
                </p:nvSpPr>
                <p:spPr bwMode="auto">
                  <a:xfrm>
                    <a:off x="2286000" y="5638800"/>
                    <a:ext cx="76200" cy="304800"/>
                  </a:xfrm>
                  <a:prstGeom prst="rect">
                    <a:avLst/>
                  </a:prstGeom>
                  <a:solidFill>
                    <a:srgbClr val="918E00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pitchFamily="34" charset="0"/>
                    </a:endParaRPr>
                  </a:p>
                </p:txBody>
              </p:sp>
              <p:sp>
                <p:nvSpPr>
                  <p:cNvPr id="124" name="Rectangle 84"/>
                  <p:cNvSpPr/>
                  <p:nvPr/>
                </p:nvSpPr>
                <p:spPr bwMode="auto">
                  <a:xfrm>
                    <a:off x="2590800" y="5715000"/>
                    <a:ext cx="76200" cy="762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pitchFamily="34" charset="0"/>
                    </a:endParaRPr>
                  </a:p>
                </p:txBody>
              </p:sp>
              <p:sp>
                <p:nvSpPr>
                  <p:cNvPr id="125" name="Rectangle 85"/>
                  <p:cNvSpPr/>
                  <p:nvPr/>
                </p:nvSpPr>
                <p:spPr bwMode="auto">
                  <a:xfrm>
                    <a:off x="2590800" y="6019800"/>
                    <a:ext cx="76200" cy="762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pitchFamily="34" charset="0"/>
                    </a:endParaRPr>
                  </a:p>
                </p:txBody>
              </p:sp>
              <p:sp>
                <p:nvSpPr>
                  <p:cNvPr id="126" name="Rectangle 86"/>
                  <p:cNvSpPr/>
                  <p:nvPr/>
                </p:nvSpPr>
                <p:spPr bwMode="auto">
                  <a:xfrm>
                    <a:off x="2514600" y="5867400"/>
                    <a:ext cx="152400" cy="762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pitchFamily="34" charset="0"/>
                    </a:endParaRPr>
                  </a:p>
                </p:txBody>
              </p:sp>
              <p:sp>
                <p:nvSpPr>
                  <p:cNvPr id="127" name="Rectangle 87"/>
                  <p:cNvSpPr/>
                  <p:nvPr/>
                </p:nvSpPr>
                <p:spPr bwMode="auto">
                  <a:xfrm>
                    <a:off x="2438400" y="6096000"/>
                    <a:ext cx="76200" cy="762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Helvetica" pitchFamily="34" charset="0"/>
                    </a:endParaRPr>
                  </a:p>
                </p:txBody>
              </p:sp>
            </p:grpSp>
          </p:grpSp>
          <p:sp>
            <p:nvSpPr>
              <p:cNvPr id="118" name="Rectangle 25"/>
              <p:cNvSpPr>
                <a:spLocks noChangeArrowheads="1"/>
              </p:cNvSpPr>
              <p:nvPr/>
            </p:nvSpPr>
            <p:spPr bwMode="auto">
              <a:xfrm>
                <a:off x="2714612" y="3429000"/>
                <a:ext cx="1321985" cy="1143008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Text Box 27"/>
              <p:cNvSpPr txBox="1">
                <a:spLocks noChangeArrowheads="1"/>
              </p:cNvSpPr>
              <p:nvPr/>
            </p:nvSpPr>
            <p:spPr bwMode="auto">
              <a:xfrm>
                <a:off x="3078666" y="3571876"/>
                <a:ext cx="1207582" cy="31231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Cambria" pitchFamily="18" charset="0"/>
                    <a:ea typeface="宋体" pitchFamily="2" charset="-122"/>
                    <a:cs typeface="Times New Roman" pitchFamily="18" charset="0"/>
                  </a:rPr>
                  <a:t>Dom0</a:t>
                </a:r>
                <a:endPara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45" name="Rectangle 8"/>
            <p:cNvSpPr>
              <a:spLocks noChangeArrowheads="1"/>
            </p:cNvSpPr>
            <p:nvPr/>
          </p:nvSpPr>
          <p:spPr bwMode="auto">
            <a:xfrm>
              <a:off x="2857488" y="4643446"/>
              <a:ext cx="1321984" cy="4168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Hypervisor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089910" y="1556792"/>
            <a:ext cx="4786346" cy="2597911"/>
            <a:chOff x="2000232" y="1331155"/>
            <a:chExt cx="4786346" cy="2597911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2000232" y="3331419"/>
              <a:ext cx="4786346" cy="597647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Hypervisor</a:t>
              </a: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3357554" y="1643050"/>
              <a:ext cx="1214446" cy="1571636"/>
              <a:chOff x="3357554" y="1643050"/>
              <a:chExt cx="1214446" cy="1571636"/>
            </a:xfrm>
          </p:grpSpPr>
          <p:grpSp>
            <p:nvGrpSpPr>
              <p:cNvPr id="89" name="组合 56"/>
              <p:cNvGrpSpPr/>
              <p:nvPr/>
            </p:nvGrpSpPr>
            <p:grpSpPr>
              <a:xfrm>
                <a:off x="3357554" y="1643050"/>
                <a:ext cx="1214446" cy="1571636"/>
                <a:chOff x="7429552" y="1857364"/>
                <a:chExt cx="1214446" cy="1571636"/>
              </a:xfrm>
            </p:grpSpPr>
            <p:cxnSp>
              <p:nvCxnSpPr>
                <p:cNvPr id="91" name="直接箭头连接符 90"/>
                <p:cNvCxnSpPr/>
                <p:nvPr/>
              </p:nvCxnSpPr>
              <p:spPr>
                <a:xfrm rot="10800000">
                  <a:off x="7500990" y="2855907"/>
                  <a:ext cx="1143008" cy="158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/>
                <p:cNvCxnSpPr/>
                <p:nvPr/>
              </p:nvCxnSpPr>
              <p:spPr>
                <a:xfrm>
                  <a:off x="7429552" y="3143248"/>
                  <a:ext cx="1143008" cy="1588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组合 54"/>
                <p:cNvGrpSpPr/>
                <p:nvPr/>
              </p:nvGrpSpPr>
              <p:grpSpPr>
                <a:xfrm>
                  <a:off x="7500990" y="1857364"/>
                  <a:ext cx="1143008" cy="1571636"/>
                  <a:chOff x="3392837" y="1688345"/>
                  <a:chExt cx="1143008" cy="1571636"/>
                </a:xfrm>
              </p:grpSpPr>
              <p:sp>
                <p:nvSpPr>
                  <p:cNvPr id="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75256" y="2402725"/>
                    <a:ext cx="710991" cy="323115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FIFO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9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3305" y="2936866"/>
                    <a:ext cx="710991" cy="323115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FIFO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96" name="椭圆 95"/>
                  <p:cNvSpPr/>
                  <p:nvPr/>
                </p:nvSpPr>
                <p:spPr>
                  <a:xfrm>
                    <a:off x="3392837" y="1688345"/>
                    <a:ext cx="1143008" cy="428628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Polling</a:t>
                    </a:r>
                    <a:endParaRPr lang="zh-CN" altLang="en-US" dirty="0"/>
                  </a:p>
                </p:txBody>
              </p:sp>
              <p:cxnSp>
                <p:nvCxnSpPr>
                  <p:cNvPr id="97" name="直接箭头连接符 96"/>
                  <p:cNvCxnSpPr>
                    <a:stCxn id="96" idx="4"/>
                  </p:cNvCxnSpPr>
                  <p:nvPr/>
                </p:nvCxnSpPr>
                <p:spPr>
                  <a:xfrm rot="5400000">
                    <a:off x="3428556" y="2081254"/>
                    <a:ext cx="500066" cy="571504"/>
                  </a:xfrm>
                  <a:prstGeom prst="straightConnector1">
                    <a:avLst/>
                  </a:prstGeom>
                  <a:ln>
                    <a:solidFill>
                      <a:srgbClr val="FFC000"/>
                    </a:solidFill>
                    <a:tailEnd type="arrow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0" name="直接箭头连接符 89"/>
              <p:cNvCxnSpPr>
                <a:stCxn id="96" idx="4"/>
              </p:cNvCxnSpPr>
              <p:nvPr/>
            </p:nvCxnSpPr>
            <p:spPr>
              <a:xfrm rot="16200000" flipH="1">
                <a:off x="3821901" y="2250273"/>
                <a:ext cx="857256" cy="500066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2065143" y="1331155"/>
              <a:ext cx="1399100" cy="1702716"/>
              <a:chOff x="-928726" y="1423616"/>
              <a:chExt cx="1399100" cy="1702716"/>
            </a:xfrm>
          </p:grpSpPr>
          <p:sp>
            <p:nvSpPr>
              <p:cNvPr id="99" name="Rectangle 25"/>
              <p:cNvSpPr>
                <a:spLocks noChangeArrowheads="1"/>
              </p:cNvSpPr>
              <p:nvPr/>
            </p:nvSpPr>
            <p:spPr bwMode="auto">
              <a:xfrm>
                <a:off x="-928726" y="1423616"/>
                <a:ext cx="1321984" cy="17027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 Box 28"/>
              <p:cNvSpPr txBox="1">
                <a:spLocks noChangeArrowheads="1"/>
              </p:cNvSpPr>
              <p:nvPr/>
            </p:nvSpPr>
            <p:spPr bwMode="auto">
              <a:xfrm>
                <a:off x="-915167" y="1551629"/>
                <a:ext cx="1385541" cy="31231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Cambria" pitchFamily="18" charset="0"/>
                    <a:ea typeface="宋体" pitchFamily="2" charset="-122"/>
                    <a:cs typeface="Times New Roman" pitchFamily="18" charset="0"/>
                  </a:rPr>
                  <a:t>Guest VM 1</a:t>
                </a:r>
                <a:endPara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1" name="Rectangle 24"/>
              <p:cNvSpPr>
                <a:spLocks noChangeArrowheads="1"/>
              </p:cNvSpPr>
              <p:nvPr/>
            </p:nvSpPr>
            <p:spPr bwMode="auto">
              <a:xfrm>
                <a:off x="-928726" y="2591920"/>
                <a:ext cx="1321984" cy="5313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dirty="0" smtClean="0">
                    <a:solidFill>
                      <a:schemeClr val="tx1"/>
                    </a:solidFill>
                    <a:latin typeface="Cambria" pitchFamily="18" charset="0"/>
                    <a:ea typeface="宋体" pitchFamily="2" charset="-122"/>
                    <a:cs typeface="Times New Roman" pitchFamily="18" charset="0"/>
                  </a:rPr>
                  <a:t>Virtual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itchFamily="18" charset="0"/>
                    <a:ea typeface="宋体" pitchFamily="2" charset="-122"/>
                    <a:cs typeface="Times New Roman" pitchFamily="18" charset="0"/>
                  </a:rPr>
                  <a:t>Interface</a:t>
                </a:r>
                <a:endPara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2" name="Rectangle 29"/>
            <p:cNvSpPr>
              <a:spLocks noChangeArrowheads="1"/>
            </p:cNvSpPr>
            <p:nvPr/>
          </p:nvSpPr>
          <p:spPr bwMode="auto">
            <a:xfrm>
              <a:off x="4500562" y="1331155"/>
              <a:ext cx="2138903" cy="1679581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3" name="Text Box 27"/>
            <p:cNvSpPr txBox="1">
              <a:spLocks noChangeArrowheads="1"/>
            </p:cNvSpPr>
            <p:nvPr/>
          </p:nvSpPr>
          <p:spPr bwMode="auto">
            <a:xfrm>
              <a:off x="5250193" y="1616907"/>
              <a:ext cx="1207582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Dom0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4" name="Rectangle 22"/>
            <p:cNvSpPr>
              <a:spLocks noChangeArrowheads="1"/>
            </p:cNvSpPr>
            <p:nvPr/>
          </p:nvSpPr>
          <p:spPr bwMode="auto">
            <a:xfrm>
              <a:off x="4500562" y="2120049"/>
              <a:ext cx="2143140" cy="54598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Software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Switch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00562" y="2673388"/>
              <a:ext cx="2214578" cy="32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6" name="Group 72"/>
            <p:cNvGrpSpPr/>
            <p:nvPr/>
          </p:nvGrpSpPr>
          <p:grpSpPr>
            <a:xfrm rot="19598494">
              <a:off x="3217461" y="2833680"/>
              <a:ext cx="279150" cy="353593"/>
              <a:chOff x="2286000" y="5638800"/>
              <a:chExt cx="457200" cy="609600"/>
            </a:xfrm>
          </p:grpSpPr>
          <p:sp>
            <p:nvSpPr>
              <p:cNvPr id="107" name="Rectangle 82"/>
              <p:cNvSpPr/>
              <p:nvPr/>
            </p:nvSpPr>
            <p:spPr bwMode="auto">
              <a:xfrm>
                <a:off x="2362200" y="5638800"/>
                <a:ext cx="381000" cy="609600"/>
              </a:xfrm>
              <a:prstGeom prst="rect">
                <a:avLst/>
              </a:prstGeom>
              <a:solidFill>
                <a:srgbClr val="66FF66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08" name="Rectangle 83"/>
              <p:cNvSpPr/>
              <p:nvPr/>
            </p:nvSpPr>
            <p:spPr bwMode="auto">
              <a:xfrm>
                <a:off x="2286000" y="5638800"/>
                <a:ext cx="76200" cy="304800"/>
              </a:xfrm>
              <a:prstGeom prst="rect">
                <a:avLst/>
              </a:prstGeom>
              <a:solidFill>
                <a:srgbClr val="918E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09" name="Rectangle 84"/>
              <p:cNvSpPr/>
              <p:nvPr/>
            </p:nvSpPr>
            <p:spPr bwMode="auto">
              <a:xfrm>
                <a:off x="2590800" y="5715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10" name="Rectangle 85"/>
              <p:cNvSpPr/>
              <p:nvPr/>
            </p:nvSpPr>
            <p:spPr bwMode="auto">
              <a:xfrm>
                <a:off x="2590800" y="60198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11" name="Rectangle 86"/>
              <p:cNvSpPr/>
              <p:nvPr/>
            </p:nvSpPr>
            <p:spPr bwMode="auto">
              <a:xfrm>
                <a:off x="2514600" y="5867400"/>
                <a:ext cx="1524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12" name="Rectangle 87"/>
              <p:cNvSpPr/>
              <p:nvPr/>
            </p:nvSpPr>
            <p:spPr bwMode="auto">
              <a:xfrm>
                <a:off x="2438400" y="6096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</p:grpSp>
      </p:grpSp>
      <p:sp>
        <p:nvSpPr>
          <p:cNvPr id="115" name="灯片编号占位符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Preliminary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86282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Prototype based on </a:t>
            </a:r>
          </a:p>
          <a:p>
            <a:pPr lvl="1"/>
            <a:r>
              <a:rPr lang="en-US" altLang="zh-CN" dirty="0" err="1" smtClean="0"/>
              <a:t>Xen</a:t>
            </a:r>
            <a:r>
              <a:rPr lang="en-US" altLang="zh-CN" dirty="0" smtClean="0"/>
              <a:t> 4.1: used to boot up/shut down VMs</a:t>
            </a:r>
          </a:p>
          <a:p>
            <a:pPr lvl="1"/>
            <a:r>
              <a:rPr lang="en-US" altLang="zh-CN" dirty="0" smtClean="0"/>
              <a:t>Linux 3.1: kernel module to implement polling/FIFO</a:t>
            </a:r>
          </a:p>
          <a:p>
            <a:pPr lvl="1"/>
            <a:r>
              <a:rPr lang="en-US" altLang="zh-CN" dirty="0" smtClean="0"/>
              <a:t>Open </a:t>
            </a:r>
            <a:r>
              <a:rPr lang="en-US" altLang="zh-CN" dirty="0" err="1" smtClean="0"/>
              <a:t>vSwitch</a:t>
            </a:r>
            <a:r>
              <a:rPr lang="en-US" altLang="zh-CN" dirty="0" smtClean="0"/>
              <a:t> 1.3</a:t>
            </a:r>
          </a:p>
        </p:txBody>
      </p:sp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163" name="组合 162"/>
          <p:cNvGrpSpPr/>
          <p:nvPr/>
        </p:nvGrpSpPr>
        <p:grpSpPr>
          <a:xfrm>
            <a:off x="571472" y="714356"/>
            <a:ext cx="7143800" cy="3584042"/>
            <a:chOff x="500034" y="714356"/>
            <a:chExt cx="7143800" cy="3584042"/>
          </a:xfrm>
        </p:grpSpPr>
        <p:grpSp>
          <p:nvGrpSpPr>
            <p:cNvPr id="69" name="组合 68"/>
            <p:cNvGrpSpPr/>
            <p:nvPr/>
          </p:nvGrpSpPr>
          <p:grpSpPr>
            <a:xfrm>
              <a:off x="500034" y="714356"/>
              <a:ext cx="7143800" cy="3584042"/>
              <a:chOff x="285720" y="714356"/>
              <a:chExt cx="7143800" cy="3584042"/>
            </a:xfrm>
          </p:grpSpPr>
          <p:grpSp>
            <p:nvGrpSpPr>
              <p:cNvPr id="89" name="组合 144"/>
              <p:cNvGrpSpPr/>
              <p:nvPr/>
            </p:nvGrpSpPr>
            <p:grpSpPr>
              <a:xfrm>
                <a:off x="285720" y="714356"/>
                <a:ext cx="7143800" cy="3584042"/>
                <a:chOff x="3929058" y="1142984"/>
                <a:chExt cx="7143800" cy="3584042"/>
              </a:xfrm>
            </p:grpSpPr>
            <p:grpSp>
              <p:nvGrpSpPr>
                <p:cNvPr id="91" name="组合 76"/>
                <p:cNvGrpSpPr/>
                <p:nvPr/>
              </p:nvGrpSpPr>
              <p:grpSpPr>
                <a:xfrm>
                  <a:off x="3929058" y="1142984"/>
                  <a:ext cx="7143800" cy="3574315"/>
                  <a:chOff x="2571736" y="1142984"/>
                  <a:chExt cx="7143800" cy="3574315"/>
                </a:xfrm>
              </p:grpSpPr>
              <p:grpSp>
                <p:nvGrpSpPr>
                  <p:cNvPr id="93" name="Group 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571736" y="1142984"/>
                    <a:ext cx="7143800" cy="3574315"/>
                    <a:chOff x="1890" y="2397"/>
                    <a:chExt cx="8430" cy="4635"/>
                  </a:xfrm>
                  <a:effectLst/>
                </p:grpSpPr>
                <p:sp>
                  <p:nvSpPr>
                    <p:cNvPr id="105" name="AutoShape 32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1890" y="2397"/>
                      <a:ext cx="8430" cy="463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0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1" y="5269"/>
                      <a:ext cx="3251" cy="514"/>
                    </a:xfrm>
                    <a:prstGeom prst="rect">
                      <a:avLst/>
                    </a:prstGeom>
                    <a:ln>
                      <a:solidFill>
                        <a:schemeClr val="accent3"/>
                      </a:solidFill>
                      <a:headEnd/>
                      <a:tailEnd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Hypervisor</a:t>
                      </a:r>
                    </a:p>
                  </p:txBody>
                </p:sp>
                <p:sp>
                  <p:nvSpPr>
                    <p:cNvPr id="10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8" y="3231"/>
                      <a:ext cx="1274" cy="1765"/>
                    </a:xfrm>
                    <a:prstGeom prst="rect">
                      <a:avLst/>
                    </a:prstGeom>
                    <a:ln>
                      <a:noFill/>
                      <a:headEnd/>
                      <a:tailEnd/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2" y="3323"/>
                      <a:ext cx="1425" cy="40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Dom0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09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5" y="3231"/>
                      <a:ext cx="1274" cy="1795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7" y="3841"/>
                      <a:ext cx="1274" cy="708"/>
                    </a:xfrm>
                    <a:prstGeom prst="rect">
                      <a:avLst/>
                    </a:prstGeom>
                    <a:ln>
                      <a:noFill/>
                      <a:headEnd/>
                      <a:tailEnd/>
                    </a:ln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Software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Switch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11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4" y="3416"/>
                      <a:ext cx="1635" cy="40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Guest VM 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94" name="组合 138"/>
                  <p:cNvGrpSpPr/>
                  <p:nvPr/>
                </p:nvGrpSpPr>
                <p:grpSpPr>
                  <a:xfrm>
                    <a:off x="2714612" y="2666998"/>
                    <a:ext cx="2651636" cy="531328"/>
                    <a:chOff x="2714612" y="2666998"/>
                    <a:chExt cx="2651636" cy="531328"/>
                  </a:xfrm>
                </p:grpSpPr>
                <p:pic>
                  <p:nvPicPr>
                    <p:cNvPr id="95" name="Picture 2"/>
                    <p:cNvPicPr>
                      <a:picLocks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286248" y="2786058"/>
                      <a:ext cx="1080000" cy="35719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9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4612" y="2666998"/>
                      <a:ext cx="1080000" cy="531328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Virtual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Interface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cxnSp>
                  <p:nvCxnSpPr>
                    <p:cNvPr id="97" name="肘形连接符 96"/>
                    <p:cNvCxnSpPr/>
                    <p:nvPr/>
                  </p:nvCxnSpPr>
                  <p:spPr>
                    <a:xfrm rot="16200000" flipH="1">
                      <a:off x="3904705" y="2429920"/>
                      <a:ext cx="1588" cy="1333001"/>
                    </a:xfrm>
                    <a:prstGeom prst="bentConnector3">
                      <a:avLst>
                        <a:gd name="adj1" fmla="val 39319030"/>
                      </a:avLst>
                    </a:prstGeom>
                    <a:ln>
                      <a:solidFill>
                        <a:schemeClr val="accent2"/>
                      </a:solidFill>
                      <a:headEnd type="arrow"/>
                      <a:tailEnd type="arrow"/>
                    </a:ln>
                    <a:effectLst/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2" name="TextBox 91"/>
                <p:cNvSpPr txBox="1"/>
                <p:nvPr/>
              </p:nvSpPr>
              <p:spPr>
                <a:xfrm>
                  <a:off x="5000628" y="4357694"/>
                  <a:ext cx="1785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Native </a:t>
                  </a:r>
                  <a:r>
                    <a:rPr lang="en-US" altLang="zh-CN" dirty="0" err="1" smtClean="0"/>
                    <a:t>Xen</a:t>
                  </a:r>
                  <a:endParaRPr lang="zh-CN" altLang="en-US" dirty="0"/>
                </a:p>
              </p:txBody>
            </p:sp>
          </p:grpSp>
          <p:sp>
            <p:nvSpPr>
              <p:cNvPr id="90" name="Rectangle 31"/>
              <p:cNvSpPr>
                <a:spLocks noChangeArrowheads="1"/>
              </p:cNvSpPr>
              <p:nvPr/>
            </p:nvSpPr>
            <p:spPr bwMode="auto">
              <a:xfrm>
                <a:off x="357158" y="3500438"/>
                <a:ext cx="2857520" cy="3960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itchFamily="18" charset="0"/>
                    <a:ea typeface="宋体" pitchFamily="2" charset="-122"/>
                    <a:cs typeface="Times New Roman" pitchFamily="18" charset="0"/>
                  </a:rPr>
                  <a:t>Hardware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56" name="Group 72"/>
            <p:cNvGrpSpPr/>
            <p:nvPr/>
          </p:nvGrpSpPr>
          <p:grpSpPr>
            <a:xfrm rot="19598494">
              <a:off x="1645824" y="2547928"/>
              <a:ext cx="279150" cy="353593"/>
              <a:chOff x="2286000" y="5638800"/>
              <a:chExt cx="457200" cy="609600"/>
            </a:xfrm>
          </p:grpSpPr>
          <p:sp>
            <p:nvSpPr>
              <p:cNvPr id="157" name="Rectangle 82"/>
              <p:cNvSpPr/>
              <p:nvPr/>
            </p:nvSpPr>
            <p:spPr bwMode="auto">
              <a:xfrm>
                <a:off x="2362200" y="5638800"/>
                <a:ext cx="381000" cy="609600"/>
              </a:xfrm>
              <a:prstGeom prst="rect">
                <a:avLst/>
              </a:prstGeom>
              <a:solidFill>
                <a:srgbClr val="66FF66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58" name="Rectangle 83"/>
              <p:cNvSpPr/>
              <p:nvPr/>
            </p:nvSpPr>
            <p:spPr bwMode="auto">
              <a:xfrm>
                <a:off x="2286000" y="5638800"/>
                <a:ext cx="76200" cy="304800"/>
              </a:xfrm>
              <a:prstGeom prst="rect">
                <a:avLst/>
              </a:prstGeom>
              <a:solidFill>
                <a:srgbClr val="918E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59" name="Rectangle 84"/>
              <p:cNvSpPr/>
              <p:nvPr/>
            </p:nvSpPr>
            <p:spPr bwMode="auto">
              <a:xfrm>
                <a:off x="2590800" y="5715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60" name="Rectangle 85"/>
              <p:cNvSpPr/>
              <p:nvPr/>
            </p:nvSpPr>
            <p:spPr bwMode="auto">
              <a:xfrm>
                <a:off x="2590800" y="60198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61" name="Rectangle 86"/>
              <p:cNvSpPr/>
              <p:nvPr/>
            </p:nvSpPr>
            <p:spPr bwMode="auto">
              <a:xfrm>
                <a:off x="2514600" y="5867400"/>
                <a:ext cx="1524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62" name="Rectangle 87"/>
              <p:cNvSpPr/>
              <p:nvPr/>
            </p:nvSpPr>
            <p:spPr bwMode="auto">
              <a:xfrm>
                <a:off x="2438400" y="6096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4000496" y="1500174"/>
            <a:ext cx="4857784" cy="2714644"/>
            <a:chOff x="4000496" y="1500174"/>
            <a:chExt cx="4857784" cy="2714644"/>
          </a:xfrm>
        </p:grpSpPr>
        <p:grpSp>
          <p:nvGrpSpPr>
            <p:cNvPr id="112" name="组合 111"/>
            <p:cNvGrpSpPr/>
            <p:nvPr/>
          </p:nvGrpSpPr>
          <p:grpSpPr>
            <a:xfrm>
              <a:off x="4000496" y="1547328"/>
              <a:ext cx="4680000" cy="2667490"/>
              <a:chOff x="4429124" y="1630908"/>
              <a:chExt cx="4680000" cy="2667490"/>
            </a:xfrm>
          </p:grpSpPr>
          <p:grpSp>
            <p:nvGrpSpPr>
              <p:cNvPr id="113" name="组合 146"/>
              <p:cNvGrpSpPr/>
              <p:nvPr/>
            </p:nvGrpSpPr>
            <p:grpSpPr>
              <a:xfrm>
                <a:off x="4458752" y="1630908"/>
                <a:ext cx="3542272" cy="2667490"/>
                <a:chOff x="-214346" y="4286256"/>
                <a:chExt cx="3542272" cy="2667490"/>
              </a:xfrm>
            </p:grpSpPr>
            <p:grpSp>
              <p:nvGrpSpPr>
                <p:cNvPr id="117" name="组合 123"/>
                <p:cNvGrpSpPr/>
                <p:nvPr/>
              </p:nvGrpSpPr>
              <p:grpSpPr>
                <a:xfrm>
                  <a:off x="-214346" y="4286256"/>
                  <a:ext cx="3542272" cy="1928826"/>
                  <a:chOff x="4815974" y="1571612"/>
                  <a:chExt cx="3542272" cy="1928826"/>
                </a:xfrm>
              </p:grpSpPr>
              <p:grpSp>
                <p:nvGrpSpPr>
                  <p:cNvPr id="125" name="组合 90"/>
                  <p:cNvGrpSpPr/>
                  <p:nvPr/>
                </p:nvGrpSpPr>
                <p:grpSpPr>
                  <a:xfrm>
                    <a:off x="5857916" y="1928802"/>
                    <a:ext cx="1143008" cy="1571636"/>
                    <a:chOff x="7536242" y="1928802"/>
                    <a:chExt cx="1143008" cy="1571636"/>
                  </a:xfrm>
                </p:grpSpPr>
                <p:cxnSp>
                  <p:nvCxnSpPr>
                    <p:cNvPr id="134" name="直接箭头连接符 133"/>
                    <p:cNvCxnSpPr/>
                    <p:nvPr/>
                  </p:nvCxnSpPr>
                  <p:spPr>
                    <a:xfrm rot="10800000">
                      <a:off x="7536242" y="2928934"/>
                      <a:ext cx="1143008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直接箭头连接符 147"/>
                    <p:cNvCxnSpPr/>
                    <p:nvPr/>
                  </p:nvCxnSpPr>
                  <p:spPr>
                    <a:xfrm>
                      <a:off x="7536242" y="3213098"/>
                      <a:ext cx="1143008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9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53945" y="2643182"/>
                      <a:ext cx="710991" cy="32311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FIFO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5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21994" y="3177323"/>
                      <a:ext cx="710991" cy="32311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FIFO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cxnSp>
                  <p:nvCxnSpPr>
                    <p:cNvPr id="152" name="直接箭头连接符 151"/>
                    <p:cNvCxnSpPr>
                      <a:stCxn id="151" idx="4"/>
                    </p:cNvCxnSpPr>
                    <p:nvPr/>
                  </p:nvCxnSpPr>
                  <p:spPr>
                    <a:xfrm rot="5400000">
                      <a:off x="7570609" y="2323063"/>
                      <a:ext cx="500066" cy="568800"/>
                    </a:xfrm>
                    <a:prstGeom prst="straightConnector1">
                      <a:avLst/>
                    </a:prstGeom>
                    <a:ln>
                      <a:solidFill>
                        <a:srgbClr val="FFC000"/>
                      </a:solidFill>
                      <a:tailEnd type="arrow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直接箭头连接符 152"/>
                    <p:cNvCxnSpPr>
                      <a:stCxn id="151" idx="4"/>
                    </p:cNvCxnSpPr>
                    <p:nvPr/>
                  </p:nvCxnSpPr>
                  <p:spPr>
                    <a:xfrm rot="16200000" flipH="1">
                      <a:off x="7927799" y="2534673"/>
                      <a:ext cx="857256" cy="50277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椭圆 150"/>
                    <p:cNvSpPr/>
                    <p:nvPr/>
                  </p:nvSpPr>
                  <p:spPr>
                    <a:xfrm>
                      <a:off x="7536242" y="1928802"/>
                      <a:ext cx="1137600" cy="42862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Polling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126" name="组合 114"/>
                  <p:cNvGrpSpPr/>
                  <p:nvPr/>
                </p:nvGrpSpPr>
                <p:grpSpPr>
                  <a:xfrm>
                    <a:off x="4815974" y="1571612"/>
                    <a:ext cx="1399100" cy="1702716"/>
                    <a:chOff x="-928726" y="1423616"/>
                    <a:chExt cx="1399100" cy="1702716"/>
                  </a:xfrm>
                </p:grpSpPr>
                <p:sp>
                  <p:nvSpPr>
                    <p:cNvPr id="13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928726" y="1423616"/>
                      <a:ext cx="1080000" cy="1702716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2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15167" y="1551629"/>
                      <a:ext cx="1385541" cy="312319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Guest VM 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3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928726" y="2591920"/>
                      <a:ext cx="1080000" cy="531328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Virtual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Interface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</p:grpSp>
              <p:sp>
                <p:nvSpPr>
                  <p:cNvPr id="12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05161" y="1571612"/>
                    <a:ext cx="1080000" cy="1679581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0664" y="1687921"/>
                    <a:ext cx="1207582" cy="31231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DomS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2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7000924" y="2360506"/>
                    <a:ext cx="1080000" cy="545980"/>
                  </a:xfrm>
                  <a:prstGeom prst="rect">
                    <a:avLst/>
                  </a:prstGeom>
                  <a:ln>
                    <a:noFill/>
                    <a:headEnd/>
                    <a:tailEnd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Software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Switch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pic>
                <p:nvPicPr>
                  <p:cNvPr id="130" name="Picture 2"/>
                  <p:cNvPicPr>
                    <a:picLocks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7001093" y="2913845"/>
                    <a:ext cx="1080000" cy="326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1113348" y="6584414"/>
                  <a:ext cx="1785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Our Solution</a:t>
                  </a:r>
                  <a:endParaRPr lang="zh-CN" altLang="en-US" dirty="0"/>
                </a:p>
              </p:txBody>
            </p:sp>
          </p:grpSp>
          <p:sp>
            <p:nvSpPr>
              <p:cNvPr id="114" name="Rectangle 31"/>
              <p:cNvSpPr>
                <a:spLocks noChangeArrowheads="1"/>
              </p:cNvSpPr>
              <p:nvPr/>
            </p:nvSpPr>
            <p:spPr bwMode="auto">
              <a:xfrm>
                <a:off x="4429124" y="3545208"/>
                <a:ext cx="4680000" cy="3960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itchFamily="18" charset="0"/>
                    <a:ea typeface="宋体" pitchFamily="2" charset="-122"/>
                    <a:cs typeface="Times New Roman" pitchFamily="18" charset="0"/>
                  </a:rPr>
                  <a:t>Hardware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54" name="Rectangle 25"/>
            <p:cNvSpPr>
              <a:spLocks noChangeArrowheads="1"/>
            </p:cNvSpPr>
            <p:nvPr/>
          </p:nvSpPr>
          <p:spPr bwMode="auto">
            <a:xfrm>
              <a:off x="7492528" y="1500174"/>
              <a:ext cx="1080000" cy="1143008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8"/>
            <p:cNvSpPr>
              <a:spLocks noChangeArrowheads="1"/>
            </p:cNvSpPr>
            <p:nvPr/>
          </p:nvSpPr>
          <p:spPr bwMode="auto">
            <a:xfrm>
              <a:off x="7492528" y="2857496"/>
              <a:ext cx="1080000" cy="4168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Hypervisor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 Box 27"/>
            <p:cNvSpPr txBox="1">
              <a:spLocks noChangeArrowheads="1"/>
            </p:cNvSpPr>
            <p:nvPr/>
          </p:nvSpPr>
          <p:spPr bwMode="auto">
            <a:xfrm>
              <a:off x="7650698" y="1571612"/>
              <a:ext cx="1207582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Dom0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86282"/>
            <a:ext cx="8229600" cy="1828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Evaluate the throughput between </a:t>
            </a:r>
            <a:r>
              <a:rPr lang="en-US" altLang="zh-CN" dirty="0" err="1" smtClean="0"/>
              <a:t>DomS</a:t>
            </a:r>
            <a:r>
              <a:rPr lang="en-US" altLang="zh-CN" dirty="0" smtClean="0"/>
              <a:t> and a guest VM, compared with native </a:t>
            </a:r>
            <a:r>
              <a:rPr lang="en-US" altLang="zh-CN" dirty="0" err="1" smtClean="0"/>
              <a:t>Xen</a:t>
            </a:r>
            <a:endParaRPr lang="en-US" altLang="zh-CN" dirty="0" smtClean="0"/>
          </a:p>
          <a:p>
            <a:r>
              <a:rPr lang="en-US" altLang="zh-CN" dirty="0" smtClean="0"/>
              <a:t>Traffic measurement: </a:t>
            </a:r>
            <a:r>
              <a:rPr lang="en-US" altLang="zh-CN" dirty="0" err="1" smtClean="0"/>
              <a:t>Netperf</a:t>
            </a:r>
            <a:endParaRPr lang="en-US" altLang="zh-CN" dirty="0" smtClean="0"/>
          </a:p>
          <a:p>
            <a:r>
              <a:rPr lang="en-US" altLang="zh-CN" dirty="0" smtClean="0"/>
              <a:t>Configuration: each VM has 1 core and 1GB of RAM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571472" y="714356"/>
            <a:ext cx="7143800" cy="3584042"/>
            <a:chOff x="500034" y="714356"/>
            <a:chExt cx="7143800" cy="3584042"/>
          </a:xfrm>
        </p:grpSpPr>
        <p:grpSp>
          <p:nvGrpSpPr>
            <p:cNvPr id="88" name="组合 68"/>
            <p:cNvGrpSpPr/>
            <p:nvPr/>
          </p:nvGrpSpPr>
          <p:grpSpPr>
            <a:xfrm>
              <a:off x="500034" y="714356"/>
              <a:ext cx="7143800" cy="3584042"/>
              <a:chOff x="285720" y="714356"/>
              <a:chExt cx="7143800" cy="3584042"/>
            </a:xfrm>
          </p:grpSpPr>
          <p:grpSp>
            <p:nvGrpSpPr>
              <p:cNvPr id="96" name="组合 144"/>
              <p:cNvGrpSpPr/>
              <p:nvPr/>
            </p:nvGrpSpPr>
            <p:grpSpPr>
              <a:xfrm>
                <a:off x="285720" y="714356"/>
                <a:ext cx="7143800" cy="3584042"/>
                <a:chOff x="3929058" y="1142984"/>
                <a:chExt cx="7143800" cy="3584042"/>
              </a:xfrm>
            </p:grpSpPr>
            <p:grpSp>
              <p:nvGrpSpPr>
                <p:cNvPr id="98" name="组合 76"/>
                <p:cNvGrpSpPr/>
                <p:nvPr/>
              </p:nvGrpSpPr>
              <p:grpSpPr>
                <a:xfrm>
                  <a:off x="3929058" y="1142984"/>
                  <a:ext cx="7143800" cy="3574315"/>
                  <a:chOff x="2571736" y="1142984"/>
                  <a:chExt cx="7143800" cy="3574315"/>
                </a:xfrm>
              </p:grpSpPr>
              <p:grpSp>
                <p:nvGrpSpPr>
                  <p:cNvPr id="100" name="Group 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571736" y="1142984"/>
                    <a:ext cx="7143800" cy="3574315"/>
                    <a:chOff x="1890" y="2397"/>
                    <a:chExt cx="8430" cy="4635"/>
                  </a:xfrm>
                  <a:effectLst/>
                </p:grpSpPr>
                <p:sp>
                  <p:nvSpPr>
                    <p:cNvPr id="105" name="AutoShape 32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1890" y="2397"/>
                      <a:ext cx="8430" cy="463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/>
                    </a:p>
                  </p:txBody>
                </p:sp>
                <p:sp>
                  <p:nvSpPr>
                    <p:cNvPr id="10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1" y="5269"/>
                      <a:ext cx="3251" cy="514"/>
                    </a:xfrm>
                    <a:prstGeom prst="rect">
                      <a:avLst/>
                    </a:prstGeom>
                    <a:ln>
                      <a:solidFill>
                        <a:schemeClr val="accent3"/>
                      </a:solidFill>
                      <a:headEnd/>
                      <a:tailEnd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Hypervisor</a:t>
                      </a:r>
                    </a:p>
                  </p:txBody>
                </p:sp>
                <p:sp>
                  <p:nvSpPr>
                    <p:cNvPr id="10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8" y="3231"/>
                      <a:ext cx="1274" cy="1765"/>
                    </a:xfrm>
                    <a:prstGeom prst="rect">
                      <a:avLst/>
                    </a:prstGeom>
                    <a:ln>
                      <a:noFill/>
                      <a:headEnd/>
                      <a:tailEnd/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2" y="3323"/>
                      <a:ext cx="1425" cy="40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Dom0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09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5" y="3231"/>
                      <a:ext cx="1274" cy="1795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17" y="3841"/>
                      <a:ext cx="1274" cy="708"/>
                    </a:xfrm>
                    <a:prstGeom prst="rect">
                      <a:avLst/>
                    </a:prstGeom>
                    <a:ln>
                      <a:noFill/>
                      <a:headEnd/>
                      <a:tailEnd/>
                    </a:ln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Software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Switch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11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4" y="3416"/>
                      <a:ext cx="1635" cy="40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Guest VM 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101" name="组合 138"/>
                  <p:cNvGrpSpPr/>
                  <p:nvPr/>
                </p:nvGrpSpPr>
                <p:grpSpPr>
                  <a:xfrm>
                    <a:off x="2714612" y="2666998"/>
                    <a:ext cx="2651636" cy="531328"/>
                    <a:chOff x="2714612" y="2666998"/>
                    <a:chExt cx="2651636" cy="531328"/>
                  </a:xfrm>
                </p:grpSpPr>
                <p:pic>
                  <p:nvPicPr>
                    <p:cNvPr id="102" name="Picture 2"/>
                    <p:cNvPicPr>
                      <a:picLocks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286248" y="2786058"/>
                      <a:ext cx="1080000" cy="35719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10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4612" y="2666998"/>
                      <a:ext cx="1080000" cy="531328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Virtual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Interface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cxnSp>
                  <p:nvCxnSpPr>
                    <p:cNvPr id="104" name="肘形连接符 103"/>
                    <p:cNvCxnSpPr/>
                    <p:nvPr/>
                  </p:nvCxnSpPr>
                  <p:spPr>
                    <a:xfrm rot="16200000" flipH="1">
                      <a:off x="3904705" y="2429920"/>
                      <a:ext cx="1588" cy="1333001"/>
                    </a:xfrm>
                    <a:prstGeom prst="bentConnector3">
                      <a:avLst>
                        <a:gd name="adj1" fmla="val 39319030"/>
                      </a:avLst>
                    </a:prstGeom>
                    <a:ln>
                      <a:solidFill>
                        <a:schemeClr val="accent2"/>
                      </a:solidFill>
                      <a:headEnd type="arrow"/>
                      <a:tailEnd type="arrow"/>
                    </a:ln>
                    <a:effectLst/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5000628" y="4357694"/>
                  <a:ext cx="1785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Native </a:t>
                  </a:r>
                  <a:r>
                    <a:rPr lang="en-US" altLang="zh-CN" dirty="0" err="1" smtClean="0"/>
                    <a:t>Xen</a:t>
                  </a:r>
                  <a:endParaRPr lang="zh-CN" altLang="en-US" dirty="0"/>
                </a:p>
              </p:txBody>
            </p:sp>
          </p:grpSp>
          <p:sp>
            <p:nvSpPr>
              <p:cNvPr id="97" name="Rectangle 31"/>
              <p:cNvSpPr>
                <a:spLocks noChangeArrowheads="1"/>
              </p:cNvSpPr>
              <p:nvPr/>
            </p:nvSpPr>
            <p:spPr bwMode="auto">
              <a:xfrm>
                <a:off x="357158" y="3500438"/>
                <a:ext cx="2857520" cy="3960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itchFamily="18" charset="0"/>
                    <a:ea typeface="宋体" pitchFamily="2" charset="-122"/>
                    <a:cs typeface="Times New Roman" pitchFamily="18" charset="0"/>
                  </a:rPr>
                  <a:t>Hardware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89" name="Group 72"/>
            <p:cNvGrpSpPr/>
            <p:nvPr/>
          </p:nvGrpSpPr>
          <p:grpSpPr>
            <a:xfrm rot="19598494">
              <a:off x="1645824" y="2547928"/>
              <a:ext cx="279150" cy="353593"/>
              <a:chOff x="2286000" y="5638800"/>
              <a:chExt cx="457200" cy="609600"/>
            </a:xfrm>
          </p:grpSpPr>
          <p:sp>
            <p:nvSpPr>
              <p:cNvPr id="90" name="Rectangle 82"/>
              <p:cNvSpPr/>
              <p:nvPr/>
            </p:nvSpPr>
            <p:spPr bwMode="auto">
              <a:xfrm>
                <a:off x="2362200" y="5638800"/>
                <a:ext cx="381000" cy="609600"/>
              </a:xfrm>
              <a:prstGeom prst="rect">
                <a:avLst/>
              </a:prstGeom>
              <a:solidFill>
                <a:srgbClr val="66FF66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91" name="Rectangle 83"/>
              <p:cNvSpPr/>
              <p:nvPr/>
            </p:nvSpPr>
            <p:spPr bwMode="auto">
              <a:xfrm>
                <a:off x="2286000" y="5638800"/>
                <a:ext cx="76200" cy="304800"/>
              </a:xfrm>
              <a:prstGeom prst="rect">
                <a:avLst/>
              </a:prstGeom>
              <a:solidFill>
                <a:srgbClr val="918E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92" name="Rectangle 84"/>
              <p:cNvSpPr/>
              <p:nvPr/>
            </p:nvSpPr>
            <p:spPr bwMode="auto">
              <a:xfrm>
                <a:off x="2590800" y="5715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93" name="Rectangle 85"/>
              <p:cNvSpPr/>
              <p:nvPr/>
            </p:nvSpPr>
            <p:spPr bwMode="auto">
              <a:xfrm>
                <a:off x="2590800" y="60198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94" name="Rectangle 86"/>
              <p:cNvSpPr/>
              <p:nvPr/>
            </p:nvSpPr>
            <p:spPr bwMode="auto">
              <a:xfrm>
                <a:off x="2514600" y="5867400"/>
                <a:ext cx="1524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95" name="Rectangle 87"/>
              <p:cNvSpPr/>
              <p:nvPr/>
            </p:nvSpPr>
            <p:spPr bwMode="auto">
              <a:xfrm>
                <a:off x="2438400" y="6096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4000496" y="1500174"/>
            <a:ext cx="4857784" cy="2714644"/>
            <a:chOff x="4000496" y="1500174"/>
            <a:chExt cx="4857784" cy="2714644"/>
          </a:xfrm>
        </p:grpSpPr>
        <p:grpSp>
          <p:nvGrpSpPr>
            <p:cNvPr id="113" name="组合 111"/>
            <p:cNvGrpSpPr/>
            <p:nvPr/>
          </p:nvGrpSpPr>
          <p:grpSpPr>
            <a:xfrm>
              <a:off x="4000496" y="1547328"/>
              <a:ext cx="4680000" cy="2667490"/>
              <a:chOff x="4429124" y="1630908"/>
              <a:chExt cx="4680000" cy="2667490"/>
            </a:xfrm>
          </p:grpSpPr>
          <p:grpSp>
            <p:nvGrpSpPr>
              <p:cNvPr id="117" name="组合 146"/>
              <p:cNvGrpSpPr/>
              <p:nvPr/>
            </p:nvGrpSpPr>
            <p:grpSpPr>
              <a:xfrm>
                <a:off x="4458752" y="1630908"/>
                <a:ext cx="3542272" cy="2667490"/>
                <a:chOff x="-214346" y="4286256"/>
                <a:chExt cx="3542272" cy="2667490"/>
              </a:xfrm>
            </p:grpSpPr>
            <p:grpSp>
              <p:nvGrpSpPr>
                <p:cNvPr id="119" name="组合 123"/>
                <p:cNvGrpSpPr/>
                <p:nvPr/>
              </p:nvGrpSpPr>
              <p:grpSpPr>
                <a:xfrm>
                  <a:off x="-214346" y="4286256"/>
                  <a:ext cx="3542272" cy="1928826"/>
                  <a:chOff x="4815974" y="1571612"/>
                  <a:chExt cx="3542272" cy="1928826"/>
                </a:xfrm>
              </p:grpSpPr>
              <p:grpSp>
                <p:nvGrpSpPr>
                  <p:cNvPr id="121" name="组合 90"/>
                  <p:cNvGrpSpPr/>
                  <p:nvPr/>
                </p:nvGrpSpPr>
                <p:grpSpPr>
                  <a:xfrm>
                    <a:off x="5857916" y="1928802"/>
                    <a:ext cx="1143008" cy="1571636"/>
                    <a:chOff x="7536242" y="1928802"/>
                    <a:chExt cx="1143008" cy="1571636"/>
                  </a:xfrm>
                </p:grpSpPr>
                <p:cxnSp>
                  <p:nvCxnSpPr>
                    <p:cNvPr id="130" name="直接箭头连接符 129"/>
                    <p:cNvCxnSpPr/>
                    <p:nvPr/>
                  </p:nvCxnSpPr>
                  <p:spPr>
                    <a:xfrm rot="10800000">
                      <a:off x="7536242" y="2928934"/>
                      <a:ext cx="1143008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直接箭头连接符 130"/>
                    <p:cNvCxnSpPr/>
                    <p:nvPr/>
                  </p:nvCxnSpPr>
                  <p:spPr>
                    <a:xfrm>
                      <a:off x="7536242" y="3213098"/>
                      <a:ext cx="1143008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53945" y="2643182"/>
                      <a:ext cx="710991" cy="32311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FIFO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33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21994" y="3177323"/>
                      <a:ext cx="710991" cy="323115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FIFO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cxnSp>
                  <p:nvCxnSpPr>
                    <p:cNvPr id="134" name="直接箭头连接符 133"/>
                    <p:cNvCxnSpPr>
                      <a:stCxn id="147" idx="4"/>
                    </p:cNvCxnSpPr>
                    <p:nvPr/>
                  </p:nvCxnSpPr>
                  <p:spPr>
                    <a:xfrm rot="5400000">
                      <a:off x="7570609" y="2323063"/>
                      <a:ext cx="500066" cy="568800"/>
                    </a:xfrm>
                    <a:prstGeom prst="straightConnector1">
                      <a:avLst/>
                    </a:prstGeom>
                    <a:ln>
                      <a:solidFill>
                        <a:srgbClr val="FFC000"/>
                      </a:solidFill>
                      <a:tailEnd type="arrow"/>
                    </a:ln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箭头连接符 144"/>
                    <p:cNvCxnSpPr>
                      <a:stCxn id="147" idx="4"/>
                    </p:cNvCxnSpPr>
                    <p:nvPr/>
                  </p:nvCxnSpPr>
                  <p:spPr>
                    <a:xfrm rot="16200000" flipH="1">
                      <a:off x="7927799" y="2534673"/>
                      <a:ext cx="857256" cy="50277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" name="椭圆 146"/>
                    <p:cNvSpPr/>
                    <p:nvPr/>
                  </p:nvSpPr>
                  <p:spPr>
                    <a:xfrm>
                      <a:off x="7536242" y="1928802"/>
                      <a:ext cx="1137600" cy="42862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Polling</a:t>
                      </a:r>
                      <a:endParaRPr lang="zh-CN" altLang="en-US" dirty="0"/>
                    </a:p>
                  </p:txBody>
                </p:sp>
              </p:grpSp>
              <p:grpSp>
                <p:nvGrpSpPr>
                  <p:cNvPr id="122" name="组合 114"/>
                  <p:cNvGrpSpPr/>
                  <p:nvPr/>
                </p:nvGrpSpPr>
                <p:grpSpPr>
                  <a:xfrm>
                    <a:off x="4815974" y="1571612"/>
                    <a:ext cx="1399100" cy="1702716"/>
                    <a:chOff x="-928726" y="1423616"/>
                    <a:chExt cx="1399100" cy="1702716"/>
                  </a:xfrm>
                </p:grpSpPr>
                <p:sp>
                  <p:nvSpPr>
                    <p:cNvPr id="127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928726" y="1423616"/>
                      <a:ext cx="1080000" cy="1702716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15167" y="1551629"/>
                      <a:ext cx="1385541" cy="312319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Guest VM 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  <p:sp>
                  <p:nvSpPr>
                    <p:cNvPr id="12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928726" y="2591920"/>
                      <a:ext cx="1080000" cy="531328"/>
                    </a:xfrm>
                    <a:prstGeom prst="rect">
                      <a:avLst/>
                    </a:prstGeom>
                    <a:ln>
                      <a:headEnd/>
                      <a:tailEnd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Virtual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  <a:ea typeface="宋体" pitchFamily="2" charset="-122"/>
                          <a:cs typeface="Times New Roman" pitchFamily="18" charset="0"/>
                        </a:rPr>
                        <a:t>Interface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宋体" pitchFamily="2" charset="-122"/>
                      </a:endParaRPr>
                    </a:p>
                  </p:txBody>
                </p:sp>
              </p:grpSp>
              <p:sp>
                <p:nvSpPr>
                  <p:cNvPr id="12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05161" y="1571612"/>
                    <a:ext cx="1080000" cy="1679581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0664" y="1687921"/>
                    <a:ext cx="1207582" cy="312319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DomS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12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7000924" y="2360506"/>
                    <a:ext cx="1080000" cy="545980"/>
                  </a:xfrm>
                  <a:prstGeom prst="rect">
                    <a:avLst/>
                  </a:prstGeom>
                  <a:ln>
                    <a:noFill/>
                    <a:headEnd/>
                    <a:tailEnd/>
                  </a:ln>
                  <a:effectLst/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Software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  <a:ea typeface="宋体" pitchFamily="2" charset="-122"/>
                        <a:cs typeface="Times New Roman" pitchFamily="18" charset="0"/>
                      </a:rPr>
                      <a:t>Switch</a:t>
                    </a:r>
                    <a:endPara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ea typeface="宋体" pitchFamily="2" charset="-122"/>
                      <a:cs typeface="宋体" pitchFamily="2" charset="-122"/>
                    </a:endParaRPr>
                  </a:p>
                </p:txBody>
              </p:sp>
              <p:pic>
                <p:nvPicPr>
                  <p:cNvPr id="126" name="Picture 2"/>
                  <p:cNvPicPr>
                    <a:picLocks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7001093" y="2913845"/>
                    <a:ext cx="1080000" cy="3264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20" name="TextBox 119"/>
                <p:cNvSpPr txBox="1"/>
                <p:nvPr/>
              </p:nvSpPr>
              <p:spPr>
                <a:xfrm>
                  <a:off x="1113348" y="6584414"/>
                  <a:ext cx="17859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Our Solution</a:t>
                  </a:r>
                  <a:endParaRPr lang="zh-CN" altLang="en-US" dirty="0"/>
                </a:p>
              </p:txBody>
            </p:sp>
          </p:grpSp>
          <p:sp>
            <p:nvSpPr>
              <p:cNvPr id="118" name="Rectangle 31"/>
              <p:cNvSpPr>
                <a:spLocks noChangeArrowheads="1"/>
              </p:cNvSpPr>
              <p:nvPr/>
            </p:nvSpPr>
            <p:spPr bwMode="auto">
              <a:xfrm>
                <a:off x="4429124" y="3545208"/>
                <a:ext cx="4680000" cy="3960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itchFamily="18" charset="0"/>
                    <a:ea typeface="宋体" pitchFamily="2" charset="-122"/>
                    <a:cs typeface="Times New Roman" pitchFamily="18" charset="0"/>
                  </a:rPr>
                  <a:t>Hardware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7492528" y="1500174"/>
              <a:ext cx="1080000" cy="1143008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8"/>
            <p:cNvSpPr>
              <a:spLocks noChangeArrowheads="1"/>
            </p:cNvSpPr>
            <p:nvPr/>
          </p:nvSpPr>
          <p:spPr bwMode="auto">
            <a:xfrm>
              <a:off x="7492528" y="2857496"/>
              <a:ext cx="1080000" cy="416832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Hypervisor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 Box 27"/>
            <p:cNvSpPr txBox="1">
              <a:spLocks noChangeArrowheads="1"/>
            </p:cNvSpPr>
            <p:nvPr/>
          </p:nvSpPr>
          <p:spPr bwMode="auto">
            <a:xfrm>
              <a:off x="7650698" y="1571612"/>
              <a:ext cx="1207582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Dom0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on Throughput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4543428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FIFO Size</a:t>
            </a:r>
          </a:p>
          <a:p>
            <a:pPr lvl="1"/>
            <a:r>
              <a:rPr lang="en-US" altLang="zh-CN" sz="2400" dirty="0" smtClean="0"/>
              <a:t>Polling period is fixed to 1ms</a:t>
            </a:r>
          </a:p>
          <a:p>
            <a:pPr lvl="1"/>
            <a:r>
              <a:rPr lang="en-US" altLang="zh-CN" sz="2400" dirty="0" smtClean="0"/>
              <a:t>Reach high throughput with just 256 FIFO pages (Only 1MB)</a:t>
            </a:r>
          </a:p>
          <a:p>
            <a:r>
              <a:rPr lang="en-US" altLang="zh-CN" dirty="0" smtClean="0"/>
              <a:t>Polling Period</a:t>
            </a:r>
          </a:p>
          <a:p>
            <a:pPr lvl="1"/>
            <a:r>
              <a:rPr lang="en-US" altLang="zh-CN" sz="2400" dirty="0" smtClean="0"/>
              <a:t>Shorter polling period, higher throughput</a:t>
            </a:r>
          </a:p>
          <a:p>
            <a:pPr lvl="1"/>
            <a:r>
              <a:rPr lang="en-US" altLang="zh-CN" sz="2400" dirty="0" smtClean="0"/>
              <a:t>CPU resource consumption? ―&gt; Future work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5" name="Chart 5"/>
          <p:cNvGraphicFramePr/>
          <p:nvPr/>
        </p:nvGraphicFramePr>
        <p:xfrm>
          <a:off x="4572000" y="1357298"/>
          <a:ext cx="4133854" cy="2528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4"/>
          <p:cNvGraphicFramePr/>
          <p:nvPr/>
        </p:nvGraphicFramePr>
        <p:xfrm>
          <a:off x="4643438" y="3786190"/>
          <a:ext cx="4152904" cy="24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with Native </a:t>
            </a:r>
            <a:r>
              <a:rPr lang="en-US" altLang="zh-CN" dirty="0" err="1" smtClean="0"/>
              <a:t>Xen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Outperforms native </a:t>
            </a:r>
            <a:r>
              <a:rPr lang="en-US" altLang="zh-CN" dirty="0" err="1" smtClean="0"/>
              <a:t>Xen</a:t>
            </a:r>
            <a:r>
              <a:rPr lang="en-US" altLang="zh-CN" dirty="0" smtClean="0"/>
              <a:t> when message size is smaller than 8 KB.</a:t>
            </a:r>
          </a:p>
          <a:p>
            <a:r>
              <a:rPr lang="en-US" altLang="zh-CN" dirty="0" smtClean="0"/>
              <a:t>Future work: incorporate more optimization</a:t>
            </a:r>
          </a:p>
        </p:txBody>
      </p:sp>
      <p:graphicFrame>
        <p:nvGraphicFramePr>
          <p:cNvPr id="6" name="Chart 7"/>
          <p:cNvGraphicFramePr/>
          <p:nvPr/>
        </p:nvGraphicFramePr>
        <p:xfrm>
          <a:off x="2071670" y="1285860"/>
          <a:ext cx="4929222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Public Cloud Infrastructure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29576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Cloud providers offer computing resources on demand to multiple “tenants”</a:t>
            </a:r>
          </a:p>
          <a:p>
            <a:r>
              <a:rPr lang="en-US" altLang="zh-CN" sz="2800" dirty="0" smtClean="0"/>
              <a:t>Benefits:</a:t>
            </a:r>
          </a:p>
          <a:p>
            <a:pPr lvl="1"/>
            <a:r>
              <a:rPr lang="en-US" altLang="zh-CN" sz="2400" dirty="0" smtClean="0"/>
              <a:t>Public (any one can use)</a:t>
            </a:r>
          </a:p>
          <a:p>
            <a:pPr lvl="1"/>
            <a:r>
              <a:rPr lang="en-US" altLang="zh-CN" sz="2400" dirty="0" smtClean="0"/>
              <a:t>Economies of scale (lower cost)</a:t>
            </a:r>
          </a:p>
          <a:p>
            <a:pPr lvl="1"/>
            <a:r>
              <a:rPr lang="en-US" altLang="zh-CN" sz="2400" dirty="0" smtClean="0"/>
              <a:t>Flexibility (pay-as-you-go)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06" y="4776795"/>
            <a:ext cx="1562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9307" y="5567370"/>
            <a:ext cx="1235334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4106" y="4500570"/>
            <a:ext cx="2319337" cy="51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06" y="4500570"/>
            <a:ext cx="16459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06" y="5186370"/>
            <a:ext cx="2514599" cy="46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6512" y="5743581"/>
            <a:ext cx="1066800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and 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Trend towards software switching in the cloud</a:t>
            </a:r>
          </a:p>
          <a:p>
            <a:r>
              <a:rPr lang="en-US" altLang="zh-CN" dirty="0" smtClean="0"/>
              <a:t>Security in hypervisor and Dom0 is a big concern</a:t>
            </a:r>
          </a:p>
          <a:p>
            <a:r>
              <a:rPr lang="en-US" altLang="zh-CN" dirty="0" smtClean="0"/>
              <a:t>Improve security by enabling software switching without hypervisor involvement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Future work</a:t>
            </a:r>
          </a:p>
          <a:p>
            <a:pPr lvl="1"/>
            <a:r>
              <a:rPr lang="en-US" altLang="zh-CN" dirty="0" smtClean="0"/>
              <a:t>Detection and remediation of </a:t>
            </a:r>
            <a:r>
              <a:rPr lang="en-US" altLang="zh-CN" dirty="0" err="1" smtClean="0"/>
              <a:t>DomS</a:t>
            </a:r>
            <a:r>
              <a:rPr lang="en-US" altLang="zh-CN" dirty="0" smtClean="0"/>
              <a:t> compromise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4522514"/>
          </a:xfrm>
        </p:spPr>
        <p:txBody>
          <a:bodyPr>
            <a:normAutofit/>
          </a:bodyPr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429256" y="5616000"/>
            <a:ext cx="2357454" cy="35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Hardware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90063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Multiple VMs run on the same server</a:t>
            </a:r>
          </a:p>
          <a:p>
            <a:r>
              <a:rPr lang="en-US" altLang="zh-CN" dirty="0" smtClean="0"/>
              <a:t>Benefits</a:t>
            </a:r>
          </a:p>
          <a:p>
            <a:pPr lvl="1"/>
            <a:r>
              <a:rPr lang="en-US" altLang="zh-CN" dirty="0" smtClean="0"/>
              <a:t>Efficient use of server resources</a:t>
            </a:r>
          </a:p>
          <a:p>
            <a:pPr lvl="1"/>
            <a:r>
              <a:rPr lang="en-US" altLang="zh-CN" dirty="0"/>
              <a:t>Backward compatibility</a:t>
            </a:r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err="1" smtClean="0"/>
              <a:t>Xen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KVM</a:t>
            </a:r>
          </a:p>
          <a:p>
            <a:pPr lvl="1"/>
            <a:r>
              <a:rPr lang="en-US" altLang="zh-CN" dirty="0" smtClean="0"/>
              <a:t>VMware</a:t>
            </a:r>
          </a:p>
          <a:p>
            <a:pPr lvl="1"/>
            <a:endParaRPr lang="en-US" altLang="zh-CN" dirty="0" smtClean="0"/>
          </a:p>
        </p:txBody>
      </p:sp>
      <p:grpSp>
        <p:nvGrpSpPr>
          <p:cNvPr id="6" name="组合 19"/>
          <p:cNvGrpSpPr/>
          <p:nvPr/>
        </p:nvGrpSpPr>
        <p:grpSpPr>
          <a:xfrm>
            <a:off x="5214942" y="4143380"/>
            <a:ext cx="2786082" cy="2000264"/>
            <a:chOff x="5572132" y="3357562"/>
            <a:chExt cx="2786082" cy="2000264"/>
          </a:xfrm>
        </p:grpSpPr>
        <p:sp>
          <p:nvSpPr>
            <p:cNvPr id="4" name="矩形 3"/>
            <p:cNvSpPr/>
            <p:nvPr/>
          </p:nvSpPr>
          <p:spPr>
            <a:xfrm>
              <a:off x="5572132" y="3357562"/>
              <a:ext cx="2786082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86446" y="3500438"/>
              <a:ext cx="642942" cy="642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43702" y="3500438"/>
              <a:ext cx="642942" cy="642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00958" y="3500438"/>
              <a:ext cx="642942" cy="642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VM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86446" y="4290182"/>
              <a:ext cx="2357454" cy="35719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Hypervisor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9006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Software switches</a:t>
            </a:r>
          </a:p>
          <a:p>
            <a:pPr lvl="1"/>
            <a:r>
              <a:rPr lang="en-US" altLang="zh-CN" dirty="0" smtClean="0"/>
              <a:t>Run in the hypervisor or the control VM (Dom0)</a:t>
            </a:r>
          </a:p>
          <a:p>
            <a:r>
              <a:rPr lang="en-US" altLang="zh-CN" dirty="0" smtClean="0"/>
              <a:t>Benefits: Flexible control at the “edge”</a:t>
            </a:r>
          </a:p>
          <a:p>
            <a:pPr lvl="1"/>
            <a:r>
              <a:rPr lang="en-US" altLang="zh-CN" dirty="0" smtClean="0"/>
              <a:t>Access control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esource and name space isolation</a:t>
            </a:r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fficient communication between co-located VMs</a:t>
            </a:r>
          </a:p>
          <a:p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Open </a:t>
            </a:r>
            <a:r>
              <a:rPr lang="en-US" altLang="zh-CN" dirty="0" err="1" smtClean="0"/>
              <a:t>vSwitch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VMware’s </a:t>
            </a:r>
            <a:r>
              <a:rPr lang="en-US" altLang="zh-CN" dirty="0" err="1" smtClean="0"/>
              <a:t>vSwitch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Cisco’s Nexus 1000v Switch</a:t>
            </a:r>
          </a:p>
          <a:p>
            <a:pPr lvl="1"/>
            <a:endParaRPr lang="en-US" altLang="zh-CN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5072066" y="4500570"/>
            <a:ext cx="3214710" cy="2000264"/>
            <a:chOff x="5286380" y="4500570"/>
            <a:chExt cx="3214710" cy="2000264"/>
          </a:xfrm>
        </p:grpSpPr>
        <p:sp>
          <p:nvSpPr>
            <p:cNvPr id="22" name="矩形 21"/>
            <p:cNvSpPr/>
            <p:nvPr/>
          </p:nvSpPr>
          <p:spPr>
            <a:xfrm>
              <a:off x="5500694" y="5973190"/>
              <a:ext cx="2808000" cy="35719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Hardware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组合 19"/>
            <p:cNvGrpSpPr/>
            <p:nvPr/>
          </p:nvGrpSpPr>
          <p:grpSpPr>
            <a:xfrm>
              <a:off x="5286380" y="4500570"/>
              <a:ext cx="3214710" cy="2000264"/>
              <a:chOff x="5572132" y="3357562"/>
              <a:chExt cx="3214710" cy="200026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572132" y="3357562"/>
                <a:ext cx="3214710" cy="20002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786446" y="3500438"/>
                <a:ext cx="642942" cy="6429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VM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643702" y="3500438"/>
                <a:ext cx="642942" cy="6429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VM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500958" y="3500438"/>
                <a:ext cx="1071570" cy="6429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Software</a:t>
                </a:r>
              </a:p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Switch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786446" y="4290182"/>
                <a:ext cx="2808000" cy="357190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Hypervisor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232" y="2214554"/>
            <a:ext cx="785921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Security: a major impediment for moving to the cloud!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9600" y="42148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take a look at where the vulnerabilities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are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Eric\AppData\Local\Microsoft\Windows\Temporary Internet Files\Content.IE5\CYD2U0ZP\MC90043593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785794"/>
            <a:ext cx="1524000" cy="1205513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3929058" y="1500174"/>
            <a:ext cx="1399100" cy="1702716"/>
            <a:chOff x="1211363" y="1515263"/>
            <a:chExt cx="1399100" cy="1702716"/>
          </a:xfrm>
        </p:grpSpPr>
        <p:sp>
          <p:nvSpPr>
            <p:cNvPr id="107" name="Rectangle 25"/>
            <p:cNvSpPr>
              <a:spLocks noChangeArrowheads="1"/>
            </p:cNvSpPr>
            <p:nvPr/>
          </p:nvSpPr>
          <p:spPr bwMode="auto">
            <a:xfrm>
              <a:off x="1211363" y="1515263"/>
              <a:ext cx="1343170" cy="17027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Text Box 28"/>
            <p:cNvSpPr txBox="1">
              <a:spLocks noChangeArrowheads="1"/>
            </p:cNvSpPr>
            <p:nvPr/>
          </p:nvSpPr>
          <p:spPr bwMode="auto">
            <a:xfrm>
              <a:off x="1224922" y="1759720"/>
              <a:ext cx="1385541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2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857884" y="1501200"/>
            <a:ext cx="1399100" cy="1702716"/>
            <a:chOff x="1211363" y="1515263"/>
            <a:chExt cx="1399100" cy="1702716"/>
          </a:xfrm>
        </p:grpSpPr>
        <p:sp>
          <p:nvSpPr>
            <p:cNvPr id="110" name="Rectangle 25"/>
            <p:cNvSpPr>
              <a:spLocks noChangeArrowheads="1"/>
            </p:cNvSpPr>
            <p:nvPr/>
          </p:nvSpPr>
          <p:spPr bwMode="auto">
            <a:xfrm>
              <a:off x="1211363" y="1515263"/>
              <a:ext cx="1343170" cy="17027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1" name="Text Box 28"/>
            <p:cNvSpPr txBox="1">
              <a:spLocks noChangeArrowheads="1"/>
            </p:cNvSpPr>
            <p:nvPr/>
          </p:nvSpPr>
          <p:spPr bwMode="auto">
            <a:xfrm>
              <a:off x="1224922" y="1759720"/>
              <a:ext cx="1385541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3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83" name="AutoShape 32"/>
          <p:cNvSpPr>
            <a:spLocks noChangeAspect="1" noChangeArrowheads="1" noTextEdit="1"/>
          </p:cNvSpPr>
          <p:nvPr/>
        </p:nvSpPr>
        <p:spPr bwMode="auto">
          <a:xfrm>
            <a:off x="1071538" y="1190606"/>
            <a:ext cx="7143800" cy="35743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1740958" y="4199663"/>
            <a:ext cx="5760000" cy="5629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Hardware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1740958" y="3405370"/>
            <a:ext cx="5760000" cy="597647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tx1"/>
                </a:solidFill>
                <a:latin typeface="Cambria" pitchFamily="18" charset="0"/>
                <a:ea typeface="宋体" pitchFamily="2" charset="-122"/>
                <a:cs typeface="Times New Roman" pitchFamily="18" charset="0"/>
              </a:rPr>
              <a:t>Hypervisor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2029892" y="1500174"/>
            <a:ext cx="1399100" cy="1702716"/>
            <a:chOff x="1211363" y="1515263"/>
            <a:chExt cx="1399100" cy="1702716"/>
          </a:xfrm>
        </p:grpSpPr>
        <p:sp>
          <p:nvSpPr>
            <p:cNvPr id="90" name="Rectangle 25"/>
            <p:cNvSpPr>
              <a:spLocks noChangeArrowheads="1"/>
            </p:cNvSpPr>
            <p:nvPr/>
          </p:nvSpPr>
          <p:spPr bwMode="auto">
            <a:xfrm>
              <a:off x="1211363" y="1515263"/>
              <a:ext cx="1343170" cy="17027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1224922" y="1759720"/>
              <a:ext cx="1385541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Vulnerabilities in Server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000636"/>
            <a:ext cx="8358246" cy="18573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hypervisor is quite complex</a:t>
            </a:r>
          </a:p>
          <a:p>
            <a:r>
              <a:rPr lang="en-US" altLang="zh-CN" dirty="0" smtClean="0"/>
              <a:t>Large amount of code ―&gt; Bugs </a:t>
            </a:r>
            <a:r>
              <a:rPr lang="en-US" altLang="zh-CN" sz="2400" dirty="0" smtClean="0"/>
              <a:t>(NIST’s National Vulnerability Database)</a:t>
            </a:r>
            <a:endParaRPr lang="en-US" altLang="zh-CN" sz="2000" dirty="0" smtClean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05"/>
          <p:cNvGrpSpPr/>
          <p:nvPr/>
        </p:nvGrpSpPr>
        <p:grpSpPr>
          <a:xfrm>
            <a:off x="3929058" y="1500174"/>
            <a:ext cx="1399100" cy="1702716"/>
            <a:chOff x="1211363" y="1515263"/>
            <a:chExt cx="1399100" cy="1702716"/>
          </a:xfrm>
        </p:grpSpPr>
        <p:sp>
          <p:nvSpPr>
            <p:cNvPr id="107" name="Rectangle 25"/>
            <p:cNvSpPr>
              <a:spLocks noChangeArrowheads="1"/>
            </p:cNvSpPr>
            <p:nvPr/>
          </p:nvSpPr>
          <p:spPr bwMode="auto">
            <a:xfrm>
              <a:off x="1211363" y="1515263"/>
              <a:ext cx="1343170" cy="17027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Text Box 28"/>
            <p:cNvSpPr txBox="1">
              <a:spLocks noChangeArrowheads="1"/>
            </p:cNvSpPr>
            <p:nvPr/>
          </p:nvSpPr>
          <p:spPr bwMode="auto">
            <a:xfrm>
              <a:off x="1224922" y="1759720"/>
              <a:ext cx="1385541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2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6" name="组合 108"/>
          <p:cNvGrpSpPr/>
          <p:nvPr/>
        </p:nvGrpSpPr>
        <p:grpSpPr>
          <a:xfrm>
            <a:off x="5857884" y="1501200"/>
            <a:ext cx="1399100" cy="1702716"/>
            <a:chOff x="1211363" y="1515263"/>
            <a:chExt cx="1399100" cy="1702716"/>
          </a:xfrm>
        </p:grpSpPr>
        <p:sp>
          <p:nvSpPr>
            <p:cNvPr id="110" name="Rectangle 25"/>
            <p:cNvSpPr>
              <a:spLocks noChangeArrowheads="1"/>
            </p:cNvSpPr>
            <p:nvPr/>
          </p:nvSpPr>
          <p:spPr bwMode="auto">
            <a:xfrm>
              <a:off x="1211363" y="1515263"/>
              <a:ext cx="1343170" cy="17027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1" name="Text Box 28"/>
            <p:cNvSpPr txBox="1">
              <a:spLocks noChangeArrowheads="1"/>
            </p:cNvSpPr>
            <p:nvPr/>
          </p:nvSpPr>
          <p:spPr bwMode="auto">
            <a:xfrm>
              <a:off x="1224922" y="1759720"/>
              <a:ext cx="1385541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3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83" name="AutoShape 32"/>
          <p:cNvSpPr>
            <a:spLocks noChangeAspect="1" noChangeArrowheads="1" noTextEdit="1"/>
          </p:cNvSpPr>
          <p:nvPr/>
        </p:nvSpPr>
        <p:spPr bwMode="auto">
          <a:xfrm>
            <a:off x="1071538" y="1190606"/>
            <a:ext cx="7143800" cy="35743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/>
          </a:p>
        </p:txBody>
      </p: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1740958" y="4199663"/>
            <a:ext cx="5760000" cy="5629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Hardware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1740958" y="3405370"/>
            <a:ext cx="5760000" cy="597647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tx1"/>
                </a:solidFill>
                <a:latin typeface="Cambria" pitchFamily="18" charset="0"/>
                <a:ea typeface="宋体" pitchFamily="2" charset="-122"/>
                <a:cs typeface="Times New Roman" pitchFamily="18" charset="0"/>
              </a:rPr>
              <a:t>Hypervisor</a:t>
            </a:r>
          </a:p>
        </p:txBody>
      </p:sp>
      <p:grpSp>
        <p:nvGrpSpPr>
          <p:cNvPr id="7" name="组合 104"/>
          <p:cNvGrpSpPr/>
          <p:nvPr/>
        </p:nvGrpSpPr>
        <p:grpSpPr>
          <a:xfrm>
            <a:off x="2029892" y="1500174"/>
            <a:ext cx="1399100" cy="1702716"/>
            <a:chOff x="1211363" y="1515263"/>
            <a:chExt cx="1399100" cy="1702716"/>
          </a:xfrm>
        </p:grpSpPr>
        <p:sp>
          <p:nvSpPr>
            <p:cNvPr id="90" name="Rectangle 25"/>
            <p:cNvSpPr>
              <a:spLocks noChangeArrowheads="1"/>
            </p:cNvSpPr>
            <p:nvPr/>
          </p:nvSpPr>
          <p:spPr bwMode="auto">
            <a:xfrm>
              <a:off x="1211363" y="1515263"/>
              <a:ext cx="1343170" cy="17027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1224922" y="1759720"/>
              <a:ext cx="1385541" cy="31231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Guest VM 1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Vulnerabilities in Server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000636"/>
            <a:ext cx="8572560" cy="164307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hypervisor is an attack surface (bugs, vulnerable)</a:t>
            </a:r>
          </a:p>
          <a:p>
            <a:pPr>
              <a:buNone/>
            </a:pPr>
            <a:r>
              <a:rPr lang="en-US" altLang="zh-CN" sz="2800" dirty="0" smtClean="0"/>
              <a:t>        ―&gt; </a:t>
            </a:r>
            <a:r>
              <a:rPr lang="en-US" altLang="zh-CN" sz="2800" dirty="0" smtClean="0">
                <a:solidFill>
                  <a:srgbClr val="FF0000"/>
                </a:solidFill>
              </a:rPr>
              <a:t>Malicious customers attack the hypervisor</a:t>
            </a:r>
          </a:p>
        </p:txBody>
      </p:sp>
      <p:pic>
        <p:nvPicPr>
          <p:cNvPr id="4" name="Picture 2" descr="C:\Users\Eric\AppData\Local\Microsoft\Windows\Temporary Internet Files\Content.IE5\CYD2U0ZP\MC90043593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1714488"/>
            <a:ext cx="1524000" cy="1205513"/>
          </a:xfrm>
          <a:prstGeom prst="rect">
            <a:avLst/>
          </a:prstGeom>
          <a:noFill/>
        </p:spPr>
      </p:pic>
      <p:cxnSp>
        <p:nvCxnSpPr>
          <p:cNvPr id="53" name="Straight Arrow Connector 73"/>
          <p:cNvCxnSpPr/>
          <p:nvPr/>
        </p:nvCxnSpPr>
        <p:spPr bwMode="auto">
          <a:xfrm rot="5400000">
            <a:off x="5741502" y="2854820"/>
            <a:ext cx="828085" cy="83343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95"/>
          <p:cNvCxnSpPr/>
          <p:nvPr/>
        </p:nvCxnSpPr>
        <p:spPr bwMode="auto">
          <a:xfrm rot="10800000">
            <a:off x="4214810" y="2357430"/>
            <a:ext cx="1328742" cy="1176342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95"/>
          <p:cNvCxnSpPr>
            <a:endCxn id="90" idx="2"/>
          </p:cNvCxnSpPr>
          <p:nvPr/>
        </p:nvCxnSpPr>
        <p:spPr bwMode="auto">
          <a:xfrm rot="10800000">
            <a:off x="2701478" y="2454752"/>
            <a:ext cx="2584903" cy="1260000"/>
          </a:xfrm>
          <a:prstGeom prst="bentConnector2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爆炸形 1 86"/>
          <p:cNvSpPr/>
          <p:nvPr/>
        </p:nvSpPr>
        <p:spPr>
          <a:xfrm>
            <a:off x="2000232" y="1785926"/>
            <a:ext cx="1357322" cy="107157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爆炸形 1 87"/>
          <p:cNvSpPr/>
          <p:nvPr/>
        </p:nvSpPr>
        <p:spPr>
          <a:xfrm>
            <a:off x="3929058" y="1785926"/>
            <a:ext cx="1357322" cy="107157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爆炸形 1 57"/>
          <p:cNvSpPr/>
          <p:nvPr/>
        </p:nvSpPr>
        <p:spPr>
          <a:xfrm>
            <a:off x="5143504" y="3357562"/>
            <a:ext cx="928694" cy="71438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" y="274638"/>
            <a:ext cx="8579296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Vulnerabilities in Network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143512"/>
            <a:ext cx="8229600" cy="1285884"/>
          </a:xfrm>
          <a:effectLst/>
        </p:spPr>
        <p:txBody>
          <a:bodyPr/>
          <a:lstStyle/>
          <a:p>
            <a:r>
              <a:rPr lang="en-US" altLang="zh-CN" dirty="0" smtClean="0"/>
              <a:t>Software switch in control VM (Dom0)</a:t>
            </a:r>
          </a:p>
          <a:p>
            <a:r>
              <a:rPr lang="en-US" altLang="zh-CN" dirty="0" smtClean="0"/>
              <a:t>Hypervisor is involved in communication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1071538" y="1190606"/>
            <a:ext cx="7143800" cy="3810030"/>
            <a:chOff x="1071538" y="1190606"/>
            <a:chExt cx="7143800" cy="3810030"/>
          </a:xfrm>
        </p:grpSpPr>
        <p:grpSp>
          <p:nvGrpSpPr>
            <p:cNvPr id="95" name="组合 94"/>
            <p:cNvGrpSpPr/>
            <p:nvPr/>
          </p:nvGrpSpPr>
          <p:grpSpPr>
            <a:xfrm>
              <a:off x="1071538" y="1190606"/>
              <a:ext cx="7143800" cy="3810030"/>
              <a:chOff x="1000100" y="1214422"/>
              <a:chExt cx="7143800" cy="3810030"/>
            </a:xfrm>
          </p:grpSpPr>
          <p:grpSp>
            <p:nvGrpSpPr>
              <p:cNvPr id="38" name="Group 1"/>
              <p:cNvGrpSpPr>
                <a:grpSpLocks noChangeAspect="1"/>
              </p:cNvGrpSpPr>
              <p:nvPr/>
            </p:nvGrpSpPr>
            <p:grpSpPr bwMode="auto">
              <a:xfrm>
                <a:off x="1000100" y="1214422"/>
                <a:ext cx="7143800" cy="3574315"/>
                <a:chOff x="1890" y="2397"/>
                <a:chExt cx="8430" cy="4635"/>
              </a:xfrm>
              <a:effectLst/>
            </p:grpSpPr>
            <p:sp>
              <p:nvSpPr>
                <p:cNvPr id="39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90" y="2397"/>
                  <a:ext cx="8430" cy="463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40" name="Rectangle 31"/>
                <p:cNvSpPr>
                  <a:spLocks noChangeArrowheads="1"/>
                </p:cNvSpPr>
                <p:nvPr/>
              </p:nvSpPr>
              <p:spPr bwMode="auto">
                <a:xfrm>
                  <a:off x="2011" y="6299"/>
                  <a:ext cx="8221" cy="73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Hardware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1" name="Rectangle 30"/>
                <p:cNvSpPr>
                  <a:spLocks noChangeArrowheads="1"/>
                </p:cNvSpPr>
                <p:nvPr/>
              </p:nvSpPr>
              <p:spPr bwMode="auto">
                <a:xfrm>
                  <a:off x="2011" y="5269"/>
                  <a:ext cx="8221" cy="775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Hypervisor</a:t>
                  </a:r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3918" y="2818"/>
                  <a:ext cx="4335" cy="217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599" y="3135"/>
                  <a:ext cx="1425" cy="4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Dom0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6" name="Rectangle 25"/>
                <p:cNvSpPr>
                  <a:spLocks noChangeArrowheads="1"/>
                </p:cNvSpPr>
                <p:nvPr/>
              </p:nvSpPr>
              <p:spPr bwMode="auto">
                <a:xfrm>
                  <a:off x="2055" y="2818"/>
                  <a:ext cx="1585" cy="220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22"/>
                <p:cNvSpPr>
                  <a:spLocks noChangeArrowheads="1"/>
                </p:cNvSpPr>
                <p:nvPr/>
              </p:nvSpPr>
              <p:spPr bwMode="auto">
                <a:xfrm>
                  <a:off x="5490" y="3841"/>
                  <a:ext cx="1200" cy="708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Software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Switch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55" name="Rectangle 16"/>
                <p:cNvSpPr>
                  <a:spLocks noChangeArrowheads="1"/>
                </p:cNvSpPr>
                <p:nvPr/>
              </p:nvSpPr>
              <p:spPr bwMode="auto">
                <a:xfrm>
                  <a:off x="5250" y="6534"/>
                  <a:ext cx="1725" cy="49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Physical NIC</a:t>
                  </a:r>
                  <a:endPara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56" name="AutoShape 15"/>
                <p:cNvSpPr>
                  <a:spLocks noChangeShapeType="1"/>
                </p:cNvSpPr>
                <p:nvPr/>
              </p:nvSpPr>
              <p:spPr bwMode="auto">
                <a:xfrm>
                  <a:off x="6695" y="4916"/>
                  <a:ext cx="0" cy="1681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  <a:effectLst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62" name="Rectangle 8"/>
                <p:cNvSpPr>
                  <a:spLocks noChangeArrowheads="1"/>
                </p:cNvSpPr>
                <p:nvPr/>
              </p:nvSpPr>
              <p:spPr bwMode="auto">
                <a:xfrm>
                  <a:off x="8580" y="2803"/>
                  <a:ext cx="1560" cy="220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579" y="3135"/>
                  <a:ext cx="1501" cy="4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Guest VM 2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071" y="3135"/>
                  <a:ext cx="1635" cy="4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Guest VM 1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grpSp>
            <p:nvGrpSpPr>
              <p:cNvPr id="87" name="Group 79"/>
              <p:cNvGrpSpPr/>
              <p:nvPr/>
            </p:nvGrpSpPr>
            <p:grpSpPr>
              <a:xfrm rot="19598494">
                <a:off x="5147323" y="4670859"/>
                <a:ext cx="279150" cy="353593"/>
                <a:chOff x="2286000" y="5638800"/>
                <a:chExt cx="457200" cy="609600"/>
              </a:xfrm>
            </p:grpSpPr>
            <p:sp>
              <p:nvSpPr>
                <p:cNvPr id="88" name="Rectangle 76"/>
                <p:cNvSpPr/>
                <p:nvPr/>
              </p:nvSpPr>
              <p:spPr bwMode="auto">
                <a:xfrm>
                  <a:off x="2362200" y="5638800"/>
                  <a:ext cx="381000" cy="609600"/>
                </a:xfrm>
                <a:prstGeom prst="rect">
                  <a:avLst/>
                </a:prstGeom>
                <a:solidFill>
                  <a:srgbClr val="66FF66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89" name="Rectangle 77"/>
                <p:cNvSpPr/>
                <p:nvPr/>
              </p:nvSpPr>
              <p:spPr bwMode="auto">
                <a:xfrm>
                  <a:off x="2286000" y="5638800"/>
                  <a:ext cx="76200" cy="304800"/>
                </a:xfrm>
                <a:prstGeom prst="rect">
                  <a:avLst/>
                </a:prstGeom>
                <a:solidFill>
                  <a:srgbClr val="918E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90" name="Rectangle 78"/>
                <p:cNvSpPr/>
                <p:nvPr/>
              </p:nvSpPr>
              <p:spPr bwMode="auto">
                <a:xfrm>
                  <a:off x="2590800" y="57150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91" name="Rectangle 79"/>
                <p:cNvSpPr/>
                <p:nvPr/>
              </p:nvSpPr>
              <p:spPr bwMode="auto">
                <a:xfrm>
                  <a:off x="2590800" y="60198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92" name="Rectangle 80"/>
                <p:cNvSpPr/>
                <p:nvPr/>
              </p:nvSpPr>
              <p:spPr bwMode="auto">
                <a:xfrm>
                  <a:off x="2514600" y="5867400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93" name="Rectangle 81"/>
                <p:cNvSpPr/>
                <p:nvPr/>
              </p:nvSpPr>
              <p:spPr bwMode="auto">
                <a:xfrm>
                  <a:off x="2438400" y="60960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</p:grpSp>
        </p:grp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69" y="2857496"/>
              <a:ext cx="2214578" cy="32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Rectangle 24"/>
            <p:cNvSpPr>
              <a:spLocks noChangeArrowheads="1"/>
            </p:cNvSpPr>
            <p:nvPr/>
          </p:nvSpPr>
          <p:spPr bwMode="auto">
            <a:xfrm>
              <a:off x="6739200" y="2671200"/>
              <a:ext cx="1333262" cy="5313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Interface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81" name="Group 72"/>
            <p:cNvGrpSpPr/>
            <p:nvPr/>
          </p:nvGrpSpPr>
          <p:grpSpPr>
            <a:xfrm rot="19598494">
              <a:off x="6646485" y="2976556"/>
              <a:ext cx="279150" cy="353593"/>
              <a:chOff x="2286000" y="5638800"/>
              <a:chExt cx="457200" cy="609600"/>
            </a:xfrm>
          </p:grpSpPr>
          <p:sp>
            <p:nvSpPr>
              <p:cNvPr id="82" name="Rectangle 82"/>
              <p:cNvSpPr/>
              <p:nvPr/>
            </p:nvSpPr>
            <p:spPr bwMode="auto">
              <a:xfrm>
                <a:off x="2362200" y="5638800"/>
                <a:ext cx="381000" cy="609600"/>
              </a:xfrm>
              <a:prstGeom prst="rect">
                <a:avLst/>
              </a:prstGeom>
              <a:solidFill>
                <a:srgbClr val="66FF66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83" name="Rectangle 83"/>
              <p:cNvSpPr/>
              <p:nvPr/>
            </p:nvSpPr>
            <p:spPr bwMode="auto">
              <a:xfrm>
                <a:off x="2286000" y="5638800"/>
                <a:ext cx="76200" cy="304800"/>
              </a:xfrm>
              <a:prstGeom prst="rect">
                <a:avLst/>
              </a:prstGeom>
              <a:solidFill>
                <a:srgbClr val="918E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84" name="Rectangle 84"/>
              <p:cNvSpPr/>
              <p:nvPr/>
            </p:nvSpPr>
            <p:spPr bwMode="auto">
              <a:xfrm>
                <a:off x="2590800" y="5715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85" name="Rectangle 85"/>
              <p:cNvSpPr/>
              <p:nvPr/>
            </p:nvSpPr>
            <p:spPr bwMode="auto">
              <a:xfrm>
                <a:off x="2590800" y="60198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86" name="Rectangle 86"/>
              <p:cNvSpPr/>
              <p:nvPr/>
            </p:nvSpPr>
            <p:spPr bwMode="auto">
              <a:xfrm>
                <a:off x="2514600" y="5867400"/>
                <a:ext cx="1524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96" name="Rectangle 87"/>
              <p:cNvSpPr/>
              <p:nvPr/>
            </p:nvSpPr>
            <p:spPr bwMode="auto">
              <a:xfrm>
                <a:off x="2438400" y="6096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</p:grpSp>
        <p:sp>
          <p:nvSpPr>
            <p:cNvPr id="106" name="Rectangle 24"/>
            <p:cNvSpPr>
              <a:spLocks noChangeArrowheads="1"/>
            </p:cNvSpPr>
            <p:nvPr/>
          </p:nvSpPr>
          <p:spPr bwMode="auto">
            <a:xfrm>
              <a:off x="1214414" y="2714620"/>
              <a:ext cx="1333262" cy="5313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Interface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74" name="Group 72"/>
            <p:cNvGrpSpPr/>
            <p:nvPr/>
          </p:nvGrpSpPr>
          <p:grpSpPr>
            <a:xfrm rot="19598494">
              <a:off x="2361241" y="3099223"/>
              <a:ext cx="279150" cy="353593"/>
              <a:chOff x="2286000" y="5638800"/>
              <a:chExt cx="457200" cy="609600"/>
            </a:xfrm>
          </p:grpSpPr>
          <p:sp>
            <p:nvSpPr>
              <p:cNvPr id="75" name="Rectangle 82"/>
              <p:cNvSpPr/>
              <p:nvPr/>
            </p:nvSpPr>
            <p:spPr bwMode="auto">
              <a:xfrm>
                <a:off x="2362200" y="5638800"/>
                <a:ext cx="381000" cy="609600"/>
              </a:xfrm>
              <a:prstGeom prst="rect">
                <a:avLst/>
              </a:prstGeom>
              <a:solidFill>
                <a:srgbClr val="66FF66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6" name="Rectangle 83"/>
              <p:cNvSpPr/>
              <p:nvPr/>
            </p:nvSpPr>
            <p:spPr bwMode="auto">
              <a:xfrm>
                <a:off x="2286000" y="5638800"/>
                <a:ext cx="76200" cy="304800"/>
              </a:xfrm>
              <a:prstGeom prst="rect">
                <a:avLst/>
              </a:prstGeom>
              <a:solidFill>
                <a:srgbClr val="918E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7" name="Rectangle 84"/>
              <p:cNvSpPr/>
              <p:nvPr/>
            </p:nvSpPr>
            <p:spPr bwMode="auto">
              <a:xfrm>
                <a:off x="2590800" y="5715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8" name="Rectangle 85"/>
              <p:cNvSpPr/>
              <p:nvPr/>
            </p:nvSpPr>
            <p:spPr bwMode="auto">
              <a:xfrm>
                <a:off x="2590800" y="60198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9" name="Rectangle 86"/>
              <p:cNvSpPr/>
              <p:nvPr/>
            </p:nvSpPr>
            <p:spPr bwMode="auto">
              <a:xfrm>
                <a:off x="2514600" y="5867400"/>
                <a:ext cx="1524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80" name="Rectangle 87"/>
              <p:cNvSpPr/>
              <p:nvPr/>
            </p:nvSpPr>
            <p:spPr bwMode="auto">
              <a:xfrm>
                <a:off x="2438400" y="6096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</p:grpSp>
        <p:cxnSp>
          <p:nvCxnSpPr>
            <p:cNvPr id="111" name="肘形连接符 110"/>
            <p:cNvCxnSpPr/>
            <p:nvPr/>
          </p:nvCxnSpPr>
          <p:spPr>
            <a:xfrm rot="16200000" flipH="1">
              <a:off x="3023129" y="2477542"/>
              <a:ext cx="1588" cy="1333001"/>
            </a:xfrm>
            <a:prstGeom prst="bentConnector3">
              <a:avLst>
                <a:gd name="adj1" fmla="val 39319030"/>
              </a:avLst>
            </a:prstGeom>
            <a:ln>
              <a:solidFill>
                <a:schemeClr val="accent2"/>
              </a:solidFill>
              <a:headEnd type="arrow"/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肘形连接符 111"/>
            <p:cNvCxnSpPr/>
            <p:nvPr/>
          </p:nvCxnSpPr>
          <p:spPr>
            <a:xfrm rot="16200000" flipH="1">
              <a:off x="6166401" y="2477542"/>
              <a:ext cx="1588" cy="1333001"/>
            </a:xfrm>
            <a:prstGeom prst="bentConnector3">
              <a:avLst>
                <a:gd name="adj1" fmla="val 39319030"/>
              </a:avLst>
            </a:prstGeom>
            <a:ln>
              <a:solidFill>
                <a:schemeClr val="accent2"/>
              </a:solidFill>
              <a:headEnd type="arrow"/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071538" y="1190606"/>
            <a:ext cx="7143800" cy="3810030"/>
            <a:chOff x="1071538" y="1190606"/>
            <a:chExt cx="7143800" cy="3810030"/>
          </a:xfrm>
        </p:grpSpPr>
        <p:grpSp>
          <p:nvGrpSpPr>
            <p:cNvPr id="52" name="组合 94"/>
            <p:cNvGrpSpPr/>
            <p:nvPr/>
          </p:nvGrpSpPr>
          <p:grpSpPr>
            <a:xfrm>
              <a:off x="1071538" y="1190606"/>
              <a:ext cx="7143800" cy="3810030"/>
              <a:chOff x="1000100" y="1214422"/>
              <a:chExt cx="7143800" cy="3810030"/>
            </a:xfrm>
          </p:grpSpPr>
          <p:grpSp>
            <p:nvGrpSpPr>
              <p:cNvPr id="75" name="Group 1"/>
              <p:cNvGrpSpPr>
                <a:grpSpLocks noChangeAspect="1"/>
              </p:cNvGrpSpPr>
              <p:nvPr/>
            </p:nvGrpSpPr>
            <p:grpSpPr bwMode="auto">
              <a:xfrm>
                <a:off x="1000100" y="1214422"/>
                <a:ext cx="7143800" cy="3574315"/>
                <a:chOff x="1890" y="2397"/>
                <a:chExt cx="8430" cy="4635"/>
              </a:xfrm>
              <a:effectLst/>
            </p:grpSpPr>
            <p:sp>
              <p:nvSpPr>
                <p:cNvPr id="8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890" y="2397"/>
                  <a:ext cx="8430" cy="463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84" name="Rectangle 31"/>
                <p:cNvSpPr>
                  <a:spLocks noChangeArrowheads="1"/>
                </p:cNvSpPr>
                <p:nvPr/>
              </p:nvSpPr>
              <p:spPr bwMode="auto">
                <a:xfrm>
                  <a:off x="2011" y="6299"/>
                  <a:ext cx="8221" cy="73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Hardware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5" name="Rectangle 30"/>
                <p:cNvSpPr>
                  <a:spLocks noChangeArrowheads="1"/>
                </p:cNvSpPr>
                <p:nvPr/>
              </p:nvSpPr>
              <p:spPr bwMode="auto">
                <a:xfrm>
                  <a:off x="2011" y="5269"/>
                  <a:ext cx="8221" cy="775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Hypervisor</a:t>
                  </a:r>
                </a:p>
              </p:txBody>
            </p:sp>
            <p:sp>
              <p:nvSpPr>
                <p:cNvPr id="86" name="Rectangle 29"/>
                <p:cNvSpPr>
                  <a:spLocks noChangeArrowheads="1"/>
                </p:cNvSpPr>
                <p:nvPr/>
              </p:nvSpPr>
              <p:spPr bwMode="auto">
                <a:xfrm>
                  <a:off x="3918" y="2818"/>
                  <a:ext cx="4335" cy="217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599" y="3135"/>
                  <a:ext cx="1425" cy="4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Dom0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90" name="Rectangle 25"/>
                <p:cNvSpPr>
                  <a:spLocks noChangeArrowheads="1"/>
                </p:cNvSpPr>
                <p:nvPr/>
              </p:nvSpPr>
              <p:spPr bwMode="auto">
                <a:xfrm>
                  <a:off x="2055" y="2818"/>
                  <a:ext cx="1585" cy="220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22"/>
                <p:cNvSpPr>
                  <a:spLocks noChangeArrowheads="1"/>
                </p:cNvSpPr>
                <p:nvPr/>
              </p:nvSpPr>
              <p:spPr bwMode="auto">
                <a:xfrm>
                  <a:off x="5490" y="3841"/>
                  <a:ext cx="1200" cy="708"/>
                </a:xfrm>
                <a:prstGeom prst="rect">
                  <a:avLst/>
                </a:prstGeom>
                <a:ln>
                  <a:noFill/>
                  <a:headEnd/>
                  <a:tailEnd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Software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Switch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92" name="Rectangle 16"/>
                <p:cNvSpPr>
                  <a:spLocks noChangeArrowheads="1"/>
                </p:cNvSpPr>
                <p:nvPr/>
              </p:nvSpPr>
              <p:spPr bwMode="auto">
                <a:xfrm>
                  <a:off x="5250" y="6534"/>
                  <a:ext cx="1725" cy="49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Physical NIC</a:t>
                  </a:r>
                  <a:endPara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93" name="AutoShape 15"/>
                <p:cNvSpPr>
                  <a:spLocks noChangeShapeType="1"/>
                </p:cNvSpPr>
                <p:nvPr/>
              </p:nvSpPr>
              <p:spPr bwMode="auto">
                <a:xfrm>
                  <a:off x="6695" y="4916"/>
                  <a:ext cx="0" cy="1681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  <a:effectLst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/>
                </a:p>
              </p:txBody>
            </p:sp>
            <p:sp>
              <p:nvSpPr>
                <p:cNvPr id="94" name="Rectangle 8"/>
                <p:cNvSpPr>
                  <a:spLocks noChangeArrowheads="1"/>
                </p:cNvSpPr>
                <p:nvPr/>
              </p:nvSpPr>
              <p:spPr bwMode="auto">
                <a:xfrm>
                  <a:off x="8580" y="2803"/>
                  <a:ext cx="1560" cy="220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8579" y="3135"/>
                  <a:ext cx="1501" cy="4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Guest VM 2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071" y="3135"/>
                  <a:ext cx="1635" cy="4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 dirty="0" smtClean="0">
                      <a:ln>
                        <a:noFill/>
                      </a:ln>
                      <a:effectLst/>
                      <a:latin typeface="Cambria" pitchFamily="18" charset="0"/>
                      <a:ea typeface="宋体" pitchFamily="2" charset="-122"/>
                      <a:cs typeface="Times New Roman" pitchFamily="18" charset="0"/>
                    </a:rPr>
                    <a:t>Guest VM 1</a:t>
                  </a:r>
                  <a:endParaRPr kumimoji="0" lang="en-US" altLang="zh-CN" sz="1600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grpSp>
            <p:nvGrpSpPr>
              <p:cNvPr id="76" name="Group 79"/>
              <p:cNvGrpSpPr/>
              <p:nvPr/>
            </p:nvGrpSpPr>
            <p:grpSpPr>
              <a:xfrm rot="19598494">
                <a:off x="5147323" y="4670859"/>
                <a:ext cx="279150" cy="353593"/>
                <a:chOff x="2286000" y="5638800"/>
                <a:chExt cx="457200" cy="609600"/>
              </a:xfrm>
            </p:grpSpPr>
            <p:sp>
              <p:nvSpPr>
                <p:cNvPr id="77" name="Rectangle 76"/>
                <p:cNvSpPr/>
                <p:nvPr/>
              </p:nvSpPr>
              <p:spPr bwMode="auto">
                <a:xfrm>
                  <a:off x="2362200" y="5638800"/>
                  <a:ext cx="381000" cy="609600"/>
                </a:xfrm>
                <a:prstGeom prst="rect">
                  <a:avLst/>
                </a:prstGeom>
                <a:solidFill>
                  <a:srgbClr val="66FF66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2286000" y="5638800"/>
                  <a:ext cx="76200" cy="304800"/>
                </a:xfrm>
                <a:prstGeom prst="rect">
                  <a:avLst/>
                </a:prstGeom>
                <a:solidFill>
                  <a:srgbClr val="918E00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2590800" y="57150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2590800" y="60198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2514600" y="5867400"/>
                  <a:ext cx="1524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2438400" y="6096000"/>
                  <a:ext cx="76200" cy="762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" pitchFamily="34" charset="0"/>
                  </a:endParaRPr>
                </a:p>
              </p:txBody>
            </p:sp>
          </p:grpSp>
        </p:grp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71869" y="2857496"/>
              <a:ext cx="2214578" cy="32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6739200" y="2671200"/>
              <a:ext cx="1333262" cy="5313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Interface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58" name="Group 72"/>
            <p:cNvGrpSpPr/>
            <p:nvPr/>
          </p:nvGrpSpPr>
          <p:grpSpPr>
            <a:xfrm rot="19598494">
              <a:off x="6646485" y="2976556"/>
              <a:ext cx="279150" cy="353593"/>
              <a:chOff x="2286000" y="5638800"/>
              <a:chExt cx="457200" cy="609600"/>
            </a:xfrm>
          </p:grpSpPr>
          <p:sp>
            <p:nvSpPr>
              <p:cNvPr id="69" name="Rectangle 82"/>
              <p:cNvSpPr/>
              <p:nvPr/>
            </p:nvSpPr>
            <p:spPr bwMode="auto">
              <a:xfrm>
                <a:off x="2362200" y="5638800"/>
                <a:ext cx="381000" cy="609600"/>
              </a:xfrm>
              <a:prstGeom prst="rect">
                <a:avLst/>
              </a:prstGeom>
              <a:solidFill>
                <a:srgbClr val="66FF66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0" name="Rectangle 83"/>
              <p:cNvSpPr/>
              <p:nvPr/>
            </p:nvSpPr>
            <p:spPr bwMode="auto">
              <a:xfrm>
                <a:off x="2286000" y="5638800"/>
                <a:ext cx="76200" cy="304800"/>
              </a:xfrm>
              <a:prstGeom prst="rect">
                <a:avLst/>
              </a:prstGeom>
              <a:solidFill>
                <a:srgbClr val="918E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1" name="Rectangle 84"/>
              <p:cNvSpPr/>
              <p:nvPr/>
            </p:nvSpPr>
            <p:spPr bwMode="auto">
              <a:xfrm>
                <a:off x="2590800" y="5715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2" name="Rectangle 85"/>
              <p:cNvSpPr/>
              <p:nvPr/>
            </p:nvSpPr>
            <p:spPr bwMode="auto">
              <a:xfrm>
                <a:off x="2590800" y="60198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3" name="Rectangle 86"/>
              <p:cNvSpPr/>
              <p:nvPr/>
            </p:nvSpPr>
            <p:spPr bwMode="auto">
              <a:xfrm>
                <a:off x="2514600" y="5867400"/>
                <a:ext cx="1524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74" name="Rectangle 87"/>
              <p:cNvSpPr/>
              <p:nvPr/>
            </p:nvSpPr>
            <p:spPr bwMode="auto">
              <a:xfrm>
                <a:off x="2438400" y="6096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</p:grp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1214414" y="2714620"/>
              <a:ext cx="1333262" cy="53132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Virtual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 smtClean="0">
                  <a:solidFill>
                    <a:schemeClr val="tx1"/>
                  </a:solidFill>
                  <a:latin typeface="Cambria" pitchFamily="18" charset="0"/>
                  <a:ea typeface="宋体" pitchFamily="2" charset="-122"/>
                  <a:cs typeface="Times New Roman" pitchFamily="18" charset="0"/>
                </a:rPr>
                <a:t>Interface</a:t>
              </a:r>
              <a:endPara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60" name="Group 72"/>
            <p:cNvGrpSpPr/>
            <p:nvPr/>
          </p:nvGrpSpPr>
          <p:grpSpPr>
            <a:xfrm rot="19598494">
              <a:off x="2361241" y="3099223"/>
              <a:ext cx="279150" cy="353593"/>
              <a:chOff x="2286000" y="5638800"/>
              <a:chExt cx="457200" cy="609600"/>
            </a:xfrm>
          </p:grpSpPr>
          <p:sp>
            <p:nvSpPr>
              <p:cNvPr id="63" name="Rectangle 82"/>
              <p:cNvSpPr/>
              <p:nvPr/>
            </p:nvSpPr>
            <p:spPr bwMode="auto">
              <a:xfrm>
                <a:off x="2362200" y="5638800"/>
                <a:ext cx="381000" cy="609600"/>
              </a:xfrm>
              <a:prstGeom prst="rect">
                <a:avLst/>
              </a:prstGeom>
              <a:solidFill>
                <a:srgbClr val="66FF66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64" name="Rectangle 83"/>
              <p:cNvSpPr/>
              <p:nvPr/>
            </p:nvSpPr>
            <p:spPr bwMode="auto">
              <a:xfrm>
                <a:off x="2286000" y="5638800"/>
                <a:ext cx="76200" cy="304800"/>
              </a:xfrm>
              <a:prstGeom prst="rect">
                <a:avLst/>
              </a:prstGeom>
              <a:solidFill>
                <a:srgbClr val="918E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65" name="Rectangle 84"/>
              <p:cNvSpPr/>
              <p:nvPr/>
            </p:nvSpPr>
            <p:spPr bwMode="auto">
              <a:xfrm>
                <a:off x="2590800" y="5715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66" name="Rectangle 85"/>
              <p:cNvSpPr/>
              <p:nvPr/>
            </p:nvSpPr>
            <p:spPr bwMode="auto">
              <a:xfrm>
                <a:off x="2590800" y="60198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67" name="Rectangle 86"/>
              <p:cNvSpPr/>
              <p:nvPr/>
            </p:nvSpPr>
            <p:spPr bwMode="auto">
              <a:xfrm>
                <a:off x="2514600" y="5867400"/>
                <a:ext cx="1524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68" name="Rectangle 87"/>
              <p:cNvSpPr/>
              <p:nvPr/>
            </p:nvSpPr>
            <p:spPr bwMode="auto">
              <a:xfrm>
                <a:off x="2438400" y="6096000"/>
                <a:ext cx="76200" cy="76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endParaRPr>
              </a:p>
            </p:txBody>
          </p:sp>
        </p:grpSp>
        <p:cxnSp>
          <p:nvCxnSpPr>
            <p:cNvPr id="61" name="肘形连接符 60"/>
            <p:cNvCxnSpPr/>
            <p:nvPr/>
          </p:nvCxnSpPr>
          <p:spPr>
            <a:xfrm rot="16200000" flipH="1">
              <a:off x="3023129" y="2477542"/>
              <a:ext cx="1588" cy="1333001"/>
            </a:xfrm>
            <a:prstGeom prst="bentConnector3">
              <a:avLst>
                <a:gd name="adj1" fmla="val 39319030"/>
              </a:avLst>
            </a:prstGeom>
            <a:ln>
              <a:solidFill>
                <a:schemeClr val="accent2"/>
              </a:solidFill>
              <a:headEnd type="arrow"/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/>
            <p:nvPr/>
          </p:nvCxnSpPr>
          <p:spPr>
            <a:xfrm rot="16200000" flipH="1">
              <a:off x="6166401" y="2477542"/>
              <a:ext cx="1588" cy="1333001"/>
            </a:xfrm>
            <a:prstGeom prst="bentConnector3">
              <a:avLst>
                <a:gd name="adj1" fmla="val 39319030"/>
              </a:avLst>
            </a:prstGeom>
            <a:ln>
              <a:solidFill>
                <a:schemeClr val="accent2"/>
              </a:solidFill>
              <a:headEnd type="arrow"/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000636"/>
            <a:ext cx="8715404" cy="1857364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Software switch is coupled with the control VM</a:t>
            </a:r>
          </a:p>
          <a:p>
            <a:pPr>
              <a:buNone/>
            </a:pPr>
            <a:r>
              <a:rPr lang="en-US" altLang="zh-CN" sz="2600" dirty="0" smtClean="0"/>
              <a:t>      ―&gt; e.g., </a:t>
            </a:r>
            <a:r>
              <a:rPr lang="en-US" altLang="zh-CN" sz="2600" dirty="0">
                <a:solidFill>
                  <a:srgbClr val="FF0000"/>
                </a:solidFill>
              </a:rPr>
              <a:t>s</a:t>
            </a:r>
            <a:r>
              <a:rPr lang="en-US" altLang="zh-CN" sz="2600" dirty="0" smtClean="0">
                <a:solidFill>
                  <a:srgbClr val="FF0000"/>
                </a:solidFill>
              </a:rPr>
              <a:t>oftware switch crash can lead to a complete system crash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Eric\AppData\Local\Microsoft\Windows\Temporary Internet Files\Content.IE5\CYD2U0ZP\MC90043593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1643050"/>
            <a:ext cx="1524000" cy="1205513"/>
          </a:xfrm>
          <a:prstGeom prst="rect">
            <a:avLst/>
          </a:prstGeom>
          <a:noFill/>
        </p:spPr>
      </p:pic>
      <p:sp>
        <p:nvSpPr>
          <p:cNvPr id="87" name="爆炸形 1 86"/>
          <p:cNvSpPr/>
          <p:nvPr/>
        </p:nvSpPr>
        <p:spPr>
          <a:xfrm>
            <a:off x="3929058" y="1785926"/>
            <a:ext cx="1357322" cy="107157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爆炸形 1 97"/>
          <p:cNvSpPr/>
          <p:nvPr/>
        </p:nvSpPr>
        <p:spPr>
          <a:xfrm>
            <a:off x="3000364" y="1428736"/>
            <a:ext cx="3500462" cy="192882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爆炸形 1 98"/>
          <p:cNvSpPr/>
          <p:nvPr/>
        </p:nvSpPr>
        <p:spPr>
          <a:xfrm>
            <a:off x="1571604" y="1571612"/>
            <a:ext cx="6143668" cy="278608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Straight Arrow Connector 95"/>
          <p:cNvCxnSpPr/>
          <p:nvPr/>
        </p:nvCxnSpPr>
        <p:spPr bwMode="auto">
          <a:xfrm rot="5400000" flipH="1">
            <a:off x="6012531" y="1107005"/>
            <a:ext cx="7684" cy="2778917"/>
          </a:xfrm>
          <a:prstGeom prst="bentConnector3">
            <a:avLst>
              <a:gd name="adj1" fmla="val -1593760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  <a:effectLst/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Vulnerabilities in Network Virtualization</a:t>
            </a:r>
            <a:endParaRPr lang="zh-CN" altLang="en-US" dirty="0"/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5203-4F02-4E81-B4F4-22E719E72FE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8" grpId="0" animBg="1"/>
      <p:bldP spid="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5.4|0.9|8.4|1.1|6.5|1.5|2.6|24.4|2.8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5.4|0.9|8.4|1.1|6.5|1.5|2.6|24.4|2.8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35.4|0.9|8.4|1.1|6.5|1.5|2.6|24.4|2.8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2|4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|0.9|77.1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912</Words>
  <Application>Microsoft Macintosh PowerPoint</Application>
  <PresentationFormat>On-screen Show (4:3)</PresentationFormat>
  <Paragraphs>337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主题</vt:lpstr>
      <vt:lpstr>Virtual Switching Without a Hypervisor for a More Secure Cloud</vt:lpstr>
      <vt:lpstr>Public Cloud Infrastructure</vt:lpstr>
      <vt:lpstr>Server Virtualization</vt:lpstr>
      <vt:lpstr>Network Virtualization</vt:lpstr>
      <vt:lpstr>Security: a major impediment for moving to the cloud!</vt:lpstr>
      <vt:lpstr>Vulnerabilities in Server Virtualization</vt:lpstr>
      <vt:lpstr>Vulnerabilities in Server Virtualization</vt:lpstr>
      <vt:lpstr>Vulnerabilities in Network Virtualization</vt:lpstr>
      <vt:lpstr>Vulnerabilities in Network Virtualization</vt:lpstr>
      <vt:lpstr>Dom0 Disaggregation [e.g., SOSP’11]</vt:lpstr>
      <vt:lpstr>NoHype [ISCA’10, CCS’11]</vt:lpstr>
      <vt:lpstr>Software Switching in NoHype</vt:lpstr>
      <vt:lpstr>Our Solution Overview</vt:lpstr>
      <vt:lpstr>Eliminate the Hypervisor-Guest Interaction</vt:lpstr>
      <vt:lpstr>Limit Damage From a Compromised Switch</vt:lpstr>
      <vt:lpstr>Preliminary Prototype</vt:lpstr>
      <vt:lpstr>Preliminary Evaluation</vt:lpstr>
      <vt:lpstr>Evaluation on Throughput</vt:lpstr>
      <vt:lpstr>Comparison with Native Xen</vt:lpstr>
      <vt:lpstr>Conclusion and Future Work</vt:lpstr>
      <vt:lpstr>Thanks!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Switching Without a Hypervisor for a More Secure Cloud</dc:title>
  <dc:creator>King</dc:creator>
  <cp:lastModifiedBy>Xin Jin</cp:lastModifiedBy>
  <cp:revision>185</cp:revision>
  <dcterms:created xsi:type="dcterms:W3CDTF">2012-03-23T15:15:02Z</dcterms:created>
  <dcterms:modified xsi:type="dcterms:W3CDTF">2014-03-18T23:19:51Z</dcterms:modified>
</cp:coreProperties>
</file>