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0" r:id="rId3"/>
    <p:sldId id="341" r:id="rId4"/>
    <p:sldId id="342" r:id="rId5"/>
    <p:sldId id="343" r:id="rId6"/>
    <p:sldId id="344" r:id="rId7"/>
    <p:sldId id="391" r:id="rId8"/>
    <p:sldId id="366" r:id="rId9"/>
    <p:sldId id="390" r:id="rId10"/>
    <p:sldId id="389" r:id="rId11"/>
    <p:sldId id="365" r:id="rId12"/>
    <p:sldId id="350" r:id="rId13"/>
    <p:sldId id="349" r:id="rId14"/>
    <p:sldId id="351" r:id="rId15"/>
    <p:sldId id="318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8" r:id="rId27"/>
    <p:sldId id="392" r:id="rId28"/>
    <p:sldId id="385" r:id="rId29"/>
    <p:sldId id="388" r:id="rId30"/>
    <p:sldId id="378" r:id="rId31"/>
    <p:sldId id="379" r:id="rId32"/>
    <p:sldId id="380" r:id="rId33"/>
    <p:sldId id="383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2" autoAdjust="0"/>
    <p:restoredTop sz="72570" autoAdjust="0"/>
  </p:normalViewPr>
  <p:slideViewPr>
    <p:cSldViewPr snapToGrid="0" snapToObjects="1">
      <p:cViewPr varScale="1">
        <p:scale>
          <a:sx n="86" d="100"/>
          <a:sy n="86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4_FlowMaster:Paper:Talks: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4_FlowMaster:Paper:Talks: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Sheet1!$X$15</c:f>
              <c:strCache>
                <c:ptCount val="1"/>
                <c:pt idx="0">
                  <c:v>Strawman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cat>
            <c:strRef>
              <c:f>Sheet1!$W$16:$W$21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Sheet1!$X$16:$X$21</c:f>
              <c:numCache>
                <c:formatCode>General</c:formatCode>
                <c:ptCount val="6"/>
                <c:pt idx="0">
                  <c:v>80.528693</c:v>
                </c:pt>
                <c:pt idx="1">
                  <c:v>169.055001</c:v>
                </c:pt>
                <c:pt idx="2">
                  <c:v>341.376594</c:v>
                </c:pt>
                <c:pt idx="3">
                  <c:v>675.096954</c:v>
                </c:pt>
                <c:pt idx="4">
                  <c:v>1492.954191</c:v>
                </c:pt>
                <c:pt idx="5">
                  <c:v>3632.308044</c:v>
                </c:pt>
              </c:numCache>
            </c:numRef>
          </c:val>
        </c:ser>
        <c:ser>
          <c:idx val="1"/>
          <c:order val="1"/>
          <c:tx>
            <c:strRef>
              <c:f>Sheet1!$Y$15</c:f>
              <c:strCache>
                <c:ptCount val="1"/>
                <c:pt idx="0">
                  <c:v>CoVisor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Sheet1!$W$16:$W$21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Sheet1!$Y$16:$Y$21</c:f>
              <c:numCache>
                <c:formatCode>General</c:formatCode>
                <c:ptCount val="6"/>
                <c:pt idx="0">
                  <c:v>0.001705</c:v>
                </c:pt>
                <c:pt idx="1">
                  <c:v>0.00159</c:v>
                </c:pt>
                <c:pt idx="2">
                  <c:v>0.001807</c:v>
                </c:pt>
                <c:pt idx="3">
                  <c:v>0.002056</c:v>
                </c:pt>
                <c:pt idx="4">
                  <c:v>0.00234</c:v>
                </c:pt>
                <c:pt idx="5">
                  <c:v>0.00246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155976"/>
        <c:axId val="2119977784"/>
      </c:barChart>
      <c:catAx>
        <c:axId val="2120155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L2 Router Policy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9977784"/>
        <c:crossesAt val="0.001"/>
        <c:auto val="1"/>
        <c:lblAlgn val="ctr"/>
        <c:lblOffset val="100"/>
        <c:noMultiLvlLbl val="0"/>
      </c:catAx>
      <c:valAx>
        <c:axId val="211997778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155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Sheet1!$X$37</c:f>
              <c:strCache>
                <c:ptCount val="1"/>
                <c:pt idx="0">
                  <c:v>Strawman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Sheet1!$W$38:$W$43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Sheet1!$X$38:$X$43</c:f>
              <c:numCache>
                <c:formatCode>General</c:formatCode>
                <c:ptCount val="6"/>
                <c:pt idx="0">
                  <c:v>2007.0</c:v>
                </c:pt>
                <c:pt idx="1">
                  <c:v>2009.0</c:v>
                </c:pt>
                <c:pt idx="2">
                  <c:v>2009.0</c:v>
                </c:pt>
                <c:pt idx="3">
                  <c:v>2009.0</c:v>
                </c:pt>
                <c:pt idx="4">
                  <c:v>2009.0</c:v>
                </c:pt>
                <c:pt idx="5">
                  <c:v>2009.0</c:v>
                </c:pt>
              </c:numCache>
            </c:numRef>
          </c:val>
        </c:ser>
        <c:ser>
          <c:idx val="1"/>
          <c:order val="1"/>
          <c:tx>
            <c:strRef>
              <c:f>Sheet1!$Y$37</c:f>
              <c:strCache>
                <c:ptCount val="1"/>
                <c:pt idx="0">
                  <c:v>CoVisor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Sheet1!$W$38:$W$43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Sheet1!$Y$38:$Y$43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260824"/>
        <c:axId val="-2135255080"/>
      </c:barChart>
      <c:catAx>
        <c:axId val="-2135260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L2 Router </a:t>
                </a:r>
                <a:r>
                  <a:rPr lang="en-US" dirty="0" smtClean="0"/>
                  <a:t>Policy Size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135255080"/>
        <c:crossesAt val="0.1"/>
        <c:auto val="1"/>
        <c:lblAlgn val="ctr"/>
        <c:lblOffset val="100"/>
        <c:noMultiLvlLbl val="0"/>
      </c:catAx>
      <c:valAx>
        <c:axId val="-2135255080"/>
        <c:scaling>
          <c:logBase val="10.0"/>
          <c:orientation val="minMax"/>
          <c:min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Flowmods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260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94F10-C1D0-D44F-9B40-94B23ECB7E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5CA4-8FC4-9746-9AA5-542628B5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3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B83D-CC90-984D-B01D-2BF606A8FF13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BE42-4345-9C4B-A2C4-A1F415A4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2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3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5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0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9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3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5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0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4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96A6-8D20-2047-9912-0FE79C90AEA1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3F2-0996-944C-8240-7B57B6D1D41A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66B-A9CF-7447-815A-39B5150B89A6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6CA6-97F0-0F45-A29B-D3070D993564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08F0-EED2-2142-A292-6B1216C224BC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12A-547E-4645-A3E8-1F6391E13E13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5A22-E903-2441-B953-6354DD28B9CA}" type="datetime1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D86-EBC6-F545-8770-BC1F3F362269}" type="datetime1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F572-817C-924B-93EA-1C88650FB164}" type="datetime1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22E-1503-4F44-ADAF-A47096CEE22C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1440-D26A-C54E-B947-671021FF3C76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765-E569-D846-81CC-3B3C81128E89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785FAE-6F62-EC4D-AE94-0A78A51ED6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ovisor.cs.princeton.edu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chart" Target="../charts/chart1.xm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chart" Target="../charts/chart2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covisor.cs.princeton.ed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6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CoVisor</a:t>
            </a:r>
            <a:r>
              <a:rPr lang="en-US" altLang="zh-CN" dirty="0" smtClean="0">
                <a:solidFill>
                  <a:schemeClr val="tx2"/>
                </a:solidFill>
              </a:rPr>
              <a:t>: A </a:t>
            </a:r>
            <a:r>
              <a:rPr lang="en-US" dirty="0" smtClean="0">
                <a:solidFill>
                  <a:schemeClr val="tx2"/>
                </a:solidFill>
              </a:rPr>
              <a:t>Compositional Hypervisor for Software-Defined Networks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Jennifer </a:t>
            </a:r>
            <a:r>
              <a:rPr lang="en-US" dirty="0" err="1" smtClean="0">
                <a:solidFill>
                  <a:schemeClr val="tx1"/>
                </a:solidFill>
              </a:rPr>
              <a:t>Gossels</a:t>
            </a:r>
            <a:r>
              <a:rPr lang="en-US" dirty="0" smtClean="0">
                <a:solidFill>
                  <a:schemeClr val="tx1"/>
                </a:solidFill>
              </a:rPr>
              <a:t>, Jennifer Rexford, David Walker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90" y="5302609"/>
            <a:ext cx="2395710" cy="6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8"/>
    </mc:Choice>
    <mc:Fallback xmlns="">
      <p:transition xmlns:p14="http://schemas.microsoft.com/office/powerpoint/2010/main" spd="slow" advTm="160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Constraints on Packet Handling Capability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Protect against buggy or malicious third-party controllers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Constrains on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 smtClean="0">
                <a:solidFill>
                  <a:schemeClr val="accent2"/>
                </a:solidFill>
              </a:rPr>
              <a:t>attern:</a:t>
            </a:r>
            <a:r>
              <a:rPr lang="en-US" sz="2400" dirty="0" smtClean="0"/>
              <a:t> header field, match type</a:t>
            </a:r>
          </a:p>
          <a:p>
            <a:pPr lvl="1"/>
            <a:r>
              <a:rPr lang="en-US" sz="2000" dirty="0" smtClean="0"/>
              <a:t>E.g., MAC learner: </a:t>
            </a:r>
            <a:r>
              <a:rPr lang="en-US" sz="2000" dirty="0" err="1" smtClean="0"/>
              <a:t>srcMAC</a:t>
            </a:r>
            <a:r>
              <a:rPr lang="en-US" sz="2000" dirty="0" smtClean="0"/>
              <a:t>(Exact), </a:t>
            </a:r>
            <a:r>
              <a:rPr lang="en-US" sz="2000" dirty="0" err="1" smtClean="0"/>
              <a:t>dstMAC</a:t>
            </a:r>
            <a:r>
              <a:rPr lang="en-US" sz="2000" dirty="0" smtClean="0"/>
              <a:t>(Exact), </a:t>
            </a:r>
            <a:r>
              <a:rPr lang="en-US" sz="2000" dirty="0" err="1" smtClean="0"/>
              <a:t>inport</a:t>
            </a:r>
            <a:r>
              <a:rPr lang="en-US" sz="2000" dirty="0" smtClean="0"/>
              <a:t>(Exact)</a:t>
            </a:r>
            <a:endParaRPr lang="en-US" sz="2800" dirty="0" smtClean="0"/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Constraints on </a:t>
            </a:r>
            <a:r>
              <a:rPr lang="en-US" sz="2400" dirty="0" smtClean="0">
                <a:solidFill>
                  <a:srgbClr val="C0504D"/>
                </a:solidFill>
              </a:rPr>
              <a:t>action:</a:t>
            </a:r>
            <a:r>
              <a:rPr lang="en-US" sz="2400" dirty="0" smtClean="0"/>
              <a:t> actions on matched packets</a:t>
            </a:r>
          </a:p>
          <a:p>
            <a:pPr lvl="1"/>
            <a:r>
              <a:rPr lang="en-US" sz="2000" dirty="0" smtClean="0"/>
              <a:t>E.g., MAC learner: </a:t>
            </a:r>
            <a:r>
              <a:rPr lang="en-US" sz="2000" dirty="0" err="1" smtClean="0"/>
              <a:t>fwd</a:t>
            </a:r>
            <a:r>
              <a:rPr lang="en-US" sz="2000" dirty="0" smtClean="0"/>
              <a:t>, drop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05"/>
    </mc:Choice>
    <mc:Fallback xmlns="">
      <p:transition xmlns:p14="http://schemas.microsoft.com/office/powerpoint/2010/main" spd="slow" advTm="1049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4243" y="4793448"/>
            <a:ext cx="1940330" cy="1378937"/>
            <a:chOff x="3584243" y="4793448"/>
            <a:chExt cx="1940330" cy="1378937"/>
          </a:xfrm>
        </p:grpSpPr>
        <p:cxnSp>
          <p:nvCxnSpPr>
            <p:cNvPr id="17" name="Straight Connector 16"/>
            <p:cNvCxnSpPr>
              <a:endCxn id="64" idx="0"/>
            </p:cNvCxnSpPr>
            <p:nvPr/>
          </p:nvCxnSpPr>
          <p:spPr>
            <a:xfrm flipH="1">
              <a:off x="4525342" y="4793448"/>
              <a:ext cx="45720" cy="1378937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3" idx="4"/>
              <a:endCxn id="64" idx="0"/>
            </p:cNvCxnSpPr>
            <p:nvPr/>
          </p:nvCxnSpPr>
          <p:spPr>
            <a:xfrm flipH="1">
              <a:off x="4525342" y="4967496"/>
              <a:ext cx="999231" cy="1204889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8" idx="4"/>
              <a:endCxn id="64" idx="0"/>
            </p:cNvCxnSpPr>
            <p:nvPr/>
          </p:nvCxnSpPr>
          <p:spPr>
            <a:xfrm>
              <a:off x="3584243" y="4960646"/>
              <a:ext cx="941099" cy="1211739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4733" y="4903120"/>
            <a:ext cx="1560802" cy="492443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CoVisor</a:t>
            </a:r>
            <a:endParaRPr lang="en-US" sz="2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10537" y="2197521"/>
            <a:ext cx="181943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OpenFlow</a:t>
            </a:r>
            <a:endParaRPr lang="en-US" sz="2000" dirty="0"/>
          </a:p>
        </p:txBody>
      </p:sp>
      <p:sp>
        <p:nvSpPr>
          <p:cNvPr id="76" name="Rectangle 75"/>
          <p:cNvSpPr/>
          <p:nvPr/>
        </p:nvSpPr>
        <p:spPr>
          <a:xfrm>
            <a:off x="435153" y="2635249"/>
            <a:ext cx="8319658" cy="274854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90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05478" y="5395822"/>
            <a:ext cx="1932727" cy="1399150"/>
            <a:chOff x="3119243" y="4980633"/>
            <a:chExt cx="1932727" cy="1399150"/>
          </a:xfrm>
        </p:grpSpPr>
        <p:grpSp>
          <p:nvGrpSpPr>
            <p:cNvPr id="62" name="Group 61"/>
            <p:cNvGrpSpPr/>
            <p:nvPr/>
          </p:nvGrpSpPr>
          <p:grpSpPr>
            <a:xfrm>
              <a:off x="3119243" y="5473781"/>
              <a:ext cx="1932727" cy="906002"/>
              <a:chOff x="3119243" y="5390039"/>
              <a:chExt cx="1932727" cy="90600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856227" y="5673454"/>
                <a:ext cx="365760" cy="3657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  <a:gs pos="50000">
                    <a:schemeClr val="accent1"/>
                  </a:gs>
                </a:gsLst>
                <a:lin ang="0" scaled="1"/>
                <a:tileRect/>
              </a:gra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168423" y="5390039"/>
                <a:ext cx="883547" cy="906002"/>
                <a:chOff x="4168423" y="5390039"/>
                <a:chExt cx="883547" cy="906002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686210" y="5390039"/>
                  <a:ext cx="365760" cy="365760"/>
                </a:xfrm>
                <a:prstGeom prst="ellipse">
                  <a:avLst/>
                </a:prstGeom>
                <a:solidFill>
                  <a:schemeClr val="accent3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Arrow Connector 71"/>
                <p:cNvCxnSpPr>
                  <a:stCxn id="71" idx="2"/>
                  <a:endCxn id="64" idx="7"/>
                </p:cNvCxnSpPr>
                <p:nvPr/>
              </p:nvCxnSpPr>
              <p:spPr>
                <a:xfrm flipH="1">
                  <a:off x="4168423" y="5572919"/>
                  <a:ext cx="517787" cy="154099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74" idx="2"/>
                  <a:endCxn id="64" idx="5"/>
                </p:cNvCxnSpPr>
                <p:nvPr/>
              </p:nvCxnSpPr>
              <p:spPr>
                <a:xfrm flipH="1" flipV="1">
                  <a:off x="4168423" y="5985650"/>
                  <a:ext cx="517787" cy="127511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4686210" y="5930281"/>
                  <a:ext cx="365760" cy="365760"/>
                </a:xfrm>
                <a:prstGeom prst="ellipse">
                  <a:avLst/>
                </a:prstGeom>
                <a:solidFill>
                  <a:schemeClr val="accent3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5" name="Straight Arrow Connector 74"/>
                <p:cNvCxnSpPr>
                  <a:stCxn id="74" idx="0"/>
                  <a:endCxn id="71" idx="4"/>
                </p:cNvCxnSpPr>
                <p:nvPr/>
              </p:nvCxnSpPr>
              <p:spPr>
                <a:xfrm flipV="1">
                  <a:off x="4869090" y="5755799"/>
                  <a:ext cx="0" cy="174482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119243" y="5393007"/>
                <a:ext cx="790548" cy="850119"/>
                <a:chOff x="3119243" y="5393007"/>
                <a:chExt cx="790548" cy="850119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3119243" y="5393007"/>
                  <a:ext cx="365760" cy="365760"/>
                </a:xfrm>
                <a:prstGeom prst="ellipse">
                  <a:avLst/>
                </a:prstGeom>
                <a:solidFill>
                  <a:schemeClr val="accent6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8" name="Straight Arrow Connector 67"/>
                <p:cNvCxnSpPr>
                  <a:stCxn id="64" idx="1"/>
                  <a:endCxn id="67" idx="6"/>
                </p:cNvCxnSpPr>
                <p:nvPr/>
              </p:nvCxnSpPr>
              <p:spPr>
                <a:xfrm flipH="1" flipV="1">
                  <a:off x="3485003" y="5575887"/>
                  <a:ext cx="424788" cy="151131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3119243" y="5877366"/>
                  <a:ext cx="365760" cy="365760"/>
                </a:xfrm>
                <a:prstGeom prst="ellipse">
                  <a:avLst/>
                </a:prstGeom>
                <a:solidFill>
                  <a:schemeClr val="accent6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Arrow Connector 69"/>
                <p:cNvCxnSpPr>
                  <a:stCxn id="64" idx="3"/>
                  <a:endCxn id="69" idx="6"/>
                </p:cNvCxnSpPr>
                <p:nvPr/>
              </p:nvCxnSpPr>
              <p:spPr>
                <a:xfrm flipH="1">
                  <a:off x="3485003" y="5985650"/>
                  <a:ext cx="424788" cy="74596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Straight Arrow Connector 62"/>
            <p:cNvCxnSpPr/>
            <p:nvPr/>
          </p:nvCxnSpPr>
          <p:spPr>
            <a:xfrm>
              <a:off x="4078107" y="4980633"/>
              <a:ext cx="5461" cy="72073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669737" y="5445801"/>
            <a:ext cx="175890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125593" y="4141178"/>
            <a:ext cx="2100578" cy="1209650"/>
            <a:chOff x="7473780" y="3753903"/>
            <a:chExt cx="2100578" cy="1209650"/>
          </a:xfrm>
        </p:grpSpPr>
        <p:sp>
          <p:nvSpPr>
            <p:cNvPr id="95" name="TextBox 94"/>
            <p:cNvSpPr txBox="1"/>
            <p:nvPr/>
          </p:nvSpPr>
          <p:spPr>
            <a:xfrm>
              <a:off x="7473780" y="3753903"/>
              <a:ext cx="1880828" cy="40011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Compose/ACL</a:t>
              </a:r>
              <a:endParaRPr lang="en-US" sz="2000" b="1" i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47861" y="4563443"/>
              <a:ext cx="2026497" cy="40011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 smtClean="0"/>
                <a:t>Devirtualize</a:t>
              </a:r>
              <a:endParaRPr lang="en-US" sz="2000" b="1" i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61268" y="3872062"/>
            <a:ext cx="461540" cy="1860574"/>
            <a:chOff x="7094584" y="3456873"/>
            <a:chExt cx="461540" cy="1860574"/>
          </a:xfrm>
        </p:grpSpPr>
        <p:sp>
          <p:nvSpPr>
            <p:cNvPr id="98" name="Curved Left Arrow 97"/>
            <p:cNvSpPr/>
            <p:nvPr/>
          </p:nvSpPr>
          <p:spPr>
            <a:xfrm>
              <a:off x="7094584" y="3456873"/>
              <a:ext cx="461540" cy="753575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Curved Left Arrow 98"/>
            <p:cNvSpPr/>
            <p:nvPr/>
          </p:nvSpPr>
          <p:spPr>
            <a:xfrm>
              <a:off x="7094584" y="4563872"/>
              <a:ext cx="461540" cy="753575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1345711" y="2221841"/>
            <a:ext cx="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872153" y="2221841"/>
            <a:ext cx="1" cy="429767"/>
          </a:xfrm>
          <a:prstGeom prst="straightConnector1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753600" y="2221841"/>
            <a:ext cx="1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909387" y="2212772"/>
            <a:ext cx="597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354782" y="2217116"/>
            <a:ext cx="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CoVisor</a:t>
            </a:r>
            <a:r>
              <a:rPr lang="en-US" sz="3600" dirty="0" smtClean="0"/>
              <a:t>: A Compositional Hypervisor for SDN</a:t>
            </a:r>
            <a:endParaRPr lang="en-US" sz="36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736706" y="1249536"/>
            <a:ext cx="1280160" cy="966621"/>
            <a:chOff x="736706" y="1249536"/>
            <a:chExt cx="1280160" cy="966621"/>
          </a:xfrm>
        </p:grpSpPr>
        <p:sp>
          <p:nvSpPr>
            <p:cNvPr id="167" name="Rectangle 166"/>
            <p:cNvSpPr/>
            <p:nvPr/>
          </p:nvSpPr>
          <p:spPr>
            <a:xfrm>
              <a:off x="736706" y="1249536"/>
              <a:ext cx="1280160" cy="548640"/>
            </a:xfrm>
            <a:prstGeom prst="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MAC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Learner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36706" y="1873598"/>
              <a:ext cx="1280160" cy="342559"/>
            </a:xfrm>
            <a:prstGeom prst="rect">
              <a:avLst/>
            </a:prstGeom>
            <a:solidFill>
              <a:schemeClr val="accent6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274671" y="1249532"/>
            <a:ext cx="1280160" cy="966625"/>
            <a:chOff x="2253505" y="1249532"/>
            <a:chExt cx="1280160" cy="966625"/>
          </a:xfrm>
        </p:grpSpPr>
        <p:sp>
          <p:nvSpPr>
            <p:cNvPr id="165" name="Rectangle 164"/>
            <p:cNvSpPr/>
            <p:nvPr/>
          </p:nvSpPr>
          <p:spPr>
            <a:xfrm>
              <a:off x="2253505" y="1249532"/>
              <a:ext cx="1280160" cy="548640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Firewall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53505" y="1873598"/>
              <a:ext cx="1280160" cy="342559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735867" y="1249532"/>
            <a:ext cx="1280293" cy="966625"/>
            <a:chOff x="3693535" y="1249532"/>
            <a:chExt cx="1280293" cy="966625"/>
          </a:xfrm>
        </p:grpSpPr>
        <p:sp>
          <p:nvSpPr>
            <p:cNvPr id="166" name="Rectangle 165"/>
            <p:cNvSpPr/>
            <p:nvPr/>
          </p:nvSpPr>
          <p:spPr>
            <a:xfrm>
              <a:off x="3693535" y="1249532"/>
              <a:ext cx="128016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Gateway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93668" y="1873598"/>
              <a:ext cx="1280160" cy="342559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237054" y="1254249"/>
            <a:ext cx="1280160" cy="961908"/>
            <a:chOff x="5162973" y="1254249"/>
            <a:chExt cx="1280160" cy="961908"/>
          </a:xfrm>
        </p:grpSpPr>
        <p:sp>
          <p:nvSpPr>
            <p:cNvPr id="168" name="Rectangle 167"/>
            <p:cNvSpPr/>
            <p:nvPr/>
          </p:nvSpPr>
          <p:spPr>
            <a:xfrm>
              <a:off x="5162973" y="1254249"/>
              <a:ext cx="1280160" cy="548640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Monitor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162973" y="1873598"/>
              <a:ext cx="1280160" cy="342559"/>
            </a:xfrm>
            <a:prstGeom prst="rect">
              <a:avLst/>
            </a:prstGeom>
            <a:solidFill>
              <a:schemeClr val="accent3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ONOS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2937" y="1230896"/>
            <a:ext cx="1280160" cy="966625"/>
            <a:chOff x="6603197" y="1249532"/>
            <a:chExt cx="1280160" cy="966625"/>
          </a:xfrm>
        </p:grpSpPr>
        <p:sp>
          <p:nvSpPr>
            <p:cNvPr id="169" name="Rectangle 168"/>
            <p:cNvSpPr/>
            <p:nvPr/>
          </p:nvSpPr>
          <p:spPr>
            <a:xfrm>
              <a:off x="6603197" y="1249532"/>
              <a:ext cx="1280160" cy="548640"/>
            </a:xfrm>
            <a:prstGeom prst="rect">
              <a:avLst/>
            </a:prstGeom>
            <a:solidFill>
              <a:srgbClr val="9BBB59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IP 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603197" y="1873598"/>
              <a:ext cx="1280160" cy="342559"/>
            </a:xfrm>
            <a:prstGeom prst="rect">
              <a:avLst/>
            </a:prstGeom>
            <a:solidFill>
              <a:srgbClr val="9BBB59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ODL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390794" y="6151737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S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543627" y="4301318"/>
            <a:ext cx="4011271" cy="971033"/>
            <a:chOff x="2543627" y="4301318"/>
            <a:chExt cx="4011271" cy="971033"/>
          </a:xfrm>
        </p:grpSpPr>
        <p:cxnSp>
          <p:nvCxnSpPr>
            <p:cNvPr id="21" name="Straight Arrow Connector 20"/>
            <p:cNvCxnSpPr>
              <a:stCxn id="81" idx="2"/>
              <a:endCxn id="88" idx="6"/>
            </p:cNvCxnSpPr>
            <p:nvPr/>
          </p:nvCxnSpPr>
          <p:spPr>
            <a:xfrm flipH="1" flipV="1">
              <a:off x="3767123" y="4777766"/>
              <a:ext cx="590450" cy="125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3" idx="2"/>
              <a:endCxn id="81" idx="6"/>
            </p:cNvCxnSpPr>
            <p:nvPr/>
          </p:nvCxnSpPr>
          <p:spPr>
            <a:xfrm flipH="1">
              <a:off x="4723333" y="4784616"/>
              <a:ext cx="618360" cy="569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543627" y="4301318"/>
              <a:ext cx="4011271" cy="971033"/>
              <a:chOff x="2543627" y="4301318"/>
              <a:chExt cx="4011271" cy="97103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543627" y="4301318"/>
                <a:ext cx="4011271" cy="971033"/>
                <a:chOff x="1908670" y="3717262"/>
                <a:chExt cx="4011271" cy="971033"/>
              </a:xfrm>
            </p:grpSpPr>
            <p:cxnSp>
              <p:nvCxnSpPr>
                <p:cNvPr id="78" name="Straight Arrow Connector 77"/>
                <p:cNvCxnSpPr>
                  <a:stCxn id="85" idx="2"/>
                  <a:endCxn id="83" idx="5"/>
                </p:cNvCxnSpPr>
                <p:nvPr/>
              </p:nvCxnSpPr>
              <p:spPr>
                <a:xfrm flipH="1" flipV="1">
                  <a:off x="5018932" y="4329876"/>
                  <a:ext cx="535249" cy="175539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Group 78"/>
                <p:cNvGrpSpPr/>
                <p:nvPr/>
              </p:nvGrpSpPr>
              <p:grpSpPr>
                <a:xfrm>
                  <a:off x="1908670" y="3717262"/>
                  <a:ext cx="4011271" cy="971033"/>
                  <a:chOff x="1908670" y="3717262"/>
                  <a:chExt cx="4011271" cy="971033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2536468" y="3773334"/>
                    <a:ext cx="2847115" cy="82688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722616" y="4023376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5554181" y="3749544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4706736" y="4017680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84" name="Straight Arrow Connector 83"/>
                  <p:cNvCxnSpPr>
                    <a:stCxn id="82" idx="2"/>
                    <a:endCxn id="83" idx="7"/>
                  </p:cNvCxnSpPr>
                  <p:nvPr/>
                </p:nvCxnSpPr>
                <p:spPr>
                  <a:xfrm flipH="1">
                    <a:off x="5018932" y="3932424"/>
                    <a:ext cx="535249" cy="138820"/>
                  </a:xfrm>
                  <a:prstGeom prst="straightConnector1">
                    <a:avLst/>
                  </a:prstGeom>
                  <a:ln w="1905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5554181" y="4322535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6" name="Straight Arrow Connector 85"/>
                  <p:cNvCxnSpPr>
                    <a:stCxn id="85" idx="0"/>
                    <a:endCxn id="82" idx="4"/>
                  </p:cNvCxnSpPr>
                  <p:nvPr/>
                </p:nvCxnSpPr>
                <p:spPr>
                  <a:xfrm flipV="1">
                    <a:off x="5737061" y="4115304"/>
                    <a:ext cx="0" cy="207231"/>
                  </a:xfrm>
                  <a:prstGeom prst="straightConnector1">
                    <a:avLst/>
                  </a:prstGeom>
                  <a:ln w="1905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908670" y="3717262"/>
                    <a:ext cx="1223496" cy="857138"/>
                    <a:chOff x="2950428" y="4192959"/>
                    <a:chExt cx="1223496" cy="857138"/>
                  </a:xfrm>
                </p:grpSpPr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3808164" y="4486527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2950428" y="419295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0" name="Straight Arrow Connector 89"/>
                    <p:cNvCxnSpPr>
                      <a:stCxn id="88" idx="1"/>
                      <a:endCxn id="89" idx="6"/>
                    </p:cNvCxnSpPr>
                    <p:nvPr/>
                  </p:nvCxnSpPr>
                  <p:spPr>
                    <a:xfrm flipH="1" flipV="1">
                      <a:off x="3316188" y="4375839"/>
                      <a:ext cx="545540" cy="164252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50428" y="4684337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2" name="Straight Arrow Connector 91"/>
                    <p:cNvCxnSpPr>
                      <a:stCxn id="88" idx="3"/>
                      <a:endCxn id="91" idx="6"/>
                    </p:cNvCxnSpPr>
                    <p:nvPr/>
                  </p:nvCxnSpPr>
                  <p:spPr>
                    <a:xfrm flipH="1">
                      <a:off x="3316188" y="4798723"/>
                      <a:ext cx="545540" cy="68494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81" name="TextBox 180"/>
              <p:cNvSpPr txBox="1"/>
              <p:nvPr/>
            </p:nvSpPr>
            <p:spPr>
              <a:xfrm>
                <a:off x="4371057" y="4591710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G</a:t>
                </a:r>
                <a:endParaRPr lang="en-US" sz="2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34046" y="4578868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sz="20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409019" y="4584593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I</a:t>
                </a:r>
                <a:endParaRPr lang="en-US" sz="2000" dirty="0"/>
              </a:p>
            </p:txBody>
          </p:sp>
        </p:grpSp>
      </p:grpSp>
      <p:sp>
        <p:nvSpPr>
          <p:cNvPr id="188" name="TextBox 187"/>
          <p:cNvSpPr txBox="1"/>
          <p:nvPr/>
        </p:nvSpPr>
        <p:spPr>
          <a:xfrm>
            <a:off x="2625163" y="5977094"/>
            <a:ext cx="1758900" cy="677108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Ethernet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Island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96464" y="6132205"/>
            <a:ext cx="175890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IP Core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5153" y="2829164"/>
            <a:ext cx="8319658" cy="1323032"/>
            <a:chOff x="435153" y="2829164"/>
            <a:chExt cx="8319658" cy="1323032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3481850" y="3232813"/>
              <a:ext cx="270030" cy="274320"/>
              <a:chOff x="3563888" y="2924944"/>
              <a:chExt cx="360040" cy="432048"/>
            </a:xfrm>
            <a:solidFill>
              <a:srgbClr val="008000"/>
            </a:solidFill>
          </p:grpSpPr>
          <p:sp>
            <p:nvSpPr>
              <p:cNvPr id="23" name="Chevron 22"/>
              <p:cNvSpPr/>
              <p:nvPr/>
            </p:nvSpPr>
            <p:spPr>
              <a:xfrm>
                <a:off x="3563888" y="2924944"/>
                <a:ext cx="216024" cy="432048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3707904" y="2924944"/>
                <a:ext cx="216024" cy="432048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Plus 24"/>
            <p:cNvSpPr>
              <a:spLocks noChangeAspect="1"/>
            </p:cNvSpPr>
            <p:nvPr/>
          </p:nvSpPr>
          <p:spPr>
            <a:xfrm>
              <a:off x="6648203" y="3194394"/>
              <a:ext cx="365760" cy="365760"/>
            </a:xfrm>
            <a:prstGeom prst="mathPlus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56414" y="2829164"/>
              <a:ext cx="816668" cy="1096388"/>
              <a:chOff x="3448696" y="2778440"/>
              <a:chExt cx="816668" cy="109638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685409" y="3118054"/>
                <a:ext cx="365760" cy="365760"/>
              </a:xfrm>
              <a:prstGeom prst="ellipse">
                <a:avLst/>
              </a:prstGeom>
              <a:solidFill>
                <a:schemeClr val="accent1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48696" y="2778440"/>
                <a:ext cx="816668" cy="1096388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45078" y="2829164"/>
              <a:ext cx="1572725" cy="1096387"/>
            </a:xfrm>
            <a:prstGeom prst="rect">
              <a:avLst/>
            </a:prstGeom>
            <a:noFill/>
            <a:ln w="19050" cmpd="sng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31079" y="2829164"/>
              <a:ext cx="816668" cy="1096388"/>
              <a:chOff x="3448696" y="2778440"/>
              <a:chExt cx="816668" cy="1096388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633239" y="3130631"/>
                <a:ext cx="365760" cy="365760"/>
              </a:xfrm>
              <a:prstGeom prst="ellipse">
                <a:avLst/>
              </a:prstGeom>
              <a:solidFill>
                <a:srgbClr val="4F81BD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48696" y="2778440"/>
                <a:ext cx="816668" cy="1096388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 flipH="1">
              <a:off x="435153" y="4152196"/>
              <a:ext cx="8319658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1594442" y="3191555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736706" y="2940319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Arrow Connector 139"/>
            <p:cNvCxnSpPr>
              <a:stCxn id="138" idx="1"/>
              <a:endCxn id="139" idx="6"/>
            </p:cNvCxnSpPr>
            <p:nvPr/>
          </p:nvCxnSpPr>
          <p:spPr>
            <a:xfrm flipH="1" flipV="1">
              <a:off x="1102466" y="3123199"/>
              <a:ext cx="545540" cy="12192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6706" y="3431697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/>
            <p:cNvCxnSpPr>
              <a:stCxn id="138" idx="3"/>
              <a:endCxn id="141" idx="6"/>
            </p:cNvCxnSpPr>
            <p:nvPr/>
          </p:nvCxnSpPr>
          <p:spPr>
            <a:xfrm flipH="1">
              <a:off x="1102466" y="3503751"/>
              <a:ext cx="545540" cy="11082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5032606" y="2829164"/>
              <a:ext cx="1509464" cy="1096388"/>
              <a:chOff x="5032606" y="2522257"/>
              <a:chExt cx="1509464" cy="10963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32606" y="2522257"/>
                <a:ext cx="1509464" cy="1096388"/>
              </a:xfrm>
              <a:prstGeom prst="rect">
                <a:avLst/>
              </a:prstGeom>
              <a:noFill/>
              <a:ln w="19050" cmpd="sng">
                <a:solidFill>
                  <a:schemeClr val="accent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Arrow Connector 142"/>
              <p:cNvCxnSpPr>
                <a:stCxn id="147" idx="2"/>
                <a:endCxn id="145" idx="5"/>
              </p:cNvCxnSpPr>
              <p:nvPr/>
            </p:nvCxnSpPr>
            <p:spPr>
              <a:xfrm flipH="1" flipV="1">
                <a:off x="5440529" y="3182273"/>
                <a:ext cx="535249" cy="17553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975778" y="2601941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128333" y="2870077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6" name="Straight Arrow Connector 145"/>
              <p:cNvCxnSpPr>
                <a:stCxn id="144" idx="2"/>
                <a:endCxn id="145" idx="7"/>
              </p:cNvCxnSpPr>
              <p:nvPr/>
            </p:nvCxnSpPr>
            <p:spPr>
              <a:xfrm flipH="1">
                <a:off x="5440529" y="2784821"/>
                <a:ext cx="535249" cy="13882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975778" y="3174932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8" name="Straight Arrow Connector 147"/>
              <p:cNvCxnSpPr>
                <a:stCxn id="147" idx="0"/>
                <a:endCxn id="144" idx="4"/>
              </p:cNvCxnSpPr>
              <p:nvPr/>
            </p:nvCxnSpPr>
            <p:spPr>
              <a:xfrm flipV="1">
                <a:off x="6158658" y="2967701"/>
                <a:ext cx="0" cy="20723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7113567" y="2854073"/>
              <a:ext cx="1509464" cy="1096388"/>
              <a:chOff x="5032606" y="2522257"/>
              <a:chExt cx="1509464" cy="109638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5032606" y="2522257"/>
                <a:ext cx="1509464" cy="1096388"/>
              </a:xfrm>
              <a:prstGeom prst="rect">
                <a:avLst/>
              </a:prstGeom>
              <a:noFill/>
              <a:ln w="19050" cmpd="sng">
                <a:solidFill>
                  <a:schemeClr val="accent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" name="Straight Arrow Connector 152"/>
              <p:cNvCxnSpPr>
                <a:stCxn id="157" idx="2"/>
                <a:endCxn id="155" idx="5"/>
              </p:cNvCxnSpPr>
              <p:nvPr/>
            </p:nvCxnSpPr>
            <p:spPr>
              <a:xfrm flipH="1" flipV="1">
                <a:off x="5440529" y="3182273"/>
                <a:ext cx="535249" cy="17553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5975778" y="2601941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28333" y="2870077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6" name="Straight Arrow Connector 155"/>
              <p:cNvCxnSpPr>
                <a:stCxn id="154" idx="2"/>
                <a:endCxn id="155" idx="7"/>
              </p:cNvCxnSpPr>
              <p:nvPr/>
            </p:nvCxnSpPr>
            <p:spPr>
              <a:xfrm flipH="1">
                <a:off x="5440529" y="2784821"/>
                <a:ext cx="535249" cy="13882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5975778" y="3174932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" name="Straight Arrow Connector 157"/>
              <p:cNvCxnSpPr>
                <a:stCxn id="157" idx="0"/>
                <a:endCxn id="154" idx="4"/>
              </p:cNvCxnSpPr>
              <p:nvPr/>
            </p:nvCxnSpPr>
            <p:spPr>
              <a:xfrm flipV="1">
                <a:off x="6158658" y="2967701"/>
                <a:ext cx="0" cy="20723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1625417" y="3181245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E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813777" y="3142061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G</a:t>
              </a:r>
              <a:endParaRPr lang="en-US" sz="2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30573" y="3158454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G</a:t>
              </a:r>
              <a:endParaRPr lang="en-US" sz="20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07428" y="3170244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I</a:t>
              </a:r>
              <a:endParaRPr lang="en-US" sz="2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62755" y="3190036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I</a:t>
              </a:r>
              <a:endParaRPr 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23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48"/>
    </mc:Choice>
    <mc:Fallback xmlns="">
      <p:transition xmlns:p14="http://schemas.microsoft.com/office/powerpoint/2010/main" spd="slow" advTm="1977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Policy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Policy: a list of rules</a:t>
            </a:r>
          </a:p>
          <a:p>
            <a:r>
              <a:rPr lang="en-US" dirty="0"/>
              <a:t>C</a:t>
            </a:r>
            <a:r>
              <a:rPr lang="en-US" dirty="0" smtClean="0"/>
              <a:t>ompile policies from controllers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11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8483" y="4665462"/>
            <a:ext cx="3088137" cy="864279"/>
            <a:chOff x="883658" y="3086886"/>
            <a:chExt cx="3088137" cy="864279"/>
          </a:xfrm>
        </p:grpSpPr>
        <p:sp>
          <p:nvSpPr>
            <p:cNvPr id="15" name="TextBox 14"/>
            <p:cNvSpPr txBox="1"/>
            <p:nvPr/>
          </p:nvSpPr>
          <p:spPr>
            <a:xfrm>
              <a:off x="883658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Priority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40749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Match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2624" y="356071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Action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96759" y="3086886"/>
              <a:ext cx="0" cy="49494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0"/>
            </p:cNvCxnSpPr>
            <p:nvPr/>
          </p:nvCxnSpPr>
          <p:spPr>
            <a:xfrm flipV="1">
              <a:off x="2385335" y="3086887"/>
              <a:ext cx="0" cy="494946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506220" y="3086886"/>
              <a:ext cx="0" cy="47382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7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48"/>
    </mc:Choice>
    <mc:Fallback xmlns="">
      <p:transition xmlns:p14="http://schemas.microsoft.com/office/powerpoint/2010/main" spd="slow" advTm="498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Policy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Policy: a list of rules</a:t>
            </a:r>
          </a:p>
          <a:p>
            <a:r>
              <a:rPr lang="en-US" dirty="0" smtClean="0"/>
              <a:t>Compile </a:t>
            </a:r>
            <a:r>
              <a:rPr lang="en-US" dirty="0"/>
              <a:t>policies from controllers to a single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12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?.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=1.0.0.0/24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dstip</a:t>
            </a:r>
            <a:r>
              <a:rPr lang="en-US" b="1" dirty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fwd</a:t>
            </a:r>
            <a:r>
              <a:rPr lang="en-US" b="1" dirty="0">
                <a:solidFill>
                  <a:schemeClr val="accent1"/>
                </a:solidFill>
              </a:rPr>
              <a:t>(1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4"/>
    </mc:Choice>
    <mc:Fallback xmlns="">
      <p:transition xmlns:p14="http://schemas.microsoft.com/office/powerpoint/2010/main" spd="slow" advTm="230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Policy: a list of rules</a:t>
            </a:r>
          </a:p>
          <a:p>
            <a:r>
              <a:rPr lang="en-US" dirty="0"/>
              <a:t>C</a:t>
            </a:r>
            <a:r>
              <a:rPr lang="en-US" dirty="0" smtClean="0"/>
              <a:t>ompile </a:t>
            </a:r>
            <a:r>
              <a:rPr lang="en-US" dirty="0"/>
              <a:t>policies from controllers to a single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13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=1.0.0.0/24,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count,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?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5"/>
    </mc:Choice>
    <mc:Fallback xmlns="">
      <p:transition xmlns:p14="http://schemas.microsoft.com/office/powerpoint/2010/main" spd="slow" advTm="10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continuously update their policies</a:t>
            </a:r>
          </a:p>
          <a:p>
            <a:r>
              <a:rPr lang="en-US" dirty="0" smtClean="0"/>
              <a:t>Hypervisor recompiles them and update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14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54"/>
    </mc:Choice>
    <mc:Fallback xmlns="">
      <p:transition xmlns:p14="http://schemas.microsoft.com/office/powerpoint/2010/main" spd="slow" advTm="404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Computation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computation to recompile the new policy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Rule-update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rule-updates to update switches to the new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15</a:t>
            </a:fld>
            <a:endParaRPr lang="en-US"/>
          </a:p>
        </p:txBody>
      </p:sp>
      <p:sp>
        <p:nvSpPr>
          <p:cNvPr id="22" name="Plus 2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24" name="Rectangle 2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7" name="Rectangle 2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30" name="Equal 2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19"/>
    </mc:Choice>
    <mc:Fallback xmlns="">
      <p:transition xmlns:p14="http://schemas.microsoft.com/office/powerpoint/2010/main" spd="slow" advTm="293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 priorities from top to bottom by decrement of 1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16</a:t>
            </a:fld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3820" y="4848503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</a:t>
            </a:r>
            <a:r>
              <a:rPr lang="en-US" dirty="0" smtClean="0"/>
              <a:t>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15" name="Plus 1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7" name="Rectangle 1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0" name="Rectangle 1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6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80"/>
    </mc:Choice>
    <mc:Fallback xmlns="">
      <p:transition xmlns:p14="http://schemas.microsoft.com/office/powerpoint/2010/main" spd="slow" advTm="276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17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3820" y="4884254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7143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4"/>
    </mc:Choice>
    <mc:Fallback xmlns="">
      <p:transition xmlns:p14="http://schemas.microsoft.com/office/powerpoint/2010/main" spd="slow" advTm="161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18</a:t>
            </a:fld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39262" y="4172219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21923" y="4192740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687" y="2629078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6687" y="4902509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572979" y="3287353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Computation overhead</a:t>
            </a:r>
          </a:p>
          <a:p>
            <a:r>
              <a:rPr lang="en-US" sz="2000" dirty="0" err="1"/>
              <a:t>Recompute</a:t>
            </a:r>
            <a:r>
              <a:rPr lang="en-US" sz="2000" dirty="0"/>
              <a:t> the </a:t>
            </a:r>
            <a:r>
              <a:rPr lang="en-US" sz="2000" dirty="0" smtClean="0">
                <a:solidFill>
                  <a:schemeClr val="accent2"/>
                </a:solidFill>
              </a:rPr>
              <a:t>entire </a:t>
            </a:r>
            <a:r>
              <a:rPr lang="en-US" sz="2000" dirty="0" smtClean="0"/>
              <a:t>switch </a:t>
            </a:r>
            <a:r>
              <a:rPr lang="en-US" sz="2000" dirty="0"/>
              <a:t>table and assign priorities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Only 2 new rules, but </a:t>
            </a:r>
            <a:r>
              <a:rPr lang="en-US" sz="2000" dirty="0" smtClean="0">
                <a:solidFill>
                  <a:srgbClr val="C0504D"/>
                </a:solidFill>
              </a:rPr>
              <a:t>3 more rules change priority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1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39"/>
    </mc:Choice>
    <mc:Fallback xmlns="">
      <p:transition xmlns:p14="http://schemas.microsoft.com/office/powerpoint/2010/main" spd="slow" advTm="235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Centralized control with open APIs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9743" y="3937698"/>
            <a:ext cx="7092892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9743" y="4621815"/>
            <a:ext cx="7092892" cy="342559"/>
          </a:xfrm>
          <a:prstGeom prst="rect">
            <a:avLst/>
          </a:prstGeom>
          <a:solidFill>
            <a:srgbClr val="7F7F7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7337" y="4974957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45311" y="568984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85877" y="5364094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7"/>
          </p:cNvCxnSpPr>
          <p:nvPr/>
        </p:nvCxnSpPr>
        <p:spPr>
          <a:xfrm flipH="1">
            <a:off x="4657507" y="5546974"/>
            <a:ext cx="528370" cy="1964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2"/>
            <a:endCxn id="26" idx="5"/>
          </p:cNvCxnSpPr>
          <p:nvPr/>
        </p:nvCxnSpPr>
        <p:spPr>
          <a:xfrm flipH="1" flipV="1">
            <a:off x="4657507" y="6002037"/>
            <a:ext cx="528370" cy="223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85877" y="6042510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0"/>
            <a:endCxn id="27" idx="4"/>
          </p:cNvCxnSpPr>
          <p:nvPr/>
        </p:nvCxnSpPr>
        <p:spPr>
          <a:xfrm flipV="1">
            <a:off x="5368757" y="5729854"/>
            <a:ext cx="0" cy="31265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84770" y="535351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6" idx="1"/>
            <a:endCxn id="32" idx="6"/>
          </p:cNvCxnSpPr>
          <p:nvPr/>
        </p:nvCxnSpPr>
        <p:spPr>
          <a:xfrm flipH="1" flipV="1">
            <a:off x="3950530" y="5536391"/>
            <a:ext cx="448345" cy="2070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84770" y="6013269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26" idx="3"/>
            <a:endCxn id="34" idx="6"/>
          </p:cNvCxnSpPr>
          <p:nvPr/>
        </p:nvCxnSpPr>
        <p:spPr>
          <a:xfrm flipH="1">
            <a:off x="3950530" y="6002037"/>
            <a:ext cx="448345" cy="19411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6" idx="0"/>
          </p:cNvCxnSpPr>
          <p:nvPr/>
        </p:nvCxnSpPr>
        <p:spPr>
          <a:xfrm>
            <a:off x="4526189" y="4964374"/>
            <a:ext cx="2002" cy="72546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9676" y="5673178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8"/>
    </mc:Choice>
    <mc:Fallback xmlns="">
      <p:transition xmlns:p14="http://schemas.microsoft.com/office/powerpoint/2010/main" spd="slow" advTm="18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19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chemeClr val="accent1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 = 16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dstip</a:t>
            </a:r>
            <a:r>
              <a:rPr lang="en-US" b="1" dirty="0" smtClean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89"/>
    </mc:Choice>
    <mc:Fallback xmlns="">
      <p:transition xmlns:p14="http://schemas.microsoft.com/office/powerpoint/2010/main" spd="slow" advTm="306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20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=7.</a:t>
            </a:r>
            <a:r>
              <a:rPr lang="en-US" dirty="0"/>
              <a:t>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</a:t>
            </a:r>
            <a:r>
              <a:rPr lang="en-US" dirty="0" smtClean="0">
                <a:solidFill>
                  <a:srgbClr val="000000"/>
                </a:solidFill>
              </a:rPr>
              <a:t>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=0.  </a:t>
            </a:r>
            <a:r>
              <a:rPr lang="en-US" dirty="0"/>
              <a:t> *  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12499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6"/>
    </mc:Choice>
    <mc:Fallback xmlns="">
      <p:transition xmlns:p14="http://schemas.microsoft.com/office/powerpoint/2010/main" spd="slow" advTm="82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21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r>
                <a:rPr lang="en-US" dirty="0">
                  <a:solidFill>
                    <a:schemeClr val="accent1"/>
                  </a:solidFill>
                </a:rPr>
                <a:t>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9+7=16.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=12. </a:t>
            </a:r>
            <a:r>
              <a:rPr lang="en-US" dirty="0" err="1">
                <a:solidFill>
                  <a:srgbClr val="FF0000"/>
                </a:solidFill>
              </a:rPr>
              <a:t>srcip</a:t>
            </a:r>
            <a:r>
              <a:rPr lang="en-US" dirty="0">
                <a:solidFill>
                  <a:srgbClr val="FF0000"/>
                </a:solidFill>
              </a:rPr>
              <a:t>=1.0.0.0/24,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9+0=9.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rgbClr val="000000"/>
                </a:solidFill>
              </a:rPr>
              <a:t>0+7=7.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=3.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0+0=0.   *  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2509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7"/>
    </mc:Choice>
    <mc:Fallback xmlns="">
      <p:transition xmlns:p14="http://schemas.microsoft.com/office/powerpoint/2010/main" spd="slow" advTm="131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22</a:t>
            </a:fld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39262" y="4079501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1923" y="4100022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687" y="4797297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16.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</a:t>
            </a:r>
            <a:r>
              <a:rPr lang="en-US" dirty="0">
                <a:solidFill>
                  <a:schemeClr val="tx1"/>
                </a:solidFill>
              </a:rPr>
              <a:t>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.   </a:t>
            </a:r>
            <a:r>
              <a:rPr lang="en-US" dirty="0" err="1" smtClean="0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7.  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 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979" y="2557273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9.  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7.   </a:t>
            </a:r>
            <a:r>
              <a:rPr lang="en-US" dirty="0" err="1" smtClean="0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72979" y="2980811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Computation </a:t>
            </a:r>
            <a:r>
              <a:rPr lang="en-US" sz="2000" dirty="0">
                <a:solidFill>
                  <a:srgbClr val="C0504D"/>
                </a:solidFill>
              </a:rPr>
              <a:t>overhead</a:t>
            </a:r>
          </a:p>
          <a:p>
            <a:r>
              <a:rPr lang="en-US" sz="2000" dirty="0"/>
              <a:t>Only compose the new rule with rules in </a:t>
            </a:r>
            <a:r>
              <a:rPr lang="en-US" sz="2000" dirty="0" smtClean="0"/>
              <a:t>monitor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Add 2 new rules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2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85"/>
    </mc:Choice>
    <mc:Fallback xmlns="">
      <p:transition xmlns:p14="http://schemas.microsoft.com/office/powerpoint/2010/main" spd="slow" advTm="284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=3.0.0.0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Balancer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rgbClr val="7F7F7F"/>
                </a:solidFill>
              </a:rPr>
              <a:t>1. </a:t>
            </a:r>
            <a:r>
              <a:rPr lang="en-US" dirty="0" err="1">
                <a:solidFill>
                  <a:srgbClr val="7F7F7F"/>
                </a:solidFill>
              </a:rPr>
              <a:t>dstip</a:t>
            </a:r>
            <a:r>
              <a:rPr lang="en-US" dirty="0">
                <a:solidFill>
                  <a:srgbClr val="7F7F7F"/>
                </a:solidFill>
              </a:rPr>
              <a:t>=2.0.0.2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fwd</a:t>
            </a:r>
            <a:r>
              <a:rPr lang="en-US" dirty="0">
                <a:solidFill>
                  <a:srgbClr val="7F7F7F"/>
                </a:solidFill>
              </a:rPr>
              <a:t>(2)</a:t>
            </a:r>
          </a:p>
          <a:p>
            <a:r>
              <a:rPr lang="en-US" dirty="0">
                <a:solidFill>
                  <a:srgbClr val="7F7F7F"/>
                </a:solidFill>
              </a:rPr>
              <a:t>0. *                     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lang="en-US" dirty="0" err="1" smtClean="0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</a:t>
            </a:r>
            <a:r>
              <a:rPr lang="en-US" dirty="0" smtClean="0">
                <a:solidFill>
                  <a:srgbClr val="C0504D"/>
                </a:solidFill>
              </a:rPr>
              <a:t>2.0.0.1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8601" y="5420741"/>
            <a:ext cx="1548674" cy="1177388"/>
            <a:chOff x="595777" y="4401366"/>
            <a:chExt cx="1548674" cy="1177388"/>
          </a:xfrm>
        </p:grpSpPr>
        <p:sp>
          <p:nvSpPr>
            <p:cNvPr id="27" name="TextBox 26"/>
            <p:cNvSpPr txBox="1"/>
            <p:nvPr/>
          </p:nvSpPr>
          <p:spPr>
            <a:xfrm>
              <a:off x="758240" y="4401366"/>
              <a:ext cx="1386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3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&gt;&gt;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1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= 25,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95777" y="4723352"/>
              <a:ext cx="1365458" cy="855402"/>
              <a:chOff x="140191" y="4823772"/>
              <a:chExt cx="1365458" cy="85540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0191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C0504D"/>
                    </a:solidFill>
                  </a:rPr>
                  <a:t>011</a:t>
                </a:r>
                <a:endParaRPr lang="en-US" sz="16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380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accent1"/>
                    </a:solidFill>
                  </a:rPr>
                  <a:t>001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3635" y="5084374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High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4792" y="5094398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Low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06"/>
    </mc:Choice>
    <mc:Fallback xmlns="">
      <p:transition xmlns:p14="http://schemas.microsoft.com/office/powerpoint/2010/main" spd="slow" advTm="497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rgbClr val="C0504D"/>
                </a:solidFill>
              </a:rPr>
              <a:t>1.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=2.0.0.2</a:t>
            </a:r>
          </a:p>
          <a:p>
            <a:r>
              <a:rPr lang="en-US" dirty="0">
                <a:solidFill>
                  <a:srgbClr val="C0504D"/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Balancer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25. </a:t>
            </a:r>
            <a:r>
              <a:rPr lang="en-US" dirty="0" err="1"/>
              <a:t>srcip</a:t>
            </a:r>
            <a:r>
              <a:rPr lang="en-US" dirty="0"/>
              <a:t>=0.0.0.0/2, </a:t>
            </a:r>
            <a:r>
              <a:rPr lang="en-US" dirty="0" err="1"/>
              <a:t>dstip</a:t>
            </a:r>
            <a:r>
              <a:rPr lang="en-US" dirty="0"/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=2.0.0.1, </a:t>
            </a:r>
            <a:r>
              <a:rPr lang="en-US" dirty="0" err="1"/>
              <a:t>fwd</a:t>
            </a:r>
            <a:r>
              <a:rPr lang="en-US" dirty="0"/>
              <a:t>(1)</a:t>
            </a:r>
          </a:p>
          <a:p>
            <a:r>
              <a:rPr lang="en-US" dirty="0"/>
              <a:t>9. </a:t>
            </a:r>
            <a:r>
              <a:rPr lang="en-US" dirty="0" err="1"/>
              <a:t>dstip</a:t>
            </a:r>
            <a:r>
              <a:rPr lang="en-US" dirty="0"/>
              <a:t>=3.0.0.0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=2.0.0.2, </a:t>
            </a:r>
            <a:r>
              <a:rPr lang="en-US" dirty="0" err="1"/>
              <a:t>fwd</a:t>
            </a:r>
            <a:r>
              <a:rPr lang="en-US" dirty="0"/>
              <a:t>(2)</a:t>
            </a:r>
          </a:p>
          <a:p>
            <a:r>
              <a:rPr lang="en-US" dirty="0"/>
              <a:t>0. *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0"/>
    </mc:Choice>
    <mc:Fallback xmlns="">
      <p:transition xmlns:p14="http://schemas.microsoft.com/office/powerpoint/2010/main" spd="slow" advTm="93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</a:p>
          <a:p>
            <a:r>
              <a:rPr lang="en-US" dirty="0" smtClean="0"/>
              <a:t>Stack priorities for override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680328"/>
            <a:ext cx="4000274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504D"/>
                </a:solidFill>
              </a:rPr>
              <a:t>1</a:t>
            </a:r>
            <a:r>
              <a:rPr lang="en-US" dirty="0">
                <a:solidFill>
                  <a:srgbClr val="C0504D"/>
                </a:solidFill>
              </a:rPr>
              <a:t>. </a:t>
            </a:r>
            <a:r>
              <a:rPr lang="en-US" dirty="0" err="1" smtClean="0">
                <a:solidFill>
                  <a:srgbClr val="C0504D"/>
                </a:solidFill>
              </a:rPr>
              <a:t>srcip</a:t>
            </a:r>
            <a:r>
              <a:rPr lang="en-US" dirty="0" smtClean="0">
                <a:solidFill>
                  <a:srgbClr val="C0504D"/>
                </a:solidFill>
              </a:rPr>
              <a:t>=1.0.0.0, </a:t>
            </a:r>
            <a:r>
              <a:rPr lang="en-US" dirty="0" err="1" smtClean="0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</a:t>
            </a:r>
            <a:r>
              <a:rPr lang="en-US" sz="1400" dirty="0" smtClean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fwd</a:t>
            </a:r>
            <a:r>
              <a:rPr lang="en-US" dirty="0" smtClean="0">
                <a:solidFill>
                  <a:srgbClr val="C0504D"/>
                </a:solidFill>
              </a:rPr>
              <a:t>(3)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39" y="3303530"/>
            <a:ext cx="40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Elephant Flow Router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1654" y="3303530"/>
            <a:ext cx="36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Default Router (Max priority = 8)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1655" y="3662538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69337" y="5017671"/>
            <a:ext cx="6695980" cy="1611946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/>
                </a:solidFill>
              </a:rPr>
              <a:t>1 + 8 = 9. </a:t>
            </a:r>
            <a:r>
              <a:rPr lang="en-US" dirty="0" err="1">
                <a:solidFill>
                  <a:schemeClr val="accent2"/>
                </a:solidFill>
              </a:rPr>
              <a:t>srcip</a:t>
            </a:r>
            <a:r>
              <a:rPr lang="en-US" dirty="0">
                <a:solidFill>
                  <a:schemeClr val="accent2"/>
                </a:solidFill>
              </a:rPr>
              <a:t>=1.0.0.0, </a:t>
            </a:r>
            <a:r>
              <a:rPr lang="en-US" dirty="0" err="1">
                <a:solidFill>
                  <a:schemeClr val="accent2"/>
                </a:solidFill>
              </a:rPr>
              <a:t>dstip</a:t>
            </a:r>
            <a:r>
              <a:rPr lang="en-US" dirty="0">
                <a:solidFill>
                  <a:schemeClr val="accent2"/>
                </a:solidFill>
              </a:rPr>
              <a:t>=3.0.0.0 </a:t>
            </a:r>
            <a:r>
              <a:rPr lang="en-US" sz="14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fwd</a:t>
            </a:r>
            <a:r>
              <a:rPr lang="en-US" dirty="0" smtClean="0">
                <a:solidFill>
                  <a:schemeClr val="accent2"/>
                </a:solidFill>
              </a:rPr>
              <a:t>(3)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       1. </a:t>
            </a:r>
            <a:r>
              <a:rPr lang="en-US" dirty="0" err="1" smtClean="0">
                <a:solidFill>
                  <a:schemeClr val="accent1"/>
                </a:solidFill>
              </a:rPr>
              <a:t>dstip</a:t>
            </a:r>
            <a:r>
              <a:rPr lang="en-US" dirty="0" smtClean="0">
                <a:solidFill>
                  <a:schemeClr val="accent1"/>
                </a:solidFill>
              </a:rPr>
              <a:t>=2.0.0.1                          </a:t>
            </a:r>
            <a:r>
              <a:rPr lang="en-US" sz="1400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 smtClean="0">
                <a:solidFill>
                  <a:schemeClr val="accent1"/>
                </a:solidFill>
              </a:rPr>
              <a:t>=2.0.0.2                          </a:t>
            </a:r>
            <a:r>
              <a:rPr lang="en-US" sz="1400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0</a:t>
            </a:r>
            <a:r>
              <a:rPr lang="en-US" dirty="0">
                <a:solidFill>
                  <a:schemeClr val="accent1"/>
                </a:solidFill>
              </a:rPr>
              <a:t>. *                                               </a:t>
            </a:r>
            <a:r>
              <a:rPr lang="en-US" sz="1400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532066" y="4123114"/>
            <a:ext cx="274320" cy="182880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9"/>
    </mc:Choice>
    <mc:Fallback xmlns="">
      <p:transition xmlns:p14="http://schemas.microsoft.com/office/powerpoint/2010/main" spd="slow" advTm="385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4243" y="4793448"/>
            <a:ext cx="1940330" cy="1378937"/>
            <a:chOff x="3584243" y="4793448"/>
            <a:chExt cx="1940330" cy="1378937"/>
          </a:xfrm>
        </p:grpSpPr>
        <p:cxnSp>
          <p:nvCxnSpPr>
            <p:cNvPr id="17" name="Straight Connector 16"/>
            <p:cNvCxnSpPr>
              <a:endCxn id="64" idx="0"/>
            </p:cNvCxnSpPr>
            <p:nvPr/>
          </p:nvCxnSpPr>
          <p:spPr>
            <a:xfrm flipH="1">
              <a:off x="4525342" y="4793448"/>
              <a:ext cx="45720" cy="1378937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3" idx="4"/>
              <a:endCxn id="64" idx="0"/>
            </p:cNvCxnSpPr>
            <p:nvPr/>
          </p:nvCxnSpPr>
          <p:spPr>
            <a:xfrm flipH="1">
              <a:off x="4525342" y="4967496"/>
              <a:ext cx="999231" cy="1204889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8" idx="4"/>
              <a:endCxn id="64" idx="0"/>
            </p:cNvCxnSpPr>
            <p:nvPr/>
          </p:nvCxnSpPr>
          <p:spPr>
            <a:xfrm>
              <a:off x="3584243" y="4960646"/>
              <a:ext cx="941099" cy="1211739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4733" y="4903120"/>
            <a:ext cx="1560802" cy="492443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CoVisor</a:t>
            </a:r>
            <a:endParaRPr lang="en-US" sz="2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10537" y="2197521"/>
            <a:ext cx="181943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OpenFlow</a:t>
            </a:r>
            <a:endParaRPr lang="en-US" sz="2000" dirty="0"/>
          </a:p>
        </p:txBody>
      </p:sp>
      <p:sp>
        <p:nvSpPr>
          <p:cNvPr id="76" name="Rectangle 75"/>
          <p:cNvSpPr/>
          <p:nvPr/>
        </p:nvSpPr>
        <p:spPr>
          <a:xfrm>
            <a:off x="435153" y="2635249"/>
            <a:ext cx="8319658" cy="274854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90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05478" y="5395822"/>
            <a:ext cx="1932727" cy="1399150"/>
            <a:chOff x="3119243" y="4980633"/>
            <a:chExt cx="1932727" cy="1399150"/>
          </a:xfrm>
        </p:grpSpPr>
        <p:grpSp>
          <p:nvGrpSpPr>
            <p:cNvPr id="62" name="Group 61"/>
            <p:cNvGrpSpPr/>
            <p:nvPr/>
          </p:nvGrpSpPr>
          <p:grpSpPr>
            <a:xfrm>
              <a:off x="3119243" y="5473781"/>
              <a:ext cx="1932727" cy="906002"/>
              <a:chOff x="3119243" y="5390039"/>
              <a:chExt cx="1932727" cy="90600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856227" y="5673454"/>
                <a:ext cx="365760" cy="3657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  <a:gs pos="50000">
                    <a:schemeClr val="accent1"/>
                  </a:gs>
                </a:gsLst>
                <a:lin ang="0" scaled="1"/>
                <a:tileRect/>
              </a:gra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168423" y="5390039"/>
                <a:ext cx="883547" cy="906002"/>
                <a:chOff x="4168423" y="5390039"/>
                <a:chExt cx="883547" cy="906002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686210" y="5390039"/>
                  <a:ext cx="365760" cy="365760"/>
                </a:xfrm>
                <a:prstGeom prst="ellipse">
                  <a:avLst/>
                </a:prstGeom>
                <a:solidFill>
                  <a:schemeClr val="accent3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Arrow Connector 71"/>
                <p:cNvCxnSpPr>
                  <a:stCxn id="71" idx="2"/>
                  <a:endCxn id="64" idx="7"/>
                </p:cNvCxnSpPr>
                <p:nvPr/>
              </p:nvCxnSpPr>
              <p:spPr>
                <a:xfrm flipH="1">
                  <a:off x="4168423" y="5572919"/>
                  <a:ext cx="517787" cy="154099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74" idx="2"/>
                  <a:endCxn id="64" idx="5"/>
                </p:cNvCxnSpPr>
                <p:nvPr/>
              </p:nvCxnSpPr>
              <p:spPr>
                <a:xfrm flipH="1" flipV="1">
                  <a:off x="4168423" y="5985650"/>
                  <a:ext cx="517787" cy="127511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4686210" y="5930281"/>
                  <a:ext cx="365760" cy="365760"/>
                </a:xfrm>
                <a:prstGeom prst="ellipse">
                  <a:avLst/>
                </a:prstGeom>
                <a:solidFill>
                  <a:schemeClr val="accent3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5" name="Straight Arrow Connector 74"/>
                <p:cNvCxnSpPr>
                  <a:stCxn id="74" idx="0"/>
                  <a:endCxn id="71" idx="4"/>
                </p:cNvCxnSpPr>
                <p:nvPr/>
              </p:nvCxnSpPr>
              <p:spPr>
                <a:xfrm flipV="1">
                  <a:off x="4869090" y="5755799"/>
                  <a:ext cx="0" cy="174482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119243" y="5393007"/>
                <a:ext cx="790548" cy="850119"/>
                <a:chOff x="3119243" y="5393007"/>
                <a:chExt cx="790548" cy="850119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3119243" y="5393007"/>
                  <a:ext cx="365760" cy="365760"/>
                </a:xfrm>
                <a:prstGeom prst="ellipse">
                  <a:avLst/>
                </a:prstGeom>
                <a:solidFill>
                  <a:schemeClr val="accent6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8" name="Straight Arrow Connector 67"/>
                <p:cNvCxnSpPr>
                  <a:stCxn id="64" idx="1"/>
                  <a:endCxn id="67" idx="6"/>
                </p:cNvCxnSpPr>
                <p:nvPr/>
              </p:nvCxnSpPr>
              <p:spPr>
                <a:xfrm flipH="1" flipV="1">
                  <a:off x="3485003" y="5575887"/>
                  <a:ext cx="424788" cy="151131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3119243" y="5877366"/>
                  <a:ext cx="365760" cy="365760"/>
                </a:xfrm>
                <a:prstGeom prst="ellipse">
                  <a:avLst/>
                </a:prstGeom>
                <a:solidFill>
                  <a:schemeClr val="accent6"/>
                </a:solidFill>
                <a:ln w="19050" cmpd="sng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Arrow Connector 69"/>
                <p:cNvCxnSpPr>
                  <a:stCxn id="64" idx="3"/>
                  <a:endCxn id="69" idx="6"/>
                </p:cNvCxnSpPr>
                <p:nvPr/>
              </p:nvCxnSpPr>
              <p:spPr>
                <a:xfrm flipH="1">
                  <a:off x="3485003" y="5985650"/>
                  <a:ext cx="424788" cy="74596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Straight Arrow Connector 62"/>
            <p:cNvCxnSpPr/>
            <p:nvPr/>
          </p:nvCxnSpPr>
          <p:spPr>
            <a:xfrm>
              <a:off x="4078107" y="4980633"/>
              <a:ext cx="5461" cy="72073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669737" y="5445801"/>
            <a:ext cx="175890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125593" y="4141178"/>
            <a:ext cx="2100578" cy="1209650"/>
            <a:chOff x="7473780" y="3753903"/>
            <a:chExt cx="2100578" cy="1209650"/>
          </a:xfrm>
        </p:grpSpPr>
        <p:sp>
          <p:nvSpPr>
            <p:cNvPr id="95" name="TextBox 94"/>
            <p:cNvSpPr txBox="1"/>
            <p:nvPr/>
          </p:nvSpPr>
          <p:spPr>
            <a:xfrm>
              <a:off x="7473780" y="3753903"/>
              <a:ext cx="1880828" cy="40011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Compose/ACL</a:t>
              </a:r>
              <a:endParaRPr lang="en-US" sz="2000" b="1" i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47861" y="4563443"/>
              <a:ext cx="2026497" cy="40011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 smtClean="0"/>
                <a:t>Devirtualize</a:t>
              </a:r>
              <a:endParaRPr lang="en-US" sz="2000" b="1" i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61268" y="3872062"/>
            <a:ext cx="461540" cy="1860574"/>
            <a:chOff x="7094584" y="3456873"/>
            <a:chExt cx="461540" cy="1860574"/>
          </a:xfrm>
        </p:grpSpPr>
        <p:sp>
          <p:nvSpPr>
            <p:cNvPr id="98" name="Curved Left Arrow 97"/>
            <p:cNvSpPr/>
            <p:nvPr/>
          </p:nvSpPr>
          <p:spPr>
            <a:xfrm>
              <a:off x="7094584" y="3456873"/>
              <a:ext cx="461540" cy="753575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Curved Left Arrow 98"/>
            <p:cNvSpPr/>
            <p:nvPr/>
          </p:nvSpPr>
          <p:spPr>
            <a:xfrm>
              <a:off x="7094584" y="4563872"/>
              <a:ext cx="461540" cy="753575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1345711" y="2221841"/>
            <a:ext cx="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872153" y="2221841"/>
            <a:ext cx="1" cy="429767"/>
          </a:xfrm>
          <a:prstGeom prst="straightConnector1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753600" y="2221841"/>
            <a:ext cx="1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909387" y="2212772"/>
            <a:ext cx="597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354782" y="2217116"/>
            <a:ext cx="0" cy="4297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CoVisor</a:t>
            </a:r>
            <a:r>
              <a:rPr lang="en-US" sz="3600" dirty="0" smtClean="0"/>
              <a:t>: A Compositional Hypervisor for SDN</a:t>
            </a:r>
            <a:endParaRPr lang="en-US" sz="36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736706" y="1249536"/>
            <a:ext cx="1280160" cy="966621"/>
            <a:chOff x="736706" y="1249536"/>
            <a:chExt cx="1280160" cy="966621"/>
          </a:xfrm>
        </p:grpSpPr>
        <p:sp>
          <p:nvSpPr>
            <p:cNvPr id="167" name="Rectangle 166"/>
            <p:cNvSpPr/>
            <p:nvPr/>
          </p:nvSpPr>
          <p:spPr>
            <a:xfrm>
              <a:off x="736706" y="1249536"/>
              <a:ext cx="1280160" cy="548640"/>
            </a:xfrm>
            <a:prstGeom prst="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MAC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Learner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36706" y="1873598"/>
              <a:ext cx="1280160" cy="342559"/>
            </a:xfrm>
            <a:prstGeom prst="rect">
              <a:avLst/>
            </a:prstGeom>
            <a:solidFill>
              <a:schemeClr val="accent6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274671" y="1249532"/>
            <a:ext cx="1280160" cy="966625"/>
            <a:chOff x="2253505" y="1249532"/>
            <a:chExt cx="1280160" cy="966625"/>
          </a:xfrm>
        </p:grpSpPr>
        <p:sp>
          <p:nvSpPr>
            <p:cNvPr id="165" name="Rectangle 164"/>
            <p:cNvSpPr/>
            <p:nvPr/>
          </p:nvSpPr>
          <p:spPr>
            <a:xfrm>
              <a:off x="2253505" y="1249532"/>
              <a:ext cx="1280160" cy="548640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Firewall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53505" y="1873598"/>
              <a:ext cx="1280160" cy="342559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735867" y="1249532"/>
            <a:ext cx="1280293" cy="966625"/>
            <a:chOff x="3693535" y="1249532"/>
            <a:chExt cx="1280293" cy="966625"/>
          </a:xfrm>
        </p:grpSpPr>
        <p:sp>
          <p:nvSpPr>
            <p:cNvPr id="166" name="Rectangle 165"/>
            <p:cNvSpPr/>
            <p:nvPr/>
          </p:nvSpPr>
          <p:spPr>
            <a:xfrm>
              <a:off x="3693535" y="1249532"/>
              <a:ext cx="128016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Gateway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93668" y="1873598"/>
              <a:ext cx="1280160" cy="342559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237054" y="1254249"/>
            <a:ext cx="1280160" cy="961908"/>
            <a:chOff x="5162973" y="1254249"/>
            <a:chExt cx="1280160" cy="961908"/>
          </a:xfrm>
        </p:grpSpPr>
        <p:sp>
          <p:nvSpPr>
            <p:cNvPr id="168" name="Rectangle 167"/>
            <p:cNvSpPr/>
            <p:nvPr/>
          </p:nvSpPr>
          <p:spPr>
            <a:xfrm>
              <a:off x="5162973" y="1254249"/>
              <a:ext cx="1280160" cy="548640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Monitor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162973" y="1873598"/>
              <a:ext cx="1280160" cy="342559"/>
            </a:xfrm>
            <a:prstGeom prst="rect">
              <a:avLst/>
            </a:prstGeom>
            <a:solidFill>
              <a:schemeClr val="accent3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ONOS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2937" y="1230896"/>
            <a:ext cx="1280160" cy="966625"/>
            <a:chOff x="6603197" y="1249532"/>
            <a:chExt cx="1280160" cy="966625"/>
          </a:xfrm>
        </p:grpSpPr>
        <p:sp>
          <p:nvSpPr>
            <p:cNvPr id="169" name="Rectangle 168"/>
            <p:cNvSpPr/>
            <p:nvPr/>
          </p:nvSpPr>
          <p:spPr>
            <a:xfrm>
              <a:off x="6603197" y="1249532"/>
              <a:ext cx="1280160" cy="548640"/>
            </a:xfrm>
            <a:prstGeom prst="rect">
              <a:avLst/>
            </a:prstGeom>
            <a:solidFill>
              <a:srgbClr val="9BBB59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IP 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603197" y="1873598"/>
              <a:ext cx="1280160" cy="342559"/>
            </a:xfrm>
            <a:prstGeom prst="rect">
              <a:avLst/>
            </a:prstGeom>
            <a:solidFill>
              <a:srgbClr val="9BBB59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ODL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390794" y="6151737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S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543627" y="4301318"/>
            <a:ext cx="4011271" cy="971033"/>
            <a:chOff x="2543627" y="4301318"/>
            <a:chExt cx="4011271" cy="971033"/>
          </a:xfrm>
        </p:grpSpPr>
        <p:cxnSp>
          <p:nvCxnSpPr>
            <p:cNvPr id="21" name="Straight Arrow Connector 20"/>
            <p:cNvCxnSpPr>
              <a:stCxn id="81" idx="2"/>
              <a:endCxn id="88" idx="6"/>
            </p:cNvCxnSpPr>
            <p:nvPr/>
          </p:nvCxnSpPr>
          <p:spPr>
            <a:xfrm flipH="1" flipV="1">
              <a:off x="3767123" y="4777766"/>
              <a:ext cx="590450" cy="125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3" idx="2"/>
              <a:endCxn id="81" idx="6"/>
            </p:cNvCxnSpPr>
            <p:nvPr/>
          </p:nvCxnSpPr>
          <p:spPr>
            <a:xfrm flipH="1">
              <a:off x="4723333" y="4784616"/>
              <a:ext cx="618360" cy="569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543627" y="4301318"/>
              <a:ext cx="4011271" cy="971033"/>
              <a:chOff x="2543627" y="4301318"/>
              <a:chExt cx="4011271" cy="97103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543627" y="4301318"/>
                <a:ext cx="4011271" cy="971033"/>
                <a:chOff x="1908670" y="3717262"/>
                <a:chExt cx="4011271" cy="971033"/>
              </a:xfrm>
            </p:grpSpPr>
            <p:cxnSp>
              <p:nvCxnSpPr>
                <p:cNvPr id="78" name="Straight Arrow Connector 77"/>
                <p:cNvCxnSpPr>
                  <a:stCxn id="85" idx="2"/>
                  <a:endCxn id="83" idx="5"/>
                </p:cNvCxnSpPr>
                <p:nvPr/>
              </p:nvCxnSpPr>
              <p:spPr>
                <a:xfrm flipH="1" flipV="1">
                  <a:off x="5018932" y="4329876"/>
                  <a:ext cx="535249" cy="175539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Group 78"/>
                <p:cNvGrpSpPr/>
                <p:nvPr/>
              </p:nvGrpSpPr>
              <p:grpSpPr>
                <a:xfrm>
                  <a:off x="1908670" y="3717262"/>
                  <a:ext cx="4011271" cy="971033"/>
                  <a:chOff x="1908670" y="3717262"/>
                  <a:chExt cx="4011271" cy="971033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2536468" y="3773334"/>
                    <a:ext cx="2847115" cy="82688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722616" y="4023376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5554181" y="3749544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4706736" y="4017680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84" name="Straight Arrow Connector 83"/>
                  <p:cNvCxnSpPr>
                    <a:stCxn id="82" idx="2"/>
                    <a:endCxn id="83" idx="7"/>
                  </p:cNvCxnSpPr>
                  <p:nvPr/>
                </p:nvCxnSpPr>
                <p:spPr>
                  <a:xfrm flipH="1">
                    <a:off x="5018932" y="3932424"/>
                    <a:ext cx="535249" cy="138820"/>
                  </a:xfrm>
                  <a:prstGeom prst="straightConnector1">
                    <a:avLst/>
                  </a:prstGeom>
                  <a:ln w="1905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5554181" y="4322535"/>
                    <a:ext cx="365760" cy="3657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mpd="sng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6" name="Straight Arrow Connector 85"/>
                  <p:cNvCxnSpPr>
                    <a:stCxn id="85" idx="0"/>
                    <a:endCxn id="82" idx="4"/>
                  </p:cNvCxnSpPr>
                  <p:nvPr/>
                </p:nvCxnSpPr>
                <p:spPr>
                  <a:xfrm flipV="1">
                    <a:off x="5737061" y="4115304"/>
                    <a:ext cx="0" cy="207231"/>
                  </a:xfrm>
                  <a:prstGeom prst="straightConnector1">
                    <a:avLst/>
                  </a:prstGeom>
                  <a:ln w="1905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908670" y="3717262"/>
                    <a:ext cx="1223496" cy="857138"/>
                    <a:chOff x="2950428" y="4192959"/>
                    <a:chExt cx="1223496" cy="857138"/>
                  </a:xfrm>
                </p:grpSpPr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3808164" y="4486527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2950428" y="419295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0" name="Straight Arrow Connector 89"/>
                    <p:cNvCxnSpPr>
                      <a:stCxn id="88" idx="1"/>
                      <a:endCxn id="89" idx="6"/>
                    </p:cNvCxnSpPr>
                    <p:nvPr/>
                  </p:nvCxnSpPr>
                  <p:spPr>
                    <a:xfrm flipH="1" flipV="1">
                      <a:off x="3316188" y="4375839"/>
                      <a:ext cx="545540" cy="164252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50428" y="4684337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19050" cmpd="sng"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2" name="Straight Arrow Connector 91"/>
                    <p:cNvCxnSpPr>
                      <a:stCxn id="88" idx="3"/>
                      <a:endCxn id="91" idx="6"/>
                    </p:cNvCxnSpPr>
                    <p:nvPr/>
                  </p:nvCxnSpPr>
                  <p:spPr>
                    <a:xfrm flipH="1">
                      <a:off x="3316188" y="4798723"/>
                      <a:ext cx="545540" cy="68494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81" name="TextBox 180"/>
              <p:cNvSpPr txBox="1"/>
              <p:nvPr/>
            </p:nvSpPr>
            <p:spPr>
              <a:xfrm>
                <a:off x="4371057" y="4591710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G</a:t>
                </a:r>
                <a:endParaRPr lang="en-US" sz="2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34046" y="4578868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sz="20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409019" y="4584593"/>
                <a:ext cx="363514" cy="369332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I</a:t>
                </a:r>
                <a:endParaRPr lang="en-US" sz="2000" dirty="0"/>
              </a:p>
            </p:txBody>
          </p:sp>
        </p:grpSp>
      </p:grpSp>
      <p:sp>
        <p:nvSpPr>
          <p:cNvPr id="188" name="TextBox 187"/>
          <p:cNvSpPr txBox="1"/>
          <p:nvPr/>
        </p:nvSpPr>
        <p:spPr>
          <a:xfrm>
            <a:off x="2625163" y="5977094"/>
            <a:ext cx="1758900" cy="677108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Ethernet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Island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96464" y="6132205"/>
            <a:ext cx="1758900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IP Core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5153" y="2829164"/>
            <a:ext cx="8319658" cy="1323032"/>
            <a:chOff x="435153" y="2829164"/>
            <a:chExt cx="8319658" cy="1323032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3481850" y="3232813"/>
              <a:ext cx="270030" cy="274320"/>
              <a:chOff x="3563888" y="2924944"/>
              <a:chExt cx="360040" cy="432048"/>
            </a:xfrm>
            <a:solidFill>
              <a:srgbClr val="008000"/>
            </a:solidFill>
          </p:grpSpPr>
          <p:sp>
            <p:nvSpPr>
              <p:cNvPr id="23" name="Chevron 22"/>
              <p:cNvSpPr/>
              <p:nvPr/>
            </p:nvSpPr>
            <p:spPr>
              <a:xfrm>
                <a:off x="3563888" y="2924944"/>
                <a:ext cx="216024" cy="432048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3707904" y="2924944"/>
                <a:ext cx="216024" cy="432048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Plus 24"/>
            <p:cNvSpPr>
              <a:spLocks noChangeAspect="1"/>
            </p:cNvSpPr>
            <p:nvPr/>
          </p:nvSpPr>
          <p:spPr>
            <a:xfrm>
              <a:off x="6648203" y="3194394"/>
              <a:ext cx="365760" cy="365760"/>
            </a:xfrm>
            <a:prstGeom prst="mathPlus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56414" y="2829164"/>
              <a:ext cx="816668" cy="1096388"/>
              <a:chOff x="3448696" y="2778440"/>
              <a:chExt cx="816668" cy="109638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685409" y="3118054"/>
                <a:ext cx="365760" cy="365760"/>
              </a:xfrm>
              <a:prstGeom prst="ellipse">
                <a:avLst/>
              </a:prstGeom>
              <a:solidFill>
                <a:schemeClr val="accent1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48696" y="2778440"/>
                <a:ext cx="816668" cy="1096388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45078" y="2829164"/>
              <a:ext cx="1572725" cy="1096387"/>
            </a:xfrm>
            <a:prstGeom prst="rect">
              <a:avLst/>
            </a:prstGeom>
            <a:noFill/>
            <a:ln w="19050" cmpd="sng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31079" y="2829164"/>
              <a:ext cx="816668" cy="1096388"/>
              <a:chOff x="3448696" y="2778440"/>
              <a:chExt cx="816668" cy="1096388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633239" y="3130631"/>
                <a:ext cx="365760" cy="365760"/>
              </a:xfrm>
              <a:prstGeom prst="ellipse">
                <a:avLst/>
              </a:prstGeom>
              <a:solidFill>
                <a:srgbClr val="4F81BD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48696" y="2778440"/>
                <a:ext cx="816668" cy="1096388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 flipH="1">
              <a:off x="435153" y="4152196"/>
              <a:ext cx="8319658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1594442" y="3191555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736706" y="2940319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Arrow Connector 139"/>
            <p:cNvCxnSpPr>
              <a:stCxn id="138" idx="1"/>
              <a:endCxn id="139" idx="6"/>
            </p:cNvCxnSpPr>
            <p:nvPr/>
          </p:nvCxnSpPr>
          <p:spPr>
            <a:xfrm flipH="1" flipV="1">
              <a:off x="1102466" y="3123199"/>
              <a:ext cx="545540" cy="12192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6706" y="3431697"/>
              <a:ext cx="365760" cy="365760"/>
            </a:xfrm>
            <a:prstGeom prst="ellipse">
              <a:avLst/>
            </a:prstGeom>
            <a:solidFill>
              <a:schemeClr val="accent6"/>
            </a:solidFill>
            <a:ln w="1905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/>
            <p:cNvCxnSpPr>
              <a:stCxn id="138" idx="3"/>
              <a:endCxn id="141" idx="6"/>
            </p:cNvCxnSpPr>
            <p:nvPr/>
          </p:nvCxnSpPr>
          <p:spPr>
            <a:xfrm flipH="1">
              <a:off x="1102466" y="3503751"/>
              <a:ext cx="545540" cy="11082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5032606" y="2829164"/>
              <a:ext cx="1509464" cy="1096388"/>
              <a:chOff x="5032606" y="2522257"/>
              <a:chExt cx="1509464" cy="10963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32606" y="2522257"/>
                <a:ext cx="1509464" cy="1096388"/>
              </a:xfrm>
              <a:prstGeom prst="rect">
                <a:avLst/>
              </a:prstGeom>
              <a:noFill/>
              <a:ln w="19050" cmpd="sng">
                <a:solidFill>
                  <a:schemeClr val="accent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Arrow Connector 142"/>
              <p:cNvCxnSpPr>
                <a:stCxn id="147" idx="2"/>
                <a:endCxn id="145" idx="5"/>
              </p:cNvCxnSpPr>
              <p:nvPr/>
            </p:nvCxnSpPr>
            <p:spPr>
              <a:xfrm flipH="1" flipV="1">
                <a:off x="5440529" y="3182273"/>
                <a:ext cx="535249" cy="17553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975778" y="2601941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128333" y="2870077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6" name="Straight Arrow Connector 145"/>
              <p:cNvCxnSpPr>
                <a:stCxn id="144" idx="2"/>
                <a:endCxn id="145" idx="7"/>
              </p:cNvCxnSpPr>
              <p:nvPr/>
            </p:nvCxnSpPr>
            <p:spPr>
              <a:xfrm flipH="1">
                <a:off x="5440529" y="2784821"/>
                <a:ext cx="535249" cy="13882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975778" y="3174932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8" name="Straight Arrow Connector 147"/>
              <p:cNvCxnSpPr>
                <a:stCxn id="147" idx="0"/>
                <a:endCxn id="144" idx="4"/>
              </p:cNvCxnSpPr>
              <p:nvPr/>
            </p:nvCxnSpPr>
            <p:spPr>
              <a:xfrm flipV="1">
                <a:off x="6158658" y="2967701"/>
                <a:ext cx="0" cy="20723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7113567" y="2854073"/>
              <a:ext cx="1509464" cy="1096388"/>
              <a:chOff x="5032606" y="2522257"/>
              <a:chExt cx="1509464" cy="109638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5032606" y="2522257"/>
                <a:ext cx="1509464" cy="1096388"/>
              </a:xfrm>
              <a:prstGeom prst="rect">
                <a:avLst/>
              </a:prstGeom>
              <a:noFill/>
              <a:ln w="19050" cmpd="sng">
                <a:solidFill>
                  <a:schemeClr val="accent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" name="Straight Arrow Connector 152"/>
              <p:cNvCxnSpPr>
                <a:stCxn id="157" idx="2"/>
                <a:endCxn id="155" idx="5"/>
              </p:cNvCxnSpPr>
              <p:nvPr/>
            </p:nvCxnSpPr>
            <p:spPr>
              <a:xfrm flipH="1" flipV="1">
                <a:off x="5440529" y="3182273"/>
                <a:ext cx="535249" cy="17553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5975778" y="2601941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28333" y="2870077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6" name="Straight Arrow Connector 155"/>
              <p:cNvCxnSpPr>
                <a:stCxn id="154" idx="2"/>
                <a:endCxn id="155" idx="7"/>
              </p:cNvCxnSpPr>
              <p:nvPr/>
            </p:nvCxnSpPr>
            <p:spPr>
              <a:xfrm flipH="1">
                <a:off x="5440529" y="2784821"/>
                <a:ext cx="535249" cy="13882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5975778" y="3174932"/>
                <a:ext cx="365760" cy="365760"/>
              </a:xfrm>
              <a:prstGeom prst="ellipse">
                <a:avLst/>
              </a:prstGeom>
              <a:solidFill>
                <a:schemeClr val="accent3"/>
              </a:solidFill>
              <a:ln w="19050" cmpd="sng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" name="Straight Arrow Connector 157"/>
              <p:cNvCxnSpPr>
                <a:stCxn id="157" idx="0"/>
                <a:endCxn id="154" idx="4"/>
              </p:cNvCxnSpPr>
              <p:nvPr/>
            </p:nvCxnSpPr>
            <p:spPr>
              <a:xfrm flipV="1">
                <a:off x="6158658" y="2967701"/>
                <a:ext cx="0" cy="20723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1625417" y="3181245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E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813777" y="3142061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G</a:t>
              </a:r>
              <a:endParaRPr lang="en-US" sz="2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30573" y="3158454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G</a:t>
              </a:r>
              <a:endParaRPr lang="en-US" sz="20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07428" y="3170244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I</a:t>
              </a:r>
              <a:endParaRPr lang="en-US" sz="2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62755" y="3190036"/>
              <a:ext cx="363514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I</a:t>
              </a:r>
              <a:endParaRPr lang="en-US" sz="2000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542070" y="4903119"/>
            <a:ext cx="2203332" cy="87413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90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72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57"/>
    </mc:Choice>
    <mc:Fallback xmlns="">
      <p:transition xmlns:p14="http://schemas.microsoft.com/office/powerpoint/2010/main" spd="slow" advTm="475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One-to-Many 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41647" y="2011856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181727" y="1600197"/>
            <a:ext cx="0" cy="4116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40101" y="2651936"/>
            <a:ext cx="50154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4" idx="2"/>
            <a:endCxn id="5" idx="6"/>
          </p:cNvCxnSpPr>
          <p:nvPr/>
        </p:nvCxnSpPr>
        <p:spPr>
          <a:xfrm flipH="1">
            <a:off x="2821807" y="2651936"/>
            <a:ext cx="122050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4745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33393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2169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I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3996825" y="4514964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815481" y="4400555"/>
            <a:ext cx="368819" cy="30188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 flipH="1">
            <a:off x="3815481" y="5607649"/>
            <a:ext cx="368819" cy="187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7"/>
          </p:cNvCxnSpPr>
          <p:nvPr/>
        </p:nvCxnSpPr>
        <p:spPr>
          <a:xfrm flipH="1">
            <a:off x="5089510" y="4400555"/>
            <a:ext cx="525569" cy="30188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5"/>
          </p:cNvCxnSpPr>
          <p:nvPr/>
        </p:nvCxnSpPr>
        <p:spPr>
          <a:xfrm flipH="1" flipV="1">
            <a:off x="5089510" y="5607649"/>
            <a:ext cx="525569" cy="187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0853" y="5738523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S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89417" y="3817791"/>
            <a:ext cx="8442871" cy="12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577" y="3819061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Physical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3877" y="3448459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Virtual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042313" y="2011856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786257" y="2013833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57" idx="2"/>
            <a:endCxn id="54" idx="6"/>
          </p:cNvCxnSpPr>
          <p:nvPr/>
        </p:nvCxnSpPr>
        <p:spPr>
          <a:xfrm flipH="1" flipV="1">
            <a:off x="5322473" y="2651936"/>
            <a:ext cx="1463784" cy="19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6"/>
          </p:cNvCxnSpPr>
          <p:nvPr/>
        </p:nvCxnSpPr>
        <p:spPr>
          <a:xfrm flipV="1">
            <a:off x="8066417" y="2650932"/>
            <a:ext cx="665871" cy="298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0"/>
          </p:cNvCxnSpPr>
          <p:nvPr/>
        </p:nvCxnSpPr>
        <p:spPr>
          <a:xfrm flipV="1">
            <a:off x="7426337" y="1600197"/>
            <a:ext cx="0" cy="41363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10774" y="2234575"/>
            <a:ext cx="5976130" cy="821321"/>
            <a:chOff x="1810774" y="2234575"/>
            <a:chExt cx="5976130" cy="821321"/>
          </a:xfrm>
        </p:grpSpPr>
        <p:sp>
          <p:nvSpPr>
            <p:cNvPr id="62" name="Rectangle 61"/>
            <p:cNvSpPr/>
            <p:nvPr/>
          </p:nvSpPr>
          <p:spPr>
            <a:xfrm>
              <a:off x="1810774" y="2234575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10774" y="2688159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1440" y="2234575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11440" y="2688159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55384" y="2236552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55384" y="2690136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2129" y="4407152"/>
            <a:ext cx="4712238" cy="20296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Symbolic path generation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Sequential composition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0827" y="1331869"/>
            <a:ext cx="8331461" cy="1684296"/>
            <a:chOff x="400827" y="1331869"/>
            <a:chExt cx="8331461" cy="1684296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821807" y="2651936"/>
              <a:ext cx="1220506" cy="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091202" y="2651936"/>
              <a:ext cx="730605" cy="21458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11042" y="2650932"/>
              <a:ext cx="730605" cy="1004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181727" y="1332344"/>
              <a:ext cx="2981" cy="105409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541647" y="2386442"/>
              <a:ext cx="640080" cy="265494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41647" y="2651936"/>
              <a:ext cx="643061" cy="240489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042313" y="2388419"/>
              <a:ext cx="653042" cy="263517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042313" y="2651936"/>
              <a:ext cx="656023" cy="242466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677657" y="2892425"/>
              <a:ext cx="2748680" cy="19205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4667176" y="2369834"/>
              <a:ext cx="2759986" cy="1660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57" idx="6"/>
            </p:cNvCxnSpPr>
            <p:nvPr/>
          </p:nvCxnSpPr>
          <p:spPr>
            <a:xfrm flipV="1">
              <a:off x="7427163" y="2653913"/>
              <a:ext cx="639254" cy="238512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427162" y="1331869"/>
              <a:ext cx="0" cy="105655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00827" y="2369834"/>
              <a:ext cx="519636" cy="646331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3600" dirty="0">
                  <a:solidFill>
                    <a:srgbClr val="C0504D"/>
                  </a:solidFill>
                </a:rPr>
                <a:t>*</a:t>
              </a:r>
              <a:endParaRPr lang="en-US" sz="4000" dirty="0">
                <a:solidFill>
                  <a:srgbClr val="C0504D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57" idx="6"/>
            </p:cNvCxnSpPr>
            <p:nvPr/>
          </p:nvCxnSpPr>
          <p:spPr>
            <a:xfrm flipV="1">
              <a:off x="8066417" y="2650932"/>
              <a:ext cx="665871" cy="2981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90554" y="4555722"/>
            <a:ext cx="2987303" cy="1170751"/>
            <a:chOff x="3990554" y="4555722"/>
            <a:chExt cx="2987303" cy="1170751"/>
          </a:xfrm>
        </p:grpSpPr>
        <p:sp>
          <p:nvSpPr>
            <p:cNvPr id="91" name="Rectangle 90"/>
            <p:cNvSpPr/>
            <p:nvPr/>
          </p:nvSpPr>
          <p:spPr>
            <a:xfrm>
              <a:off x="3990554" y="4555722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90554" y="4960437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12009" y="4954087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991011" y="5360713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12009" y="5360713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46337" y="5343169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781713" y="5008908"/>
              <a:ext cx="270030" cy="274320"/>
              <a:chOff x="3029792" y="5643832"/>
              <a:chExt cx="270030" cy="274320"/>
            </a:xfrm>
            <a:solidFill>
              <a:schemeClr val="accent2"/>
            </a:solidFill>
          </p:grpSpPr>
          <p:sp>
            <p:nvSpPr>
              <p:cNvPr id="103" name="Chevron 102"/>
              <p:cNvSpPr/>
              <p:nvPr/>
            </p:nvSpPr>
            <p:spPr>
              <a:xfrm>
                <a:off x="3029792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3137804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786274" y="5401854"/>
              <a:ext cx="270030" cy="274320"/>
              <a:chOff x="3029792" y="5643832"/>
              <a:chExt cx="270030" cy="274320"/>
            </a:xfrm>
            <a:solidFill>
              <a:schemeClr val="accent2"/>
            </a:solidFill>
          </p:grpSpPr>
          <p:sp>
            <p:nvSpPr>
              <p:cNvPr id="108" name="Chevron 107"/>
              <p:cNvSpPr/>
              <p:nvPr/>
            </p:nvSpPr>
            <p:spPr>
              <a:xfrm>
                <a:off x="3029792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evron 108"/>
              <p:cNvSpPr/>
              <p:nvPr/>
            </p:nvSpPr>
            <p:spPr>
              <a:xfrm>
                <a:off x="3137804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911015" y="5390714"/>
              <a:ext cx="270030" cy="274320"/>
              <a:chOff x="3029792" y="5643832"/>
              <a:chExt cx="270030" cy="274320"/>
            </a:xfrm>
            <a:solidFill>
              <a:schemeClr val="accent2"/>
            </a:solidFill>
          </p:grpSpPr>
          <p:sp>
            <p:nvSpPr>
              <p:cNvPr id="111" name="Chevron 110"/>
              <p:cNvSpPr/>
              <p:nvPr/>
            </p:nvSpPr>
            <p:spPr>
              <a:xfrm>
                <a:off x="3029792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hevron 115"/>
              <p:cNvSpPr/>
              <p:nvPr/>
            </p:nvSpPr>
            <p:spPr>
              <a:xfrm>
                <a:off x="3137804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6234517" y="4948119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99195" y="4995664"/>
              <a:ext cx="270030" cy="274320"/>
              <a:chOff x="3029792" y="5643832"/>
              <a:chExt cx="270030" cy="274320"/>
            </a:xfrm>
            <a:solidFill>
              <a:schemeClr val="accent2"/>
            </a:solidFill>
          </p:grpSpPr>
          <p:sp>
            <p:nvSpPr>
              <p:cNvPr id="99" name="Chevron 98"/>
              <p:cNvSpPr/>
              <p:nvPr/>
            </p:nvSpPr>
            <p:spPr>
              <a:xfrm>
                <a:off x="3029792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Chevron 99"/>
              <p:cNvSpPr/>
              <p:nvPr/>
            </p:nvSpPr>
            <p:spPr>
              <a:xfrm>
                <a:off x="3137804" y="5643832"/>
                <a:ext cx="162018" cy="274320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33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53"/>
    </mc:Choice>
    <mc:Fallback xmlns="">
      <p:transition xmlns:p14="http://schemas.microsoft.com/office/powerpoint/2010/main" spd="slow" advTm="869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One-to-Many 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41647" y="2011856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181727" y="1600197"/>
            <a:ext cx="0" cy="4116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40101" y="2651936"/>
            <a:ext cx="50154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4" idx="2"/>
            <a:endCxn id="5" idx="6"/>
          </p:cNvCxnSpPr>
          <p:nvPr/>
        </p:nvCxnSpPr>
        <p:spPr>
          <a:xfrm flipH="1">
            <a:off x="2821807" y="2651936"/>
            <a:ext cx="122050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4745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33393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2169" y="3290435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I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3996825" y="4514964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815481" y="4400555"/>
            <a:ext cx="368819" cy="30188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 flipH="1">
            <a:off x="3815481" y="5607649"/>
            <a:ext cx="368819" cy="187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7"/>
          </p:cNvCxnSpPr>
          <p:nvPr/>
        </p:nvCxnSpPr>
        <p:spPr>
          <a:xfrm flipH="1">
            <a:off x="5089510" y="4400555"/>
            <a:ext cx="525569" cy="30188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5"/>
          </p:cNvCxnSpPr>
          <p:nvPr/>
        </p:nvCxnSpPr>
        <p:spPr>
          <a:xfrm flipH="1" flipV="1">
            <a:off x="5089510" y="5607649"/>
            <a:ext cx="525569" cy="187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0853" y="5738523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S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89417" y="3817791"/>
            <a:ext cx="8442871" cy="12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577" y="3819061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Physical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3877" y="3448459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Virtual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042313" y="2011856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786257" y="2013833"/>
            <a:ext cx="1280160" cy="12801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57" idx="2"/>
            <a:endCxn id="54" idx="6"/>
          </p:cNvCxnSpPr>
          <p:nvPr/>
        </p:nvCxnSpPr>
        <p:spPr>
          <a:xfrm flipH="1" flipV="1">
            <a:off x="5322473" y="2651936"/>
            <a:ext cx="1463784" cy="19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6"/>
          </p:cNvCxnSpPr>
          <p:nvPr/>
        </p:nvCxnSpPr>
        <p:spPr>
          <a:xfrm flipV="1">
            <a:off x="8066417" y="2650932"/>
            <a:ext cx="665871" cy="298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0"/>
          </p:cNvCxnSpPr>
          <p:nvPr/>
        </p:nvCxnSpPr>
        <p:spPr>
          <a:xfrm flipV="1">
            <a:off x="7426337" y="1600197"/>
            <a:ext cx="0" cy="41363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10774" y="2234575"/>
            <a:ext cx="5976130" cy="821321"/>
            <a:chOff x="1810774" y="2234575"/>
            <a:chExt cx="5976130" cy="821321"/>
          </a:xfrm>
        </p:grpSpPr>
        <p:sp>
          <p:nvSpPr>
            <p:cNvPr id="62" name="Rectangle 61"/>
            <p:cNvSpPr/>
            <p:nvPr/>
          </p:nvSpPr>
          <p:spPr>
            <a:xfrm>
              <a:off x="1810774" y="2234575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10774" y="2688159"/>
              <a:ext cx="731520" cy="365760"/>
            </a:xfrm>
            <a:prstGeom prst="rect">
              <a:avLst/>
            </a:prstGeom>
            <a:solidFill>
              <a:schemeClr val="accent6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1440" y="2234575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11440" y="2688159"/>
              <a:ext cx="731520" cy="365760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55384" y="2236552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55384" y="2690136"/>
              <a:ext cx="731520" cy="365760"/>
            </a:xfrm>
            <a:prstGeom prst="rect">
              <a:avLst/>
            </a:prstGeom>
            <a:solidFill>
              <a:schemeClr val="accent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2129" y="4407152"/>
            <a:ext cx="4712238" cy="20296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Symbolic path generation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Sequential composition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Priority </a:t>
            </a:r>
            <a:r>
              <a:rPr lang="en-US" sz="2000" dirty="0" smtClean="0">
                <a:solidFill>
                  <a:schemeClr val="accent2"/>
                </a:solidFill>
              </a:rPr>
              <a:t>augmentation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00827" y="1331869"/>
            <a:ext cx="8331461" cy="1684296"/>
            <a:chOff x="400827" y="1331869"/>
            <a:chExt cx="8331461" cy="1684296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821807" y="2651936"/>
              <a:ext cx="1220506" cy="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091202" y="2651936"/>
              <a:ext cx="730605" cy="21458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11042" y="2650932"/>
              <a:ext cx="730605" cy="1004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181727" y="1332344"/>
              <a:ext cx="2981" cy="105409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541647" y="2386442"/>
              <a:ext cx="640080" cy="265494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41647" y="2651936"/>
              <a:ext cx="643061" cy="240489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042313" y="2388419"/>
              <a:ext cx="653042" cy="263517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042313" y="2651936"/>
              <a:ext cx="656023" cy="242466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677657" y="2892425"/>
              <a:ext cx="2748680" cy="19205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4667176" y="2369834"/>
              <a:ext cx="2759986" cy="16608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57" idx="6"/>
            </p:cNvCxnSpPr>
            <p:nvPr/>
          </p:nvCxnSpPr>
          <p:spPr>
            <a:xfrm flipV="1">
              <a:off x="7427163" y="2653913"/>
              <a:ext cx="639254" cy="238512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427162" y="1331869"/>
              <a:ext cx="0" cy="105655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00827" y="2369834"/>
              <a:ext cx="519636" cy="646331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3600" dirty="0">
                  <a:solidFill>
                    <a:srgbClr val="C0504D"/>
                  </a:solidFill>
                </a:rPr>
                <a:t>*</a:t>
              </a:r>
              <a:endParaRPr lang="en-US" sz="4000" dirty="0">
                <a:solidFill>
                  <a:srgbClr val="C0504D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57" idx="6"/>
            </p:cNvCxnSpPr>
            <p:nvPr/>
          </p:nvCxnSpPr>
          <p:spPr>
            <a:xfrm flipV="1">
              <a:off x="8066417" y="2650932"/>
              <a:ext cx="665871" cy="2981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284802" y="4575838"/>
            <a:ext cx="731977" cy="1170751"/>
            <a:chOff x="3876017" y="4575838"/>
            <a:chExt cx="731977" cy="1170751"/>
          </a:xfrm>
        </p:grpSpPr>
        <p:sp>
          <p:nvSpPr>
            <p:cNvPr id="81" name="Rectangle 80"/>
            <p:cNvSpPr/>
            <p:nvPr/>
          </p:nvSpPr>
          <p:spPr>
            <a:xfrm>
              <a:off x="3876017" y="4575838"/>
              <a:ext cx="731520" cy="365760"/>
            </a:xfrm>
            <a:prstGeom prst="rect">
              <a:avLst/>
            </a:prstGeom>
            <a:solidFill>
              <a:srgbClr val="C0504D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76017" y="4980553"/>
              <a:ext cx="731520" cy="365760"/>
            </a:xfrm>
            <a:prstGeom prst="rect">
              <a:avLst/>
            </a:prstGeom>
            <a:solidFill>
              <a:srgbClr val="C0504D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76474" y="5380829"/>
              <a:ext cx="731520" cy="365760"/>
            </a:xfrm>
            <a:prstGeom prst="rect">
              <a:avLst/>
            </a:prstGeom>
            <a:solidFill>
              <a:srgbClr val="C0504D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9" tIns="45699" rIns="91399" bIns="45699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4"/>
    </mc:Choice>
    <mc:Fallback xmlns="">
      <p:transition xmlns:p14="http://schemas.microsoft.com/office/powerpoint/2010/main" spd="slow" advTm="231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3412" cy="4525963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ard to develop and maintain a </a:t>
            </a:r>
            <a:r>
              <a:rPr lang="en-US" dirty="0" smtClean="0">
                <a:solidFill>
                  <a:schemeClr val="accent2"/>
                </a:solidFill>
              </a:rPr>
              <a:t>monolithic </a:t>
            </a:r>
            <a:r>
              <a:rPr lang="en-US" dirty="0" smtClean="0"/>
              <a:t>application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Management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9743" y="3937698"/>
            <a:ext cx="7092892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 Learner + Firewall + Gateway + Monitor + IP Router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79743" y="4621815"/>
            <a:ext cx="7092892" cy="342559"/>
          </a:xfrm>
          <a:prstGeom prst="rect">
            <a:avLst/>
          </a:prstGeom>
          <a:solidFill>
            <a:srgbClr val="7F7F7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7337" y="4974957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4345311" y="568984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85877" y="5364094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2"/>
            <a:endCxn id="50" idx="7"/>
          </p:cNvCxnSpPr>
          <p:nvPr/>
        </p:nvCxnSpPr>
        <p:spPr>
          <a:xfrm flipH="1">
            <a:off x="4657507" y="5546974"/>
            <a:ext cx="528370" cy="1964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2"/>
            <a:endCxn id="50" idx="5"/>
          </p:cNvCxnSpPr>
          <p:nvPr/>
        </p:nvCxnSpPr>
        <p:spPr>
          <a:xfrm flipH="1" flipV="1">
            <a:off x="4657507" y="6002037"/>
            <a:ext cx="528370" cy="223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85877" y="6042510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0"/>
            <a:endCxn id="51" idx="4"/>
          </p:cNvCxnSpPr>
          <p:nvPr/>
        </p:nvCxnSpPr>
        <p:spPr>
          <a:xfrm flipV="1">
            <a:off x="5368757" y="5729854"/>
            <a:ext cx="0" cy="31265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584770" y="535351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50" idx="1"/>
            <a:endCxn id="56" idx="6"/>
          </p:cNvCxnSpPr>
          <p:nvPr/>
        </p:nvCxnSpPr>
        <p:spPr>
          <a:xfrm flipH="1" flipV="1">
            <a:off x="3950530" y="5536391"/>
            <a:ext cx="448345" cy="2070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584770" y="6013269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stCxn id="50" idx="3"/>
            <a:endCxn id="58" idx="6"/>
          </p:cNvCxnSpPr>
          <p:nvPr/>
        </p:nvCxnSpPr>
        <p:spPr>
          <a:xfrm flipH="1">
            <a:off x="3950530" y="6002037"/>
            <a:ext cx="448345" cy="19411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2"/>
            <a:endCxn id="50" idx="0"/>
          </p:cNvCxnSpPr>
          <p:nvPr/>
        </p:nvCxnSpPr>
        <p:spPr>
          <a:xfrm>
            <a:off x="4526189" y="4964374"/>
            <a:ext cx="2002" cy="72546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9676" y="5673178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xmlns:p14="http://schemas.microsoft.com/office/powerpoint/2010/main" spd="slow" advTm="19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website: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covisor.cs.princeton.edu</a:t>
            </a:r>
            <a:endParaRPr lang="en-US" dirty="0" smtClean="0"/>
          </a:p>
          <a:p>
            <a:pPr lvl="1"/>
            <a:r>
              <a:rPr lang="en-US" dirty="0" smtClean="0"/>
              <a:t>Code, tutorial, etc.</a:t>
            </a:r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Parallel composition: L2 Monitor + L2 Router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Sequential composition: L3-L4 Firewall &gt;&gt; L3 Router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Topology virtualization: gateway between an Ethernet island and an IP 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5"/>
    </mc:Choice>
    <mc:Fallback xmlns="">
      <p:transition xmlns:p14="http://schemas.microsoft.com/office/powerpoint/2010/main" spd="slow" advTm="44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Parallel Composition: L2</a:t>
            </a:r>
            <a:r>
              <a:rPr lang="en-US" sz="3200" dirty="0"/>
              <a:t>Monitor + L2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088" y="1644055"/>
            <a:ext cx="854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chemeClr val="tx2"/>
                </a:solidFill>
              </a:rPr>
              <a:t>Compilation time of inserting one rule to L2 Monitor Policy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025057"/>
              </p:ext>
            </p:extLst>
          </p:nvPr>
        </p:nvGraphicFramePr>
        <p:xfrm>
          <a:off x="685800" y="224155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2050264" y="2252689"/>
            <a:ext cx="4946303" cy="31835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1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45"/>
    </mc:Choice>
    <mc:Fallback xmlns="">
      <p:transition xmlns:p14="http://schemas.microsoft.com/office/powerpoint/2010/main" spd="slow" advTm="469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Parallel Composition: L2</a:t>
            </a:r>
            <a:r>
              <a:rPr lang="en-US" sz="3200" dirty="0"/>
              <a:t>Monitor + L2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088" y="1644055"/>
            <a:ext cx="854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Rule-update overhead of inserting one rule to L2 Monitor Policy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820332"/>
              </p:ext>
            </p:extLst>
          </p:nvPr>
        </p:nvGraphicFramePr>
        <p:xfrm>
          <a:off x="685800" y="224155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1983418" y="2252689"/>
            <a:ext cx="5035431" cy="31835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3"/>
    </mc:Choice>
    <mc:Fallback xmlns="">
      <p:transition xmlns:p14="http://schemas.microsoft.com/office/powerpoint/2010/main" spd="slow" advTm="587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3771"/>
          </a:xfrm>
        </p:spPr>
        <p:txBody>
          <a:bodyPr>
            <a:normAutofit/>
          </a:bodyPr>
          <a:lstStyle/>
          <a:p>
            <a:r>
              <a:rPr lang="en-US" dirty="0" err="1"/>
              <a:t>CoVisor</a:t>
            </a:r>
            <a:r>
              <a:rPr lang="en-US" dirty="0"/>
              <a:t> is a </a:t>
            </a:r>
            <a:r>
              <a:rPr lang="en-US" dirty="0">
                <a:solidFill>
                  <a:srgbClr val="C0504D"/>
                </a:solidFill>
              </a:rPr>
              <a:t>compositional hypervisor</a:t>
            </a:r>
            <a:r>
              <a:rPr lang="en-US" dirty="0"/>
              <a:t> for software-defined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 a </a:t>
            </a:r>
            <a:r>
              <a:rPr lang="en-US" dirty="0">
                <a:solidFill>
                  <a:srgbClr val="C0504D"/>
                </a:solidFill>
              </a:rPr>
              <a:t>clean </a:t>
            </a:r>
            <a:r>
              <a:rPr lang="en-US" dirty="0" smtClean="0">
                <a:solidFill>
                  <a:srgbClr val="C0504D"/>
                </a:solidFill>
              </a:rPr>
              <a:t>interface </a:t>
            </a:r>
            <a:r>
              <a:rPr lang="en-US" dirty="0"/>
              <a:t>to compose multiple controllers on the same network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more, visit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covisor.cs.princeton.edu</a:t>
            </a:r>
            <a:endParaRPr lang="en-US" dirty="0" smtClean="0"/>
          </a:p>
          <a:p>
            <a:r>
              <a:rPr lang="en-US" dirty="0" smtClean="0"/>
              <a:t>Ongoing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ONOS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93"/>
    </mc:Choice>
    <mc:Fallback xmlns="">
      <p:transition xmlns:p14="http://schemas.microsoft.com/office/powerpoint/2010/main" spd="slow" advTm="362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971"/>
            <a:ext cx="8229600" cy="2021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1" y="3116793"/>
            <a:ext cx="2306506" cy="20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7"/>
    </mc:Choice>
    <mc:Fallback xmlns="">
      <p:transition xmlns:p14="http://schemas.microsoft.com/office/powerpoint/2010/main" spd="slow" advTm="73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Frenetic: </a:t>
            </a:r>
            <a:r>
              <a:rPr lang="en-US" sz="2800" dirty="0" smtClean="0">
                <a:solidFill>
                  <a:srgbClr val="C0504D"/>
                </a:solidFill>
              </a:rPr>
              <a:t>composition operators </a:t>
            </a:r>
            <a:r>
              <a:rPr lang="en-US" sz="2800" dirty="0" smtClean="0"/>
              <a:t>to combine multiple applications</a:t>
            </a:r>
          </a:p>
          <a:p>
            <a:r>
              <a:rPr lang="en-US" dirty="0" smtClean="0"/>
              <a:t>Limitation: need to adopt Frenetic language and runtime system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SDN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9743" y="4621815"/>
            <a:ext cx="7092892" cy="342559"/>
          </a:xfrm>
          <a:prstGeom prst="rect">
            <a:avLst/>
          </a:prstGeom>
          <a:solidFill>
            <a:srgbClr val="7F7F7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Frenetic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42783" y="3937698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Firewall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2813" y="3937698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Gateway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9743" y="3937702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Learner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7337" y="4974957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52251" y="3942415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Monitor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92475" y="3937698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 Router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45311" y="568984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85877" y="5364094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2"/>
            <a:endCxn id="32" idx="7"/>
          </p:cNvCxnSpPr>
          <p:nvPr/>
        </p:nvCxnSpPr>
        <p:spPr>
          <a:xfrm flipH="1">
            <a:off x="4657507" y="5546974"/>
            <a:ext cx="528370" cy="1964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2" idx="2"/>
            <a:endCxn id="32" idx="5"/>
          </p:cNvCxnSpPr>
          <p:nvPr/>
        </p:nvCxnSpPr>
        <p:spPr>
          <a:xfrm flipH="1" flipV="1">
            <a:off x="4657507" y="6002037"/>
            <a:ext cx="528370" cy="223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85877" y="6042510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0"/>
            <a:endCxn id="39" idx="4"/>
          </p:cNvCxnSpPr>
          <p:nvPr/>
        </p:nvCxnSpPr>
        <p:spPr>
          <a:xfrm flipV="1">
            <a:off x="5368757" y="5729854"/>
            <a:ext cx="0" cy="31265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584770" y="535351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32" idx="1"/>
            <a:endCxn id="35" idx="6"/>
          </p:cNvCxnSpPr>
          <p:nvPr/>
        </p:nvCxnSpPr>
        <p:spPr>
          <a:xfrm flipH="1" flipV="1">
            <a:off x="3950530" y="5536391"/>
            <a:ext cx="448345" cy="2070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84770" y="6013269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stCxn id="32" idx="3"/>
            <a:endCxn id="37" idx="6"/>
          </p:cNvCxnSpPr>
          <p:nvPr/>
        </p:nvCxnSpPr>
        <p:spPr>
          <a:xfrm flipH="1">
            <a:off x="3950530" y="6002037"/>
            <a:ext cx="448345" cy="19411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32" idx="0"/>
          </p:cNvCxnSpPr>
          <p:nvPr/>
        </p:nvCxnSpPr>
        <p:spPr>
          <a:xfrm>
            <a:off x="4526189" y="4964374"/>
            <a:ext cx="2002" cy="72546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9676" y="5673178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09"/>
    </mc:Choice>
    <mc:Fallback xmlns="">
      <p:transition xmlns:p14="http://schemas.microsoft.com/office/powerpoint/2010/main" spd="slow" advTm="378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220"/>
            <a:ext cx="8229600" cy="4525963"/>
          </a:xfrm>
        </p:spPr>
        <p:txBody>
          <a:bodyPr/>
          <a:lstStyle/>
          <a:p>
            <a:r>
              <a:rPr lang="en-US" dirty="0" smtClean="0"/>
              <a:t>“Best of breed” applications are developed by </a:t>
            </a:r>
            <a:r>
              <a:rPr lang="en-US" dirty="0" smtClean="0">
                <a:solidFill>
                  <a:srgbClr val="C0504D"/>
                </a:solidFill>
              </a:rPr>
              <a:t>different </a:t>
            </a:r>
            <a:r>
              <a:rPr lang="en-US" dirty="0" smtClean="0"/>
              <a:t>parties</a:t>
            </a:r>
          </a:p>
          <a:p>
            <a:pPr lvl="1"/>
            <a:r>
              <a:rPr lang="en-US" dirty="0" smtClean="0"/>
              <a:t>Use different programming languages</a:t>
            </a:r>
          </a:p>
          <a:p>
            <a:pPr lvl="1"/>
            <a:r>
              <a:rPr lang="en-US" dirty="0" smtClean="0"/>
              <a:t>Run on different controllers</a:t>
            </a:r>
          </a:p>
          <a:p>
            <a:r>
              <a:rPr lang="en-US" altLang="zh-CN" dirty="0" smtClean="0"/>
              <a:t>Want to </a:t>
            </a:r>
            <a:r>
              <a:rPr lang="en-US" altLang="zh-CN" dirty="0" smtClean="0">
                <a:solidFill>
                  <a:schemeClr val="accent2"/>
                </a:solidFill>
              </a:rPr>
              <a:t>mix-and-match </a:t>
            </a:r>
            <a:r>
              <a:rPr lang="en-US" altLang="zh-CN" dirty="0" smtClean="0"/>
              <a:t>third-party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4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42783" y="3937698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Firewall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2813" y="3937698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Gateway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9743" y="3937702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Learner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52251" y="3942415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Monitor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92475" y="3937698"/>
            <a:ext cx="1280160" cy="548640"/>
          </a:xfrm>
          <a:prstGeom prst="rect">
            <a:avLst/>
          </a:prstGeom>
          <a:solidFill>
            <a:srgbClr val="4F81BD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 Router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45311" y="568984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85877" y="5364094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stCxn id="43" idx="2"/>
            <a:endCxn id="42" idx="7"/>
          </p:cNvCxnSpPr>
          <p:nvPr/>
        </p:nvCxnSpPr>
        <p:spPr>
          <a:xfrm flipH="1">
            <a:off x="4657507" y="5546974"/>
            <a:ext cx="528370" cy="1964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0" idx="2"/>
            <a:endCxn id="42" idx="5"/>
          </p:cNvCxnSpPr>
          <p:nvPr/>
        </p:nvCxnSpPr>
        <p:spPr>
          <a:xfrm flipH="1" flipV="1">
            <a:off x="4657507" y="6002037"/>
            <a:ext cx="528370" cy="223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85877" y="6042510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43" idx="4"/>
          </p:cNvCxnSpPr>
          <p:nvPr/>
        </p:nvCxnSpPr>
        <p:spPr>
          <a:xfrm flipV="1">
            <a:off x="5368757" y="5729854"/>
            <a:ext cx="0" cy="31265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584770" y="535351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stCxn id="42" idx="1"/>
            <a:endCxn id="52" idx="6"/>
          </p:cNvCxnSpPr>
          <p:nvPr/>
        </p:nvCxnSpPr>
        <p:spPr>
          <a:xfrm flipH="1" flipV="1">
            <a:off x="3950530" y="5536391"/>
            <a:ext cx="448345" cy="2070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584770" y="6013269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42" idx="3"/>
            <a:endCxn id="54" idx="6"/>
          </p:cNvCxnSpPr>
          <p:nvPr/>
        </p:nvCxnSpPr>
        <p:spPr>
          <a:xfrm flipH="1">
            <a:off x="3950530" y="6002037"/>
            <a:ext cx="448345" cy="19411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19676" y="5673178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656" y="5071055"/>
            <a:ext cx="514042" cy="56491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979743" y="4561764"/>
            <a:ext cx="1280160" cy="342559"/>
          </a:xfrm>
          <a:prstGeom prst="rect">
            <a:avLst/>
          </a:prstGeom>
          <a:solidFill>
            <a:schemeClr val="accent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42783" y="4561764"/>
            <a:ext cx="1280160" cy="342559"/>
          </a:xfrm>
          <a:prstGeom prst="rect">
            <a:avLst/>
          </a:prstGeom>
          <a:solidFill>
            <a:schemeClr val="accent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Ryu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82946" y="4561764"/>
            <a:ext cx="1280160" cy="342559"/>
          </a:xfrm>
          <a:prstGeom prst="rect">
            <a:avLst/>
          </a:prstGeom>
          <a:solidFill>
            <a:schemeClr val="accent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Floodlight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2251" y="4561764"/>
            <a:ext cx="1280160" cy="342559"/>
          </a:xfrm>
          <a:prstGeom prst="rect">
            <a:avLst/>
          </a:prstGeom>
          <a:solidFill>
            <a:schemeClr val="accent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92475" y="4561764"/>
            <a:ext cx="1280160" cy="342559"/>
          </a:xfrm>
          <a:prstGeom prst="rect">
            <a:avLst/>
          </a:prstGeom>
          <a:solidFill>
            <a:schemeClr val="accent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1"/>
    </mc:Choice>
    <mc:Fallback xmlns="">
      <p:transition xmlns:p14="http://schemas.microsoft.com/office/powerpoint/2010/main" spd="slow" advTm="374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017"/>
            <a:ext cx="8229600" cy="1782952"/>
          </a:xfrm>
        </p:spPr>
        <p:txBody>
          <a:bodyPr/>
          <a:lstStyle/>
          <a:p>
            <a:r>
              <a:rPr lang="en-US" dirty="0" err="1" smtClean="0"/>
              <a:t>FlowVisor</a:t>
            </a:r>
            <a:r>
              <a:rPr lang="en-US" dirty="0" smtClean="0"/>
              <a:t>/Open </a:t>
            </a:r>
            <a:r>
              <a:rPr lang="en-US" dirty="0" err="1" smtClean="0"/>
              <a:t>VirteX</a:t>
            </a:r>
            <a:r>
              <a:rPr lang="en-US" dirty="0" smtClean="0"/>
              <a:t>: each controller works on a </a:t>
            </a:r>
            <a:r>
              <a:rPr lang="en-US" dirty="0" smtClean="0">
                <a:solidFill>
                  <a:srgbClr val="C0504D"/>
                </a:solidFill>
              </a:rPr>
              <a:t>disjoint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slice of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24189" y="2347581"/>
            <a:ext cx="3550870" cy="2219746"/>
            <a:chOff x="1102621" y="2139550"/>
            <a:chExt cx="3550870" cy="2219746"/>
          </a:xfrm>
        </p:grpSpPr>
        <p:grpSp>
          <p:nvGrpSpPr>
            <p:cNvPr id="6" name="Group 5"/>
            <p:cNvGrpSpPr/>
            <p:nvPr/>
          </p:nvGrpSpPr>
          <p:grpSpPr>
            <a:xfrm>
              <a:off x="3373331" y="2139550"/>
              <a:ext cx="1280160" cy="966625"/>
              <a:chOff x="2442783" y="3937698"/>
              <a:chExt cx="1280160" cy="96662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442783" y="3937698"/>
                <a:ext cx="1280160" cy="54864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Firewall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42783" y="4561764"/>
                <a:ext cx="1280160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Ryu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3331" y="3392671"/>
              <a:ext cx="1280160" cy="966625"/>
              <a:chOff x="6792475" y="3937698"/>
              <a:chExt cx="1280160" cy="96662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792475" y="3937698"/>
                <a:ext cx="1280160" cy="548640"/>
              </a:xfrm>
              <a:prstGeom prst="rect">
                <a:avLst/>
              </a:prstGeom>
              <a:solidFill>
                <a:srgbClr val="4F81BD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Router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92475" y="4561764"/>
                <a:ext cx="1280160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ODL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" name="Picture 26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6006" y="3092714"/>
              <a:ext cx="249715" cy="320283"/>
            </a:xfrm>
            <a:prstGeom prst="rect">
              <a:avLst/>
            </a:prstGeom>
            <a:solidFill>
              <a:srgbClr val="000000"/>
            </a:solidFill>
            <a:ln w="12700">
              <a:noFill/>
            </a:ln>
          </p:spPr>
        </p:pic>
        <p:sp>
          <p:nvSpPr>
            <p:cNvPr id="5" name="Right Arrow 4"/>
            <p:cNvSpPr/>
            <p:nvPr/>
          </p:nvSpPr>
          <p:spPr>
            <a:xfrm rot="19377405">
              <a:off x="2165466" y="2607831"/>
              <a:ext cx="914400" cy="27432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1522645">
              <a:off x="2189777" y="3583246"/>
              <a:ext cx="914400" cy="27432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8760" y="3065563"/>
              <a:ext cx="596491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OR</a:t>
              </a:r>
              <a:endParaRPr lang="en-US" sz="2000" dirty="0">
                <a:solidFill>
                  <a:srgbClr val="C0504D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2621" y="3444331"/>
              <a:ext cx="1106199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Packet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083" y="5545776"/>
            <a:ext cx="6263198" cy="966625"/>
            <a:chOff x="1301083" y="5458184"/>
            <a:chExt cx="6263198" cy="966625"/>
          </a:xfrm>
        </p:grpSpPr>
        <p:grpSp>
          <p:nvGrpSpPr>
            <p:cNvPr id="35" name="Group 34"/>
            <p:cNvGrpSpPr/>
            <p:nvPr/>
          </p:nvGrpSpPr>
          <p:grpSpPr>
            <a:xfrm>
              <a:off x="3373331" y="5458184"/>
              <a:ext cx="1280160" cy="966625"/>
              <a:chOff x="2442783" y="3937698"/>
              <a:chExt cx="1280160" cy="96662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42783" y="3937698"/>
                <a:ext cx="1280160" cy="54864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Firewall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442783" y="4561764"/>
                <a:ext cx="1280160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Ryu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284121" y="5458184"/>
              <a:ext cx="1280160" cy="966625"/>
              <a:chOff x="6792475" y="3937698"/>
              <a:chExt cx="1280160" cy="9666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792475" y="3937698"/>
                <a:ext cx="1280160" cy="548640"/>
              </a:xfrm>
              <a:prstGeom prst="rect">
                <a:avLst/>
              </a:prstGeom>
              <a:solidFill>
                <a:srgbClr val="4F81BD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Router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92475" y="4561764"/>
                <a:ext cx="1280160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ODL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Picture 40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4468" y="5600829"/>
              <a:ext cx="249715" cy="320283"/>
            </a:xfrm>
            <a:prstGeom prst="rect">
              <a:avLst/>
            </a:prstGeom>
            <a:solidFill>
              <a:srgbClr val="000000"/>
            </a:solidFill>
            <a:ln w="12700">
              <a:noFill/>
            </a:ln>
          </p:spPr>
        </p:pic>
        <p:sp>
          <p:nvSpPr>
            <p:cNvPr id="42" name="Right Arrow 41"/>
            <p:cNvSpPr/>
            <p:nvPr/>
          </p:nvSpPr>
          <p:spPr>
            <a:xfrm>
              <a:off x="5005453" y="5667177"/>
              <a:ext cx="914400" cy="27432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262752" y="5667177"/>
              <a:ext cx="914400" cy="27432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01083" y="5952446"/>
              <a:ext cx="1106199" cy="36933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Packet</a:t>
              </a:r>
              <a:endParaRPr lang="en-US" sz="2000" dirty="0"/>
            </a:p>
          </p:txBody>
        </p:sp>
      </p:grpSp>
      <p:sp>
        <p:nvSpPr>
          <p:cNvPr id="46" name="Content Placeholder 2"/>
          <p:cNvSpPr txBox="1">
            <a:spLocks/>
          </p:cNvSpPr>
          <p:nvPr/>
        </p:nvSpPr>
        <p:spPr>
          <a:xfrm>
            <a:off x="457200" y="4554880"/>
            <a:ext cx="8229600" cy="178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But, we want multiple controllers to collaboratively work on the </a:t>
            </a:r>
            <a:r>
              <a:rPr lang="en-US" dirty="0" smtClean="0">
                <a:solidFill>
                  <a:schemeClr val="accent2"/>
                </a:solidFill>
              </a:rPr>
              <a:t>same</a:t>
            </a:r>
            <a:r>
              <a:rPr lang="en-US" dirty="0" smtClean="0"/>
              <a:t> traffic</a:t>
            </a:r>
          </a:p>
        </p:txBody>
      </p:sp>
    </p:spTree>
    <p:extLst>
      <p:ext uri="{BB962C8B-B14F-4D97-AF65-F5344CB8AC3E}">
        <p14:creationId xmlns:p14="http://schemas.microsoft.com/office/powerpoint/2010/main" val="25280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51"/>
    </mc:Choice>
    <mc:Fallback xmlns="">
      <p:transition xmlns:p14="http://schemas.microsoft.com/office/powerpoint/2010/main" spd="slow" advTm="389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C0504D"/>
                </a:solidFill>
              </a:rPr>
              <a:t>clean interface </a:t>
            </a:r>
            <a:r>
              <a:rPr lang="en-US" sz="2400" dirty="0" smtClean="0"/>
              <a:t>to compose multiple controllers on the same network</a:t>
            </a:r>
          </a:p>
          <a:p>
            <a:endParaRPr lang="en-US" sz="2400" dirty="0" smtClean="0"/>
          </a:p>
          <a:p>
            <a:r>
              <a:rPr lang="en-US" sz="2400" dirty="0" smtClean="0"/>
              <a:t>Composition of </a:t>
            </a:r>
            <a:r>
              <a:rPr lang="en-US" sz="2400" dirty="0" smtClean="0">
                <a:solidFill>
                  <a:srgbClr val="C0504D"/>
                </a:solidFill>
              </a:rPr>
              <a:t>multiple</a:t>
            </a:r>
            <a:r>
              <a:rPr lang="en-US" sz="2400" dirty="0" smtClean="0"/>
              <a:t> controllers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 smtClean="0">
                <a:solidFill>
                  <a:schemeClr val="accent2"/>
                </a:solidFill>
              </a:rPr>
              <a:t>omposition </a:t>
            </a:r>
            <a:r>
              <a:rPr lang="en-US" sz="2000" dirty="0" smtClean="0">
                <a:solidFill>
                  <a:srgbClr val="C0504D"/>
                </a:solidFill>
              </a:rPr>
              <a:t>operators </a:t>
            </a:r>
            <a:r>
              <a:rPr lang="en-US" sz="2000" dirty="0" smtClean="0"/>
              <a:t>to compose multiple controllers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Constraints on </a:t>
            </a:r>
            <a:r>
              <a:rPr lang="en-US" sz="2400" dirty="0" smtClean="0">
                <a:solidFill>
                  <a:srgbClr val="C0504D"/>
                </a:solidFill>
              </a:rPr>
              <a:t>individual</a:t>
            </a:r>
            <a:r>
              <a:rPr lang="en-US" sz="2400" dirty="0" smtClean="0">
                <a:solidFill>
                  <a:srgbClr val="000000"/>
                </a:solidFill>
              </a:rPr>
              <a:t> controllers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Visibility: </a:t>
            </a:r>
            <a:r>
              <a:rPr lang="en-US" sz="2000" dirty="0" smtClean="0">
                <a:solidFill>
                  <a:schemeClr val="accent2"/>
                </a:solidFill>
              </a:rPr>
              <a:t>virtual topology</a:t>
            </a:r>
            <a:r>
              <a:rPr lang="en-US" sz="2000" dirty="0" smtClean="0">
                <a:solidFill>
                  <a:srgbClr val="000000"/>
                </a:solidFill>
              </a:rPr>
              <a:t> to each controller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apability: </a:t>
            </a:r>
            <a:r>
              <a:rPr lang="en-US" sz="2000" dirty="0" smtClean="0">
                <a:solidFill>
                  <a:srgbClr val="C0504D"/>
                </a:solidFill>
              </a:rPr>
              <a:t>fine-grained access control </a:t>
            </a:r>
            <a:r>
              <a:rPr lang="en-US" sz="2000" dirty="0" smtClean="0">
                <a:solidFill>
                  <a:srgbClr val="000000"/>
                </a:solidFill>
              </a:rPr>
              <a:t>to each controller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CoVisor</a:t>
            </a:r>
            <a:r>
              <a:rPr lang="en-US" sz="3600" dirty="0" smtClean="0"/>
              <a:t>: A Compositional Hypervisor for SDN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44"/>
    </mc:Choice>
    <mc:Fallback xmlns="">
      <p:transition xmlns:p14="http://schemas.microsoft.com/office/powerpoint/2010/main" spd="slow" advTm="532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of Multiple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1752"/>
            <a:ext cx="8229600" cy="512031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Parallel operator </a:t>
            </a:r>
            <a:r>
              <a:rPr lang="en-US" sz="2000" dirty="0">
                <a:solidFill>
                  <a:srgbClr val="C0504D"/>
                </a:solidFill>
              </a:rPr>
              <a:t>(+</a:t>
            </a:r>
            <a:r>
              <a:rPr lang="en-US" sz="2000" dirty="0" smtClean="0">
                <a:solidFill>
                  <a:srgbClr val="C0504D"/>
                </a:solidFill>
              </a:rPr>
              <a:t>): </a:t>
            </a:r>
            <a:r>
              <a:rPr lang="en-US" sz="2000" dirty="0" smtClean="0">
                <a:solidFill>
                  <a:srgbClr val="000000"/>
                </a:solidFill>
              </a:rPr>
              <a:t>two controllers process packets in parallel</a:t>
            </a:r>
          </a:p>
          <a:p>
            <a:pPr lvl="1"/>
            <a:endParaRPr lang="en-US" sz="18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C0504D"/>
              </a:solidFill>
            </a:endParaRPr>
          </a:p>
          <a:p>
            <a:r>
              <a:rPr lang="en-US" sz="2000" dirty="0" smtClean="0">
                <a:solidFill>
                  <a:srgbClr val="C0504D"/>
                </a:solidFill>
              </a:rPr>
              <a:t>Sequential operator (&gt;&gt;):</a:t>
            </a:r>
            <a:r>
              <a:rPr lang="en-US" sz="2000" dirty="0" smtClean="0">
                <a:solidFill>
                  <a:srgbClr val="000000"/>
                </a:solidFill>
              </a:rPr>
              <a:t> two controllers process packets one after another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504D"/>
              </a:solidFill>
            </a:endParaRPr>
          </a:p>
          <a:p>
            <a:r>
              <a:rPr lang="en-US" sz="2000" dirty="0" smtClean="0">
                <a:solidFill>
                  <a:srgbClr val="C0504D"/>
                </a:solidFill>
              </a:rPr>
              <a:t>Override operator (   ):</a:t>
            </a:r>
            <a:r>
              <a:rPr lang="en-US" sz="2000" dirty="0" smtClean="0">
                <a:solidFill>
                  <a:srgbClr val="000000"/>
                </a:solidFill>
              </a:rPr>
              <a:t> one controller chooses to act or defer the process to another controller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C0504D"/>
              </a:solidFill>
            </a:endParaRPr>
          </a:p>
          <a:p>
            <a:r>
              <a:rPr lang="en-US" sz="2000" dirty="0" smtClean="0">
                <a:solidFill>
                  <a:srgbClr val="C0504D"/>
                </a:solidFill>
              </a:rPr>
              <a:t>Use multiple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7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2905221" y="3846646"/>
            <a:ext cx="182880" cy="137160"/>
          </a:xfrm>
          <a:prstGeom prst="triangl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33840" y="2043568"/>
            <a:ext cx="3435847" cy="548640"/>
            <a:chOff x="2233840" y="2174956"/>
            <a:chExt cx="3435847" cy="548640"/>
          </a:xfrm>
        </p:grpSpPr>
        <p:sp>
          <p:nvSpPr>
            <p:cNvPr id="8" name="Rectangle 7"/>
            <p:cNvSpPr/>
            <p:nvPr/>
          </p:nvSpPr>
          <p:spPr>
            <a:xfrm>
              <a:off x="2233840" y="2174956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Monitor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8087" y="2174956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Plus 9"/>
            <p:cNvSpPr>
              <a:spLocks noChangeAspect="1"/>
            </p:cNvSpPr>
            <p:nvPr/>
          </p:nvSpPr>
          <p:spPr>
            <a:xfrm>
              <a:off x="3768984" y="2252804"/>
              <a:ext cx="365760" cy="365760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33840" y="3093756"/>
            <a:ext cx="3435847" cy="548640"/>
            <a:chOff x="2233840" y="3466022"/>
            <a:chExt cx="3435847" cy="548640"/>
          </a:xfrm>
        </p:grpSpPr>
        <p:sp>
          <p:nvSpPr>
            <p:cNvPr id="11" name="Rectangle 10"/>
            <p:cNvSpPr/>
            <p:nvPr/>
          </p:nvSpPr>
          <p:spPr>
            <a:xfrm>
              <a:off x="2233840" y="3466022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Firewall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8087" y="3466022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29984" y="3605674"/>
              <a:ext cx="270030" cy="274320"/>
              <a:chOff x="3481850" y="3232813"/>
              <a:chExt cx="270030" cy="274320"/>
            </a:xfrm>
          </p:grpSpPr>
          <p:sp>
            <p:nvSpPr>
              <p:cNvPr id="13" name="Chevron 12"/>
              <p:cNvSpPr/>
              <p:nvPr/>
            </p:nvSpPr>
            <p:spPr>
              <a:xfrm>
                <a:off x="3481850" y="3232813"/>
                <a:ext cx="162018" cy="2743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>
                <a:off x="3589862" y="3232813"/>
                <a:ext cx="162018" cy="2743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33840" y="4436416"/>
            <a:ext cx="3435847" cy="548640"/>
            <a:chOff x="2233840" y="5071441"/>
            <a:chExt cx="3435847" cy="548640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3812754" y="5208601"/>
              <a:ext cx="274320" cy="274320"/>
            </a:xfrm>
            <a:prstGeom prst="triangle">
              <a:avLst/>
            </a:prstGeom>
            <a:solidFill>
              <a:srgbClr val="4F81BD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3840" y="5071441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Elephant Flow 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98087" y="5071441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Default 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69951" y="5430882"/>
            <a:ext cx="5823968" cy="900304"/>
            <a:chOff x="1469951" y="5430882"/>
            <a:chExt cx="5823968" cy="900304"/>
          </a:xfrm>
        </p:grpSpPr>
        <p:sp>
          <p:nvSpPr>
            <p:cNvPr id="29" name="Rectangle 28"/>
            <p:cNvSpPr/>
            <p:nvPr/>
          </p:nvSpPr>
          <p:spPr>
            <a:xfrm>
              <a:off x="1469951" y="5596097"/>
              <a:ext cx="1371600" cy="548640"/>
            </a:xfrm>
            <a:prstGeom prst="rect">
              <a:avLst/>
            </a:prstGeom>
            <a:solidFill>
              <a:srgbClr val="4F81BD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Firewall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46389" y="5733257"/>
              <a:ext cx="270030" cy="274320"/>
              <a:chOff x="3416419" y="5776018"/>
              <a:chExt cx="270030" cy="274320"/>
            </a:xfrm>
          </p:grpSpPr>
          <p:sp>
            <p:nvSpPr>
              <p:cNvPr id="30" name="Chevron 29"/>
              <p:cNvSpPr/>
              <p:nvPr/>
            </p:nvSpPr>
            <p:spPr>
              <a:xfrm>
                <a:off x="3416419" y="5776018"/>
                <a:ext cx="162018" cy="2743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3524431" y="5776018"/>
                <a:ext cx="162018" cy="2743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Left Bracket 32"/>
            <p:cNvSpPr/>
            <p:nvPr/>
          </p:nvSpPr>
          <p:spPr>
            <a:xfrm>
              <a:off x="3562081" y="5430882"/>
              <a:ext cx="109048" cy="900304"/>
            </a:xfrm>
            <a:prstGeom prst="leftBracke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flipH="1">
              <a:off x="7184871" y="5430882"/>
              <a:ext cx="109048" cy="900304"/>
            </a:xfrm>
            <a:prstGeom prst="leftBracke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71129" y="5596097"/>
              <a:ext cx="3435847" cy="548640"/>
              <a:chOff x="2233840" y="2174956"/>
              <a:chExt cx="3435847" cy="5486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233840" y="2174956"/>
                <a:ext cx="1371600" cy="548640"/>
              </a:xfrm>
              <a:prstGeom prst="rect">
                <a:avLst/>
              </a:prstGeom>
              <a:solidFill>
                <a:srgbClr val="4F81BD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Monitor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298087" y="2174956"/>
                <a:ext cx="1371600" cy="548640"/>
              </a:xfrm>
              <a:prstGeom prst="rect">
                <a:avLst/>
              </a:prstGeom>
              <a:solidFill>
                <a:srgbClr val="4F81BD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Router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Plus 38"/>
              <p:cNvSpPr>
                <a:spLocks noChangeAspect="1"/>
              </p:cNvSpPr>
              <p:nvPr/>
            </p:nvSpPr>
            <p:spPr>
              <a:xfrm>
                <a:off x="3768984" y="2252804"/>
                <a:ext cx="365760" cy="365760"/>
              </a:xfrm>
              <a:prstGeom prst="mathPlus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02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33"/>
    </mc:Choice>
    <mc:Fallback xmlns="">
      <p:transition xmlns:p14="http://schemas.microsoft.com/office/powerpoint/2010/main" spd="slow" advTm="1208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Topology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8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7687" y="5781882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78253" y="5456135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23" idx="7"/>
          </p:cNvCxnSpPr>
          <p:nvPr/>
        </p:nvCxnSpPr>
        <p:spPr>
          <a:xfrm flipH="1">
            <a:off x="2349883" y="5639015"/>
            <a:ext cx="528370" cy="1964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2"/>
            <a:endCxn id="23" idx="5"/>
          </p:cNvCxnSpPr>
          <p:nvPr/>
        </p:nvCxnSpPr>
        <p:spPr>
          <a:xfrm flipH="1" flipV="1">
            <a:off x="2349883" y="6094078"/>
            <a:ext cx="528370" cy="223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878253" y="6134551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7" idx="0"/>
            <a:endCxn id="24" idx="4"/>
          </p:cNvCxnSpPr>
          <p:nvPr/>
        </p:nvCxnSpPr>
        <p:spPr>
          <a:xfrm flipV="1">
            <a:off x="3061133" y="5821895"/>
            <a:ext cx="0" cy="31265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58322" y="4567970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23" idx="2"/>
          </p:cNvCxnSpPr>
          <p:nvPr/>
        </p:nvCxnSpPr>
        <p:spPr>
          <a:xfrm flipH="1">
            <a:off x="1627447" y="5964762"/>
            <a:ext cx="41024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6"/>
          </p:cNvCxnSpPr>
          <p:nvPr/>
        </p:nvCxnSpPr>
        <p:spPr>
          <a:xfrm flipH="1">
            <a:off x="3244013" y="5639015"/>
            <a:ext cx="283218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6"/>
          </p:cNvCxnSpPr>
          <p:nvPr/>
        </p:nvCxnSpPr>
        <p:spPr>
          <a:xfrm flipH="1">
            <a:off x="3244013" y="6317431"/>
            <a:ext cx="283218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</p:cNvCxnSpPr>
          <p:nvPr/>
        </p:nvCxnSpPr>
        <p:spPr>
          <a:xfrm flipH="1">
            <a:off x="2277918" y="4750850"/>
            <a:ext cx="28040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9" idx="7"/>
          </p:cNvCxnSpPr>
          <p:nvPr/>
        </p:nvCxnSpPr>
        <p:spPr>
          <a:xfrm flipH="1">
            <a:off x="2870518" y="4445196"/>
            <a:ext cx="264368" cy="17633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5"/>
          </p:cNvCxnSpPr>
          <p:nvPr/>
        </p:nvCxnSpPr>
        <p:spPr>
          <a:xfrm flipH="1" flipV="1">
            <a:off x="2870518" y="4880166"/>
            <a:ext cx="264368" cy="1948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5613" y="5268354"/>
            <a:ext cx="3015107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1062" y="5363806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Physical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2362" y="4748315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Virtual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963853" y="3758939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Firewall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17096" y="5821895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5947712" y="5753629"/>
            <a:ext cx="322948" cy="1218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H="1">
            <a:off x="5947712" y="6134091"/>
            <a:ext cx="322948" cy="18334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7"/>
          </p:cNvCxnSpPr>
          <p:nvPr/>
        </p:nvCxnSpPr>
        <p:spPr>
          <a:xfrm flipH="1">
            <a:off x="6529292" y="5753629"/>
            <a:ext cx="347662" cy="1218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5"/>
          </p:cNvCxnSpPr>
          <p:nvPr/>
        </p:nvCxnSpPr>
        <p:spPr>
          <a:xfrm flipH="1" flipV="1">
            <a:off x="6529292" y="6134091"/>
            <a:ext cx="347662" cy="18334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51895" y="4690413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4740320" y="4621534"/>
            <a:ext cx="265139" cy="12244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4740320" y="5002609"/>
            <a:ext cx="265139" cy="11503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7" idx="2"/>
            <a:endCxn id="35" idx="6"/>
          </p:cNvCxnSpPr>
          <p:nvPr/>
        </p:nvCxnSpPr>
        <p:spPr>
          <a:xfrm flipH="1">
            <a:off x="5317655" y="4873293"/>
            <a:ext cx="70949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62939" y="4690413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endCxn id="42" idx="7"/>
          </p:cNvCxnSpPr>
          <p:nvPr/>
        </p:nvCxnSpPr>
        <p:spPr>
          <a:xfrm flipH="1">
            <a:off x="7475135" y="4621534"/>
            <a:ext cx="231990" cy="12244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5"/>
          </p:cNvCxnSpPr>
          <p:nvPr/>
        </p:nvCxnSpPr>
        <p:spPr>
          <a:xfrm flipH="1" flipV="1">
            <a:off x="7475135" y="5002609"/>
            <a:ext cx="231990" cy="11503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27154" y="4690413"/>
            <a:ext cx="365760" cy="365760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42" idx="2"/>
            <a:endCxn id="47" idx="6"/>
          </p:cNvCxnSpPr>
          <p:nvPr/>
        </p:nvCxnSpPr>
        <p:spPr>
          <a:xfrm flipH="1">
            <a:off x="6392914" y="4873293"/>
            <a:ext cx="77002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607167" y="3758939"/>
            <a:ext cx="960839" cy="54864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Learner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70781" y="3758939"/>
            <a:ext cx="1052993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Gateway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35033" y="3758939"/>
            <a:ext cx="960839" cy="548640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 Router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1110" y="5640323"/>
            <a:ext cx="1758900" cy="677108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Ethernet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Island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63694" y="5804474"/>
            <a:ext cx="1181336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IP Core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0660" y="5798517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S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5339" y="4671264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G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0834" y="4684551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219925" y="4672807"/>
            <a:ext cx="36351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I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16910" y="3071635"/>
            <a:ext cx="19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Many-to-One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69644" y="3071635"/>
            <a:ext cx="19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One-to-Many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236729" y="5275337"/>
            <a:ext cx="3733146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virtual topology with two primitives</a:t>
            </a:r>
          </a:p>
          <a:p>
            <a:r>
              <a:rPr lang="en-US" sz="2400" dirty="0" smtClean="0"/>
              <a:t>Benefits: </a:t>
            </a:r>
            <a:r>
              <a:rPr lang="en-US" sz="2400" dirty="0"/>
              <a:t>i</a:t>
            </a:r>
            <a:r>
              <a:rPr lang="en-US" sz="2400" dirty="0" smtClean="0"/>
              <a:t>nformation hiding, controller reuse, composition</a:t>
            </a:r>
          </a:p>
        </p:txBody>
      </p:sp>
    </p:spTree>
    <p:extLst>
      <p:ext uri="{BB962C8B-B14F-4D97-AF65-F5344CB8AC3E}">
        <p14:creationId xmlns:p14="http://schemas.microsoft.com/office/powerpoint/2010/main" val="9280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96"/>
    </mc:Choice>
    <mc:Fallback xmlns="">
      <p:transition xmlns:p14="http://schemas.microsoft.com/office/powerpoint/2010/main" spd="slow" advTm="1589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3.7|40.2|2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12.8|10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2378</Words>
  <Application>Microsoft Macintosh PowerPoint</Application>
  <PresentationFormat>On-screen Show (4:3)</PresentationFormat>
  <Paragraphs>524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CoVisor: A Compositional Hypervisor for Software-Defined Networks</vt:lpstr>
      <vt:lpstr>Software-Defined Networking</vt:lpstr>
      <vt:lpstr>Multiple Management Tasks</vt:lpstr>
      <vt:lpstr>Modular SDN Applications</vt:lpstr>
      <vt:lpstr>Frenetic is Not Enough</vt:lpstr>
      <vt:lpstr>Slicing is Not Enough</vt:lpstr>
      <vt:lpstr>CoVisor: A Compositional Hypervisor for SDN</vt:lpstr>
      <vt:lpstr>Composition of Multiple Controllers</vt:lpstr>
      <vt:lpstr>Constraints on Topology Visibility</vt:lpstr>
      <vt:lpstr>Constraints on Packet Handling Capability</vt:lpstr>
      <vt:lpstr>CoVisor: A Compositional Hypervisor for SDN</vt:lpstr>
      <vt:lpstr>Compiling Policy Composition</vt:lpstr>
      <vt:lpstr>Compiling Policy Composition</vt:lpstr>
      <vt:lpstr>Policy Compilation</vt:lpstr>
      <vt:lpstr>Key challenge: Efficient data plane update</vt:lpstr>
      <vt:lpstr>Key challenge: Efficient data plane update</vt:lpstr>
      <vt:lpstr>Naïve Solution</vt:lpstr>
      <vt:lpstr>Naïve Solution</vt:lpstr>
      <vt:lpstr>Naïve Solution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CoVisor: A Compositional Hypervisor for SDN</vt:lpstr>
      <vt:lpstr>Compiling One-to-Many Virtualization</vt:lpstr>
      <vt:lpstr>Compiling One-to-Many Virtualization</vt:lpstr>
      <vt:lpstr>Implementation and Evaluation</vt:lpstr>
      <vt:lpstr>Parallel Composition: L2Monitor + L2 Router</vt:lpstr>
      <vt:lpstr>Parallel Composition: L2Monitor + L2 Router</vt:lpstr>
      <vt:lpstr>Conclusion</vt:lpstr>
      <vt:lpstr>Thanks!  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Update for a Compositional SDN Hypervisor</dc:title>
  <dc:creator>Xin Jin</dc:creator>
  <cp:lastModifiedBy>Xin Jin</cp:lastModifiedBy>
  <cp:revision>339</cp:revision>
  <cp:lastPrinted>2014-08-13T12:51:04Z</cp:lastPrinted>
  <dcterms:created xsi:type="dcterms:W3CDTF">2014-07-18T20:37:16Z</dcterms:created>
  <dcterms:modified xsi:type="dcterms:W3CDTF">2015-05-05T00:50:25Z</dcterms:modified>
</cp:coreProperties>
</file>