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</p:sldMasterIdLst>
  <p:notesMasterIdLst>
    <p:notesMasterId r:id="rId15"/>
  </p:notesMasterIdLst>
  <p:sldIdLst>
    <p:sldId id="256" r:id="rId3"/>
    <p:sldId id="278" r:id="rId4"/>
    <p:sldId id="257" r:id="rId5"/>
    <p:sldId id="258" r:id="rId6"/>
    <p:sldId id="279" r:id="rId7"/>
    <p:sldId id="259" r:id="rId8"/>
    <p:sldId id="273" r:id="rId9"/>
    <p:sldId id="275" r:id="rId10"/>
    <p:sldId id="276" r:id="rId11"/>
    <p:sldId id="277" r:id="rId12"/>
    <p:sldId id="263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9CBC41-4E46-49B7-B00B-7AFB2F94BE73}">
  <a:tblStyle styleId="{F49CBC41-4E46-49B7-B00B-7AFB2F94B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e48a73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2ce48a739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f1dbcd864_2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6f1dbcd864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0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6f1dbcd864_2_5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26f1dbcd864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1dbcd864_2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26f1dbcd864_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1dbcd864_2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26f1dbcd864_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99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f1dbcd864_2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6f1dbcd864_2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ce5f48911a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2ce5f48911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ce5f48911a_0_3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g2ce5f48911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99100" y="685800"/>
            <a:ext cx="73494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99100" y="2670300"/>
            <a:ext cx="73494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493100" y="2886300"/>
            <a:ext cx="58266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493100" y="3461400"/>
            <a:ext cx="58266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6300" y="1125900"/>
            <a:ext cx="3882600" cy="3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808700" y="1125900"/>
            <a:ext cx="3882600" cy="3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比较">
  <p:cSld name="2_比较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比较">
  <p:cSld name="3_比较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比较">
  <p:cSld name="4_比较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比较">
  <p:cSld name="5_比较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比较">
  <p:cSld name="6_比较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比较">
  <p:cSld name="7_比较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比较">
  <p:cSld name="8_比较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比较">
  <p:cSld name="9_比较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比较">
  <p:cSld name="10_比较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比较">
  <p:cSld name="11_比较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比较">
  <p:cSld name="12_比较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比较">
  <p:cSld name="13_比较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比较">
  <p:cSld name="14_比较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比较">
  <p:cSld name="15_比较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比较">
  <p:cSld name="16_比较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比较">
  <p:cSld name="17_比较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比较">
  <p:cSld name="18_比较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比较">
  <p:cSld name="19_比较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比较">
  <p:cSld name="20_比较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比较">
  <p:cSld name="21_比较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比较">
  <p:cSld name="22_比较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比较">
  <p:cSld name="23_比较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比较">
  <p:cSld name="24_比较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比较">
  <p:cSld name="25_比较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比较">
  <p:cSld name="26_比较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比较">
  <p:cSld name="27_比较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1" name="Google Shape;331;p4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比较">
  <p:cSld name="28_比较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0" name="Google Shape;340;p4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比较">
  <p:cSld name="29_比较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9" name="Google Shape;349;p48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比较">
  <p:cSld name="30_比较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8" name="Google Shape;358;p49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比较">
  <p:cSld name="31_比较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比较">
  <p:cSld name="32_比较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比较">
  <p:cSld name="33_比较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比较">
  <p:cSld name="34_比较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比较">
  <p:cSld name="35_比较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3" name="Google Shape;403;p54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比较">
  <p:cSld name="36_比较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比较">
  <p:cSld name="37_比较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1" name="Google Shape;421;p56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56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6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比较">
  <p:cSld name="38_比较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56300" y="1071900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0" name="Google Shape;430;p57"/>
          <p:cNvSpPr txBox="1">
            <a:spLocks noGrp="1"/>
          </p:cNvSpPr>
          <p:nvPr>
            <p:ph type="body" idx="2"/>
          </p:nvPr>
        </p:nvSpPr>
        <p:spPr>
          <a:xfrm>
            <a:off x="456300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57"/>
          <p:cNvSpPr txBox="1">
            <a:spLocks noGrp="1"/>
          </p:cNvSpPr>
          <p:nvPr>
            <p:ph type="body" idx="3"/>
          </p:nvPr>
        </p:nvSpPr>
        <p:spPr>
          <a:xfrm>
            <a:off x="4676813" y="1066297"/>
            <a:ext cx="4006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28575" rIns="57150" bIns="285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2" name="Google Shape;432;p57"/>
          <p:cNvSpPr txBox="1">
            <a:spLocks noGrp="1"/>
          </p:cNvSpPr>
          <p:nvPr>
            <p:ph type="body" idx="4"/>
          </p:nvPr>
        </p:nvSpPr>
        <p:spPr>
          <a:xfrm>
            <a:off x="4676813" y="1390500"/>
            <a:ext cx="4006800" cy="3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0" rIns="61925" bIns="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7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340238" y="0"/>
            <a:ext cx="405045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行业PPT模板</a:t>
            </a:r>
            <a:r>
              <a:rPr lang="zh-CN" sz="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http://www.1ppt.com/hangye/</a:t>
            </a:r>
            <a:endParaRPr sz="11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58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>
            <a:spLocks noGrp="1"/>
          </p:cNvSpPr>
          <p:nvPr>
            <p:ph type="pic" idx="2"/>
          </p:nvPr>
        </p:nvSpPr>
        <p:spPr>
          <a:xfrm>
            <a:off x="456248" y="1166336"/>
            <a:ext cx="3924776" cy="3456146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9"/>
          <p:cNvSpPr txBox="1">
            <a:spLocks noGrp="1"/>
          </p:cNvSpPr>
          <p:nvPr>
            <p:ph type="body" idx="1"/>
          </p:nvPr>
        </p:nvSpPr>
        <p:spPr>
          <a:xfrm>
            <a:off x="4762800" y="1166400"/>
            <a:ext cx="39204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59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9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25" tIns="35225" rIns="67625" bIns="352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>
            <a:spLocks noGrp="1"/>
          </p:cNvSpPr>
          <p:nvPr>
            <p:ph type="title"/>
          </p:nvPr>
        </p:nvSpPr>
        <p:spPr>
          <a:xfrm rot="5400000">
            <a:off x="6181650" y="2180250"/>
            <a:ext cx="3771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0"/>
          <p:cNvSpPr txBox="1">
            <a:spLocks noGrp="1"/>
          </p:cNvSpPr>
          <p:nvPr>
            <p:ph type="body" idx="1"/>
          </p:nvPr>
        </p:nvSpPr>
        <p:spPr>
          <a:xfrm rot="5400000">
            <a:off x="2238300" y="-866700"/>
            <a:ext cx="3771900" cy="6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00" tIns="35100" rIns="351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  <a:defRPr/>
            </a:lvl2pPr>
            <a:lvl3pPr marL="1371600" lvl="2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  <a:defRPr/>
            </a:lvl3pPr>
            <a:lvl4pPr marL="1828800" lvl="3" indent="-2984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60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0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0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1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1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59" name="Google Shape;459;p61"/>
          <p:cNvSpPr txBox="1">
            <a:spLocks noGrp="1"/>
          </p:cNvSpPr>
          <p:nvPr>
            <p:ph type="body" idx="1"/>
          </p:nvPr>
        </p:nvSpPr>
        <p:spPr>
          <a:xfrm>
            <a:off x="456300" y="580500"/>
            <a:ext cx="82296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末尾幻灯片">
  <p:cSld name="末尾幻灯片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/>
          </p:nvPr>
        </p:nvSpPr>
        <p:spPr>
          <a:xfrm>
            <a:off x="899100" y="1863000"/>
            <a:ext cx="7349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body" idx="1"/>
          </p:nvPr>
        </p:nvSpPr>
        <p:spPr>
          <a:xfrm>
            <a:off x="899100" y="2670300"/>
            <a:ext cx="7349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marL="914400" lvl="1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25" tIns="35225" rIns="67625" bIns="352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>
            <a:lvl1pPr marL="457200" marR="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Noto Sans Symbols"/>
              <a:buChar char="•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90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87000" y="4735800"/>
            <a:ext cx="2970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658200" y="4735800"/>
            <a:ext cx="20250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/>
          <p:nvPr/>
        </p:nvSpPr>
        <p:spPr>
          <a:xfrm>
            <a:off x="-476" y="4158139"/>
            <a:ext cx="9144000" cy="9849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63"/>
          <p:cNvCxnSpPr/>
          <p:nvPr/>
        </p:nvCxnSpPr>
        <p:spPr>
          <a:xfrm>
            <a:off x="-476" y="4158139"/>
            <a:ext cx="9136500" cy="0"/>
          </a:xfrm>
          <a:prstGeom prst="straightConnector1">
            <a:avLst/>
          </a:prstGeom>
          <a:noFill/>
          <a:ln w="28575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63"/>
          <p:cNvSpPr/>
          <p:nvPr/>
        </p:nvSpPr>
        <p:spPr>
          <a:xfrm rot="-560402">
            <a:off x="7882407" y="2501482"/>
            <a:ext cx="985993" cy="985993"/>
          </a:xfrm>
          <a:custGeom>
            <a:avLst/>
            <a:gdLst/>
            <a:ahLst/>
            <a:cxnLst/>
            <a:rect l="l" t="t" r="r" b="b"/>
            <a:pathLst>
              <a:path w="1280159" h="1280159" extrusionOk="0">
                <a:moveTo>
                  <a:pt x="1280160" y="640080"/>
                </a:move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ubicBezTo>
                  <a:pt x="993586" y="0"/>
                  <a:pt x="1280160" y="286574"/>
                  <a:pt x="1280160" y="640080"/>
                </a:cubicBezTo>
                <a:close/>
              </a:path>
            </a:pathLst>
          </a:custGeom>
          <a:solidFill>
            <a:srgbClr val="F9D89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563875" y="1244925"/>
            <a:ext cx="5618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0" i="0" u="none" strike="noStrike" cap="none">
                <a:solidFill>
                  <a:srgbClr val="313149"/>
                </a:solidFill>
                <a:latin typeface="Arial"/>
                <a:ea typeface="Arial"/>
                <a:cs typeface="Arial"/>
                <a:sym typeface="Arial"/>
              </a:rPr>
              <a:t>CISC3003</a:t>
            </a:r>
            <a:r>
              <a:rPr lang="zh-CN" sz="2500">
                <a:solidFill>
                  <a:srgbClr val="313149"/>
                </a:solidFill>
              </a:rPr>
              <a:t> Work Report</a:t>
            </a:r>
            <a:endParaRPr sz="2500" b="0" i="0" u="none" strike="noStrike" cap="none">
              <a:solidFill>
                <a:srgbClr val="31314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 b="1">
                <a:solidFill>
                  <a:srgbClr val="313149"/>
                </a:solidFill>
              </a:rPr>
              <a:t>Campus Q&amp;A</a:t>
            </a:r>
            <a:endParaRPr sz="3500" b="1">
              <a:solidFill>
                <a:srgbClr val="313149"/>
              </a:solidFill>
            </a:endParaRPr>
          </a:p>
        </p:txBody>
      </p:sp>
      <p:grpSp>
        <p:nvGrpSpPr>
          <p:cNvPr id="474" name="Google Shape;474;p63"/>
          <p:cNvGrpSpPr/>
          <p:nvPr/>
        </p:nvGrpSpPr>
        <p:grpSpPr>
          <a:xfrm rot="-5400000">
            <a:off x="7272446" y="970583"/>
            <a:ext cx="490175" cy="592786"/>
            <a:chOff x="3825" y="8616"/>
            <a:chExt cx="1284" cy="1552"/>
          </a:xfrm>
        </p:grpSpPr>
        <p:sp>
          <p:nvSpPr>
            <p:cNvPr id="475" name="Google Shape;475;p63"/>
            <p:cNvSpPr/>
            <p:nvPr/>
          </p:nvSpPr>
          <p:spPr>
            <a:xfrm flipH="1">
              <a:off x="3825" y="86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3"/>
            <p:cNvSpPr/>
            <p:nvPr/>
          </p:nvSpPr>
          <p:spPr>
            <a:xfrm flipH="1">
              <a:off x="3825" y="88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3"/>
            <p:cNvSpPr/>
            <p:nvPr/>
          </p:nvSpPr>
          <p:spPr>
            <a:xfrm flipH="1">
              <a:off x="3825" y="91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3"/>
            <p:cNvSpPr/>
            <p:nvPr/>
          </p:nvSpPr>
          <p:spPr>
            <a:xfrm flipH="1">
              <a:off x="3825" y="93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3"/>
            <p:cNvSpPr/>
            <p:nvPr/>
          </p:nvSpPr>
          <p:spPr>
            <a:xfrm flipH="1">
              <a:off x="3825" y="9615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3"/>
            <p:cNvSpPr/>
            <p:nvPr/>
          </p:nvSpPr>
          <p:spPr>
            <a:xfrm flipH="1">
              <a:off x="3825" y="98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3"/>
            <p:cNvSpPr/>
            <p:nvPr/>
          </p:nvSpPr>
          <p:spPr>
            <a:xfrm flipH="1">
              <a:off x="4153" y="86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3"/>
            <p:cNvSpPr/>
            <p:nvPr/>
          </p:nvSpPr>
          <p:spPr>
            <a:xfrm flipH="1">
              <a:off x="4153" y="8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3"/>
            <p:cNvSpPr/>
            <p:nvPr/>
          </p:nvSpPr>
          <p:spPr>
            <a:xfrm flipH="1">
              <a:off x="4153" y="91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3"/>
            <p:cNvSpPr/>
            <p:nvPr/>
          </p:nvSpPr>
          <p:spPr>
            <a:xfrm flipH="1">
              <a:off x="4153" y="93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3"/>
            <p:cNvSpPr/>
            <p:nvPr/>
          </p:nvSpPr>
          <p:spPr>
            <a:xfrm flipH="1">
              <a:off x="4153" y="96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3"/>
            <p:cNvSpPr/>
            <p:nvPr/>
          </p:nvSpPr>
          <p:spPr>
            <a:xfrm flipH="1">
              <a:off x="4153" y="9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3"/>
            <p:cNvSpPr/>
            <p:nvPr/>
          </p:nvSpPr>
          <p:spPr>
            <a:xfrm flipH="1">
              <a:off x="4482" y="86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3"/>
            <p:cNvSpPr/>
            <p:nvPr/>
          </p:nvSpPr>
          <p:spPr>
            <a:xfrm flipH="1">
              <a:off x="4482" y="88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3"/>
            <p:cNvSpPr/>
            <p:nvPr/>
          </p:nvSpPr>
          <p:spPr>
            <a:xfrm flipH="1">
              <a:off x="4482" y="91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3"/>
            <p:cNvSpPr/>
            <p:nvPr/>
          </p:nvSpPr>
          <p:spPr>
            <a:xfrm flipH="1">
              <a:off x="4482" y="93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3"/>
            <p:cNvSpPr/>
            <p:nvPr/>
          </p:nvSpPr>
          <p:spPr>
            <a:xfrm flipH="1">
              <a:off x="4482" y="96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3"/>
            <p:cNvSpPr/>
            <p:nvPr/>
          </p:nvSpPr>
          <p:spPr>
            <a:xfrm flipH="1">
              <a:off x="4482" y="9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3"/>
            <p:cNvSpPr/>
            <p:nvPr/>
          </p:nvSpPr>
          <p:spPr>
            <a:xfrm flipH="1">
              <a:off x="4809" y="861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3"/>
            <p:cNvSpPr/>
            <p:nvPr/>
          </p:nvSpPr>
          <p:spPr>
            <a:xfrm flipH="1">
              <a:off x="4809" y="886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3"/>
            <p:cNvSpPr/>
            <p:nvPr/>
          </p:nvSpPr>
          <p:spPr>
            <a:xfrm flipH="1">
              <a:off x="4809" y="91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3"/>
            <p:cNvSpPr/>
            <p:nvPr/>
          </p:nvSpPr>
          <p:spPr>
            <a:xfrm flipH="1">
              <a:off x="4809" y="936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3"/>
            <p:cNvSpPr/>
            <p:nvPr/>
          </p:nvSpPr>
          <p:spPr>
            <a:xfrm flipH="1">
              <a:off x="4809" y="96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3"/>
            <p:cNvSpPr/>
            <p:nvPr/>
          </p:nvSpPr>
          <p:spPr>
            <a:xfrm flipH="1">
              <a:off x="4809" y="98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9" name="Google Shape;49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969" y="1775936"/>
            <a:ext cx="3137536" cy="2572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63"/>
          <p:cNvGrpSpPr/>
          <p:nvPr/>
        </p:nvGrpSpPr>
        <p:grpSpPr>
          <a:xfrm>
            <a:off x="8109586" y="1093470"/>
            <a:ext cx="432875" cy="255561"/>
            <a:chOff x="16339" y="1075"/>
            <a:chExt cx="1056" cy="624"/>
          </a:xfrm>
        </p:grpSpPr>
        <p:sp>
          <p:nvSpPr>
            <p:cNvPr id="501" name="Google Shape;501;p63"/>
            <p:cNvSpPr/>
            <p:nvPr/>
          </p:nvSpPr>
          <p:spPr>
            <a:xfrm>
              <a:off x="16358" y="11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05163" h="1888918" extrusionOk="0">
                  <a:moveTo>
                    <a:pt x="1904748" y="877665"/>
                  </a:moveTo>
                  <a:cubicBezTo>
                    <a:pt x="1889345" y="1348122"/>
                    <a:pt x="1450577" y="1718550"/>
                    <a:pt x="924923" y="1704765"/>
                  </a:cubicBezTo>
                  <a:cubicBezTo>
                    <a:pt x="847912" y="1702645"/>
                    <a:pt x="773270" y="1692748"/>
                    <a:pt x="702182" y="1675428"/>
                  </a:cubicBezTo>
                  <a:lnTo>
                    <a:pt x="246826" y="1888919"/>
                  </a:lnTo>
                  <a:lnTo>
                    <a:pt x="349903" y="1512835"/>
                  </a:lnTo>
                  <a:cubicBezTo>
                    <a:pt x="129137" y="1350950"/>
                    <a:pt x="-8299" y="1102466"/>
                    <a:pt x="389" y="827473"/>
                  </a:cubicBezTo>
                  <a:cubicBezTo>
                    <a:pt x="16186" y="357016"/>
                    <a:pt x="454955" y="-13412"/>
                    <a:pt x="980608" y="373"/>
                  </a:cubicBezTo>
                  <a:cubicBezTo>
                    <a:pt x="1506262" y="14158"/>
                    <a:pt x="1920150" y="406854"/>
                    <a:pt x="1904748" y="87731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3"/>
            <p:cNvSpPr/>
            <p:nvPr/>
          </p:nvSpPr>
          <p:spPr>
            <a:xfrm>
              <a:off x="16342" y="11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44688" h="1924221" extrusionOk="0">
                  <a:moveTo>
                    <a:pt x="266209" y="1923868"/>
                  </a:moveTo>
                  <a:cubicBezTo>
                    <a:pt x="261865" y="1923868"/>
                    <a:pt x="257520" y="1922455"/>
                    <a:pt x="253966" y="1919980"/>
                  </a:cubicBezTo>
                  <a:cubicBezTo>
                    <a:pt x="248042" y="1915739"/>
                    <a:pt x="245278" y="1908670"/>
                    <a:pt x="246857" y="1901954"/>
                  </a:cubicBezTo>
                  <a:lnTo>
                    <a:pt x="347170" y="1536474"/>
                  </a:lnTo>
                  <a:cubicBezTo>
                    <a:pt x="118110" y="1364338"/>
                    <a:pt x="-8268" y="1112674"/>
                    <a:pt x="420" y="844750"/>
                  </a:cubicBezTo>
                  <a:cubicBezTo>
                    <a:pt x="16218" y="365102"/>
                    <a:pt x="464070" y="-12749"/>
                    <a:pt x="1000781" y="330"/>
                  </a:cubicBezTo>
                  <a:cubicBezTo>
                    <a:pt x="1260251" y="7045"/>
                    <a:pt x="1501554" y="103894"/>
                    <a:pt x="1679668" y="273202"/>
                  </a:cubicBezTo>
                  <a:cubicBezTo>
                    <a:pt x="1857782" y="442157"/>
                    <a:pt x="1951776" y="663424"/>
                    <a:pt x="1944272" y="895648"/>
                  </a:cubicBezTo>
                  <a:cubicBezTo>
                    <a:pt x="1936768" y="1127873"/>
                    <a:pt x="1828557" y="1343838"/>
                    <a:pt x="1639385" y="1503249"/>
                  </a:cubicBezTo>
                  <a:cubicBezTo>
                    <a:pt x="1450608" y="1662660"/>
                    <a:pt x="1203381" y="1746431"/>
                    <a:pt x="943911" y="1740068"/>
                  </a:cubicBezTo>
                  <a:cubicBezTo>
                    <a:pt x="869664" y="1738301"/>
                    <a:pt x="795417" y="1728758"/>
                    <a:pt x="724329" y="1711791"/>
                  </a:cubicBezTo>
                  <a:lnTo>
                    <a:pt x="275687" y="1922101"/>
                  </a:lnTo>
                  <a:cubicBezTo>
                    <a:pt x="272923" y="1923515"/>
                    <a:pt x="269763" y="1924222"/>
                    <a:pt x="266604" y="1924222"/>
                  </a:cubicBezTo>
                  <a:close/>
                  <a:moveTo>
                    <a:pt x="971951" y="35322"/>
                  </a:moveTo>
                  <a:cubicBezTo>
                    <a:pt x="470388" y="35322"/>
                    <a:pt x="54921" y="393732"/>
                    <a:pt x="39913" y="845810"/>
                  </a:cubicBezTo>
                  <a:cubicBezTo>
                    <a:pt x="31225" y="1106665"/>
                    <a:pt x="156023" y="1351260"/>
                    <a:pt x="381924" y="1516680"/>
                  </a:cubicBezTo>
                  <a:cubicBezTo>
                    <a:pt x="387848" y="1520922"/>
                    <a:pt x="390217" y="1527991"/>
                    <a:pt x="388638" y="1534707"/>
                  </a:cubicBezTo>
                  <a:lnTo>
                    <a:pt x="295829" y="1872616"/>
                  </a:lnTo>
                  <a:lnTo>
                    <a:pt x="712481" y="1677152"/>
                  </a:lnTo>
                  <a:cubicBezTo>
                    <a:pt x="716826" y="1675031"/>
                    <a:pt x="721960" y="1674678"/>
                    <a:pt x="726699" y="1675738"/>
                  </a:cubicBezTo>
                  <a:cubicBezTo>
                    <a:pt x="797392" y="1693058"/>
                    <a:pt x="870849" y="1702601"/>
                    <a:pt x="944701" y="1704722"/>
                  </a:cubicBezTo>
                  <a:cubicBezTo>
                    <a:pt x="1193508" y="1710731"/>
                    <a:pt x="1430861" y="1630495"/>
                    <a:pt x="1612135" y="1477800"/>
                  </a:cubicBezTo>
                  <a:cubicBezTo>
                    <a:pt x="1793408" y="1324751"/>
                    <a:pt x="1897275" y="1117976"/>
                    <a:pt x="1904384" y="894941"/>
                  </a:cubicBezTo>
                  <a:cubicBezTo>
                    <a:pt x="1911888" y="671907"/>
                    <a:pt x="1821448" y="459830"/>
                    <a:pt x="1650838" y="297591"/>
                  </a:cubicBezTo>
                  <a:cubicBezTo>
                    <a:pt x="1479833" y="135352"/>
                    <a:pt x="1248798" y="42391"/>
                    <a:pt x="999596" y="36029"/>
                  </a:cubicBezTo>
                  <a:cubicBezTo>
                    <a:pt x="990513" y="36029"/>
                    <a:pt x="981035" y="35676"/>
                    <a:pt x="971951" y="35676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3"/>
            <p:cNvSpPr/>
            <p:nvPr/>
          </p:nvSpPr>
          <p:spPr>
            <a:xfrm>
              <a:off x="16355" y="10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05148" h="1906926" extrusionOk="0">
                  <a:moveTo>
                    <a:pt x="1904753" y="852550"/>
                  </a:moveTo>
                  <a:cubicBezTo>
                    <a:pt x="1904753" y="1323361"/>
                    <a:pt x="1478228" y="1705100"/>
                    <a:pt x="952179" y="1705100"/>
                  </a:cubicBezTo>
                  <a:cubicBezTo>
                    <a:pt x="875168" y="1705100"/>
                    <a:pt x="800526" y="1696970"/>
                    <a:pt x="728648" y="1681418"/>
                  </a:cubicBezTo>
                  <a:lnTo>
                    <a:pt x="280401" y="1906926"/>
                  </a:lnTo>
                  <a:lnTo>
                    <a:pt x="371235" y="1528369"/>
                  </a:lnTo>
                  <a:cubicBezTo>
                    <a:pt x="145730" y="1372139"/>
                    <a:pt x="0" y="1127543"/>
                    <a:pt x="0" y="852550"/>
                  </a:cubicBezTo>
                  <a:cubicBezTo>
                    <a:pt x="0" y="381739"/>
                    <a:pt x="426526" y="0"/>
                    <a:pt x="952574" y="0"/>
                  </a:cubicBezTo>
                  <a:cubicBezTo>
                    <a:pt x="1478623" y="0"/>
                    <a:pt x="1905148" y="381739"/>
                    <a:pt x="1905148" y="852550"/>
                  </a:cubicBezTo>
                  <a:close/>
                </a:path>
              </a:pathLst>
            </a:custGeom>
            <a:solidFill>
              <a:srgbClr val="FFD59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3"/>
            <p:cNvSpPr/>
            <p:nvPr/>
          </p:nvSpPr>
          <p:spPr>
            <a:xfrm>
              <a:off x="16339" y="10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944641" h="1941918" extrusionOk="0">
                  <a:moveTo>
                    <a:pt x="300543" y="1941919"/>
                  </a:moveTo>
                  <a:cubicBezTo>
                    <a:pt x="296593" y="1941919"/>
                    <a:pt x="292249" y="1940859"/>
                    <a:pt x="288695" y="1938384"/>
                  </a:cubicBezTo>
                  <a:cubicBezTo>
                    <a:pt x="282376" y="1934143"/>
                    <a:pt x="279611" y="1927074"/>
                    <a:pt x="281191" y="1920358"/>
                  </a:cubicBezTo>
                  <a:lnTo>
                    <a:pt x="369261" y="1552404"/>
                  </a:lnTo>
                  <a:cubicBezTo>
                    <a:pt x="134277" y="1386631"/>
                    <a:pt x="0" y="1138500"/>
                    <a:pt x="0" y="870223"/>
                  </a:cubicBezTo>
                  <a:cubicBezTo>
                    <a:pt x="0" y="390222"/>
                    <a:pt x="436004" y="0"/>
                    <a:pt x="972321" y="0"/>
                  </a:cubicBezTo>
                  <a:cubicBezTo>
                    <a:pt x="1508637" y="0"/>
                    <a:pt x="1944641" y="390222"/>
                    <a:pt x="1944641" y="870223"/>
                  </a:cubicBezTo>
                  <a:cubicBezTo>
                    <a:pt x="1944641" y="1350224"/>
                    <a:pt x="1508637" y="1740446"/>
                    <a:pt x="972321" y="1740446"/>
                  </a:cubicBezTo>
                  <a:cubicBezTo>
                    <a:pt x="897679" y="1740446"/>
                    <a:pt x="823827" y="1733023"/>
                    <a:pt x="751949" y="1717824"/>
                  </a:cubicBezTo>
                  <a:lnTo>
                    <a:pt x="310416" y="1939798"/>
                  </a:lnTo>
                  <a:cubicBezTo>
                    <a:pt x="307257" y="1941212"/>
                    <a:pt x="304097" y="1941919"/>
                    <a:pt x="300543" y="1941919"/>
                  </a:cubicBezTo>
                  <a:close/>
                  <a:moveTo>
                    <a:pt x="972321" y="35346"/>
                  </a:moveTo>
                  <a:cubicBezTo>
                    <a:pt x="457725" y="35346"/>
                    <a:pt x="39493" y="409662"/>
                    <a:pt x="39493" y="870223"/>
                  </a:cubicBezTo>
                  <a:cubicBezTo>
                    <a:pt x="39493" y="1131078"/>
                    <a:pt x="172190" y="1372139"/>
                    <a:pt x="403225" y="1531903"/>
                  </a:cubicBezTo>
                  <a:cubicBezTo>
                    <a:pt x="409149" y="1536145"/>
                    <a:pt x="411913" y="1542861"/>
                    <a:pt x="410334" y="1549576"/>
                  </a:cubicBezTo>
                  <a:lnTo>
                    <a:pt x="328583" y="1889960"/>
                  </a:lnTo>
                  <a:lnTo>
                    <a:pt x="738521" y="1683892"/>
                  </a:lnTo>
                  <a:cubicBezTo>
                    <a:pt x="742866" y="1681771"/>
                    <a:pt x="748000" y="1681064"/>
                    <a:pt x="752739" y="1682125"/>
                  </a:cubicBezTo>
                  <a:cubicBezTo>
                    <a:pt x="823827" y="1697323"/>
                    <a:pt x="897679" y="1705100"/>
                    <a:pt x="971531" y="1705100"/>
                  </a:cubicBezTo>
                  <a:cubicBezTo>
                    <a:pt x="1485731" y="1705100"/>
                    <a:pt x="1904358" y="1330784"/>
                    <a:pt x="1904358" y="870223"/>
                  </a:cubicBezTo>
                  <a:cubicBezTo>
                    <a:pt x="1904358" y="409662"/>
                    <a:pt x="1486521" y="35346"/>
                    <a:pt x="972321" y="35346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63"/>
            <p:cNvGrpSpPr/>
            <p:nvPr/>
          </p:nvGrpSpPr>
          <p:grpSpPr>
            <a:xfrm>
              <a:off x="16716" y="1682"/>
              <a:ext cx="680" cy="17"/>
              <a:chOff x="16721" y="1696"/>
              <a:chExt cx="669" cy="14"/>
            </a:xfrm>
          </p:grpSpPr>
          <p:sp>
            <p:nvSpPr>
              <p:cNvPr id="506" name="Google Shape;506;p63"/>
              <p:cNvSpPr/>
              <p:nvPr/>
            </p:nvSpPr>
            <p:spPr>
              <a:xfrm>
                <a:off x="16737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7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3"/>
              <p:cNvSpPr/>
              <p:nvPr/>
            </p:nvSpPr>
            <p:spPr>
              <a:xfrm>
                <a:off x="16721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903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3"/>
              <p:cNvSpPr/>
              <p:nvPr/>
            </p:nvSpPr>
            <p:spPr>
              <a:xfrm>
                <a:off x="17063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7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3"/>
              <p:cNvSpPr/>
              <p:nvPr/>
            </p:nvSpPr>
            <p:spPr>
              <a:xfrm>
                <a:off x="17047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508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3"/>
              <p:cNvSpPr/>
              <p:nvPr/>
            </p:nvSpPr>
            <p:spPr>
              <a:xfrm>
                <a:off x="17390" y="171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4559" h="156230" extrusionOk="0">
                    <a:moveTo>
                      <a:pt x="174560" y="78115"/>
                    </a:moveTo>
                    <a:cubicBezTo>
                      <a:pt x="174560" y="121257"/>
                      <a:pt x="135483" y="156230"/>
                      <a:pt x="87280" y="156230"/>
                    </a:cubicBezTo>
                    <a:cubicBezTo>
                      <a:pt x="39076" y="156230"/>
                      <a:pt x="0" y="121257"/>
                      <a:pt x="0" y="78115"/>
                    </a:cubicBezTo>
                    <a:cubicBezTo>
                      <a:pt x="0" y="34973"/>
                      <a:pt x="39077" y="0"/>
                      <a:pt x="87280" y="0"/>
                    </a:cubicBezTo>
                    <a:cubicBezTo>
                      <a:pt x="135483" y="0"/>
                      <a:pt x="174560" y="34973"/>
                      <a:pt x="174560" y="78115"/>
                    </a:cubicBezTo>
                    <a:close/>
                  </a:path>
                </a:pathLst>
              </a:custGeom>
              <a:solidFill>
                <a:srgbClr val="FFE6D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3"/>
              <p:cNvSpPr/>
              <p:nvPr/>
            </p:nvSpPr>
            <p:spPr>
              <a:xfrm>
                <a:off x="17374" y="1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4052" h="191576" extrusionOk="0">
                    <a:moveTo>
                      <a:pt x="107026" y="191576"/>
                    </a:moveTo>
                    <a:cubicBezTo>
                      <a:pt x="47787" y="191576"/>
                      <a:pt x="0" y="148454"/>
                      <a:pt x="0" y="95788"/>
                    </a:cubicBezTo>
                    <a:cubicBezTo>
                      <a:pt x="0" y="43122"/>
                      <a:pt x="48182" y="0"/>
                      <a:pt x="107026" y="0"/>
                    </a:cubicBezTo>
                    <a:cubicBezTo>
                      <a:pt x="165871" y="0"/>
                      <a:pt x="214053" y="43122"/>
                      <a:pt x="214053" y="95788"/>
                    </a:cubicBezTo>
                    <a:cubicBezTo>
                      <a:pt x="214053" y="148454"/>
                      <a:pt x="165871" y="191576"/>
                      <a:pt x="107026" y="191576"/>
                    </a:cubicBezTo>
                    <a:close/>
                    <a:moveTo>
                      <a:pt x="107026" y="34993"/>
                    </a:moveTo>
                    <a:cubicBezTo>
                      <a:pt x="69508" y="34993"/>
                      <a:pt x="39493" y="62209"/>
                      <a:pt x="39493" y="95435"/>
                    </a:cubicBezTo>
                    <a:cubicBezTo>
                      <a:pt x="39493" y="128660"/>
                      <a:pt x="69903" y="155877"/>
                      <a:pt x="107026" y="155877"/>
                    </a:cubicBezTo>
                    <a:cubicBezTo>
                      <a:pt x="144150" y="155877"/>
                      <a:pt x="174560" y="128660"/>
                      <a:pt x="174560" y="95435"/>
                    </a:cubicBezTo>
                    <a:cubicBezTo>
                      <a:pt x="174560" y="62209"/>
                      <a:pt x="144150" y="34993"/>
                      <a:pt x="107026" y="34993"/>
                    </a:cubicBezTo>
                    <a:close/>
                  </a:path>
                </a:pathLst>
              </a:custGeom>
              <a:solidFill>
                <a:srgbClr val="31314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2" name="Google Shape;512;p63"/>
          <p:cNvGrpSpPr/>
          <p:nvPr/>
        </p:nvGrpSpPr>
        <p:grpSpPr>
          <a:xfrm>
            <a:off x="4632484" y="915829"/>
            <a:ext cx="1821475" cy="888817"/>
            <a:chOff x="10222" y="2380"/>
            <a:chExt cx="3652" cy="1782"/>
          </a:xfrm>
        </p:grpSpPr>
        <p:pic>
          <p:nvPicPr>
            <p:cNvPr id="513" name="Google Shape;513;p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2" y="2380"/>
              <a:ext cx="2685" cy="1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63"/>
            <p:cNvSpPr/>
            <p:nvPr/>
          </p:nvSpPr>
          <p:spPr>
            <a:xfrm>
              <a:off x="13389" y="32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E8565E"/>
            </a:solidFill>
            <a:ln w="22225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3"/>
            <p:cNvSpPr/>
            <p:nvPr/>
          </p:nvSpPr>
          <p:spPr>
            <a:xfrm>
              <a:off x="13874" y="28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FFD592"/>
            </a:solidFill>
            <a:ln w="22225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63"/>
          <p:cNvGrpSpPr/>
          <p:nvPr/>
        </p:nvGrpSpPr>
        <p:grpSpPr>
          <a:xfrm>
            <a:off x="563880" y="349568"/>
            <a:ext cx="7881246" cy="142875"/>
            <a:chOff x="1214" y="734"/>
            <a:chExt cx="16549" cy="300"/>
          </a:xfrm>
        </p:grpSpPr>
        <p:sp>
          <p:nvSpPr>
            <p:cNvPr id="517" name="Google Shape;517;p63"/>
            <p:cNvSpPr txBox="1"/>
            <p:nvPr/>
          </p:nvSpPr>
          <p:spPr>
            <a:xfrm>
              <a:off x="1214" y="734"/>
              <a:ext cx="27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 b="1" i="0" u="none" strike="noStrike" cap="none">
                  <a:solidFill>
                    <a:srgbClr val="313149"/>
                  </a:solidFill>
                  <a:latin typeface="Arial"/>
                  <a:ea typeface="Arial"/>
                  <a:cs typeface="Arial"/>
                  <a:sym typeface="Arial"/>
                </a:rPr>
                <a:t>YOUR LOGO</a:t>
              </a:r>
              <a:endParaRPr sz="1100"/>
            </a:p>
          </p:txBody>
        </p:sp>
        <p:grpSp>
          <p:nvGrpSpPr>
            <p:cNvPr id="518" name="Google Shape;518;p63"/>
            <p:cNvGrpSpPr/>
            <p:nvPr/>
          </p:nvGrpSpPr>
          <p:grpSpPr>
            <a:xfrm>
              <a:off x="16909" y="877"/>
              <a:ext cx="853" cy="0"/>
              <a:chOff x="16677" y="838"/>
              <a:chExt cx="1266" cy="0"/>
            </a:xfrm>
          </p:grpSpPr>
          <p:sp>
            <p:nvSpPr>
              <p:cNvPr id="519" name="Google Shape;519;p63"/>
              <p:cNvSpPr/>
              <p:nvPr/>
            </p:nvSpPr>
            <p:spPr>
              <a:xfrm>
                <a:off x="16677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90B0C4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3"/>
              <p:cNvSpPr/>
              <p:nvPr/>
            </p:nvSpPr>
            <p:spPr>
              <a:xfrm>
                <a:off x="17099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E8565E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3"/>
              <p:cNvSpPr/>
              <p:nvPr/>
            </p:nvSpPr>
            <p:spPr>
              <a:xfrm>
                <a:off x="17521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90B0C4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63"/>
              <p:cNvSpPr/>
              <p:nvPr/>
            </p:nvSpPr>
            <p:spPr>
              <a:xfrm>
                <a:off x="17943" y="8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80159" h="1280159" extrusionOk="0">
                    <a:moveTo>
                      <a:pt x="1280160" y="640080"/>
                    </a:moveTo>
                    <a:cubicBezTo>
                      <a:pt x="1280160" y="993586"/>
                      <a:pt x="993586" y="1280160"/>
                      <a:pt x="640080" y="1280160"/>
                    </a:cubicBezTo>
                    <a:cubicBezTo>
                      <a:pt x="286574" y="1280160"/>
                      <a:pt x="0" y="993586"/>
                      <a:pt x="0" y="640080"/>
                    </a:cubicBezTo>
                    <a:cubicBezTo>
                      <a:pt x="0" y="286574"/>
                      <a:pt x="286574" y="0"/>
                      <a:pt x="640080" y="0"/>
                    </a:cubicBezTo>
                    <a:cubicBezTo>
                      <a:pt x="993586" y="0"/>
                      <a:pt x="1280160" y="286574"/>
                      <a:pt x="1280160" y="640080"/>
                    </a:cubicBezTo>
                    <a:close/>
                  </a:path>
                </a:pathLst>
              </a:custGeom>
              <a:solidFill>
                <a:srgbClr val="FFD592"/>
              </a:solidFill>
              <a:ln w="19050" cap="flat" cmpd="sng">
                <a:solidFill>
                  <a:srgbClr val="31314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3" name="Google Shape;523;p63"/>
          <p:cNvGrpSpPr/>
          <p:nvPr/>
        </p:nvGrpSpPr>
        <p:grpSpPr>
          <a:xfrm>
            <a:off x="344329" y="4524137"/>
            <a:ext cx="8238649" cy="285750"/>
            <a:chOff x="648" y="9500"/>
            <a:chExt cx="17299" cy="600"/>
          </a:xfrm>
        </p:grpSpPr>
        <p:sp>
          <p:nvSpPr>
            <p:cNvPr id="524" name="Google Shape;524;p63"/>
            <p:cNvSpPr txBox="1"/>
            <p:nvPr/>
          </p:nvSpPr>
          <p:spPr>
            <a:xfrm>
              <a:off x="14647" y="9585"/>
              <a:ext cx="3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 txBox="1"/>
            <p:nvPr/>
          </p:nvSpPr>
          <p:spPr>
            <a:xfrm>
              <a:off x="648" y="9500"/>
              <a:ext cx="33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programming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63"/>
            <p:cNvGrpSpPr/>
            <p:nvPr/>
          </p:nvGrpSpPr>
          <p:grpSpPr>
            <a:xfrm>
              <a:off x="3621" y="9671"/>
              <a:ext cx="636" cy="300"/>
              <a:chOff x="1842" y="9834"/>
              <a:chExt cx="636" cy="300"/>
            </a:xfrm>
          </p:grpSpPr>
          <p:sp>
            <p:nvSpPr>
              <p:cNvPr id="527" name="Google Shape;527;p63"/>
              <p:cNvSpPr/>
              <p:nvPr/>
            </p:nvSpPr>
            <p:spPr>
              <a:xfrm rot="5400000">
                <a:off x="1904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63"/>
              <p:cNvSpPr/>
              <p:nvPr/>
            </p:nvSpPr>
            <p:spPr>
              <a:xfrm rot="5400000">
                <a:off x="1692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63"/>
              <p:cNvSpPr/>
              <p:nvPr/>
            </p:nvSpPr>
            <p:spPr>
              <a:xfrm rot="5400000">
                <a:off x="2328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3"/>
              <p:cNvSpPr/>
              <p:nvPr/>
            </p:nvSpPr>
            <p:spPr>
              <a:xfrm rot="5400000">
                <a:off x="2116" y="9984"/>
                <a:ext cx="300" cy="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31" name="Google Shape;531;p63"/>
            <p:cNvCxnSpPr/>
            <p:nvPr/>
          </p:nvCxnSpPr>
          <p:spPr>
            <a:xfrm>
              <a:off x="4634" y="9765"/>
              <a:ext cx="9900" cy="0"/>
            </a:xfrm>
            <a:prstGeom prst="straightConnector1">
              <a:avLst/>
            </a:prstGeom>
            <a:noFill/>
            <a:ln w="19050" cap="rnd" cmpd="sng">
              <a:solidFill>
                <a:srgbClr val="FAFAF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3" name="Google Shape;533;p63"/>
          <p:cNvGrpSpPr/>
          <p:nvPr/>
        </p:nvGrpSpPr>
        <p:grpSpPr>
          <a:xfrm rot="-5400000">
            <a:off x="381202" y="837722"/>
            <a:ext cx="353206" cy="426953"/>
            <a:chOff x="3825" y="8616"/>
            <a:chExt cx="1284" cy="1552"/>
          </a:xfrm>
        </p:grpSpPr>
        <p:sp>
          <p:nvSpPr>
            <p:cNvPr id="534" name="Google Shape;534;p63"/>
            <p:cNvSpPr/>
            <p:nvPr/>
          </p:nvSpPr>
          <p:spPr>
            <a:xfrm flipH="1">
              <a:off x="3825" y="86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 flipH="1">
              <a:off x="3825" y="88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 flipH="1">
              <a:off x="3825" y="91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 flipH="1">
              <a:off x="3825" y="93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 flipH="1">
              <a:off x="3825" y="9615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 flipH="1">
              <a:off x="3825" y="986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 flipH="1">
              <a:off x="4153" y="86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 flipH="1">
              <a:off x="4153" y="8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 flipH="1">
              <a:off x="4153" y="91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 flipH="1">
              <a:off x="4153" y="93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 flipH="1">
              <a:off x="4153" y="9616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 flipH="1">
              <a:off x="4153" y="9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 flipH="1">
              <a:off x="4482" y="86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 flipH="1">
              <a:off x="4482" y="88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 flipH="1">
              <a:off x="4482" y="91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 flipH="1">
              <a:off x="4482" y="93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 flipH="1">
              <a:off x="4482" y="961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 flipH="1">
              <a:off x="4482" y="9867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 flipH="1">
              <a:off x="4809" y="861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 flipH="1">
              <a:off x="4809" y="886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 flipH="1">
              <a:off x="4809" y="91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 flipH="1">
              <a:off x="4809" y="9369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 flipH="1">
              <a:off x="4809" y="961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 flipH="1">
              <a:off x="4809" y="9868"/>
              <a:ext cx="300" cy="300"/>
            </a:xfrm>
            <a:prstGeom prst="ellipse">
              <a:avLst/>
            </a:prstGeom>
            <a:gradFill>
              <a:gsLst>
                <a:gs pos="0">
                  <a:srgbClr val="90B0C4">
                    <a:alpha val="0"/>
                  </a:srgbClr>
                </a:gs>
                <a:gs pos="100000">
                  <a:srgbClr val="90B0C4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F70EBA-6B64-C427-F771-EA29D8736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86416"/>
              </p:ext>
            </p:extLst>
          </p:nvPr>
        </p:nvGraphicFramePr>
        <p:xfrm>
          <a:off x="619151" y="2339259"/>
          <a:ext cx="2800324" cy="170688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676249">
                  <a:extLst>
                    <a:ext uri="{9D8B030D-6E8A-4147-A177-3AD203B41FA5}">
                      <a16:colId xmlns:a16="http://schemas.microsoft.com/office/drawing/2014/main" val="291387868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83078625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07289582"/>
                    </a:ext>
                  </a:extLst>
                </a:gridCol>
              </a:tblGrid>
              <a:tr h="136442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1" dirty="0"/>
                        <a:t>TEAM 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95974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Huang Yanzhen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DC126732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0906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Li </a:t>
                      </a:r>
                      <a:r>
                        <a:rPr lang="en-GB" sz="1000" dirty="0" err="1"/>
                        <a:t>Ruoxuan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DC027534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56350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Zirui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31763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Guo </a:t>
                      </a:r>
                      <a:r>
                        <a:rPr lang="en-GB" sz="1000" dirty="0" err="1"/>
                        <a:t>Pengze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DC127461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57371"/>
                  </a:ext>
                </a:extLst>
              </a:tr>
              <a:tr h="136442">
                <a:tc rowSpan="2">
                  <a:txBody>
                    <a:bodyPr/>
                    <a:lstStyle/>
                    <a:p>
                      <a:r>
                        <a:rPr lang="en-GB" sz="1000" b="1" dirty="0"/>
                        <a:t>PAIR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Chen </a:t>
                      </a:r>
                      <a:r>
                        <a:rPr lang="en-GB" sz="1000" dirty="0" err="1"/>
                        <a:t>Pengyu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DC125135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24096"/>
                  </a:ext>
                </a:extLst>
              </a:tr>
              <a:tr h="136442">
                <a:tc v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Lei Chon 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DC026736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738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81214-019B-79ED-108D-3BA3479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User Interface / Responsive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F28281-09D9-DFF5-532E-B58D3FE5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155847"/>
            <a:ext cx="3618882" cy="19041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5F9006-0ED1-C9D2-BB0A-FF01EC3B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42" y="1155845"/>
            <a:ext cx="2179876" cy="19041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EA63B4-C331-8134-F570-D02C2AD3F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878" y="1155845"/>
            <a:ext cx="2243700" cy="3739500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7ECA9690-4229-BE49-94CE-CD74F7B76C85}"/>
              </a:ext>
            </a:extLst>
          </p:cNvPr>
          <p:cNvSpPr/>
          <p:nvPr/>
        </p:nvSpPr>
        <p:spPr>
          <a:xfrm>
            <a:off x="3823200" y="1972800"/>
            <a:ext cx="748800" cy="45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narrower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1A9815-AD33-C825-40C8-E63270DC5F1E}"/>
              </a:ext>
            </a:extLst>
          </p:cNvPr>
          <p:cNvSpPr/>
          <p:nvPr/>
        </p:nvSpPr>
        <p:spPr>
          <a:xfrm>
            <a:off x="6163200" y="1972800"/>
            <a:ext cx="1014598" cy="45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Even </a:t>
            </a:r>
            <a:r>
              <a:rPr lang="en-GB" sz="800" b="1" dirty="0"/>
              <a:t>narrower</a:t>
            </a:r>
          </a:p>
        </p:txBody>
      </p:sp>
    </p:spTree>
    <p:extLst>
      <p:ext uri="{BB962C8B-B14F-4D97-AF65-F5344CB8AC3E}">
        <p14:creationId xmlns:p14="http://schemas.microsoft.com/office/powerpoint/2010/main" val="181639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0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</a:rPr>
              <a:t>Database Design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70"/>
          <p:cNvGrpSpPr/>
          <p:nvPr/>
        </p:nvGrpSpPr>
        <p:grpSpPr>
          <a:xfrm>
            <a:off x="8038690" y="417727"/>
            <a:ext cx="406437" cy="0"/>
            <a:chOff x="16677" y="838"/>
            <a:chExt cx="1266" cy="0"/>
          </a:xfrm>
        </p:grpSpPr>
        <p:sp>
          <p:nvSpPr>
            <p:cNvPr id="638" name="Google Shape;638;p70"/>
            <p:cNvSpPr/>
            <p:nvPr/>
          </p:nvSpPr>
          <p:spPr>
            <a:xfrm>
              <a:off x="16677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90B0C4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0"/>
            <p:cNvSpPr/>
            <p:nvPr/>
          </p:nvSpPr>
          <p:spPr>
            <a:xfrm>
              <a:off x="17099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E8565E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0"/>
            <p:cNvSpPr/>
            <p:nvPr/>
          </p:nvSpPr>
          <p:spPr>
            <a:xfrm>
              <a:off x="17521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90B0C4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17943" y="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80159" h="1280159" extrusionOk="0">
                  <a:moveTo>
                    <a:pt x="1280160" y="640080"/>
                  </a:move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ubicBezTo>
                    <a:pt x="993586" y="0"/>
                    <a:pt x="1280160" y="286574"/>
                    <a:pt x="1280160" y="640080"/>
                  </a:cubicBezTo>
                  <a:close/>
                </a:path>
              </a:pathLst>
            </a:custGeom>
            <a:solidFill>
              <a:srgbClr val="FFD592"/>
            </a:solidFill>
            <a:ln w="19050" cap="flat" cmpd="sng">
              <a:solidFill>
                <a:srgbClr val="31314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70"/>
          <p:cNvSpPr/>
          <p:nvPr/>
        </p:nvSpPr>
        <p:spPr>
          <a:xfrm>
            <a:off x="-476" y="4438174"/>
            <a:ext cx="9144000" cy="7050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70"/>
          <p:cNvCxnSpPr/>
          <p:nvPr/>
        </p:nvCxnSpPr>
        <p:spPr>
          <a:xfrm>
            <a:off x="0" y="4433888"/>
            <a:ext cx="9135000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44" name="Google Shape;644;p70"/>
          <p:cNvGrpSpPr/>
          <p:nvPr/>
        </p:nvGrpSpPr>
        <p:grpSpPr>
          <a:xfrm rot="5400000">
            <a:off x="496654" y="3479460"/>
            <a:ext cx="228655" cy="171450"/>
            <a:chOff x="3046" y="9211"/>
            <a:chExt cx="470" cy="300"/>
          </a:xfrm>
        </p:grpSpPr>
        <p:sp>
          <p:nvSpPr>
            <p:cNvPr id="645" name="Google Shape;645;p70"/>
            <p:cNvSpPr/>
            <p:nvPr/>
          </p:nvSpPr>
          <p:spPr>
            <a:xfrm rot="5400000">
              <a:off x="289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 rot="5400000">
              <a:off x="3131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 rot="5400000">
              <a:off x="336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70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649" name="Google Shape;649;p70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0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70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</a:t>
            </a:r>
            <a:r>
              <a:rPr lang="en-GB" altLang="zh-CN" sz="4000" b="1" dirty="0">
                <a:solidFill>
                  <a:schemeClr val="dk1"/>
                </a:solidFill>
              </a:rPr>
              <a:t>3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70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653" name="Google Shape;653;p70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/>
          <p:nvPr/>
        </p:nvSpPr>
        <p:spPr>
          <a:xfrm>
            <a:off x="-476" y="4438174"/>
            <a:ext cx="9144000" cy="70500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p79"/>
          <p:cNvCxnSpPr/>
          <p:nvPr/>
        </p:nvCxnSpPr>
        <p:spPr>
          <a:xfrm>
            <a:off x="0" y="4433888"/>
            <a:ext cx="9135000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p79"/>
          <p:cNvCxnSpPr/>
          <p:nvPr/>
        </p:nvCxnSpPr>
        <p:spPr>
          <a:xfrm>
            <a:off x="636985" y="845344"/>
            <a:ext cx="0" cy="2367000"/>
          </a:xfrm>
          <a:prstGeom prst="straightConnector1">
            <a:avLst/>
          </a:prstGeom>
          <a:noFill/>
          <a:ln w="15875" cap="flat" cmpd="sng">
            <a:solidFill>
              <a:srgbClr val="D9D9D9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6" name="Google Shape;766;p79"/>
          <p:cNvGrpSpPr/>
          <p:nvPr/>
        </p:nvGrpSpPr>
        <p:grpSpPr>
          <a:xfrm rot="5400000">
            <a:off x="496654" y="3479460"/>
            <a:ext cx="228655" cy="171450"/>
            <a:chOff x="3046" y="9211"/>
            <a:chExt cx="470" cy="300"/>
          </a:xfrm>
        </p:grpSpPr>
        <p:sp>
          <p:nvSpPr>
            <p:cNvPr id="767" name="Google Shape;767;p79"/>
            <p:cNvSpPr/>
            <p:nvPr/>
          </p:nvSpPr>
          <p:spPr>
            <a:xfrm rot="5400000">
              <a:off x="289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9"/>
            <p:cNvSpPr/>
            <p:nvPr/>
          </p:nvSpPr>
          <p:spPr>
            <a:xfrm rot="5400000">
              <a:off x="3131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9"/>
            <p:cNvSpPr/>
            <p:nvPr/>
          </p:nvSpPr>
          <p:spPr>
            <a:xfrm rot="5400000">
              <a:off x="3366" y="9361"/>
              <a:ext cx="300" cy="0"/>
            </a:xfrm>
            <a:prstGeom prst="triangle">
              <a:avLst>
                <a:gd name="adj" fmla="val 50000"/>
              </a:avLst>
            </a:pr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79"/>
          <p:cNvGrpSpPr/>
          <p:nvPr/>
        </p:nvGrpSpPr>
        <p:grpSpPr>
          <a:xfrm>
            <a:off x="5063490" y="886301"/>
            <a:ext cx="135255" cy="64770"/>
            <a:chOff x="10632" y="1861"/>
            <a:chExt cx="284" cy="136"/>
          </a:xfrm>
        </p:grpSpPr>
        <p:sp>
          <p:nvSpPr>
            <p:cNvPr id="771" name="Google Shape;771;p79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9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3" name="Google Shape;773;p79"/>
          <p:cNvSpPr txBox="1"/>
          <p:nvPr/>
        </p:nvSpPr>
        <p:spPr>
          <a:xfrm>
            <a:off x="332297" y="2229300"/>
            <a:ext cx="8469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chemeClr val="dk1"/>
                </a:solidFill>
              </a:rPr>
              <a:t>Thank you for listening!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dk1"/>
                </a:solidFill>
              </a:rPr>
              <a:t>Introduction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-476" y="4438174"/>
            <a:ext cx="9144000" cy="70485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66"/>
          <p:cNvCxnSpPr/>
          <p:nvPr/>
        </p:nvCxnSpPr>
        <p:spPr>
          <a:xfrm>
            <a:off x="0" y="4433888"/>
            <a:ext cx="9134951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66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01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66"/>
          <p:cNvGrpSpPr/>
          <p:nvPr/>
        </p:nvGrpSpPr>
        <p:grpSpPr>
          <a:xfrm>
            <a:off x="5215890" y="1038701"/>
            <a:ext cx="135255" cy="64770"/>
            <a:chOff x="10632" y="1861"/>
            <a:chExt cx="284" cy="136"/>
          </a:xfrm>
        </p:grpSpPr>
        <p:sp>
          <p:nvSpPr>
            <p:cNvPr id="579" name="Google Shape;579;p66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7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Arial"/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"/>
          </p:nvPr>
        </p:nvSpPr>
        <p:spPr>
          <a:xfrm>
            <a:off x="456300" y="1117800"/>
            <a:ext cx="82269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t" anchorCtr="0">
            <a:normAutofit/>
          </a:bodyPr>
          <a:lstStyle/>
          <a:p>
            <a:pPr marL="17780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CN" dirty="0"/>
              <a:t>In the University of Macau, there has never been a unified school forum. 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CN" dirty="0"/>
              <a:t>Therefore, we hope to develop a student forum software, so that </a:t>
            </a:r>
            <a:endParaRPr dirty="0"/>
          </a:p>
          <a:p>
            <a:pPr marL="520700" lvl="1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GB" altLang="zh-CN" dirty="0"/>
              <a:t>E</a:t>
            </a:r>
            <a:r>
              <a:rPr lang="zh-CN" dirty="0"/>
              <a:t>veryone can freely raise and discuss their questions in study and life and </a:t>
            </a:r>
            <a:endParaRPr dirty="0"/>
          </a:p>
          <a:p>
            <a:pPr marL="520700" lvl="1" indent="-177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en-GB" altLang="zh-CN" dirty="0"/>
              <a:t>G</a:t>
            </a:r>
            <a:r>
              <a:rPr lang="zh-CN" dirty="0"/>
              <a:t>et answers from enthusiastic students. 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</a:pPr>
            <a:r>
              <a:rPr lang="zh-CN" b="1" dirty="0"/>
              <a:t>Function</a:t>
            </a:r>
            <a:r>
              <a:rPr lang="zh-CN" dirty="0"/>
              <a:t>：</a:t>
            </a:r>
            <a:r>
              <a:rPr lang="zh-CN" b="0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Campus Q&amp;A is a platform that allows students on campus to ask and answer questions. A student can post a public question for all students to answer, and a student can answer a public question by replying to the corresponding public post.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495057"/>
              </a:buClr>
              <a:buSzPts val="1400"/>
              <a:buChar char="●"/>
            </a:pPr>
            <a:r>
              <a:rPr lang="zh-CN" b="1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User</a:t>
            </a: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ampus students</a:t>
            </a:r>
            <a:endParaRPr dirty="0"/>
          </a:p>
          <a:p>
            <a:pPr marL="177800" lvl="0" indent="-1778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495057"/>
              </a:buClr>
              <a:buSzPts val="1400"/>
              <a:buChar char="●"/>
            </a:pPr>
            <a:r>
              <a:rPr lang="zh-CN" b="1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Technologies：         </a:t>
            </a:r>
            <a:r>
              <a:rPr lang="zh-CN" b="0" i="0" dirty="0">
                <a:solidFill>
                  <a:srgbClr val="49505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Front-end: HTML + CSS + JS             Back-end: PHP + MySQL</a:t>
            </a:r>
            <a:endParaRPr b="0" i="0"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lvl="0" indent="-889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700"/>
              <a:buFont typeface="Arial"/>
              <a:buNone/>
            </a:pP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</a:rPr>
              <a:t>Introduction / 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</a:rPr>
              <a:t>List of Services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8238EA-5F58-9A1E-618C-9BC51DFF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27302"/>
              </p:ext>
            </p:extLst>
          </p:nvPr>
        </p:nvGraphicFramePr>
        <p:xfrm>
          <a:off x="1195650" y="1259205"/>
          <a:ext cx="6748200" cy="354076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2500050">
                  <a:extLst>
                    <a:ext uri="{9D8B030D-6E8A-4147-A177-3AD203B41FA5}">
                      <a16:colId xmlns:a16="http://schemas.microsoft.com/office/drawing/2014/main" val="217469231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424664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Supplement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85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Post a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6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Close / Re-Open a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 soon as a question is considered solved by the asker and the asker no longer expect any answers, he or she could close the question. Users could still reply to closed questions.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Reply to a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 up / Delete an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Login / Log out an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7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 a user name and email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Change User 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7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456300" y="456300"/>
            <a:ext cx="82269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5057"/>
              </a:buClr>
              <a:buSzPts val="2700"/>
              <a:buFont typeface="Arial"/>
              <a:buNone/>
            </a:pPr>
            <a:r>
              <a:rPr lang="zh-CN" dirty="0">
                <a:solidFill>
                  <a:srgbClr val="495057"/>
                </a:solidFill>
                <a:highlight>
                  <a:srgbClr val="FFFFFF"/>
                </a:highlight>
              </a:rPr>
              <a:t>Introduction / </a:t>
            </a:r>
            <a:r>
              <a:rPr lang="en-GB" altLang="zh-CN" dirty="0">
                <a:solidFill>
                  <a:srgbClr val="495057"/>
                </a:solidFill>
                <a:highlight>
                  <a:srgbClr val="FFFFFF"/>
                </a:highlight>
              </a:rPr>
              <a:t>List of Tasks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8238EA-5F58-9A1E-618C-9BC51DFF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0139"/>
              </p:ext>
            </p:extLst>
          </p:nvPr>
        </p:nvGraphicFramePr>
        <p:xfrm>
          <a:off x="1195650" y="1259205"/>
          <a:ext cx="6748200" cy="3261360"/>
        </p:xfrm>
        <a:graphic>
          <a:graphicData uri="http://schemas.openxmlformats.org/drawingml/2006/table">
            <a:tbl>
              <a:tblPr firstRow="1" bandRow="1">
                <a:tableStyleId>{F49CBC41-4E46-49B7-B00B-7AFB2F94BE73}</a:tableStyleId>
              </a:tblPr>
              <a:tblGrid>
                <a:gridCol w="2500050">
                  <a:extLst>
                    <a:ext uri="{9D8B030D-6E8A-4147-A177-3AD203B41FA5}">
                      <a16:colId xmlns:a16="http://schemas.microsoft.com/office/drawing/2014/main" val="217469231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424664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Work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85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Project Coordination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PAIR 06, PAIR 04, PAIR 24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6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18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Front-end Design &amp;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01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Backend Design &amp;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PAIR 06, PAIR 04, PAIR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Digital Story Scripting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PAIR 06, PAIR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7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0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/>
        </p:nvSpPr>
        <p:spPr>
          <a:xfrm>
            <a:off x="2618388" y="2208528"/>
            <a:ext cx="390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chemeClr val="dk1"/>
                </a:solidFill>
              </a:rPr>
              <a:t>System Design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-476" y="4438174"/>
            <a:ext cx="9144000" cy="704850"/>
          </a:xfrm>
          <a:prstGeom prst="rect">
            <a:avLst/>
          </a:prstGeom>
          <a:solidFill>
            <a:srgbClr val="90B0C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66"/>
          <p:cNvCxnSpPr/>
          <p:nvPr/>
        </p:nvCxnSpPr>
        <p:spPr>
          <a:xfrm>
            <a:off x="0" y="4433888"/>
            <a:ext cx="9134951" cy="0"/>
          </a:xfrm>
          <a:prstGeom prst="straightConnector1">
            <a:avLst/>
          </a:prstGeom>
          <a:noFill/>
          <a:ln w="38100" cap="flat" cmpd="sng">
            <a:solidFill>
              <a:srgbClr val="31314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66"/>
          <p:cNvSpPr txBox="1"/>
          <p:nvPr/>
        </p:nvSpPr>
        <p:spPr>
          <a:xfrm>
            <a:off x="2618388" y="1523628"/>
            <a:ext cx="3907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chemeClr val="dk1"/>
                </a:solidFill>
              </a:rPr>
              <a:t>PART 0</a:t>
            </a:r>
            <a:r>
              <a:rPr lang="en-GB" altLang="zh-CN" sz="4000" b="1" dirty="0">
                <a:solidFill>
                  <a:schemeClr val="dk1"/>
                </a:solidFill>
              </a:rPr>
              <a:t>2</a:t>
            </a:r>
            <a:endParaRPr sz="4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66"/>
          <p:cNvGrpSpPr/>
          <p:nvPr/>
        </p:nvGrpSpPr>
        <p:grpSpPr>
          <a:xfrm>
            <a:off x="5215890" y="1038701"/>
            <a:ext cx="135255" cy="64770"/>
            <a:chOff x="10632" y="1861"/>
            <a:chExt cx="284" cy="136"/>
          </a:xfrm>
        </p:grpSpPr>
        <p:sp>
          <p:nvSpPr>
            <p:cNvPr id="579" name="Google Shape;579;p66"/>
            <p:cNvSpPr/>
            <p:nvPr/>
          </p:nvSpPr>
          <p:spPr>
            <a:xfrm>
              <a:off x="10916" y="199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10632" y="18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3428523" h="5200078" extrusionOk="0">
                  <a:moveTo>
                    <a:pt x="3428524" y="2590610"/>
                  </a:moveTo>
                  <a:cubicBezTo>
                    <a:pt x="3428524" y="2596992"/>
                    <a:pt x="3428524" y="2603278"/>
                    <a:pt x="3428524" y="2609660"/>
                  </a:cubicBezTo>
                  <a:cubicBezTo>
                    <a:pt x="3350800" y="2627948"/>
                    <a:pt x="3272028" y="2642711"/>
                    <a:pt x="3195638" y="2665286"/>
                  </a:cubicBezTo>
                  <a:cubicBezTo>
                    <a:pt x="2962942" y="2734151"/>
                    <a:pt x="2760726" y="2858834"/>
                    <a:pt x="2579561" y="3017330"/>
                  </a:cubicBezTo>
                  <a:cubicBezTo>
                    <a:pt x="2253996" y="3302222"/>
                    <a:pt x="2049494" y="3665030"/>
                    <a:pt x="1915859" y="4070890"/>
                  </a:cubicBezTo>
                  <a:cubicBezTo>
                    <a:pt x="1846898" y="4280440"/>
                    <a:pt x="1792700" y="4494086"/>
                    <a:pt x="1770412" y="4714399"/>
                  </a:cubicBezTo>
                  <a:cubicBezTo>
                    <a:pt x="1754029" y="4876229"/>
                    <a:pt x="1739265" y="5038154"/>
                    <a:pt x="1723739" y="5200079"/>
                  </a:cubicBezTo>
                  <a:cubicBezTo>
                    <a:pt x="1717358" y="5200079"/>
                    <a:pt x="1711071" y="5200079"/>
                    <a:pt x="1704689" y="5200079"/>
                  </a:cubicBezTo>
                  <a:cubicBezTo>
                    <a:pt x="1701546" y="5140071"/>
                    <a:pt x="1701546" y="5079683"/>
                    <a:pt x="1694783" y="5020151"/>
                  </a:cubicBezTo>
                  <a:cubicBezTo>
                    <a:pt x="1676591" y="4860131"/>
                    <a:pt x="1663160" y="4699064"/>
                    <a:pt x="1634014" y="4541044"/>
                  </a:cubicBezTo>
                  <a:cubicBezTo>
                    <a:pt x="1579817" y="4247388"/>
                    <a:pt x="1494282" y="3962495"/>
                    <a:pt x="1360361" y="3693986"/>
                  </a:cubicBezTo>
                  <a:cubicBezTo>
                    <a:pt x="1256729" y="3486341"/>
                    <a:pt x="1128903" y="3295555"/>
                    <a:pt x="966788" y="3128391"/>
                  </a:cubicBezTo>
                  <a:cubicBezTo>
                    <a:pt x="787051" y="2943130"/>
                    <a:pt x="579977" y="2797493"/>
                    <a:pt x="340233" y="2701385"/>
                  </a:cubicBezTo>
                  <a:cubicBezTo>
                    <a:pt x="230981" y="2657570"/>
                    <a:pt x="120206" y="2614898"/>
                    <a:pt x="0" y="2609564"/>
                  </a:cubicBezTo>
                  <a:cubicBezTo>
                    <a:pt x="0" y="2603183"/>
                    <a:pt x="0" y="2596896"/>
                    <a:pt x="0" y="2590514"/>
                  </a:cubicBezTo>
                  <a:cubicBezTo>
                    <a:pt x="15812" y="2590038"/>
                    <a:pt x="32861" y="2593277"/>
                    <a:pt x="47339" y="2588609"/>
                  </a:cubicBezTo>
                  <a:cubicBezTo>
                    <a:pt x="175736" y="2546509"/>
                    <a:pt x="309086" y="2514600"/>
                    <a:pt x="430816" y="2457831"/>
                  </a:cubicBezTo>
                  <a:cubicBezTo>
                    <a:pt x="805625" y="2283047"/>
                    <a:pt x="1081088" y="1999583"/>
                    <a:pt x="1286637" y="1644110"/>
                  </a:cubicBezTo>
                  <a:cubicBezTo>
                    <a:pt x="1408176" y="1433894"/>
                    <a:pt x="1497616" y="1210247"/>
                    <a:pt x="1559528" y="976408"/>
                  </a:cubicBezTo>
                  <a:cubicBezTo>
                    <a:pt x="1596200" y="838200"/>
                    <a:pt x="1626775" y="697516"/>
                    <a:pt x="1646873" y="555974"/>
                  </a:cubicBezTo>
                  <a:cubicBezTo>
                    <a:pt x="1673066" y="371665"/>
                    <a:pt x="1686116" y="185452"/>
                    <a:pt x="1704785" y="0"/>
                  </a:cubicBezTo>
                  <a:cubicBezTo>
                    <a:pt x="1711166" y="0"/>
                    <a:pt x="1717453" y="0"/>
                    <a:pt x="1723835" y="0"/>
                  </a:cubicBezTo>
                  <a:cubicBezTo>
                    <a:pt x="1726978" y="60008"/>
                    <a:pt x="1727073" y="120396"/>
                    <a:pt x="1733836" y="180023"/>
                  </a:cubicBezTo>
                  <a:cubicBezTo>
                    <a:pt x="1752029" y="339947"/>
                    <a:pt x="1765078" y="501110"/>
                    <a:pt x="1794796" y="658940"/>
                  </a:cubicBezTo>
                  <a:cubicBezTo>
                    <a:pt x="1839563" y="897255"/>
                    <a:pt x="1904714" y="1130713"/>
                    <a:pt x="1999869" y="1355122"/>
                  </a:cubicBezTo>
                  <a:cubicBezTo>
                    <a:pt x="2094833" y="1579150"/>
                    <a:pt x="2214753" y="1788224"/>
                    <a:pt x="2372487" y="1973580"/>
                  </a:cubicBezTo>
                  <a:cubicBezTo>
                    <a:pt x="2572512" y="2208562"/>
                    <a:pt x="2812066" y="2393061"/>
                    <a:pt x="3102197" y="2503075"/>
                  </a:cubicBezTo>
                  <a:cubicBezTo>
                    <a:pt x="3206877" y="2542889"/>
                    <a:pt x="3319558" y="2562035"/>
                    <a:pt x="3428524" y="259061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76DC-B00E-A707-AEDA-6B5BCB84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Database Design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C049EB-C553-8475-2F29-7A9FC628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42" y="1247538"/>
            <a:ext cx="4478516" cy="3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811D-D70F-69A2-684A-3AD3C2B3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Tokens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4D4F8-21D1-31D4-6B22-A8DBA63B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00" y="1117800"/>
            <a:ext cx="4522100" cy="3569400"/>
          </a:xfrm>
        </p:spPr>
        <p:txBody>
          <a:bodyPr/>
          <a:lstStyle/>
          <a:p>
            <a:r>
              <a:rPr lang="en-GB" dirty="0"/>
              <a:t>Token validation is used to verify user’s integrity.</a:t>
            </a:r>
          </a:p>
          <a:p>
            <a:r>
              <a:rPr lang="en-GB" dirty="0"/>
              <a:t>Anytime a verification is needed, a new user token will be generated and sent to the user’s email account.</a:t>
            </a:r>
          </a:p>
          <a:p>
            <a:r>
              <a:rPr lang="en-GB" dirty="0"/>
              <a:t>Randomization: Random 8 bytes.</a:t>
            </a:r>
          </a:p>
          <a:p>
            <a:r>
              <a:rPr lang="en-GB" dirty="0" err="1"/>
              <a:t>TokenSet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Plain: Plain token to be sent to user email.</a:t>
            </a:r>
          </a:p>
          <a:p>
            <a:pPr lvl="1"/>
            <a:r>
              <a:rPr lang="en-GB" dirty="0"/>
              <a:t>Hashed: To store in the database.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845A3-45E4-CDB8-38BA-48FBF351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0"/>
            <a:ext cx="4165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6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81214-019B-79ED-108D-3BA3479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 / User Interface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8EEFB-8DC5-F193-9E4C-C5EC7BA4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Language: </a:t>
            </a:r>
          </a:p>
          <a:p>
            <a:pPr lvl="1"/>
            <a:r>
              <a:rPr lang="en-GB" dirty="0"/>
              <a:t>Unified </a:t>
            </a:r>
            <a:r>
              <a:rPr lang="en-GB" dirty="0" err="1"/>
              <a:t>Color</a:t>
            </a:r>
            <a:r>
              <a:rPr lang="en-GB" dirty="0"/>
              <a:t> Set and Variances</a:t>
            </a:r>
          </a:p>
          <a:p>
            <a:pPr lvl="1"/>
            <a:r>
              <a:rPr lang="en-GB" dirty="0"/>
              <a:t>Unified Button Styles</a:t>
            </a:r>
          </a:p>
          <a:p>
            <a:pPr lvl="1"/>
            <a:r>
              <a:rPr lang="en-GB" dirty="0"/>
              <a:t>Card View</a:t>
            </a:r>
          </a:p>
          <a:p>
            <a:pPr lvl="1"/>
            <a:r>
              <a:rPr lang="en-GB" dirty="0"/>
              <a:t>Google Poppins Font</a:t>
            </a:r>
          </a:p>
          <a:p>
            <a:pPr lvl="1"/>
            <a:r>
              <a:rPr lang="en-US" altLang="zh-CN" dirty="0"/>
              <a:t>Responsive Design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C57E43-9469-4EDE-49C2-AA5D6ACA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44" y="1246800"/>
            <a:ext cx="2458131" cy="2649900"/>
          </a:xfrm>
          <a:prstGeom prst="roundRect">
            <a:avLst>
              <a:gd name="adj" fmla="val 19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DEFA97-7994-C7AA-17B0-DA10CF83F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9" t="1530" r="1557" b="263"/>
          <a:stretch/>
        </p:blipFill>
        <p:spPr>
          <a:xfrm>
            <a:off x="4841168" y="1246800"/>
            <a:ext cx="1173670" cy="1392938"/>
          </a:xfrm>
          <a:prstGeom prst="roundRect">
            <a:avLst>
              <a:gd name="adj" fmla="val 260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6795AC-EBE0-DABE-05E4-58682AE3B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85" y="3753448"/>
            <a:ext cx="2046868" cy="1077004"/>
          </a:xfrm>
          <a:prstGeom prst="roundRect">
            <a:avLst>
              <a:gd name="adj" fmla="val 271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4485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414</Words>
  <Application>Microsoft Office PowerPoint</Application>
  <PresentationFormat>全屏显示(16:9)</PresentationFormat>
  <Paragraphs>78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</vt:lpstr>
      <vt:lpstr>Arial</vt:lpstr>
      <vt:lpstr>Simple Light</vt:lpstr>
      <vt:lpstr>第一PPT，www.1ppt.com</vt:lpstr>
      <vt:lpstr>PowerPoint 演示文稿</vt:lpstr>
      <vt:lpstr>PowerPoint 演示文稿</vt:lpstr>
      <vt:lpstr>Introduction</vt:lpstr>
      <vt:lpstr>Introduction / List of Services</vt:lpstr>
      <vt:lpstr>Introduction / List of Tasks</vt:lpstr>
      <vt:lpstr>PowerPoint 演示文稿</vt:lpstr>
      <vt:lpstr>System Design / Database Design</vt:lpstr>
      <vt:lpstr>System Design / Tokens</vt:lpstr>
      <vt:lpstr>System Design / User Interface</vt:lpstr>
      <vt:lpstr>System Design / User Interface / Responsive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yanzhen huang</cp:lastModifiedBy>
  <cp:revision>63</cp:revision>
  <dcterms:modified xsi:type="dcterms:W3CDTF">2024-05-05T18:44:34Z</dcterms:modified>
</cp:coreProperties>
</file>