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33230-DE11-708B-42C7-8C10A3C5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E1272-5E13-95B5-1172-82275640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0D0EA-4D64-0869-8963-17333B0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13A83-9B78-E665-ACFA-77BE3F4E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6D2CB-BFAE-DA6E-AE0C-9F39F23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619F-A9D3-6714-84BE-A9D90EC9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233E5-6398-3CAB-E50E-3C640C8E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160B8-A783-AC82-5724-613EF16B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87062-935F-613F-9013-A994CEC0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D7D51-2419-C4BC-80BF-B9EC6B3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4A367-2D13-A856-C717-7E76DAC2B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7C57A-9DEE-D736-6C9B-53E9FDB9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24D13-1D92-BE00-9605-2BF18F9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1352-447F-B765-6294-C3675C29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6D5BB-0B2B-682E-9EEE-BC2B221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1297-53E7-0E99-0EF1-1DD3F506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9739B-F666-836E-53DD-297ADCC8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6E91A-4B3E-348F-FC4D-4C36B7E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82A97-B9CE-7355-F2E9-1220BE6B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EC4BD-9443-F0CA-9D53-B527229E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6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3272-7DE4-69FE-73D5-3C9FE906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AEC72-0E0D-F543-5C3E-204C1A67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A359-C413-4908-FD4C-48BB07F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BEC84-8AAA-B3BF-C841-4E8314CE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CADF8-CBA4-0DC7-8BFE-6A0C630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8659-728B-D5F3-3549-52EC4AC5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A41C7-F530-FBB6-5298-9814CC4C5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FD480-2615-1779-06C4-91F583FE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98173-4A31-FFFE-1C78-D9334A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957D4-108F-434B-092D-019E2D69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D08EA-4501-249C-8472-F99CAF6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5324-BC33-0345-8C1E-8B37C53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9EC5D-DA9A-B604-B30C-9C50F382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6C7C3-AA7F-C01F-C463-D6650C618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121CE-34DA-11C8-3BBA-852AAD3B3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9AE019-1A6A-5477-C360-62CE4F5C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2BE5E4-E239-E15F-704E-D3F1E22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52E910-E8B1-A4B1-A576-07167C13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991E3-9608-61C6-3FCC-1283C4F5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3D81B-0E4D-B1E0-EA47-CF414D5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A12BB-7749-AE09-36EC-E8EF7B7E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C83E0-BB0F-3D36-21C7-FF565E3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E1DB9-649B-869B-08BE-0A423AF2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D085CD-675D-9551-5198-42720C9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F9246B-85BE-4653-2AE7-694EFF42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D9BAD-A067-E4E0-1611-1AD42914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8256A-286C-539D-3217-2FAA8870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A1315-AD0E-3CCF-4FFC-9348ECB3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58195-5481-8E41-6465-BFB8AF97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5524D-01BC-FD67-EFC2-7274018B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CCCF5-F230-280A-5A7E-6DEB8FB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59B62-9578-054E-0138-47B6E145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7B5F-6A15-5292-7984-CA7B915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30572-61D7-D30A-5FA6-D46F6CC64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3CC26-0DA1-70D2-EAEF-787B0BE8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98D2A-4827-7F0C-0377-0DBD21FB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C8DD5-F22B-BDD7-12D6-B059CE0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0C032-D5C0-10A2-D24D-6A81264D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6CF01-341C-8792-3205-47A5BC5D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2FAC6-A09D-EFA8-A77F-148AC8EE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6EFC-6A6B-0D9D-519B-44338CAED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EBE0-5BC1-404A-98B3-17DA9414B7DE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3AC05-2F30-8BED-6E9C-0EE88E5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B2858-3C8A-4AC3-6A6B-5D3B78BD0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CA84-0D9F-4F18-83B2-3A209B58D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3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1328C-70EC-B7C4-5B3C-6C9538A77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Evaluation on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558B7-383B-D5E0-90E8-CC025CC50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of Popular list from Rotten </a:t>
            </a:r>
            <a:r>
              <a:rPr lang="en-US" altLang="zh-CN" dirty="0" err="1"/>
              <a:t>Romatoes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31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E341-D7DE-D3E1-FE3C-2F0F4CA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2.2 Store the extracted data into an Excel file</a:t>
            </a:r>
            <a:endParaRPr lang="zh-CN" alt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E5C7B4-1347-BFED-9827-76ED86C15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93" y="2214894"/>
            <a:ext cx="5484413" cy="47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D1BB-9233-A63D-7C80-20CEEBE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Evaluation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3B84D-1FC9-C3FB-4C86-528FE7D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en-US" altLang="zh-CN" dirty="0"/>
              <a:t>First 10 rows of data: 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F48191-72BC-2415-3349-0A174A316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9872"/>
              </p:ext>
            </p:extLst>
          </p:nvPr>
        </p:nvGraphicFramePr>
        <p:xfrm>
          <a:off x="3127375" y="2385191"/>
          <a:ext cx="5937250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1461135">
                  <a:extLst>
                    <a:ext uri="{9D8B030D-6E8A-4147-A177-3AD203B41FA5}">
                      <a16:colId xmlns:a16="http://schemas.microsoft.com/office/drawing/2014/main" val="308056802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982565068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4146108618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93192093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64163927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title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audience score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critics score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audience sentiment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critics sentiment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651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FiveNightsatFreddy's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3487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PainHustlers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748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NoHardFeelings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846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TheExorcist:Believer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359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TalktoMe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6079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SawX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675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TheBurial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930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MilliVanilli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9178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ThePigeonTunnel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108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WhenEvilLurks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292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21897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53D5F7-031D-A8AC-A9CB-4685B670BC60}"/>
              </a:ext>
            </a:extLst>
          </p:cNvPr>
          <p:cNvSpPr txBox="1">
            <a:spLocks/>
          </p:cNvSpPr>
          <p:nvPr/>
        </p:nvSpPr>
        <p:spPr>
          <a:xfrm>
            <a:off x="838200" y="4842082"/>
            <a:ext cx="10515600" cy="173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Due to large amount of data, use python to calculate entropy rather than manually.</a:t>
            </a:r>
          </a:p>
          <a:p>
            <a:r>
              <a:rPr lang="en-US" altLang="zh-CN" dirty="0"/>
              <a:t>Use Audience Score, Critics Score, Audience Sentiment to classify into Critics Sentiment.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29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D1BB-9233-A63D-7C80-20CEEBE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Evaluation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3B84D-1FC9-C3FB-4C86-528FE7D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/>
          <a:lstStyle/>
          <a:p>
            <a:r>
              <a:rPr lang="en-US" altLang="zh-CN" dirty="0"/>
              <a:t>3.1.2 </a:t>
            </a:r>
            <a:r>
              <a:rPr lang="en-US" altLang="zh-CN" dirty="0" err="1"/>
              <a:t>get_entropy</a:t>
            </a:r>
            <a:r>
              <a:rPr lang="en-US" altLang="zh-CN" dirty="0"/>
              <a:t>() Function</a:t>
            </a:r>
          </a:p>
          <a:p>
            <a:pPr lvl="1"/>
            <a:r>
              <a:rPr lang="en-US" altLang="zh-CN" dirty="0"/>
              <a:t>Since the evaluation process involves abundant calculations of entropy, a generic </a:t>
            </a:r>
            <a:r>
              <a:rPr lang="en-US" altLang="zh-CN" dirty="0" err="1"/>
              <a:t>get_entropy</a:t>
            </a:r>
            <a:r>
              <a:rPr lang="en-US" altLang="zh-CN" dirty="0"/>
              <a:t>() function is needed.</a:t>
            </a:r>
          </a:p>
          <a:p>
            <a:pPr lvl="1"/>
            <a:r>
              <a:rPr lang="en-US" altLang="zh-CN" dirty="0"/>
              <a:t>Entropy of a node: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have only two target classes: </a:t>
            </a:r>
            <a:r>
              <a:rPr lang="en-US" altLang="zh-CN" dirty="0" err="1"/>
              <a:t>critics_sentiment</a:t>
            </a:r>
            <a:r>
              <a:rPr lang="en-US" altLang="zh-CN" dirty="0"/>
              <a:t> negative or positive. Therefore, the </a:t>
            </a:r>
            <a:r>
              <a:rPr lang="en-US" altLang="zh-CN" dirty="0" err="1"/>
              <a:t>get_entropy</a:t>
            </a:r>
            <a:r>
              <a:rPr lang="en-US" altLang="zh-CN" dirty="0"/>
              <a:t>() function can take only two inputs.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75F0E4-3601-62C9-A6BB-BFB6E9DF040B}"/>
                  </a:ext>
                </a:extLst>
              </p:cNvPr>
              <p:cNvSpPr txBox="1"/>
              <p:nvPr/>
            </p:nvSpPr>
            <p:spPr>
              <a:xfrm>
                <a:off x="1701662" y="3429000"/>
                <a:ext cx="8788676" cy="15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𝑐𝑙𝑎𝑠𝑠𝑛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75F0E4-3601-62C9-A6BB-BFB6E9DF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2" y="3429000"/>
                <a:ext cx="8788676" cy="15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5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D1BB-9233-A63D-7C80-20CEEBE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Evaluation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3B84D-1FC9-C3FB-4C86-528FE7D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/>
          <a:lstStyle/>
          <a:p>
            <a:r>
              <a:rPr lang="en-US" altLang="zh-CN" dirty="0"/>
              <a:t>3.1.2 </a:t>
            </a:r>
            <a:r>
              <a:rPr lang="en-US" altLang="zh-CN" dirty="0" err="1"/>
              <a:t>get_entropy</a:t>
            </a:r>
            <a:r>
              <a:rPr lang="en-US" altLang="zh-CN" dirty="0"/>
              <a:t>() Function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42E3FF-ADDE-3178-DCFE-DAAE9F279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9380"/>
              </p:ext>
            </p:extLst>
          </p:nvPr>
        </p:nvGraphicFramePr>
        <p:xfrm>
          <a:off x="1405840" y="2538523"/>
          <a:ext cx="9380320" cy="3139440"/>
        </p:xfrm>
        <a:graphic>
          <a:graphicData uri="http://schemas.openxmlformats.org/drawingml/2006/table">
            <a:tbl>
              <a:tblPr firstRow="1" firstCol="1" bandRow="1"/>
              <a:tblGrid>
                <a:gridCol w="9380320">
                  <a:extLst>
                    <a:ext uri="{9D8B030D-6E8A-4147-A177-3AD203B41FA5}">
                      <a16:colId xmlns:a16="http://schemas.microsoft.com/office/drawing/2014/main" val="1603044771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r>
                        <a:rPr lang="zh-CN" sz="2400" b="1" i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__get_movies__.py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8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Processing data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zh-CN" altLang="zh-CN" sz="1400" dirty="0">
                          <a:solidFill>
                            <a:srgbClr val="56A8F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get_entropy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a + b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Deal with divide by 0 problem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a_ratio = a / total 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b_ratio = b / total 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Deal with divide by 0 problem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a_log_a = a_ratio * math.log10(a_ratio)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a_ratio !=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b_log_b = b_ratio * math.log10(b_ratio)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b_ratio !=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Finally, calculate the entropy.....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entropy = (-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* (a_log_a + b_log_b)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entropy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D1BB-9233-A63D-7C80-20CEEBE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Evaluation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3B84D-1FC9-C3FB-4C86-528FE7D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en-US" altLang="zh-CN"/>
              <a:t>Binary Analysis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42E3FF-ADDE-3178-DCFE-DAAE9F279B3D}"/>
              </a:ext>
            </a:extLst>
          </p:cNvPr>
          <p:cNvGraphicFramePr>
            <a:graphicFrameLocks noGrp="1"/>
          </p:cNvGraphicFramePr>
          <p:nvPr/>
        </p:nvGraphicFramePr>
        <p:xfrm>
          <a:off x="1405840" y="2538523"/>
          <a:ext cx="9380320" cy="3139440"/>
        </p:xfrm>
        <a:graphic>
          <a:graphicData uri="http://schemas.openxmlformats.org/drawingml/2006/table">
            <a:tbl>
              <a:tblPr firstRow="1" firstCol="1" bandRow="1"/>
              <a:tblGrid>
                <a:gridCol w="9380320">
                  <a:extLst>
                    <a:ext uri="{9D8B030D-6E8A-4147-A177-3AD203B41FA5}">
                      <a16:colId xmlns:a16="http://schemas.microsoft.com/office/drawing/2014/main" val="1603044771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r>
                        <a:rPr lang="zh-CN" sz="2400" b="1" i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__get_movies__.py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8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Processing data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zh-CN" altLang="zh-CN" sz="1400" dirty="0">
                          <a:solidFill>
                            <a:srgbClr val="56A8F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get_entropy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a + b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Deal with divide by 0 problem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a_ratio = a / total 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b_ratio = b / total 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Deal with divide by 0 problem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a_log_a = a_ratio * math.log10(a_ratio)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a_ratio !=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b_log_b = b_ratio * math.log10(b_ratio)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b_ratio !=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Finally, calculate the entropy.....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entropy = (-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* (a_log_a + b_log_b)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entropy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573B-EAA7-3DCD-FCEB-4B6837C9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55711-6E3A-7205-A3F3-D7B95F43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97D22-A979-C41E-FBEC-51D0FE3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29581-704A-4DA8-AAD2-0DA28F94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Rotten Tomatoes is a review-aggregation website for film and television in the U.S. </a:t>
            </a:r>
          </a:p>
          <a:p>
            <a:r>
              <a:rPr lang="en-US" altLang="zh-CN" dirty="0"/>
              <a:t>Rotten Tomatoes has its own ranking system of movies, with three tiers: Certified Fresh, Fresh, and Rotten.</a:t>
            </a:r>
          </a:p>
          <a:p>
            <a:r>
              <a:rPr lang="en-US" altLang="zh-CN" dirty="0"/>
              <a:t>The project is going to evaluate on the classification among the fundamental scores of each movie, that are:</a:t>
            </a:r>
          </a:p>
          <a:p>
            <a:pPr lvl="1"/>
            <a:r>
              <a:rPr lang="en-US" altLang="zh-CN" dirty="0"/>
              <a:t>Audience Sentiment (Binary, negative or positive)</a:t>
            </a:r>
          </a:p>
          <a:p>
            <a:pPr lvl="1"/>
            <a:r>
              <a:rPr lang="en-US" altLang="zh-CN" dirty="0"/>
              <a:t>Audience Score (Numeric, 0 to 100)</a:t>
            </a:r>
          </a:p>
          <a:p>
            <a:pPr lvl="1"/>
            <a:r>
              <a:rPr lang="en-US" altLang="zh-CN" dirty="0"/>
              <a:t>Critics Sentiment (Binary, negative or positive)</a:t>
            </a:r>
          </a:p>
          <a:p>
            <a:pPr lvl="1"/>
            <a:r>
              <a:rPr lang="en-US" altLang="zh-CN" dirty="0"/>
              <a:t>Critics Score (Numeric, 0 to 100)</a:t>
            </a:r>
          </a:p>
          <a:p>
            <a:r>
              <a:rPr lang="en-US" altLang="zh-CN" dirty="0"/>
              <a:t>Our target class is Critic Score, and our conditions are the rest.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9D89-11AF-E0F3-9742-485ED8F1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7A58B-2125-4064-EA5E-8C2FE3A0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Crawler</a:t>
            </a:r>
          </a:p>
          <a:p>
            <a:pPr lvl="1"/>
            <a:r>
              <a:rPr lang="en-US" altLang="zh-CN" dirty="0"/>
              <a:t>We implemented a crawler to crawl information from the rotten tomatoes’ website;</a:t>
            </a:r>
          </a:p>
          <a:p>
            <a:pPr lvl="1"/>
            <a:r>
              <a:rPr lang="en-US" altLang="zh-CN" dirty="0"/>
              <a:t>The crawler crawls the top 100 + movies;</a:t>
            </a:r>
          </a:p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dirty="0"/>
              <a:t>We develop the evaluation algorithm using python;</a:t>
            </a:r>
          </a:p>
          <a:p>
            <a:pPr lvl="1"/>
            <a:r>
              <a:rPr lang="en-US" altLang="zh-CN" dirty="0"/>
              <a:t>Uses entropy &amp; information gain as the measurement of purity;</a:t>
            </a:r>
          </a:p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We then derives a sequence of dividing conditions based on its purity;</a:t>
            </a:r>
          </a:p>
          <a:p>
            <a:pPr lvl="1"/>
            <a:r>
              <a:rPr lang="en-US" altLang="zh-CN" dirty="0"/>
              <a:t>We may get extra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0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02C36E2-AE93-AB67-3C44-D0C4699DC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81" y="1271676"/>
            <a:ext cx="8327638" cy="55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E341-D7DE-D3E1-FE3C-2F0F4CA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2.1 Analyze the page structure</a:t>
            </a:r>
          </a:p>
          <a:p>
            <a:pPr lvl="1"/>
            <a:r>
              <a:rPr lang="en-US" altLang="zh-CN" dirty="0"/>
              <a:t>The collection of movie items is represented by a list of &lt;div&gt; container.</a:t>
            </a:r>
          </a:p>
          <a:p>
            <a:pPr lvl="1"/>
            <a:r>
              <a:rPr lang="en-US" altLang="zh-CN" dirty="0"/>
              <a:t>What to do: Find all of them, whose class is “flex-container”.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02C36E2-AE93-AB67-3C44-D0C4699D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t="64060" r="69184" b="12211"/>
          <a:stretch/>
        </p:blipFill>
        <p:spPr>
          <a:xfrm>
            <a:off x="6354415" y="3290564"/>
            <a:ext cx="4999383" cy="28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E341-D7DE-D3E1-FE3C-2F0F4CA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2.1.1 Movie Title and Stream Time</a:t>
            </a:r>
          </a:p>
          <a:p>
            <a:pPr lvl="1"/>
            <a:r>
              <a:rPr lang="en-US" altLang="zh-CN" dirty="0"/>
              <a:t>Movie Title is stored in the &lt;span&gt; tag with class “p-small”. Since &lt;span&gt; was under the &lt;div&gt; movie item, we easily extract it by </a:t>
            </a:r>
            <a:r>
              <a:rPr lang="en-US" altLang="zh-CN" dirty="0" err="1"/>
              <a:t>xpath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Problems:</a:t>
            </a:r>
          </a:p>
          <a:p>
            <a:pPr lvl="2"/>
            <a:r>
              <a:rPr lang="en-US" altLang="zh-CN" dirty="0"/>
              <a:t>The title we obtain in fact has some spaces and enters, so we eliminate them using regular expression.</a:t>
            </a:r>
          </a:p>
          <a:p>
            <a:pPr lvl="2"/>
            <a:r>
              <a:rPr lang="en-US" altLang="zh-CN" dirty="0"/>
              <a:t>Meanwhile, we get some false elements. Hence, we filter out those elements whose title is none type.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91FCA1-C109-4575-BB7E-32228B01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2" y="0"/>
            <a:ext cx="7851528" cy="151074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3A4308-8A18-D90C-E628-FBC95A1A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61516"/>
              </p:ext>
            </p:extLst>
          </p:nvPr>
        </p:nvGraphicFramePr>
        <p:xfrm>
          <a:off x="1602965" y="5060315"/>
          <a:ext cx="8986066" cy="1432560"/>
        </p:xfrm>
        <a:graphic>
          <a:graphicData uri="http://schemas.openxmlformats.org/drawingml/2006/table">
            <a:tbl>
              <a:tblPr firstRow="1" firstCol="1" bandRow="1"/>
              <a:tblGrid>
                <a:gridCol w="8986066">
                  <a:extLst>
                    <a:ext uri="{9D8B030D-6E8A-4147-A177-3AD203B41FA5}">
                      <a16:colId xmlns:a16="http://schemas.microsoft.com/office/drawing/2014/main" val="1603044771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r>
                        <a:rPr lang="zh-CN" sz="2400" b="1" i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__get_movies__.py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8129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movie_title = score_container.xpath(</a:t>
                      </a:r>
                      <a:r>
                        <a:rPr lang="zh-CN" sz="1400" kern="1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".//span[@class='p--small']/text()"</a:t>
                      </a: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).get()</a:t>
                      </a:r>
                      <a:b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sz="1400" kern="1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Guardian method. Don't get useless message</a:t>
                      </a:r>
                      <a:br>
                        <a:rPr lang="zh-CN" sz="1400" kern="1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sz="1400" kern="1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movie_title </a:t>
                      </a:r>
                      <a:r>
                        <a:rPr lang="zh-CN" sz="1400" kern="1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None</a:t>
                      </a: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sz="1400" kern="1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br>
                        <a:rPr lang="zh-CN" sz="1400" kern="1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movie_title = re.sub(</a:t>
                      </a:r>
                      <a:r>
                        <a:rPr lang="zh-CN" sz="1400" kern="1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r"\n|\s"</a:t>
                      </a: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sz="1400" kern="1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zh-CN" sz="1400" kern="1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movie_title) </a:t>
                      </a:r>
                      <a:endParaRPr lang="zh-CN" sz="2400" kern="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8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pic>
        <p:nvPicPr>
          <p:cNvPr id="3" name="Picture 3" descr="A screenshot of a movie magazine&#10;&#10;Description automatically generated">
            <a:extLst>
              <a:ext uri="{FF2B5EF4-FFF2-40B4-BE49-F238E27FC236}">
                <a16:creationId xmlns:a16="http://schemas.microsoft.com/office/drawing/2014/main" id="{D11FB700-85E4-495C-7BA0-88FE7ACA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43" y="1690688"/>
            <a:ext cx="2500314" cy="45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8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E341-D7DE-D3E1-FE3C-2F0F4CA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2.1.2 Scores and sentiments</a:t>
            </a:r>
          </a:p>
          <a:p>
            <a:pPr lvl="1"/>
            <a:r>
              <a:rPr lang="en-US" altLang="zh-CN" dirty="0"/>
              <a:t>The four measurements lies in the &lt;score-pairs-</a:t>
            </a:r>
            <a:r>
              <a:rPr lang="en-US" altLang="zh-CN" dirty="0" err="1"/>
              <a:t>depricated</a:t>
            </a:r>
            <a:r>
              <a:rPr lang="en-US" altLang="zh-CN" dirty="0"/>
              <a:t>&gt; tag.</a:t>
            </a:r>
          </a:p>
          <a:p>
            <a:pPr lvl="1"/>
            <a:r>
              <a:rPr lang="en-US" altLang="zh-CN" dirty="0"/>
              <a:t>This tag represents the score pair bar UI on the card view of a movie.</a:t>
            </a:r>
          </a:p>
          <a:p>
            <a:pPr lvl="1"/>
            <a:r>
              <a:rPr lang="en-US" altLang="zh-CN" dirty="0"/>
              <a:t>The four items within the tag is our required data:</a:t>
            </a:r>
          </a:p>
          <a:p>
            <a:pPr lvl="2"/>
            <a:r>
              <a:rPr lang="en-US" altLang="zh-CN" dirty="0"/>
              <a:t>We first extract &lt;score-pairs-deprecated&gt; as root, then extract its items one by one.</a:t>
            </a:r>
            <a:endParaRPr lang="zh-CN" altLang="en-US" dirty="0"/>
          </a:p>
        </p:txBody>
      </p:sp>
      <p:pic>
        <p:nvPicPr>
          <p:cNvPr id="5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91FCA1-C109-4575-BB7E-32228B01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69737" r="19832" b="11842"/>
          <a:stretch/>
        </p:blipFill>
        <p:spPr>
          <a:xfrm>
            <a:off x="4740964" y="974036"/>
            <a:ext cx="7577881" cy="35780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3A4308-8A18-D90C-E628-FBC95A1A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68515"/>
              </p:ext>
            </p:extLst>
          </p:nvPr>
        </p:nvGraphicFramePr>
        <p:xfrm>
          <a:off x="1405838" y="4452620"/>
          <a:ext cx="9380320" cy="1859280"/>
        </p:xfrm>
        <a:graphic>
          <a:graphicData uri="http://schemas.openxmlformats.org/drawingml/2006/table">
            <a:tbl>
              <a:tblPr firstRow="1" firstCol="1" bandRow="1"/>
              <a:tblGrid>
                <a:gridCol w="9380320">
                  <a:extLst>
                    <a:ext uri="{9D8B030D-6E8A-4147-A177-3AD203B41FA5}">
                      <a16:colId xmlns:a16="http://schemas.microsoft.com/office/drawing/2014/main" val="1603044771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r>
                        <a:rPr lang="zh-CN" sz="2400" b="1" i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__get_movies__.py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8129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Overall score container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evaluation_scores = score_container.xpath(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".//score-pairs-deprecated"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Four important scores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aud_sentiment = evaluation_scores.xpath(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"@audiencesentiment"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).get()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aud_score = evaluation_scores.xpath(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"@audiencescore"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).get()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critics_sentiment = evaluation_scores.xpath(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"@criticssentiment"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).get()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critics_score = evaluation_scores.xpath(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"@criticsscore"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).get()</a:t>
                      </a:r>
                      <a:endParaRPr lang="zh-CN" sz="2400" kern="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4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5418-5CB0-EB2D-DCDD-8EC8AEE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Crawler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E341-D7DE-D3E1-FE3C-2F0F4CA2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/>
              <a:t>2.2 Store the extracted data into an Excel file</a:t>
            </a:r>
            <a:endParaRPr lang="zh-CN" altLang="en-US" dirty="0"/>
          </a:p>
        </p:txBody>
      </p:sp>
      <p:pic>
        <p:nvPicPr>
          <p:cNvPr id="5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91FCA1-C109-4575-BB7E-32228B01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69737" r="19832" b="11842"/>
          <a:stretch/>
        </p:blipFill>
        <p:spPr>
          <a:xfrm>
            <a:off x="4740964" y="974036"/>
            <a:ext cx="7577881" cy="35780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3A4308-8A18-D90C-E628-FBC95A1A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2619"/>
              </p:ext>
            </p:extLst>
          </p:nvPr>
        </p:nvGraphicFramePr>
        <p:xfrm>
          <a:off x="1405838" y="2299599"/>
          <a:ext cx="9380320" cy="4206240"/>
        </p:xfrm>
        <a:graphic>
          <a:graphicData uri="http://schemas.openxmlformats.org/drawingml/2006/table">
            <a:tbl>
              <a:tblPr firstRow="1" firstCol="1" bandRow="1"/>
              <a:tblGrid>
                <a:gridCol w="9380320">
                  <a:extLst>
                    <a:ext uri="{9D8B030D-6E8A-4147-A177-3AD203B41FA5}">
                      <a16:colId xmlns:a16="http://schemas.microsoft.com/office/drawing/2014/main" val="1603044771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r>
                        <a:rPr lang="zh-CN" sz="2400" b="1" i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__get_movies__.py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8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Processing data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Change negative/positive to binary expressions, which is a lot easier to cope with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bin_aud_sentiment 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aud_sentiment ==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'negative'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bin_critics_sentiment =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critics_sentiment ==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'negative' </a:t>
                      </a: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zh-CN" altLang="zh-CN" sz="1400" dirty="0">
                          <a:solidFill>
                            <a:srgbClr val="2AACB8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 = {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"title"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movie_title,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"stream_time"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stream_time,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'link'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score_link,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"audience score"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aud_score,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"critics score"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critics_score,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"audience sentiment"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bin_aud_sentiment,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"critics sentiment"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: bin_critics_sentiment,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 Store the data in a new Excel file</a:t>
                      </a:r>
                      <a:br>
                        <a:rPr lang="zh-CN" altLang="zh-CN" sz="1400" dirty="0">
                          <a:solidFill>
                            <a:srgbClr val="7A7E8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94558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.start_urls.append(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"https://www.rottentomatoes.com/" 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 data[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'link'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])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CF8E6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zh-CN" altLang="zh-CN" sz="1400" dirty="0">
                          <a:solidFill>
                            <a:srgbClr val="94558D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.custom_settings[</a:t>
                      </a:r>
                      <a:r>
                        <a:rPr lang="zh-CN" altLang="zh-CN" sz="1400" dirty="0">
                          <a:solidFill>
                            <a:srgbClr val="6AAB7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'SAVE_DATA'</a:t>
                      </a: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]:</a:t>
                      </a:r>
                      <a:b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zh-CN" altLang="zh-CN" sz="1400" dirty="0">
                          <a:solidFill>
                            <a:srgbClr val="BCBE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__save_data__.save_data_to_excel(data)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1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1328</Words>
  <Application>Microsoft Office PowerPoint</Application>
  <PresentationFormat>宽屏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Courier New</vt:lpstr>
      <vt:lpstr>Times New Roman</vt:lpstr>
      <vt:lpstr>Office 主题​​</vt:lpstr>
      <vt:lpstr>Evaluation on Movie Classification</vt:lpstr>
      <vt:lpstr>1. Introduction</vt:lpstr>
      <vt:lpstr>Project Steps</vt:lpstr>
      <vt:lpstr>2. Crawler Part</vt:lpstr>
      <vt:lpstr>2. Crawler Part</vt:lpstr>
      <vt:lpstr>2. Crawler Part</vt:lpstr>
      <vt:lpstr>2. Crawler Part</vt:lpstr>
      <vt:lpstr>2. Crawler Part</vt:lpstr>
      <vt:lpstr>2. Crawler Part</vt:lpstr>
      <vt:lpstr>2. Crawler Part</vt:lpstr>
      <vt:lpstr>3. Evaluation Algorithms</vt:lpstr>
      <vt:lpstr>3. Evaluation Algorithms</vt:lpstr>
      <vt:lpstr>3. Evaluation Algorithms</vt:lpstr>
      <vt:lpstr>3. Evaluation Algorithms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on Movie Classification</dc:title>
  <dc:creator>614550317@qq.com</dc:creator>
  <cp:lastModifiedBy>614550317@qq.com</cp:lastModifiedBy>
  <cp:revision>45</cp:revision>
  <dcterms:created xsi:type="dcterms:W3CDTF">2023-11-04T10:52:44Z</dcterms:created>
  <dcterms:modified xsi:type="dcterms:W3CDTF">2023-11-04T11:23:05Z</dcterms:modified>
</cp:coreProperties>
</file>