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8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1" r:id="rId21"/>
    <p:sldId id="277" r:id="rId22"/>
    <p:sldId id="282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1B2"/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4365" autoAdjust="0"/>
  </p:normalViewPr>
  <p:slideViewPr>
    <p:cSldViewPr snapToGrid="0">
      <p:cViewPr>
        <p:scale>
          <a:sx n="100" d="100"/>
          <a:sy n="100" d="100"/>
        </p:scale>
        <p:origin x="13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To prevent overfitting, we eliminated some negative features (including IPF and CF) that regulates the model too much.</a:t>
            </a:r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Moreover, we would like to merge some library features.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Next, the web application.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use plain HTML + CSS + JS as our frontend framework, and Django as a backend framework.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HTML and CSS are used for styling the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Javascript</a:t>
            </a:r>
            <a:r>
              <a:rPr lang="en-GB" dirty="0"/>
              <a:t> is used to send asynchronous messages to the server, and fetch the response asynchronously.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Django is a Model-</a:t>
            </a:r>
            <a:r>
              <a:rPr lang="en-GB" dirty="0" err="1"/>
              <a:t>Templ</a:t>
            </a:r>
            <a:r>
              <a:rPr lang="en-US" altLang="zh-CN" dirty="0"/>
              <a:t>ate-View Framework.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view defines how the backend respond to the frontend when it is faced some specific requests.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we want the backend to pass the processed input query, that is the tagged query, to the front-end.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a peak view of the code.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UML of the cooperation of Front-end and Backend.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three essential steps to build a maxent model.</a:t>
            </a: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First, we need to select observable features with respects to each data points.</a:t>
            </a: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we will weight the features using machine learning for the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C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C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discriminating the classes.</a:t>
            </a: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Lastly, we will evaluate the performance of the model, and see how the feature selected goes for doing </a:t>
            </a:r>
            <a:endParaRPr lang="en-GB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705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three essential sections of our presentation: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Selection,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Frontend-Server Model,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Evaluations and Demo.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First, Feature Selection.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Besides 3 baseline features, we have 8 custom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These features are divided into three essential classes: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Internal Pattern Features,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Library Features, 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Contextual Features.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Each feature could be either positive or negative. Positive features indicates a likelihood to names, while negative features indicates an unlikelihood to names.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First, Internal Pattern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Internal Pattern Features analyse word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some specific pattern could help to distinguish person names from other 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Capital-Low, a word starts with a capital letter and the following letters are lowercase. Some special cases are included.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Capital-Period, person name initials in English.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Noun-like, a negative feature that indicates a word is probably a noun. These nouns have certain patterns because they are transformed from a word with another form. For example, the word “transformation” is derived from the verb “transform”, and the “T I O N” in the suffix is the evidence of these transformations. These nouns are highly likely not to be a name.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Features analyses word based on the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a word is highly likely to be a name, when it belongs to some certain corpuses, and it is highly likely NOT to be a name when it belongs to some other corpuses.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name corpus is the only positive library.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Week Names, Month Names, Country Names, City Names and </a:t>
            </a:r>
            <a:r>
              <a:rPr lang="en-GB" dirty="0" err="1"/>
              <a:t>Stopwords</a:t>
            </a:r>
            <a:r>
              <a:rPr lang="en-GB" dirty="0"/>
              <a:t> are highly likely not to be a person.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Contextual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Contextual Features analyses the environment in which the word entity is in. It is more grammar based.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a word with certain contextual environment is likely to be a name, and </a:t>
            </a:r>
            <a:r>
              <a:rPr lang="en-GB" dirty="0" err="1"/>
              <a:t>vise</a:t>
            </a:r>
            <a:r>
              <a:rPr lang="en-GB" dirty="0"/>
              <a:t> versa.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be at the start of the sentence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to be the target of a restricted attributive clause,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to be after a social status, like “Mr.” or “Ms.”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attributive clause helps to specify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example, Donald J. Trump, who was a former US president, 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Michael Rosen, whose son died before him,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specific clauses to specify details about people. Thus, this kind of clause can be a great feature for recognizing person names.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</a:t>
            </a:r>
            <a:r>
              <a:rPr lang="en-US" altLang="zh-CN" dirty="0"/>
              <a:t>Improvements / Branch Reduction</a:t>
            </a:r>
            <a:endParaRPr lang="en-CN" dirty="0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 dirty="0" err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dispersed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again,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“what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do”,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9B8D1D-C9A2-4DF2-8385-789FB1AB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832850" cy="573088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5ED833-97D9-4AB9-DC7D-9050F9FC32B4}"/>
              </a:ext>
            </a:extLst>
          </p:cNvPr>
          <p:cNvGrpSpPr/>
          <p:nvPr/>
        </p:nvGrpSpPr>
        <p:grpSpPr>
          <a:xfrm>
            <a:off x="1308150" y="1554200"/>
            <a:ext cx="2146074" cy="2129588"/>
            <a:chOff x="1308150" y="1554200"/>
            <a:chExt cx="2146074" cy="2129588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59" name="Google Shape;15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506D1-3730-50D1-B532-BC50C9DB7354}"/>
              </a:ext>
            </a:extLst>
          </p:cNvPr>
          <p:cNvGrpSpPr/>
          <p:nvPr/>
        </p:nvGrpSpPr>
        <p:grpSpPr>
          <a:xfrm>
            <a:off x="5737650" y="1808471"/>
            <a:ext cx="2098200" cy="1875317"/>
            <a:chOff x="5737650" y="1808471"/>
            <a:chExt cx="2098200" cy="1875317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573765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1" name="Google Shape;16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8474" y="1808471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4A83D-1017-73D6-5E91-936B58A8941B}"/>
              </a:ext>
            </a:extLst>
          </p:cNvPr>
          <p:cNvGrpSpPr/>
          <p:nvPr/>
        </p:nvGrpSpPr>
        <p:grpSpPr>
          <a:xfrm>
            <a:off x="311700" y="1554200"/>
            <a:ext cx="2146074" cy="2129588"/>
            <a:chOff x="1308150" y="1554200"/>
            <a:chExt cx="2146074" cy="2129588"/>
          </a:xfrm>
        </p:grpSpPr>
        <p:sp>
          <p:nvSpPr>
            <p:cNvPr id="6" name="Google Shape;158;p23">
              <a:extLst>
                <a:ext uri="{FF2B5EF4-FFF2-40B4-BE49-F238E27FC236}">
                  <a16:creationId xmlns:a16="http://schemas.microsoft.com/office/drawing/2014/main" id="{DEA960A6-9D88-934A-8B08-6C60E47EF5C9}"/>
                </a:ext>
              </a:extLst>
            </p:cNvPr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 dirty="0">
                  <a:solidFill>
                    <a:schemeClr val="dk1"/>
                  </a:solidFill>
                </a:rPr>
                <a:t>Frontend Framework</a:t>
              </a:r>
              <a:endParaRPr sz="13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 dirty="0">
                  <a:solidFill>
                    <a:schemeClr val="dk1"/>
                  </a:solidFill>
                </a:rPr>
                <a:t>HTML + CSS + JS</a:t>
              </a:r>
              <a:endParaRPr sz="900" dirty="0">
                <a:solidFill>
                  <a:schemeClr val="dk1"/>
                </a:solidFill>
              </a:endParaRPr>
            </a:p>
          </p:txBody>
        </p:sp>
        <p:pic>
          <p:nvPicPr>
            <p:cNvPr id="7" name="Google Shape;159;p23">
              <a:extLst>
                <a:ext uri="{FF2B5EF4-FFF2-40B4-BE49-F238E27FC236}">
                  <a16:creationId xmlns:a16="http://schemas.microsoft.com/office/drawing/2014/main" id="{E44715E5-103C-9A83-C5BA-D9EA726D5A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3337898"/>
            <a:ext cx="2098200" cy="1360577"/>
            <a:chOff x="1332100" y="2323211"/>
            <a:chExt cx="2098200" cy="1360577"/>
          </a:xfrm>
        </p:grpSpPr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/>
            </a:blip>
            <a:srcRect t="12031" b="16782"/>
            <a:stretch/>
          </p:blipFill>
          <p:spPr>
            <a:xfrm>
              <a:off x="1502912" y="2323211"/>
              <a:ext cx="1756575" cy="781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8BBE07D-0210-1702-39BB-02448E104BD4}"/>
              </a:ext>
            </a:extLst>
          </p:cNvPr>
          <p:cNvGrpSpPr/>
          <p:nvPr/>
        </p:nvGrpSpPr>
        <p:grpSpPr>
          <a:xfrm>
            <a:off x="311700" y="1152475"/>
            <a:ext cx="2146074" cy="2129588"/>
            <a:chOff x="1308150" y="1554200"/>
            <a:chExt cx="2146074" cy="2129588"/>
          </a:xfrm>
        </p:grpSpPr>
        <p:sp>
          <p:nvSpPr>
            <p:cNvPr id="3" name="Google Shape;158;p23">
              <a:extLst>
                <a:ext uri="{FF2B5EF4-FFF2-40B4-BE49-F238E27FC236}">
                  <a16:creationId xmlns:a16="http://schemas.microsoft.com/office/drawing/2014/main" id="{A59FE9EF-8545-F9D6-598D-C42E4F8C8BE9}"/>
                </a:ext>
              </a:extLst>
            </p:cNvPr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 dirty="0">
                  <a:solidFill>
                    <a:schemeClr val="dk1"/>
                  </a:solidFill>
                </a:rPr>
                <a:t>Frontend Framework</a:t>
              </a:r>
              <a:endParaRPr sz="13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 dirty="0">
                  <a:solidFill>
                    <a:schemeClr val="dk1"/>
                  </a:solidFill>
                </a:rPr>
                <a:t>HTML + CSS + JS</a:t>
              </a:r>
              <a:endParaRPr sz="900" dirty="0">
                <a:solidFill>
                  <a:schemeClr val="dk1"/>
                </a:solidFill>
              </a:endParaRPr>
            </a:p>
          </p:txBody>
        </p:sp>
        <p:pic>
          <p:nvPicPr>
            <p:cNvPr id="4" name="Google Shape;159;p23">
              <a:extLst>
                <a:ext uri="{FF2B5EF4-FFF2-40B4-BE49-F238E27FC236}">
                  <a16:creationId xmlns:a16="http://schemas.microsoft.com/office/drawing/2014/main" id="{88F6632F-1C91-EEDE-F53B-60B87EDB3EA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Training &amp; Testing Results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B69B-2909-E798-F580-A600B7A6F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7"/>
          <a:stretch/>
        </p:blipFill>
        <p:spPr bwMode="auto">
          <a:xfrm>
            <a:off x="728086" y="1452008"/>
            <a:ext cx="2806267" cy="1993477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32F3A3-824D-56AD-BDB1-2FFCB287D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9"/>
          <a:stretch/>
        </p:blipFill>
        <p:spPr bwMode="auto">
          <a:xfrm>
            <a:off x="728085" y="3565415"/>
            <a:ext cx="1466929" cy="118862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CA3369-DAA9-2E24-1756-8CD3457B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64"/>
          <a:stretch/>
        </p:blipFill>
        <p:spPr bwMode="auto">
          <a:xfrm>
            <a:off x="4786833" y="3565413"/>
            <a:ext cx="1587867" cy="118862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6DC191-809B-24C5-82D8-05B891F510D1}"/>
              </a:ext>
            </a:extLst>
          </p:cNvPr>
          <p:cNvSpPr txBox="1"/>
          <p:nvPr/>
        </p:nvSpPr>
        <p:spPr>
          <a:xfrm>
            <a:off x="728084" y="1065885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10DE5-94E9-0537-ED05-4FF7022DA2C5}"/>
              </a:ext>
            </a:extLst>
          </p:cNvPr>
          <p:cNvSpPr txBox="1"/>
          <p:nvPr/>
        </p:nvSpPr>
        <p:spPr>
          <a:xfrm>
            <a:off x="4786833" y="1068582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79C165-2809-654D-2AA8-8913285BF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 bwMode="auto">
          <a:xfrm>
            <a:off x="4786833" y="1452007"/>
            <a:ext cx="2867482" cy="202383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2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/ Evaluations and Demo / </a:t>
            </a:r>
            <a:r>
              <a:rPr lang="en-GB" altLang="zh-CN" dirty="0"/>
              <a:t>Ideas</a:t>
            </a:r>
            <a:endParaRPr lang="en-CN" dirty="0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Helps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F-Score,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over-fitting.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Dis-encourage</a:t>
            </a:r>
            <a:r>
              <a:rPr lang="zh-CN" altLang="en-US" dirty="0"/>
              <a:t> </a:t>
            </a:r>
            <a:r>
              <a:rPr lang="en-US" altLang="zh-CN" dirty="0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Synonym: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regulating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Performance Difference</a:t>
            </a:r>
            <a:endParaRPr lang="en-GB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C273306-3097-8181-9D8F-8BC45E4D6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661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5555C-A450-6594-02EB-B59A0031C2B0}"/>
              </a:ext>
            </a:extLst>
          </p:cNvPr>
          <p:cNvSpPr txBox="1"/>
          <p:nvPr/>
        </p:nvSpPr>
        <p:spPr>
          <a:xfrm>
            <a:off x="647700" y="1353249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3DB711-D8CF-636B-8DAB-515FA2330742}"/>
              </a:ext>
            </a:extLst>
          </p:cNvPr>
          <p:cNvSpPr txBox="1"/>
          <p:nvPr/>
        </p:nvSpPr>
        <p:spPr>
          <a:xfrm>
            <a:off x="4786833" y="1359199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729372F8-C0B6-CDFD-CABC-97F3963D6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C83B5"/>
              </a:clrFrom>
              <a:clrTo>
                <a:srgbClr val="5C83B5">
                  <a:alpha val="0"/>
                </a:srgbClr>
              </a:clrTo>
            </a:clrChange>
          </a:blip>
          <a:srcRect t="5314"/>
          <a:stretch/>
        </p:blipFill>
        <p:spPr>
          <a:xfrm>
            <a:off x="4786833" y="1615887"/>
            <a:ext cx="3709467" cy="34049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38D2C3-A567-2AF5-3324-AB23FF607B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5C83B5"/>
              </a:clrFrom>
              <a:clrTo>
                <a:srgbClr val="5C83B5">
                  <a:alpha val="0"/>
                </a:srgbClr>
              </a:clrTo>
            </a:clrChange>
          </a:blip>
          <a:srcRect l="11335" t="8303" r="3114" b="7754"/>
          <a:stretch/>
        </p:blipFill>
        <p:spPr>
          <a:xfrm>
            <a:off x="647700" y="1666976"/>
            <a:ext cx="3554640" cy="2557494"/>
          </a:xfrm>
          <a:prstGeom prst="roundRect">
            <a:avLst>
              <a:gd name="adj" fmla="val 2768"/>
            </a:avLst>
          </a:prstGeom>
          <a:ln w="38100">
            <a:solidFill>
              <a:srgbClr val="5B81B2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F14355-541E-9A1E-32BB-EBC2AB91F520}"/>
              </a:ext>
            </a:extLst>
          </p:cNvPr>
          <p:cNvSpPr txBox="1"/>
          <p:nvPr/>
        </p:nvSpPr>
        <p:spPr>
          <a:xfrm>
            <a:off x="473060" y="1065885"/>
            <a:ext cx="776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Model’s performance on JOJO movie names: Including English, Japanese, Italian, Greeks, 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781D3E-27F8-A87C-13A8-FDBBDE8072DB}"/>
              </a:ext>
            </a:extLst>
          </p:cNvPr>
          <p:cNvSpPr/>
          <p:nvPr/>
        </p:nvSpPr>
        <p:spPr>
          <a:xfrm>
            <a:off x="6794500" y="4077615"/>
            <a:ext cx="601133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F46127-17CA-284E-3B74-4DEB63396F7C}"/>
              </a:ext>
            </a:extLst>
          </p:cNvPr>
          <p:cNvSpPr/>
          <p:nvPr/>
        </p:nvSpPr>
        <p:spPr>
          <a:xfrm>
            <a:off x="1223433" y="3671215"/>
            <a:ext cx="601133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C4DEDF-FC0E-5B54-EFEA-8777DB519BC7}"/>
              </a:ext>
            </a:extLst>
          </p:cNvPr>
          <p:cNvSpPr/>
          <p:nvPr/>
        </p:nvSpPr>
        <p:spPr>
          <a:xfrm>
            <a:off x="5226367" y="4170748"/>
            <a:ext cx="380683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916B58-1F58-9A51-99BA-4F1498629A2B}"/>
              </a:ext>
            </a:extLst>
          </p:cNvPr>
          <p:cNvSpPr/>
          <p:nvPr/>
        </p:nvSpPr>
        <p:spPr>
          <a:xfrm>
            <a:off x="2157201" y="3671214"/>
            <a:ext cx="380683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D42613-8669-677C-3E76-FD9CC2B4447F}"/>
              </a:ext>
            </a:extLst>
          </p:cNvPr>
          <p:cNvSpPr/>
          <p:nvPr/>
        </p:nvSpPr>
        <p:spPr>
          <a:xfrm>
            <a:off x="6559550" y="4170748"/>
            <a:ext cx="601133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E170390-7B07-A0E4-8C85-8EE4266FF6D4}"/>
              </a:ext>
            </a:extLst>
          </p:cNvPr>
          <p:cNvSpPr/>
          <p:nvPr/>
        </p:nvSpPr>
        <p:spPr>
          <a:xfrm>
            <a:off x="3368676" y="3670583"/>
            <a:ext cx="463550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A27E42-52BB-2230-242C-3CB126D70F01}"/>
              </a:ext>
            </a:extLst>
          </p:cNvPr>
          <p:cNvSpPr/>
          <p:nvPr/>
        </p:nvSpPr>
        <p:spPr>
          <a:xfrm>
            <a:off x="6085417" y="4279726"/>
            <a:ext cx="429683" cy="80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1AF4A64-DEC8-7444-CB2E-BC557740198B}"/>
              </a:ext>
            </a:extLst>
          </p:cNvPr>
          <p:cNvSpPr/>
          <p:nvPr/>
        </p:nvSpPr>
        <p:spPr>
          <a:xfrm>
            <a:off x="2446127" y="3758568"/>
            <a:ext cx="429683" cy="80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12FF6F-45DD-C130-1E83-A0C8C8ED0BE6}"/>
              </a:ext>
            </a:extLst>
          </p:cNvPr>
          <p:cNvSpPr/>
          <p:nvPr/>
        </p:nvSpPr>
        <p:spPr>
          <a:xfrm>
            <a:off x="5760283" y="4360333"/>
            <a:ext cx="610884" cy="1185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CD8011-7C85-6B4B-2087-63D2E9006B5B}"/>
              </a:ext>
            </a:extLst>
          </p:cNvPr>
          <p:cNvSpPr/>
          <p:nvPr/>
        </p:nvSpPr>
        <p:spPr>
          <a:xfrm>
            <a:off x="1851759" y="3832137"/>
            <a:ext cx="514674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429B208-981A-AFB6-CEE3-E41A29F4D6A7}"/>
              </a:ext>
            </a:extLst>
          </p:cNvPr>
          <p:cNvSpPr/>
          <p:nvPr/>
        </p:nvSpPr>
        <p:spPr>
          <a:xfrm>
            <a:off x="6289675" y="4478867"/>
            <a:ext cx="382058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95A184C-5363-0117-566F-6CB8C05FCF42}"/>
              </a:ext>
            </a:extLst>
          </p:cNvPr>
          <p:cNvSpPr/>
          <p:nvPr/>
        </p:nvSpPr>
        <p:spPr>
          <a:xfrm>
            <a:off x="1851759" y="3932022"/>
            <a:ext cx="382058" cy="87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8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ED4667-5346-A36F-FC29-AFF894D0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Live Demo</a:t>
            </a:r>
            <a:endParaRPr lang="en-GB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</a:t>
            </a:r>
            <a:r>
              <a:rPr lang="en-GB" altLang="zh-CN" dirty="0"/>
              <a:t>Libraries for </a:t>
            </a:r>
            <a:r>
              <a:rPr lang="zh-CN" dirty="0"/>
              <a:t>Library Features</a:t>
            </a:r>
            <a:endParaRPr dirty="0"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Contextual Features</a:t>
            </a:r>
            <a:endParaRPr dirty="0"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2114</Words>
  <Application>Microsoft Office PowerPoint</Application>
  <PresentationFormat>全屏显示(16:9)</PresentationFormat>
  <Paragraphs>332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Libraries for Library Features</vt:lpstr>
      <vt:lpstr>/ Feature Selection / Contextual Features</vt:lpstr>
      <vt:lpstr>/ Feature Selection / Contextual Features / Clause</vt:lpstr>
      <vt:lpstr>/ Feature Selection / Improvements / Branch Reduction</vt:lpstr>
      <vt:lpstr>/ Feature Selection / Improvements / Merge Library Features</vt:lpstr>
      <vt:lpstr>/ Feature Selection / Improvements / Merge Library Features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Training &amp; Testing Results</vt:lpstr>
      <vt:lpstr>/ Evaluations and Demo / Ideas</vt:lpstr>
      <vt:lpstr>/ Evaluations and Demo / Performance Difference</vt:lpstr>
      <vt:lpstr>Live 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113</cp:revision>
  <dcterms:modified xsi:type="dcterms:W3CDTF">2024-04-28T13:43:37Z</dcterms:modified>
</cp:coreProperties>
</file>