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78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1" r:id="rId21"/>
    <p:sldId id="282" r:id="rId22"/>
    <p:sldId id="277" r:id="rId23"/>
    <p:sldId id="273" r:id="rId24"/>
    <p:sldId id="27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0A4"/>
    <a:srgbClr val="9E515D"/>
    <a:srgbClr val="B7D7A8"/>
    <a:srgbClr val="3F613D"/>
    <a:srgbClr val="2C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B918B-F72C-421A-9C17-FBE2FA8D0C79}">
  <a:tblStyle styleId="{076B918B-F72C-421A-9C17-FBE2FA8D0C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5241" autoAdjust="0"/>
  </p:normalViewPr>
  <p:slideViewPr>
    <p:cSldViewPr snapToGrid="0">
      <p:cViewPr varScale="1">
        <p:scale>
          <a:sx n="105" d="100"/>
          <a:sy n="105" d="100"/>
        </p:scale>
        <p:origin x="1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three essential steps to build a maxent model.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First, we need to select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observatble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features with respects to each data points.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we will weight the features using machine learning for discriminating the classes.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Lastly, we will evaluate the performance of the model, and see how the feature selected goes for doing 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09685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114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021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17da4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17da4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17da49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17da49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1b04b3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1b04b3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1b04b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1b04b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1b04b3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1b04b3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1b04b3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1b04b3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d17da49b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d17da49b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fb9c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fb9c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268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4e519e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4e519e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1b04b3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1b04b3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17da49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17da49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17da49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17da49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17da49b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17da49b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17da49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17da49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17da49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17da49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17da49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17da49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1b04b3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1b04b3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35400" y="1054725"/>
            <a:ext cx="727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/>
              <a:t>Implementation of Name Entity Recognition System and its Evaluation</a:t>
            </a:r>
            <a:endParaRPr sz="2500" b="1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107325"/>
          <a:ext cx="7239000" cy="106671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chemeClr val="lt2"/>
                          </a:solidFill>
                        </a:rPr>
                        <a:t>Group 28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Huang Yanzhen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DC126732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Che  Zirui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DC127901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/ </a:t>
            </a:r>
            <a:r>
              <a:rPr lang="en-GB" altLang="zh-CN" dirty="0"/>
              <a:t>Feature Selection / Improvements </a:t>
            </a:r>
            <a:r>
              <a:rPr lang="zh-CN" dirty="0"/>
              <a:t>/ </a:t>
            </a:r>
            <a:r>
              <a:rPr lang="en-US" altLang="zh-CN" dirty="0"/>
              <a:t>Eliminate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CN" dirty="0"/>
          </a:p>
        </p:txBody>
      </p:sp>
      <p:graphicFrame>
        <p:nvGraphicFramePr>
          <p:cNvPr id="5" name="Google Shape;134;p20">
            <a:extLst>
              <a:ext uri="{FF2B5EF4-FFF2-40B4-BE49-F238E27FC236}">
                <a16:creationId xmlns:a16="http://schemas.microsoft.com/office/drawing/2014/main" id="{565E5C02-5FB8-BB46-0559-B37013025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98151"/>
              </p:ext>
            </p:extLst>
          </p:nvPr>
        </p:nvGraphicFramePr>
        <p:xfrm>
          <a:off x="311700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Internal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Pattern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p_possessive_like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Possessive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case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pronoun.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p_country_abbrev_like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Abbreviation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country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names.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U.K.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p_num_slash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numeric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descriptions.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For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instance,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12-20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85757"/>
                  </a:ext>
                </a:extLst>
              </a:tr>
            </a:tbl>
          </a:graphicData>
        </a:graphic>
      </p:graphicFrame>
      <p:graphicFrame>
        <p:nvGraphicFramePr>
          <p:cNvPr id="6" name="Google Shape;134;p20">
            <a:extLst>
              <a:ext uri="{FF2B5EF4-FFF2-40B4-BE49-F238E27FC236}">
                <a16:creationId xmlns:a16="http://schemas.microsoft.com/office/drawing/2014/main" id="{D4D270EC-A40A-7B5D-11D8-75A90BD53F4B}"/>
              </a:ext>
            </a:extLst>
          </p:cNvPr>
          <p:cNvGraphicFramePr/>
          <p:nvPr/>
        </p:nvGraphicFramePr>
        <p:xfrm>
          <a:off x="4643122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Contextual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is_around_first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is_last_word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Last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word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sentence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is_after_name_prefix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statuses,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Mr.,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is_after_verb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verb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it.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9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dispersed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again,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“what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do”,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merged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19F793-A2ED-05B3-2151-8BEDCC50D77C}"/>
              </a:ext>
            </a:extLst>
          </p:cNvPr>
          <p:cNvSpPr/>
          <p:nvPr/>
        </p:nvSpPr>
        <p:spPr>
          <a:xfrm>
            <a:off x="2167639" y="2022395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is_month</a:t>
            </a:r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88160" y="2232746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5CBAA8C-9C65-0673-E96F-3209F67CA4E3}"/>
              </a:ext>
            </a:extLst>
          </p:cNvPr>
          <p:cNvSpPr/>
          <p:nvPr/>
        </p:nvSpPr>
        <p:spPr>
          <a:xfrm>
            <a:off x="2167639" y="258948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is_week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788160" y="279984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is_country</a:t>
            </a:r>
            <a:endParaRPr lang="en-C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746431-BF02-6C79-0127-ABAD2A8F7C60}"/>
              </a:ext>
            </a:extLst>
          </p:cNvPr>
          <p:cNvSpPr/>
          <p:nvPr/>
        </p:nvSpPr>
        <p:spPr>
          <a:xfrm>
            <a:off x="2167639" y="371067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is_city</a:t>
            </a:r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788160" y="392103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DA6C34-9366-FEB9-76C9-8FAC709B7993}"/>
              </a:ext>
            </a:extLst>
          </p:cNvPr>
          <p:cNvSpPr/>
          <p:nvPr/>
        </p:nvSpPr>
        <p:spPr>
          <a:xfrm>
            <a:off x="2167639" y="4269107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is_stopwords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788160" y="4479458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29B8D1D-C9A2-4DF2-8385-789FB1AB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832850" cy="573088"/>
          </a:xfrm>
        </p:spPr>
        <p:txBody>
          <a:bodyPr>
            <a:normAutofit fontScale="90000"/>
          </a:bodyPr>
          <a:lstStyle/>
          <a:p>
            <a:r>
              <a:rPr lang="zh-CN" dirty="0"/>
              <a:t>/ </a:t>
            </a:r>
            <a:r>
              <a:rPr lang="en-GB" altLang="zh-CN" dirty="0"/>
              <a:t>Feature Selection / Improvements </a:t>
            </a:r>
            <a:r>
              <a:rPr lang="zh-CN" dirty="0"/>
              <a:t>/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1355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</p:spPr>
        <p:txBody>
          <a:bodyPr>
            <a:normAutofit fontScale="90000"/>
          </a:bodyPr>
          <a:lstStyle/>
          <a:p>
            <a:r>
              <a:rPr lang="zh-CN" dirty="0"/>
              <a:t>/ </a:t>
            </a:r>
            <a:r>
              <a:rPr lang="en-GB" altLang="zh-CN" dirty="0"/>
              <a:t>Feature Selection / Improvements </a:t>
            </a:r>
            <a:r>
              <a:rPr lang="zh-CN" dirty="0"/>
              <a:t>/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CN" dirty="0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788160" y="2232746"/>
            <a:ext cx="379479" cy="1134188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1788160" y="2799840"/>
            <a:ext cx="379479" cy="56709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is_not_likely_name</a:t>
            </a:r>
            <a:endParaRPr lang="en-CN" sz="11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1788160" y="3366934"/>
            <a:ext cx="379479" cy="554096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1788160" y="3366934"/>
            <a:ext cx="379479" cy="111252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2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151" name="Google Shape;15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</a:t>
            </a:r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5ED833-97D9-4AB9-DC7D-9050F9FC32B4}"/>
              </a:ext>
            </a:extLst>
          </p:cNvPr>
          <p:cNvGrpSpPr/>
          <p:nvPr/>
        </p:nvGrpSpPr>
        <p:grpSpPr>
          <a:xfrm>
            <a:off x="1308150" y="1554200"/>
            <a:ext cx="2146074" cy="2129588"/>
            <a:chOff x="1308150" y="1554200"/>
            <a:chExt cx="2146074" cy="2129588"/>
          </a:xfrm>
        </p:grpSpPr>
        <p:sp>
          <p:nvSpPr>
            <p:cNvPr id="158" name="Google Shape;158;p23"/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Frontend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HTML + CSS + JS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59" name="Google Shape;15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F506D1-3730-50D1-B532-BC50C9DB7354}"/>
              </a:ext>
            </a:extLst>
          </p:cNvPr>
          <p:cNvGrpSpPr/>
          <p:nvPr/>
        </p:nvGrpSpPr>
        <p:grpSpPr>
          <a:xfrm>
            <a:off x="5737650" y="1808471"/>
            <a:ext cx="2098200" cy="1875317"/>
            <a:chOff x="5737650" y="1808471"/>
            <a:chExt cx="2098200" cy="1875317"/>
          </a:xfrm>
        </p:grpSpPr>
        <p:sp>
          <p:nvSpPr>
            <p:cNvPr id="160" name="Google Shape;160;p23"/>
            <p:cNvSpPr txBox="1"/>
            <p:nvPr/>
          </p:nvSpPr>
          <p:spPr>
            <a:xfrm>
              <a:off x="573765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61" name="Google Shape;16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08474" y="1808471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Frontend Framework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HTML + CSS: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Structure &amp; Style of website.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JavaScript: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Defines how the input query is submitted to the backend (XMLHTTPRequest, etc).</a:t>
            </a:r>
            <a:endParaRPr>
              <a:solidFill>
                <a:srgbClr val="9E9E9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 how the response from the server is handled.</a:t>
            </a:r>
            <a:endParaRPr>
              <a:solidFill>
                <a:srgbClr val="9E9E9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4A83D-1017-73D6-5E91-936B58A8941B}"/>
              </a:ext>
            </a:extLst>
          </p:cNvPr>
          <p:cNvGrpSpPr/>
          <p:nvPr/>
        </p:nvGrpSpPr>
        <p:grpSpPr>
          <a:xfrm>
            <a:off x="311700" y="1554200"/>
            <a:ext cx="2146074" cy="2129588"/>
            <a:chOff x="1308150" y="1554200"/>
            <a:chExt cx="2146074" cy="2129588"/>
          </a:xfrm>
        </p:grpSpPr>
        <p:sp>
          <p:nvSpPr>
            <p:cNvPr id="6" name="Google Shape;158;p23">
              <a:extLst>
                <a:ext uri="{FF2B5EF4-FFF2-40B4-BE49-F238E27FC236}">
                  <a16:creationId xmlns:a16="http://schemas.microsoft.com/office/drawing/2014/main" id="{DEA960A6-9D88-934A-8B08-6C60E47EF5C9}"/>
                </a:ext>
              </a:extLst>
            </p:cNvPr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Frontend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HTML + CSS + JS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7" name="Google Shape;159;p23">
              <a:extLst>
                <a:ext uri="{FF2B5EF4-FFF2-40B4-BE49-F238E27FC236}">
                  <a16:creationId xmlns:a16="http://schemas.microsoft.com/office/drawing/2014/main" id="{E44715E5-103C-9A83-C5BA-D9EA726D5A0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5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Django: Model-Template-View Framework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View: Defines how the backend respond to the frontend, facing some specific requests.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 this case: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predicted query of the MaxEnt Model is the response from the backend.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backend responds the frontend in JSON format.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175" y="1075438"/>
            <a:ext cx="1532538" cy="3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6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75" y="1761198"/>
            <a:ext cx="4173849" cy="2038727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/>
          <p:nvPr/>
        </p:nvSpPr>
        <p:spPr>
          <a:xfrm>
            <a:off x="4797050" y="2650125"/>
            <a:ext cx="2818200" cy="823500"/>
          </a:xfrm>
          <a:prstGeom prst="roundRect">
            <a:avLst>
              <a:gd name="adj" fmla="val 1961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615250" y="3119625"/>
            <a:ext cx="11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B6D7A8"/>
                </a:solidFill>
              </a:rPr>
              <a:t>Invoke Model</a:t>
            </a:r>
            <a:endParaRPr sz="1100" b="1">
              <a:solidFill>
                <a:srgbClr val="B6D7A8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475" y="1062750"/>
            <a:ext cx="3116714" cy="572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8473" y="3879949"/>
            <a:ext cx="3250425" cy="1005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6"/>
          <p:cNvSpPr txBox="1"/>
          <p:nvPr/>
        </p:nvSpPr>
        <p:spPr>
          <a:xfrm>
            <a:off x="4314375" y="1149000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1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314375" y="2580463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2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14375" y="4182625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3</a:t>
            </a:r>
            <a:endParaRPr b="1">
              <a:solidFill>
                <a:srgbClr val="B6D7A8"/>
              </a:solidFill>
            </a:endParaRPr>
          </a:p>
        </p:txBody>
      </p:sp>
      <p:cxnSp>
        <p:nvCxnSpPr>
          <p:cNvPr id="197" name="Google Shape;197;p26"/>
          <p:cNvCxnSpPr>
            <a:stCxn id="192" idx="2"/>
          </p:cNvCxnSpPr>
          <p:nvPr/>
        </p:nvCxnSpPr>
        <p:spPr>
          <a:xfrm flipH="1">
            <a:off x="5395431" y="1635449"/>
            <a:ext cx="821400" cy="3273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5355375" y="3779650"/>
            <a:ext cx="768600" cy="5202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6"/>
          <p:cNvCxnSpPr>
            <a:endCxn id="194" idx="3"/>
          </p:cNvCxnSpPr>
          <p:nvPr/>
        </p:nvCxnSpPr>
        <p:spPr>
          <a:xfrm rot="10800000" flipH="1">
            <a:off x="3914775" y="1349100"/>
            <a:ext cx="743700" cy="1377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>
            <a:endCxn id="195" idx="3"/>
          </p:cNvCxnSpPr>
          <p:nvPr/>
        </p:nvCxnSpPr>
        <p:spPr>
          <a:xfrm rot="10800000" flipH="1">
            <a:off x="3601875" y="2780563"/>
            <a:ext cx="1056600" cy="762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>
            <a:endCxn id="196" idx="3"/>
          </p:cNvCxnSpPr>
          <p:nvPr/>
        </p:nvCxnSpPr>
        <p:spPr>
          <a:xfrm>
            <a:off x="3917475" y="2722225"/>
            <a:ext cx="741000" cy="1660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208" name="Google Shape;20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7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210" name="Google Shape;210;p27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618" y="1152475"/>
            <a:ext cx="466326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3555150" y="1799313"/>
            <a:ext cx="2033700" cy="1544875"/>
            <a:chOff x="6103750" y="1914800"/>
            <a:chExt cx="2033700" cy="1544875"/>
          </a:xfrm>
        </p:grpSpPr>
        <p:pic>
          <p:nvPicPr>
            <p:cNvPr id="217" name="Google Shape;2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8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Introduction:</a:t>
            </a:r>
            <a:r>
              <a:rPr lang="zh-CN" altLang="en-US"/>
              <a:t> </a:t>
            </a:r>
            <a:r>
              <a:rPr lang="zh-CN"/>
              <a:t>To build a MaxEnt Model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731450" y="1587325"/>
            <a:ext cx="2361300" cy="2301950"/>
            <a:chOff x="377975" y="1577850"/>
            <a:chExt cx="2361300" cy="2301950"/>
          </a:xfrm>
        </p:grpSpPr>
        <p:sp>
          <p:nvSpPr>
            <p:cNvPr id="62" name="Google Shape;62;p14"/>
            <p:cNvSpPr/>
            <p:nvPr/>
          </p:nvSpPr>
          <p:spPr>
            <a:xfrm>
              <a:off x="3779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Selection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Select proper and precise features that can best help to distinguish a word entity from “others” and “name”.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639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1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391350" y="1587325"/>
            <a:ext cx="2361300" cy="2301950"/>
            <a:chOff x="3037875" y="1577850"/>
            <a:chExt cx="2361300" cy="2301950"/>
          </a:xfrm>
        </p:grpSpPr>
        <p:sp>
          <p:nvSpPr>
            <p:cNvPr id="65" name="Google Shape;65;p14"/>
            <p:cNvSpPr/>
            <p:nvPr/>
          </p:nvSpPr>
          <p:spPr>
            <a:xfrm>
              <a:off x="30378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Weighting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Use the training methods to assign each feature an importance weight for further prediction.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7238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2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6051250" y="1587325"/>
            <a:ext cx="2361300" cy="2301950"/>
            <a:chOff x="5697775" y="1577850"/>
            <a:chExt cx="2361300" cy="2301950"/>
          </a:xfrm>
        </p:grpSpPr>
        <p:sp>
          <p:nvSpPr>
            <p:cNvPr id="68" name="Google Shape;68;p14"/>
            <p:cNvSpPr/>
            <p:nvPr/>
          </p:nvSpPr>
          <p:spPr>
            <a:xfrm>
              <a:off x="56977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Model Evaluation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The assigned values of weights determines the behavior of the model. The model predicts each word entity with the observed features and weights.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3837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3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326250" y="1446425"/>
            <a:ext cx="2514300" cy="2442900"/>
          </a:xfrm>
          <a:prstGeom prst="rect">
            <a:avLst/>
          </a:prstGeom>
          <a:solidFill>
            <a:srgbClr val="212121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7F76-9F18-0703-33A6-B223DDB4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/ </a:t>
            </a:r>
            <a:r>
              <a:rPr lang="en-US" altLang="zh-CN" dirty="0"/>
              <a:t>Evaluations and Demo / Training &amp; Testing Results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DB69B-2909-E798-F580-A600B7A6F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47"/>
          <a:stretch/>
        </p:blipFill>
        <p:spPr bwMode="auto">
          <a:xfrm>
            <a:off x="728086" y="1452008"/>
            <a:ext cx="2806267" cy="1993477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32F3A3-824D-56AD-BDB1-2FFCB287D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9"/>
          <a:stretch/>
        </p:blipFill>
        <p:spPr bwMode="auto">
          <a:xfrm>
            <a:off x="728085" y="3565415"/>
            <a:ext cx="1466929" cy="1188624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CA3369-DAA9-2E24-1756-8CD3457B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64"/>
          <a:stretch/>
        </p:blipFill>
        <p:spPr bwMode="auto">
          <a:xfrm>
            <a:off x="4786833" y="3565413"/>
            <a:ext cx="1587867" cy="118862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6DC191-809B-24C5-82D8-05B891F510D1}"/>
              </a:ext>
            </a:extLst>
          </p:cNvPr>
          <p:cNvSpPr txBox="1"/>
          <p:nvPr/>
        </p:nvSpPr>
        <p:spPr>
          <a:xfrm>
            <a:off x="728084" y="1065885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 Iterations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D10DE5-94E9-0537-ED05-4FF7022DA2C5}"/>
              </a:ext>
            </a:extLst>
          </p:cNvPr>
          <p:cNvSpPr txBox="1"/>
          <p:nvPr/>
        </p:nvSpPr>
        <p:spPr>
          <a:xfrm>
            <a:off x="4786833" y="1068582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10 Iterations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79C165-2809-654D-2AA8-8913285BF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 bwMode="auto">
          <a:xfrm>
            <a:off x="4786833" y="1452007"/>
            <a:ext cx="2867482" cy="202383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2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7F76-9F18-0703-33A6-B223DDB4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/ </a:t>
            </a:r>
            <a:r>
              <a:rPr lang="en-US" altLang="zh-CN" dirty="0"/>
              <a:t>Evaluations and Demo / Performance Difference</a:t>
            </a:r>
            <a:endParaRPr lang="en-GB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EC273306-3097-8181-9D8F-8BC45E4D6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B55B5-AD62-3CA7-5D21-75184E29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4" y="1493593"/>
            <a:ext cx="3629083" cy="19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C8E072-438C-0668-088B-94D77E2E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33" y="1452007"/>
            <a:ext cx="3653174" cy="20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25555C-A450-6594-02EB-B59A0031C2B0}"/>
              </a:ext>
            </a:extLst>
          </p:cNvPr>
          <p:cNvSpPr txBox="1"/>
          <p:nvPr/>
        </p:nvSpPr>
        <p:spPr>
          <a:xfrm>
            <a:off x="728084" y="1065885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 Iterations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3DB711-D8CF-636B-8DAB-515FA2330742}"/>
              </a:ext>
            </a:extLst>
          </p:cNvPr>
          <p:cNvSpPr txBox="1"/>
          <p:nvPr/>
        </p:nvSpPr>
        <p:spPr>
          <a:xfrm>
            <a:off x="4786833" y="1068582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10 Iterations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8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3116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Features.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Helps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F-Score,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over-fitting.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Disencourage</a:t>
            </a:r>
            <a:r>
              <a:rPr lang="zh-CN" altLang="en-US" dirty="0"/>
              <a:t> </a:t>
            </a:r>
            <a:r>
              <a:rPr lang="en-US" altLang="zh-CN" dirty="0"/>
              <a:t>innovation.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Synonym: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successful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regulating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6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47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Live Demo</a:t>
            </a:r>
            <a:endParaRPr b="1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Thanks for Listening!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978000" y="1922180"/>
            <a:ext cx="2033700" cy="1365582"/>
            <a:chOff x="949450" y="1914805"/>
            <a:chExt cx="2033700" cy="1365582"/>
          </a:xfrm>
        </p:grpSpPr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6132300" y="1922175"/>
            <a:ext cx="2033700" cy="1544875"/>
            <a:chOff x="6103750" y="1914800"/>
            <a:chExt cx="2033700" cy="1544875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3555150" y="1888955"/>
            <a:ext cx="2033700" cy="1365582"/>
            <a:chOff x="949450" y="1914805"/>
            <a:chExt cx="2033700" cy="1365582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93325" y="1550100"/>
            <a:ext cx="2098200" cy="1877988"/>
            <a:chOff x="693325" y="1550100"/>
            <a:chExt cx="2098200" cy="1877988"/>
          </a:xfrm>
        </p:grpSpPr>
        <p:sp>
          <p:nvSpPr>
            <p:cNvPr id="97" name="Google Shape;97;p17"/>
            <p:cNvSpPr/>
            <p:nvPr/>
          </p:nvSpPr>
          <p:spPr>
            <a:xfrm>
              <a:off x="69332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J</a:t>
              </a:r>
              <a:r>
                <a:rPr lang="zh-CN" sz="1800">
                  <a:solidFill>
                    <a:schemeClr val="dk1"/>
                  </a:solidFill>
                </a:rPr>
                <a:t>ohnson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</a:t>
              </a:r>
              <a:r>
                <a:rPr lang="zh-CN" sz="1800">
                  <a:solidFill>
                    <a:schemeClr val="dk1"/>
                  </a:solidFill>
                </a:rPr>
                <a:t>ac</a:t>
              </a:r>
              <a:r>
                <a:rPr lang="zh-CN" sz="1800" b="1">
                  <a:solidFill>
                    <a:schemeClr val="dk1"/>
                  </a:solidFill>
                </a:rPr>
                <a:t>A</a:t>
              </a:r>
              <a:r>
                <a:rPr lang="zh-CN" sz="1800">
                  <a:solidFill>
                    <a:schemeClr val="dk1"/>
                  </a:solidFill>
                </a:rPr>
                <a:t>rthur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D.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…</a:t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93325" y="2843088"/>
              <a:ext cx="20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Internal Pattern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522900" y="1550100"/>
            <a:ext cx="2098200" cy="1677888"/>
            <a:chOff x="3522900" y="1550100"/>
            <a:chExt cx="2098200" cy="1677888"/>
          </a:xfrm>
        </p:grpSpPr>
        <p:sp>
          <p:nvSpPr>
            <p:cNvPr id="100" name="Google Shape;100;p17"/>
            <p:cNvSpPr/>
            <p:nvPr/>
          </p:nvSpPr>
          <p:spPr>
            <a:xfrm>
              <a:off x="3522900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January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Tuesday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China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She</a:t>
              </a:r>
              <a:endParaRPr sz="1800" b="1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522900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Library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352475" y="1550100"/>
            <a:ext cx="2098200" cy="1677888"/>
            <a:chOff x="6352475" y="1550100"/>
            <a:chExt cx="2098200" cy="1677888"/>
          </a:xfrm>
        </p:grpSpPr>
        <p:sp>
          <p:nvSpPr>
            <p:cNvPr id="103" name="Google Shape;103;p17"/>
            <p:cNvSpPr/>
            <p:nvPr/>
          </p:nvSpPr>
          <p:spPr>
            <a:xfrm>
              <a:off x="635247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Attributive Clause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Start of Sentence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Positional Status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6352475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Contextual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5" name="Google Shape;105;p17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3522900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35247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311700" y="1017725"/>
            <a:ext cx="46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8 custom features + 3 baseline features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Internal Pattern Features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693325" y="2843088"/>
            <a:ext cx="209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Internal Pattern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3174925" y="1127525"/>
          <a:ext cx="5657350" cy="390132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7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Match 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p_cap_low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Start with Capital Letter, and the rest of the letters are lowercase. There may be: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prime after the first letter;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second cap letter in the third or forth letter’s space.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names always start with a capital letter. There are some special styles that is quite unique in names.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Jonathan, Jason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MacArthur, McDonald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O’Brien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p_cap_period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single capital letter followed by a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this pattern in most circumstances represent human name initials.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Donald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J.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Trump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George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W.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Bush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p_noun_like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that has an ending like a noun. Specifically: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-tion, -ment, -ness, -ship, -hood, -age, -ance, -ence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These suffixes are used to derive a noun from an adjective or adverb. These derivations are less likely to be names compared to other nouns.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movement,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action,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correctness, membership,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likelihood,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usage,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allowance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J</a:t>
            </a:r>
            <a:r>
              <a:rPr lang="zh-CN" sz="1800">
                <a:solidFill>
                  <a:schemeClr val="dk1"/>
                </a:solidFill>
              </a:rPr>
              <a:t>ohnson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M</a:t>
            </a:r>
            <a:r>
              <a:rPr lang="zh-CN" sz="1800">
                <a:solidFill>
                  <a:schemeClr val="dk1"/>
                </a:solidFill>
              </a:rPr>
              <a:t>ac</a:t>
            </a:r>
            <a:r>
              <a:rPr lang="zh-CN" sz="1800" b="1">
                <a:solidFill>
                  <a:schemeClr val="dk1"/>
                </a:solidFill>
              </a:rPr>
              <a:t>A</a:t>
            </a:r>
            <a:r>
              <a:rPr lang="zh-CN" sz="1800">
                <a:solidFill>
                  <a:schemeClr val="dk1"/>
                </a:solidFill>
              </a:rPr>
              <a:t>rthur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D.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…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Library Features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Library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January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Tuesday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China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She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2" name="Google Shape;125;p19">
            <a:extLst>
              <a:ext uri="{FF2B5EF4-FFF2-40B4-BE49-F238E27FC236}">
                <a16:creationId xmlns:a16="http://schemas.microsoft.com/office/drawing/2014/main" id="{C167B64B-DE54-1056-C94A-43DF1855B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024894"/>
              </p:ext>
            </p:extLst>
          </p:nvPr>
        </p:nvGraphicFramePr>
        <p:xfrm>
          <a:off x="3174875" y="1127525"/>
          <a:ext cx="5657400" cy="2698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10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Libraries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Python Package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Library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Useful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nltk.corpus.names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James, Jonathan, …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Libraries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Week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Tuesday, Wednesday, Thursday,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Month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January, February, March, April,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Country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geonamescache.countries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China, Japan, United States,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City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geonamescache.cities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London, Zhuhai, Hong Kong, Macau,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He, She, is, that,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3174925" y="1127525"/>
          <a:ext cx="5657400" cy="361607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5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 b="1">
                          <a:solidFill>
                            <a:schemeClr val="dk1"/>
                          </a:solidFill>
                        </a:rPr>
                        <a:t>Positive Context</a:t>
                      </a:r>
                      <a:endParaRPr sz="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is_start_of_sentence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being at the start of a sentence.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has position of 0.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is after a concrete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highly likely that a word entity that fits the pattern of a name defined before  is the start of the sentence.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is_target_of_clause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the target of the restricted attributive clause.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 often refer someone with addition informations using restricted attributive clause. For instance: </a:t>
                      </a: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Jane, who was my friend, went to the park.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 This clause puts high probability to the target entity that it is a name.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is_after_status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after the social status in English, like Mr., 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very common to put names after social statuses.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 / Clause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Attributive Clause Examples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Donald J. Trump</a:t>
            </a:r>
            <a:r>
              <a:rPr lang="zh-CN" sz="1200" b="1">
                <a:solidFill>
                  <a:schemeClr val="dk1"/>
                </a:solidFill>
              </a:rPr>
              <a:t>, who</a:t>
            </a:r>
            <a:r>
              <a:rPr lang="zh-CN" sz="1200"/>
              <a:t> was a former US president, was a successful business man.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Michael Rosen</a:t>
            </a:r>
            <a:r>
              <a:rPr lang="zh-CN" sz="1200" b="1">
                <a:solidFill>
                  <a:schemeClr val="dk1"/>
                </a:solidFill>
              </a:rPr>
              <a:t>, whose</a:t>
            </a:r>
            <a:r>
              <a:rPr lang="zh-CN" sz="1200"/>
              <a:t> son died before him, wrote </a:t>
            </a:r>
            <a:r>
              <a:rPr lang="zh-CN" sz="1200" i="1"/>
              <a:t>We’re Going on a Bear Hunt. 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Clause Form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i="1">
                <a:solidFill>
                  <a:srgbClr val="B6D7A8"/>
                </a:solidFill>
              </a:rPr>
              <a:t>&lt;Entity&gt;</a:t>
            </a:r>
            <a:r>
              <a:rPr lang="zh-CN">
                <a:solidFill>
                  <a:schemeClr val="dk1"/>
                </a:solidFill>
              </a:rPr>
              <a:t>, who/whose</a:t>
            </a:r>
            <a:r>
              <a:rPr lang="zh-CN"/>
              <a:t> </a:t>
            </a:r>
            <a:r>
              <a:rPr lang="zh-CN" i="1"/>
              <a:t>&lt;verb-phrase&gt;.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864300" y="374810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Highly Likely to be a name!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1491</Words>
  <Application>Microsoft Office PowerPoint</Application>
  <PresentationFormat>全屏显示(16:9)</PresentationFormat>
  <Paragraphs>269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Arial</vt:lpstr>
      <vt:lpstr>Cambria Math</vt:lpstr>
      <vt:lpstr>Simple Dark</vt:lpstr>
      <vt:lpstr>Implementation of Name Entity Recognition System and its Evaluation</vt:lpstr>
      <vt:lpstr>Introduction: To build a MaxEnt Model</vt:lpstr>
      <vt:lpstr>PowerPoint 演示文稿</vt:lpstr>
      <vt:lpstr>PowerPoint 演示文稿</vt:lpstr>
      <vt:lpstr>/ Feature Selection</vt:lpstr>
      <vt:lpstr>/ Feature Selection / Internal Pattern Features</vt:lpstr>
      <vt:lpstr>/ Feature Selection / Library Features</vt:lpstr>
      <vt:lpstr>/ Feature Selection / Contextual Features</vt:lpstr>
      <vt:lpstr>/ Feature Selection / Contextual Features / Clause</vt:lpstr>
      <vt:lpstr>/ Feature Selection / Improvements / Eliminate Features</vt:lpstr>
      <vt:lpstr>/ Feature Selection / Improvements / Merge Library Features</vt:lpstr>
      <vt:lpstr>/ Feature Selection / Improvements / Merge Library Features</vt:lpstr>
      <vt:lpstr>PowerPoint 演示文稿</vt:lpstr>
      <vt:lpstr>/ Frontend-Server Model</vt:lpstr>
      <vt:lpstr>/ Frontend-Server Model / Frontend Framework</vt:lpstr>
      <vt:lpstr>/ Frontend-Server Model / Backend Framework</vt:lpstr>
      <vt:lpstr>/ Frontend-Server Model / Backend Framework</vt:lpstr>
      <vt:lpstr>/ Frontend-Server Model / Backend Framework</vt:lpstr>
      <vt:lpstr>PowerPoint 演示文稿</vt:lpstr>
      <vt:lpstr>/ Evaluations and Demo / Training &amp; Testing Results</vt:lpstr>
      <vt:lpstr>/ Evaluations and Demo / Performance Difference</vt:lpstr>
      <vt:lpstr>/ Evaluations and Demo / Eliminate Features</vt:lpstr>
      <vt:lpstr>/ Evaluations and Demo / 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Name Entity Recognition System and its Evaluation</dc:title>
  <cp:lastModifiedBy>yanzhen huang</cp:lastModifiedBy>
  <cp:revision>74</cp:revision>
  <dcterms:modified xsi:type="dcterms:W3CDTF">2024-04-27T14:32:13Z</dcterms:modified>
</cp:coreProperties>
</file>