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B918B-F72C-421A-9C17-FBE2FA8D0C79}">
  <a:tblStyle styleId="{076B918B-F72C-421A-9C17-FBE2FA8D0C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66" autoAdjust="0"/>
  </p:normalViewPr>
  <p:slideViewPr>
    <p:cSldViewPr snapToGrid="0">
      <p:cViewPr varScale="1">
        <p:scale>
          <a:sx n="110" d="100"/>
          <a:sy n="110" d="100"/>
        </p:scale>
        <p:origin x="1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d17da49b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d17da49b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17da49b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17da49b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1b04b3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1b04b3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d1b04b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d1b04b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1b04b3d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d1b04b3d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1b04b3d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1b04b3d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d17da49b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d17da49b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d36fb9c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d36fb9c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d4e519e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d4e519e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d1b04b3d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d1b04b3d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6fb9c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6fb9c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17da49b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17da49b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17da49b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d17da49b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d17da49b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d17da49b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17da49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17da49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d17da49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d17da49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17da49b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17da49b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1b04b3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1b04b3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35400" y="1054725"/>
            <a:ext cx="7273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b="1"/>
              <a:t>Implementation of Name Entity Recognition System and its Evaluation</a:t>
            </a:r>
            <a:endParaRPr sz="2500" b="1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3107325"/>
          <a:ext cx="7239000" cy="106671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chemeClr val="lt2"/>
                          </a:solidFill>
                        </a:rPr>
                        <a:t>Group 28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Huang Yanzhen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DC126732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Che  Zirui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solidFill>
                            <a:schemeClr val="lt2"/>
                          </a:solidFill>
                        </a:rPr>
                        <a:t>DC127901</a:t>
                      </a: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lg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2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151" name="Google Shape;151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332088" y="3160588"/>
            <a:ext cx="209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Frontend Framework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</a:rPr>
              <a:t>HTML + CSS + JS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50" y="1554200"/>
            <a:ext cx="2146074" cy="1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5737650" y="3160588"/>
            <a:ext cx="209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Backend Framework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900">
                <a:solidFill>
                  <a:schemeClr val="dk1"/>
                </a:solidFill>
              </a:rPr>
              <a:t>Django + Python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474" y="1808471"/>
            <a:ext cx="1756575" cy="10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Frontend Framework</a:t>
            </a:r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>
            <a:off x="311700" y="1506950"/>
            <a:ext cx="2146074" cy="2129587"/>
            <a:chOff x="1308150" y="1554200"/>
            <a:chExt cx="2146074" cy="2129587"/>
          </a:xfrm>
        </p:grpSpPr>
        <p:sp>
          <p:nvSpPr>
            <p:cNvPr id="168" name="Google Shape;168;p24"/>
            <p:cNvSpPr txBox="1"/>
            <p:nvPr/>
          </p:nvSpPr>
          <p:spPr>
            <a:xfrm>
              <a:off x="1332088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Frontend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HTML + CSS + JS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69" name="Google Shape;16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8150" y="1554200"/>
              <a:ext cx="2146074" cy="160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24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HTML + CSS: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Structure &amp; Style of website.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JavaScript: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Defines how the input query is submitted to the backend (XMLHTTPRequest, etc).</a:t>
            </a:r>
            <a:endParaRPr>
              <a:solidFill>
                <a:srgbClr val="9E9E9E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-"/>
            </a:pPr>
            <a:r>
              <a:rPr lang="zh-CN">
                <a:solidFill>
                  <a:srgbClr val="9E9E9E"/>
                </a:solidFill>
              </a:rPr>
              <a:t>Define how the response from the server is handled.</a:t>
            </a:r>
            <a:endParaRPr>
              <a:solidFill>
                <a:srgbClr val="9E9E9E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77" name="Google Shape;1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5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79" name="Google Shape;179;p25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Django: Model-Template-View Framework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View: Defines how the backend respond to the frontend, facing some specific requests.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In this case: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predicted query of the MaxEnt Model is the response from the backend.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The backend responds the frontend in JSON format.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175" y="1075438"/>
            <a:ext cx="1532538" cy="341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6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8475" y="1761198"/>
            <a:ext cx="4173849" cy="2038727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6"/>
          <p:cNvSpPr/>
          <p:nvPr/>
        </p:nvSpPr>
        <p:spPr>
          <a:xfrm>
            <a:off x="4797050" y="2650125"/>
            <a:ext cx="2818200" cy="823500"/>
          </a:xfrm>
          <a:prstGeom prst="roundRect">
            <a:avLst>
              <a:gd name="adj" fmla="val 1961"/>
            </a:avLst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7615250" y="3119625"/>
            <a:ext cx="119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B6D7A8"/>
                </a:solidFill>
              </a:rPr>
              <a:t>Invoke Model</a:t>
            </a:r>
            <a:endParaRPr sz="1100" b="1">
              <a:solidFill>
                <a:srgbClr val="B6D7A8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475" y="1062750"/>
            <a:ext cx="3116714" cy="572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8473" y="3879949"/>
            <a:ext cx="3250425" cy="1005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6"/>
          <p:cNvSpPr txBox="1"/>
          <p:nvPr/>
        </p:nvSpPr>
        <p:spPr>
          <a:xfrm>
            <a:off x="4314375" y="1149000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1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314375" y="2580463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2</a:t>
            </a:r>
            <a:endParaRPr b="1">
              <a:solidFill>
                <a:srgbClr val="B6D7A8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314375" y="4182625"/>
            <a:ext cx="34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B6D7A8"/>
                </a:solidFill>
              </a:rPr>
              <a:t>3</a:t>
            </a:r>
            <a:endParaRPr b="1">
              <a:solidFill>
                <a:srgbClr val="B6D7A8"/>
              </a:solidFill>
            </a:endParaRPr>
          </a:p>
        </p:txBody>
      </p:sp>
      <p:cxnSp>
        <p:nvCxnSpPr>
          <p:cNvPr id="197" name="Google Shape;197;p26"/>
          <p:cNvCxnSpPr>
            <a:stCxn id="192" idx="2"/>
          </p:cNvCxnSpPr>
          <p:nvPr/>
        </p:nvCxnSpPr>
        <p:spPr>
          <a:xfrm flipH="1">
            <a:off x="5395431" y="1635449"/>
            <a:ext cx="821400" cy="3273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6"/>
          <p:cNvCxnSpPr/>
          <p:nvPr/>
        </p:nvCxnSpPr>
        <p:spPr>
          <a:xfrm flipH="1">
            <a:off x="5355375" y="3779650"/>
            <a:ext cx="768600" cy="520200"/>
          </a:xfrm>
          <a:prstGeom prst="straightConnector1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6"/>
          <p:cNvCxnSpPr>
            <a:endCxn id="194" idx="3"/>
          </p:cNvCxnSpPr>
          <p:nvPr/>
        </p:nvCxnSpPr>
        <p:spPr>
          <a:xfrm rot="10800000" flipH="1">
            <a:off x="3914775" y="1349100"/>
            <a:ext cx="743700" cy="1377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6"/>
          <p:cNvCxnSpPr>
            <a:endCxn id="195" idx="3"/>
          </p:cNvCxnSpPr>
          <p:nvPr/>
        </p:nvCxnSpPr>
        <p:spPr>
          <a:xfrm rot="10800000" flipH="1">
            <a:off x="3601875" y="2780563"/>
            <a:ext cx="1056600" cy="762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>
            <a:endCxn id="196" idx="3"/>
          </p:cNvCxnSpPr>
          <p:nvPr/>
        </p:nvCxnSpPr>
        <p:spPr>
          <a:xfrm>
            <a:off x="3917475" y="2722225"/>
            <a:ext cx="741000" cy="16605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Frontend-Server Model / Backend Framework</a:t>
            </a:r>
            <a:endParaRPr/>
          </a:p>
        </p:txBody>
      </p:sp>
      <p:grpSp>
        <p:nvGrpSpPr>
          <p:cNvPr id="207" name="Google Shape;207;p27"/>
          <p:cNvGrpSpPr/>
          <p:nvPr/>
        </p:nvGrpSpPr>
        <p:grpSpPr>
          <a:xfrm>
            <a:off x="335638" y="1761208"/>
            <a:ext cx="2098200" cy="1875329"/>
            <a:chOff x="1332100" y="1808458"/>
            <a:chExt cx="2098200" cy="1875329"/>
          </a:xfrm>
        </p:grpSpPr>
        <p:pic>
          <p:nvPicPr>
            <p:cNvPr id="208" name="Google Shape;20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2912" y="1808458"/>
              <a:ext cx="1756575" cy="109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7"/>
            <p:cNvSpPr txBox="1"/>
            <p:nvPr/>
          </p:nvSpPr>
          <p:spPr>
            <a:xfrm>
              <a:off x="1332100" y="3160588"/>
              <a:ext cx="2098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Backend Framework</a:t>
              </a:r>
              <a:endParaRPr sz="13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900">
                  <a:solidFill>
                    <a:schemeClr val="dk1"/>
                  </a:solidFill>
                </a:rPr>
                <a:t>Django + Python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210" name="Google Shape;210;p27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618" y="1152475"/>
            <a:ext cx="466326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3555150" y="1799313"/>
            <a:ext cx="2033700" cy="1544875"/>
            <a:chOff x="6103750" y="1914800"/>
            <a:chExt cx="2033700" cy="1544875"/>
          </a:xfrm>
        </p:grpSpPr>
        <p:pic>
          <p:nvPicPr>
            <p:cNvPr id="217" name="Google Shape;21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8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311700" y="47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2200"/>
            <a:ext cx="3128849" cy="15325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4">
            <a:alphaModFix/>
          </a:blip>
          <a:srcRect t="3938"/>
          <a:stretch/>
        </p:blipFill>
        <p:spPr>
          <a:xfrm>
            <a:off x="311700" y="3652100"/>
            <a:ext cx="3128850" cy="904275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29"/>
          <p:cNvSpPr txBox="1"/>
          <p:nvPr/>
        </p:nvSpPr>
        <p:spPr>
          <a:xfrm>
            <a:off x="311700" y="12372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Training Result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11700" y="32671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Testing Result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350" y="1572775"/>
            <a:ext cx="1807475" cy="2983601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29"/>
          <p:cNvSpPr txBox="1"/>
          <p:nvPr/>
        </p:nvSpPr>
        <p:spPr>
          <a:xfrm>
            <a:off x="4056350" y="1187863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Show Examples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6539850" y="1622200"/>
            <a:ext cx="2465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zh-CN" sz="1300">
                <a:solidFill>
                  <a:schemeClr val="lt2"/>
                </a:solidFill>
              </a:rPr>
              <a:t>Unbelievably “Good”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-"/>
            </a:pPr>
            <a:r>
              <a:rPr lang="zh-CN" sz="1300">
                <a:solidFill>
                  <a:schemeClr val="lt2"/>
                </a:solidFill>
              </a:rPr>
              <a:t>Recall too high, may indicate more overfitting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6806925" y="1237300"/>
            <a:ext cx="2025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What we think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478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Evaluations and Demo / 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Live Demo</a:t>
            </a:r>
            <a:endParaRPr b="1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Thanks for Listening!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 build a MaxEnt Model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731450" y="1587325"/>
            <a:ext cx="2361300" cy="2301950"/>
            <a:chOff x="377975" y="1577850"/>
            <a:chExt cx="2361300" cy="2301950"/>
          </a:xfrm>
        </p:grpSpPr>
        <p:sp>
          <p:nvSpPr>
            <p:cNvPr id="62" name="Google Shape;62;p14"/>
            <p:cNvSpPr/>
            <p:nvPr/>
          </p:nvSpPr>
          <p:spPr>
            <a:xfrm>
              <a:off x="3779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Selection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Select proper and precise features that can best help to distinguish a word entity from “others” and “name”.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0639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1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391350" y="1587325"/>
            <a:ext cx="2361300" cy="2301950"/>
            <a:chOff x="3037875" y="1577850"/>
            <a:chExt cx="2361300" cy="2301950"/>
          </a:xfrm>
        </p:grpSpPr>
        <p:sp>
          <p:nvSpPr>
            <p:cNvPr id="65" name="Google Shape;65;p14"/>
            <p:cNvSpPr/>
            <p:nvPr/>
          </p:nvSpPr>
          <p:spPr>
            <a:xfrm>
              <a:off x="30378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Feature Weighting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Use the training methods to assign each feature an importance weight for further prediction.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47238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2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6051250" y="1587325"/>
            <a:ext cx="2361300" cy="2301950"/>
            <a:chOff x="5697775" y="1577850"/>
            <a:chExt cx="2361300" cy="2301950"/>
          </a:xfrm>
        </p:grpSpPr>
        <p:sp>
          <p:nvSpPr>
            <p:cNvPr id="68" name="Google Shape;68;p14"/>
            <p:cNvSpPr/>
            <p:nvPr/>
          </p:nvSpPr>
          <p:spPr>
            <a:xfrm>
              <a:off x="5697775" y="1577850"/>
              <a:ext cx="2361300" cy="1987800"/>
            </a:xfrm>
            <a:prstGeom prst="roundRect">
              <a:avLst>
                <a:gd name="adj" fmla="val 4951"/>
              </a:avLst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Model Evaluation</a:t>
              </a:r>
              <a:endParaRPr sz="1800" b="1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>
                  <a:solidFill>
                    <a:schemeClr val="dk1"/>
                  </a:solidFill>
                </a:rPr>
                <a:t>    The assigned values of weights determines the behavior of the model. The model predicts each word entity with the observed features and weights.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7383775" y="3171800"/>
              <a:ext cx="675300" cy="708000"/>
            </a:xfrm>
            <a:prstGeom prst="rect">
              <a:avLst/>
            </a:prstGeom>
            <a:noFill/>
            <a:ln>
              <a:noFill/>
            </a:ln>
            <a:effectLst>
              <a:outerShdw blurRad="3286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400" b="1" i="1">
                  <a:solidFill>
                    <a:schemeClr val="dk1"/>
                  </a:solidFill>
                </a:rPr>
                <a:t>3</a:t>
              </a:r>
              <a:endParaRPr sz="3400" b="1" i="1">
                <a:solidFill>
                  <a:schemeClr val="dk1"/>
                </a:solidFill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3326250" y="1446425"/>
            <a:ext cx="2514300" cy="2442900"/>
          </a:xfrm>
          <a:prstGeom prst="rect">
            <a:avLst/>
          </a:prstGeom>
          <a:solidFill>
            <a:srgbClr val="212121">
              <a:alpha val="6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978000" y="1922180"/>
            <a:ext cx="2033700" cy="1365582"/>
            <a:chOff x="949450" y="1914805"/>
            <a:chExt cx="2033700" cy="1365582"/>
          </a:xfrm>
        </p:grpSpPr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6132300" y="1922175"/>
            <a:ext cx="2033700" cy="1544875"/>
            <a:chOff x="6103750" y="1914800"/>
            <a:chExt cx="2033700" cy="1544875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5863" y="1914800"/>
              <a:ext cx="809473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103750" y="2813175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Evaluations and Demo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583700" y="1922175"/>
            <a:ext cx="2033700" cy="1596600"/>
            <a:chOff x="3555150" y="1914800"/>
            <a:chExt cx="2033700" cy="159660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7525" y="1914800"/>
              <a:ext cx="136895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3555150" y="2864900"/>
              <a:ext cx="2033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Frontend-Server Model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6"/>
          <p:cNvGrpSpPr/>
          <p:nvPr/>
        </p:nvGrpSpPr>
        <p:grpSpPr>
          <a:xfrm>
            <a:off x="3555150" y="1888955"/>
            <a:ext cx="2033700" cy="1365582"/>
            <a:chOff x="949450" y="1914805"/>
            <a:chExt cx="2033700" cy="1365582"/>
          </a:xfrm>
        </p:grpSpPr>
        <p:pic>
          <p:nvPicPr>
            <p:cNvPr id="89" name="Google Shape;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9813" y="1914805"/>
              <a:ext cx="505100" cy="89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949450" y="2864888"/>
              <a:ext cx="2033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chemeClr val="dk1"/>
                  </a:solidFill>
                </a:rPr>
                <a:t>Feature Selection</a:t>
              </a:r>
              <a:endParaRPr sz="1500"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693325" y="1550100"/>
            <a:ext cx="2098200" cy="1877988"/>
            <a:chOff x="693325" y="1550100"/>
            <a:chExt cx="2098200" cy="1877988"/>
          </a:xfrm>
        </p:grpSpPr>
        <p:sp>
          <p:nvSpPr>
            <p:cNvPr id="97" name="Google Shape;97;p17"/>
            <p:cNvSpPr/>
            <p:nvPr/>
          </p:nvSpPr>
          <p:spPr>
            <a:xfrm>
              <a:off x="69332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J</a:t>
              </a:r>
              <a:r>
                <a:rPr lang="zh-CN" sz="1800">
                  <a:solidFill>
                    <a:schemeClr val="dk1"/>
                  </a:solidFill>
                </a:rPr>
                <a:t>ohnson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M</a:t>
              </a:r>
              <a:r>
                <a:rPr lang="zh-CN" sz="1800">
                  <a:solidFill>
                    <a:schemeClr val="dk1"/>
                  </a:solidFill>
                </a:rPr>
                <a:t>ac</a:t>
              </a:r>
              <a:r>
                <a:rPr lang="zh-CN" sz="1800" b="1">
                  <a:solidFill>
                    <a:schemeClr val="dk1"/>
                  </a:solidFill>
                </a:rPr>
                <a:t>A</a:t>
              </a:r>
              <a:r>
                <a:rPr lang="zh-CN" sz="1800">
                  <a:solidFill>
                    <a:schemeClr val="dk1"/>
                  </a:solidFill>
                </a:rPr>
                <a:t>rthur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 b="1">
                  <a:solidFill>
                    <a:schemeClr val="dk1"/>
                  </a:solidFill>
                </a:rPr>
                <a:t>D.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…</a:t>
              </a:r>
              <a:endParaRPr/>
            </a:p>
          </p:txBody>
        </p:sp>
        <p:sp>
          <p:nvSpPr>
            <p:cNvPr id="98" name="Google Shape;98;p17"/>
            <p:cNvSpPr txBox="1"/>
            <p:nvPr/>
          </p:nvSpPr>
          <p:spPr>
            <a:xfrm>
              <a:off x="693325" y="2843088"/>
              <a:ext cx="2098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Internal Pattern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3522900" y="1550100"/>
            <a:ext cx="2098200" cy="1677888"/>
            <a:chOff x="3522900" y="1550100"/>
            <a:chExt cx="2098200" cy="1677888"/>
          </a:xfrm>
        </p:grpSpPr>
        <p:sp>
          <p:nvSpPr>
            <p:cNvPr id="100" name="Google Shape;100;p17"/>
            <p:cNvSpPr/>
            <p:nvPr/>
          </p:nvSpPr>
          <p:spPr>
            <a:xfrm>
              <a:off x="3522900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January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Tuesday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China</a:t>
              </a:r>
              <a:endParaRPr sz="18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</a:rPr>
                <a:t>She</a:t>
              </a:r>
              <a:endParaRPr sz="1800" b="1"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522900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Library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6352475" y="1550100"/>
            <a:ext cx="2098200" cy="1677888"/>
            <a:chOff x="6352475" y="1550100"/>
            <a:chExt cx="2098200" cy="1677888"/>
          </a:xfrm>
        </p:grpSpPr>
        <p:sp>
          <p:nvSpPr>
            <p:cNvPr id="103" name="Google Shape;103;p17"/>
            <p:cNvSpPr/>
            <p:nvPr/>
          </p:nvSpPr>
          <p:spPr>
            <a:xfrm>
              <a:off x="6352475" y="1550100"/>
              <a:ext cx="2098200" cy="1234200"/>
            </a:xfrm>
            <a:prstGeom prst="wedgeEllipseCallout">
              <a:avLst>
                <a:gd name="adj1" fmla="val -38494"/>
                <a:gd name="adj2" fmla="val 53352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Attributive Clause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Start of Sentence</a:t>
              </a:r>
              <a:endParaRPr sz="130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1"/>
                  </a:solidFill>
                </a:rPr>
                <a:t>Positional Status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6352475" y="2843088"/>
              <a:ext cx="2098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 b="1">
                  <a:solidFill>
                    <a:schemeClr val="dk1"/>
                  </a:solidFill>
                </a:rPr>
                <a:t>Contextual Features</a:t>
              </a:r>
              <a:endParaRPr sz="1300" b="1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05" name="Google Shape;105;p17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3522900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635247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311700" y="1017725"/>
            <a:ext cx="46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8 custom features + 3 baseline features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/ Feature Selection / Internal Pattern Features</a:t>
            </a:r>
            <a:endParaRPr dirty="0"/>
          </a:p>
        </p:txBody>
      </p:sp>
      <p:sp>
        <p:nvSpPr>
          <p:cNvPr id="114" name="Google Shape;114;p18"/>
          <p:cNvSpPr txBox="1"/>
          <p:nvPr/>
        </p:nvSpPr>
        <p:spPr>
          <a:xfrm>
            <a:off x="693325" y="2843088"/>
            <a:ext cx="2098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Internal Pattern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693325" y="3428100"/>
          <a:ext cx="2098200" cy="1097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Analyzes word patterns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some specific pattern could distinguish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" name="Google Shape;116;p18"/>
          <p:cNvGraphicFramePr/>
          <p:nvPr/>
        </p:nvGraphicFramePr>
        <p:xfrm>
          <a:off x="3174925" y="1127525"/>
          <a:ext cx="5657350" cy="390132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7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Match 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p_cap_low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Start with Capital Letter, and the rest of the letters are lowercase. There may be: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prime after the first letter;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A second cap letter in the third or forth letter’s space.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names always start with a capital letter. There are some special styles that is quite unique in names.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Jonathan, Jason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MacArthur, McDonald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O’Brien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p_cap_period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single capital letter followed by a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In English, this pattern in most circumstances represent human name initials.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Donald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J.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Trump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George </a:t>
                      </a: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W. 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Bush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Patterns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p_noun_like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that has an ending like a noun. Specifically: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-tion, -ment, -ness, -ship, -hood, -age, -ance, -ence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These suffixes are used to derive a noun from an adjective or adverb. These derivations are less likely to be names compared to other nouns.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movement,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action,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correctness, membership,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likelihood,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usage,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allowance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J</a:t>
            </a:r>
            <a:r>
              <a:rPr lang="zh-CN" sz="1800">
                <a:solidFill>
                  <a:schemeClr val="dk1"/>
                </a:solidFill>
              </a:rPr>
              <a:t>ohnson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M</a:t>
            </a:r>
            <a:r>
              <a:rPr lang="zh-CN" sz="1800">
                <a:solidFill>
                  <a:schemeClr val="dk1"/>
                </a:solidFill>
              </a:rPr>
              <a:t>ac</a:t>
            </a:r>
            <a:r>
              <a:rPr lang="zh-CN" sz="1800" b="1">
                <a:solidFill>
                  <a:schemeClr val="dk1"/>
                </a:solidFill>
              </a:rPr>
              <a:t>A</a:t>
            </a:r>
            <a:r>
              <a:rPr lang="zh-CN" sz="1800">
                <a:solidFill>
                  <a:schemeClr val="dk1"/>
                </a:solidFill>
              </a:rPr>
              <a:t>rthur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b="1">
                <a:solidFill>
                  <a:schemeClr val="dk1"/>
                </a:solidFill>
              </a:rPr>
              <a:t>D.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…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Library Features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Semi-Internal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experiences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is in some class is likely or not likely to be classified as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Library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3174925" y="1127525"/>
          <a:ext cx="5657400" cy="269819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10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9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Libraries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Python Package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Examples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Positive Library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Useful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nltk.corpus.names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James, Jonathan, …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150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b="1">
                          <a:solidFill>
                            <a:schemeClr val="dk1"/>
                          </a:solidFill>
                        </a:rPr>
                        <a:t>Negative Libraries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Week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Tuesday, Wednesday, Thursday,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Month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self-defined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January, February, March, April,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Country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geonamescache.countries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China, Japan, United States,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City Names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geonamescache.cities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London, Zhuhai, Hong Kong, Macau,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nltk.corpus.stopwords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He, She, is, that, …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11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Google Shape;126;p19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January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Tuesday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China</a:t>
            </a:r>
            <a:endParaRPr sz="1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She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3174925" y="1127525"/>
          <a:ext cx="5657400" cy="361607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58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5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Feature Name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>
                          <a:solidFill>
                            <a:schemeClr val="dk1"/>
                          </a:solidFill>
                        </a:rPr>
                        <a:t>Explanation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475"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800" b="1">
                          <a:solidFill>
                            <a:schemeClr val="dk1"/>
                          </a:solidFill>
                        </a:rPr>
                        <a:t>Positive Context</a:t>
                      </a:r>
                      <a:endParaRPr sz="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is_start_of_sentence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 word being at the start of a sentence.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has position of 0.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- This word is after a concrete period.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highly likely that a word entity that fits the pattern of a name defined before  is the start of the sentence.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is_target_of_clause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the target of the restricted attributive clause.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We often refer someone with addition informations using restricted attributive clause. For instance: </a:t>
                      </a: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Jane, who was my friend, went to the park.</a:t>
                      </a: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 This clause puts high probability to the target entity that it is a name.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i="1">
                          <a:solidFill>
                            <a:schemeClr val="dk1"/>
                          </a:solidFill>
                        </a:rPr>
                        <a:t>is_after_status</a:t>
                      </a:r>
                      <a:endParaRPr sz="9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Is after the social status in English, like Mr., 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It is very common to put names after social statuses.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03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5" name="Google Shape;135;p20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/ Feature Selection / Contextual Features / Clause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693325" y="3428100"/>
          <a:ext cx="2098200" cy="1234350"/>
        </p:xfrm>
        <a:graphic>
          <a:graphicData uri="http://schemas.openxmlformats.org/drawingml/2006/table">
            <a:tbl>
              <a:tblPr>
                <a:noFill/>
                <a:tableStyleId>{076B918B-F72C-421A-9C17-FBE2FA8D0C79}</a:tableStyleId>
              </a:tblPr>
              <a:tblGrid>
                <a:gridCol w="209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External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Base on the contextual environment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>
                          <a:solidFill>
                            <a:schemeClr val="dk1"/>
                          </a:solidFill>
                        </a:rPr>
                        <a:t>Assumes that a word that has certain contextual environment is likely or not likely to be a name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693325" y="2843088"/>
            <a:ext cx="209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Contextual Features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2864300" y="1152475"/>
            <a:ext cx="596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Attributive Clause Examples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Donald J. Trump</a:t>
            </a:r>
            <a:r>
              <a:rPr lang="zh-CN" sz="1200" b="1">
                <a:solidFill>
                  <a:schemeClr val="dk1"/>
                </a:solidFill>
              </a:rPr>
              <a:t>, who</a:t>
            </a:r>
            <a:r>
              <a:rPr lang="zh-CN" sz="1200"/>
              <a:t> was a former US president, was a successful business man.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Michael Rosen</a:t>
            </a:r>
            <a:r>
              <a:rPr lang="zh-CN" sz="1200" b="1">
                <a:solidFill>
                  <a:schemeClr val="dk1"/>
                </a:solidFill>
              </a:rPr>
              <a:t>, whose</a:t>
            </a:r>
            <a:r>
              <a:rPr lang="zh-CN" sz="1200"/>
              <a:t> son died before him, wrote </a:t>
            </a:r>
            <a:r>
              <a:rPr lang="zh-CN" sz="1200" i="1"/>
              <a:t>We’re Going on a Bear Hunt. </a:t>
            </a:r>
            <a:endParaRPr sz="12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Clause Form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i="1">
                <a:solidFill>
                  <a:srgbClr val="B6D7A8"/>
                </a:solidFill>
              </a:rPr>
              <a:t>&lt;Entity&gt;</a:t>
            </a:r>
            <a:r>
              <a:rPr lang="zh-CN">
                <a:solidFill>
                  <a:schemeClr val="dk1"/>
                </a:solidFill>
              </a:rPr>
              <a:t>, who/whose</a:t>
            </a:r>
            <a:r>
              <a:rPr lang="zh-CN"/>
              <a:t> </a:t>
            </a:r>
            <a:r>
              <a:rPr lang="zh-CN" i="1"/>
              <a:t>&lt;verb-phrase&gt;.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864300" y="374810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6D7A8"/>
                </a:solidFill>
              </a:rPr>
              <a:t>Highly Likely to be a name!</a:t>
            </a:r>
            <a:endParaRPr sz="1200">
              <a:solidFill>
                <a:srgbClr val="B6D7A8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93325" y="1550100"/>
            <a:ext cx="2098200" cy="1234200"/>
          </a:xfrm>
          <a:prstGeom prst="wedgeEllipseCallout">
            <a:avLst>
              <a:gd name="adj1" fmla="val -38494"/>
              <a:gd name="adj2" fmla="val 53352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Attributive Clause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Start of Sentence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Positional Status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1059</Words>
  <Application>Microsoft Office PowerPoint</Application>
  <PresentationFormat>全屏显示(16:9)</PresentationFormat>
  <Paragraphs>202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Arial</vt:lpstr>
      <vt:lpstr>Simple Dark</vt:lpstr>
      <vt:lpstr>Implementation of Name Entity Recognition System and its Evaluation</vt:lpstr>
      <vt:lpstr>To build a MaxEnt Model</vt:lpstr>
      <vt:lpstr>PowerPoint 演示文稿</vt:lpstr>
      <vt:lpstr>PowerPoint 演示文稿</vt:lpstr>
      <vt:lpstr>/ Feature Selection</vt:lpstr>
      <vt:lpstr>/ Feature Selection / Internal Pattern Features</vt:lpstr>
      <vt:lpstr>/ Feature Selection / Library Features</vt:lpstr>
      <vt:lpstr>/ Feature Selection / Contextual Features</vt:lpstr>
      <vt:lpstr>/ Feature Selection / Contextual Features / Clause</vt:lpstr>
      <vt:lpstr>PowerPoint 演示文稿</vt:lpstr>
      <vt:lpstr>/ Frontend-Server Model</vt:lpstr>
      <vt:lpstr>/ Frontend-Server Model / Frontend Framework</vt:lpstr>
      <vt:lpstr>/ Frontend-Server Model / Backend Framework</vt:lpstr>
      <vt:lpstr>/ Frontend-Server Model / Backend Framework</vt:lpstr>
      <vt:lpstr>/ Frontend-Server Model / Backend Framework</vt:lpstr>
      <vt:lpstr>PowerPoint 演示文稿</vt:lpstr>
      <vt:lpstr>/ Evaluations and Demo / </vt:lpstr>
      <vt:lpstr>/ Evaluations and Demo / 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Name Entity Recognition System and its Evaluation</dc:title>
  <cp:lastModifiedBy>yanzhen huang</cp:lastModifiedBy>
  <cp:revision>2</cp:revision>
  <dcterms:modified xsi:type="dcterms:W3CDTF">2024-04-17T18:46:25Z</dcterms:modified>
</cp:coreProperties>
</file>